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1" r:id="rId2"/>
    <p:sldId id="343" r:id="rId3"/>
    <p:sldId id="1094" r:id="rId4"/>
    <p:sldId id="1093" r:id="rId5"/>
    <p:sldId id="1092" r:id="rId6"/>
    <p:sldId id="1095" r:id="rId7"/>
    <p:sldId id="1096" r:id="rId8"/>
    <p:sldId id="280" r:id="rId9"/>
    <p:sldId id="1097" r:id="rId10"/>
    <p:sldId id="1098" r:id="rId11"/>
    <p:sldId id="1099" r:id="rId12"/>
  </p:sldIdLst>
  <p:sldSz cx="9906000" cy="6858000" type="A4"/>
  <p:notesSz cx="6854825" cy="998537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668ECC52-65A4-4451-AB4D-981A8CBFB8C0}">
          <p14:sldIdLst>
            <p14:sldId id="271"/>
            <p14:sldId id="343"/>
            <p14:sldId id="1094"/>
            <p14:sldId id="1093"/>
            <p14:sldId id="1092"/>
            <p14:sldId id="1095"/>
            <p14:sldId id="1096"/>
            <p14:sldId id="280"/>
            <p14:sldId id="1097"/>
            <p14:sldId id="1098"/>
            <p14:sldId id="109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4AECFD"/>
    <a:srgbClr val="E26F17"/>
    <a:srgbClr val="F27617"/>
    <a:srgbClr val="CCCCFF"/>
    <a:srgbClr val="FFFFF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89043" autoAdjust="0"/>
  </p:normalViewPr>
  <p:slideViewPr>
    <p:cSldViewPr>
      <p:cViewPr>
        <p:scale>
          <a:sx n="75" d="100"/>
          <a:sy n="75" d="100"/>
        </p:scale>
        <p:origin x="-1596" y="-534"/>
      </p:cViewPr>
      <p:guideLst>
        <p:guide orient="horz" pos="2160"/>
        <p:guide pos="3151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0425" cy="499269"/>
          </a:xfrm>
          <a:prstGeom prst="rect">
            <a:avLst/>
          </a:prstGeom>
        </p:spPr>
        <p:txBody>
          <a:bodyPr vert="horz" lIns="96180" tIns="48091" rIns="96180" bIns="48091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2816" y="0"/>
            <a:ext cx="2970425" cy="499269"/>
          </a:xfrm>
          <a:prstGeom prst="rect">
            <a:avLst/>
          </a:prstGeom>
        </p:spPr>
        <p:txBody>
          <a:bodyPr vert="horz" lIns="96180" tIns="48091" rIns="96180" bIns="48091" rtlCol="0"/>
          <a:lstStyle>
            <a:lvl1pPr algn="r">
              <a:defRPr sz="1300"/>
            </a:lvl1pPr>
          </a:lstStyle>
          <a:p>
            <a:fld id="{D7B37FC4-58F2-426C-A59D-B454CBCEB6DD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484375"/>
            <a:ext cx="2970425" cy="499269"/>
          </a:xfrm>
          <a:prstGeom prst="rect">
            <a:avLst/>
          </a:prstGeom>
        </p:spPr>
        <p:txBody>
          <a:bodyPr vert="horz" lIns="96180" tIns="48091" rIns="96180" bIns="48091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2816" y="9484375"/>
            <a:ext cx="2970425" cy="499269"/>
          </a:xfrm>
          <a:prstGeom prst="rect">
            <a:avLst/>
          </a:prstGeom>
        </p:spPr>
        <p:txBody>
          <a:bodyPr vert="horz" lIns="96180" tIns="48091" rIns="96180" bIns="48091" rtlCol="0" anchor="b"/>
          <a:lstStyle>
            <a:lvl1pPr algn="r">
              <a:defRPr sz="1300"/>
            </a:lvl1pPr>
          </a:lstStyle>
          <a:p>
            <a:fld id="{50403E35-8D47-4A71-AE13-D257228C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0425" cy="499269"/>
          </a:xfrm>
          <a:prstGeom prst="rect">
            <a:avLst/>
          </a:prstGeom>
        </p:spPr>
        <p:txBody>
          <a:bodyPr vert="horz" lIns="96180" tIns="48091" rIns="96180" bIns="48091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2816" y="0"/>
            <a:ext cx="2970425" cy="499269"/>
          </a:xfrm>
          <a:prstGeom prst="rect">
            <a:avLst/>
          </a:prstGeom>
        </p:spPr>
        <p:txBody>
          <a:bodyPr vert="horz" lIns="96180" tIns="48091" rIns="96180" bIns="48091" rtlCol="0"/>
          <a:lstStyle>
            <a:lvl1pPr algn="r">
              <a:defRPr sz="1300"/>
            </a:lvl1pPr>
          </a:lstStyle>
          <a:p>
            <a:fld id="{F216C5EF-FB28-47C9-8860-F1B068C3EE4C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22313" y="747713"/>
            <a:ext cx="5410200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180" tIns="48091" rIns="96180" bIns="48091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484" y="4743057"/>
            <a:ext cx="5483860" cy="4493419"/>
          </a:xfrm>
          <a:prstGeom prst="rect">
            <a:avLst/>
          </a:prstGeom>
        </p:spPr>
        <p:txBody>
          <a:bodyPr vert="horz" lIns="96180" tIns="48091" rIns="96180" bIns="48091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484375"/>
            <a:ext cx="2970425" cy="499269"/>
          </a:xfrm>
          <a:prstGeom prst="rect">
            <a:avLst/>
          </a:prstGeom>
        </p:spPr>
        <p:txBody>
          <a:bodyPr vert="horz" lIns="96180" tIns="48091" rIns="96180" bIns="48091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2816" y="9484375"/>
            <a:ext cx="2970425" cy="499269"/>
          </a:xfrm>
          <a:prstGeom prst="rect">
            <a:avLst/>
          </a:prstGeom>
        </p:spPr>
        <p:txBody>
          <a:bodyPr vert="horz" lIns="96180" tIns="48091" rIns="96180" bIns="48091" rtlCol="0" anchor="b"/>
          <a:lstStyle>
            <a:lvl1pPr algn="r">
              <a:defRPr sz="1300"/>
            </a:lvl1pPr>
          </a:lstStyle>
          <a:p>
            <a:fld id="{8014AF15-9552-4C64-BF5A-12DF800320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3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0742"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4AF15-9552-4C64-BF5A-12DF800320F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dirty="0">
              <a:latin typeface="+mn-lt"/>
              <a:ea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4AF15-9552-4C64-BF5A-12DF800320F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dirty="0">
              <a:latin typeface="+mn-lt"/>
              <a:ea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4AF15-9552-4C64-BF5A-12DF800320FE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4AF15-9552-4C64-BF5A-12DF800320F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4AF15-9552-4C64-BF5A-12DF800320F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4AF15-9552-4C64-BF5A-12DF800320F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4AF15-9552-4C64-BF5A-12DF800320F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4AF15-9552-4C64-BF5A-12DF800320F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dirty="0">
              <a:latin typeface="+mn-lt"/>
              <a:ea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4AF15-9552-4C64-BF5A-12DF800320F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dirty="0">
              <a:latin typeface="+mn-lt"/>
              <a:ea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4AF15-9552-4C64-BF5A-12DF800320F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dirty="0">
              <a:latin typeface="+mn-lt"/>
              <a:ea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4AF15-9552-4C64-BF5A-12DF800320F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265112" y="3716338"/>
            <a:ext cx="8456613" cy="0"/>
          </a:xfrm>
          <a:prstGeom prst="line">
            <a:avLst/>
          </a:prstGeom>
          <a:noFill/>
          <a:ln w="28575">
            <a:solidFill>
              <a:srgbClr val="3AAE3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8266113" y="1700215"/>
            <a:ext cx="0" cy="3240087"/>
          </a:xfrm>
          <a:prstGeom prst="line">
            <a:avLst/>
          </a:prstGeom>
          <a:noFill/>
          <a:ln w="28575">
            <a:solidFill>
              <a:srgbClr val="3AAE3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6" name="Group 38"/>
          <p:cNvGrpSpPr/>
          <p:nvPr/>
        </p:nvGrpSpPr>
        <p:grpSpPr bwMode="auto">
          <a:xfrm>
            <a:off x="8337551" y="3975102"/>
            <a:ext cx="142875" cy="892175"/>
            <a:chOff x="5252" y="2187"/>
            <a:chExt cx="90" cy="562"/>
          </a:xfrm>
        </p:grpSpPr>
        <p:sp>
          <p:nvSpPr>
            <p:cNvPr id="7" name="Oval 13"/>
            <p:cNvSpPr>
              <a:spLocks noChangeArrowheads="1"/>
            </p:cNvSpPr>
            <p:nvPr userDrawn="1"/>
          </p:nvSpPr>
          <p:spPr bwMode="auto">
            <a:xfrm>
              <a:off x="5252" y="2187"/>
              <a:ext cx="90" cy="9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8" name="Oval 14"/>
            <p:cNvSpPr>
              <a:spLocks noChangeArrowheads="1"/>
            </p:cNvSpPr>
            <p:nvPr userDrawn="1"/>
          </p:nvSpPr>
          <p:spPr bwMode="auto">
            <a:xfrm>
              <a:off x="5252" y="2305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9" name="Oval 15"/>
            <p:cNvSpPr>
              <a:spLocks noChangeArrowheads="1"/>
            </p:cNvSpPr>
            <p:nvPr userDrawn="1"/>
          </p:nvSpPr>
          <p:spPr bwMode="auto">
            <a:xfrm>
              <a:off x="5252" y="2423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0" name="Oval 16"/>
            <p:cNvSpPr>
              <a:spLocks noChangeArrowheads="1"/>
            </p:cNvSpPr>
            <p:nvPr userDrawn="1"/>
          </p:nvSpPr>
          <p:spPr bwMode="auto">
            <a:xfrm>
              <a:off x="5252" y="2541"/>
              <a:ext cx="90" cy="90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rgbClr val="CCFF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1" name="Oval 17"/>
            <p:cNvSpPr>
              <a:spLocks noChangeArrowheads="1"/>
            </p:cNvSpPr>
            <p:nvPr userDrawn="1"/>
          </p:nvSpPr>
          <p:spPr bwMode="auto">
            <a:xfrm>
              <a:off x="5252" y="2659"/>
              <a:ext cx="90" cy="90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rgbClr val="CCFF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</p:grpSp>
      <p:grpSp>
        <p:nvGrpSpPr>
          <p:cNvPr id="12" name="Group 40"/>
          <p:cNvGrpSpPr/>
          <p:nvPr/>
        </p:nvGrpSpPr>
        <p:grpSpPr bwMode="auto">
          <a:xfrm>
            <a:off x="8721726" y="3787777"/>
            <a:ext cx="142875" cy="517525"/>
            <a:chOff x="5524" y="2069"/>
            <a:chExt cx="90" cy="326"/>
          </a:xfrm>
        </p:grpSpPr>
        <p:sp>
          <p:nvSpPr>
            <p:cNvPr id="13" name="Oval 30"/>
            <p:cNvSpPr>
              <a:spLocks noChangeArrowheads="1"/>
            </p:cNvSpPr>
            <p:nvPr userDrawn="1"/>
          </p:nvSpPr>
          <p:spPr bwMode="auto">
            <a:xfrm>
              <a:off x="5524" y="2069"/>
              <a:ext cx="90" cy="9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4" name="Oval 31"/>
            <p:cNvSpPr>
              <a:spLocks noChangeArrowheads="1"/>
            </p:cNvSpPr>
            <p:nvPr userDrawn="1"/>
          </p:nvSpPr>
          <p:spPr bwMode="auto">
            <a:xfrm>
              <a:off x="5524" y="2187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5" name="Oval 32"/>
            <p:cNvSpPr>
              <a:spLocks noChangeArrowheads="1"/>
            </p:cNvSpPr>
            <p:nvPr userDrawn="1"/>
          </p:nvSpPr>
          <p:spPr bwMode="auto">
            <a:xfrm>
              <a:off x="5524" y="2305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</p:grpSp>
      <p:grpSp>
        <p:nvGrpSpPr>
          <p:cNvPr id="16" name="Group 41"/>
          <p:cNvGrpSpPr/>
          <p:nvPr/>
        </p:nvGrpSpPr>
        <p:grpSpPr bwMode="auto">
          <a:xfrm>
            <a:off x="8913814" y="3787775"/>
            <a:ext cx="142875" cy="330200"/>
            <a:chOff x="5660" y="2069"/>
            <a:chExt cx="90" cy="208"/>
          </a:xfrm>
        </p:grpSpPr>
        <p:sp>
          <p:nvSpPr>
            <p:cNvPr id="17" name="Oval 34"/>
            <p:cNvSpPr>
              <a:spLocks noChangeArrowheads="1"/>
            </p:cNvSpPr>
            <p:nvPr userDrawn="1"/>
          </p:nvSpPr>
          <p:spPr bwMode="auto">
            <a:xfrm>
              <a:off x="5660" y="2069"/>
              <a:ext cx="90" cy="90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rgbClr val="CCFF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8" name="Oval 35"/>
            <p:cNvSpPr>
              <a:spLocks noChangeArrowheads="1"/>
            </p:cNvSpPr>
            <p:nvPr userDrawn="1"/>
          </p:nvSpPr>
          <p:spPr bwMode="auto">
            <a:xfrm>
              <a:off x="5660" y="2187"/>
              <a:ext cx="90" cy="90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rgbClr val="CCFF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</p:grpSp>
      <p:grpSp>
        <p:nvGrpSpPr>
          <p:cNvPr id="19" name="Group 39"/>
          <p:cNvGrpSpPr/>
          <p:nvPr/>
        </p:nvGrpSpPr>
        <p:grpSpPr bwMode="auto">
          <a:xfrm>
            <a:off x="8529639" y="3787777"/>
            <a:ext cx="142875" cy="892175"/>
            <a:chOff x="5388" y="2069"/>
            <a:chExt cx="90" cy="562"/>
          </a:xfrm>
        </p:grpSpPr>
        <p:sp>
          <p:nvSpPr>
            <p:cNvPr id="20" name="Oval 26"/>
            <p:cNvSpPr>
              <a:spLocks noChangeArrowheads="1"/>
            </p:cNvSpPr>
            <p:nvPr userDrawn="1"/>
          </p:nvSpPr>
          <p:spPr bwMode="auto">
            <a:xfrm>
              <a:off x="5388" y="2069"/>
              <a:ext cx="90" cy="9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21" name="Oval 27"/>
            <p:cNvSpPr>
              <a:spLocks noChangeArrowheads="1"/>
            </p:cNvSpPr>
            <p:nvPr userDrawn="1"/>
          </p:nvSpPr>
          <p:spPr bwMode="auto">
            <a:xfrm>
              <a:off x="5388" y="2187"/>
              <a:ext cx="90" cy="9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22" name="Oval 28"/>
            <p:cNvSpPr>
              <a:spLocks noChangeArrowheads="1"/>
            </p:cNvSpPr>
            <p:nvPr userDrawn="1"/>
          </p:nvSpPr>
          <p:spPr bwMode="auto">
            <a:xfrm>
              <a:off x="5388" y="2305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23" name="Oval 29"/>
            <p:cNvSpPr>
              <a:spLocks noChangeArrowheads="1"/>
            </p:cNvSpPr>
            <p:nvPr userDrawn="1"/>
          </p:nvSpPr>
          <p:spPr bwMode="auto">
            <a:xfrm>
              <a:off x="5388" y="2423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24" name="Oval 37"/>
            <p:cNvSpPr>
              <a:spLocks noChangeArrowheads="1"/>
            </p:cNvSpPr>
            <p:nvPr userDrawn="1"/>
          </p:nvSpPr>
          <p:spPr bwMode="auto">
            <a:xfrm>
              <a:off x="5388" y="2541"/>
              <a:ext cx="90" cy="90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rgbClr val="CCFF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</p:grpSp>
      <p:sp>
        <p:nvSpPr>
          <p:cNvPr id="246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497" y="2331720"/>
            <a:ext cx="7732842" cy="131194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algn="r">
              <a:defRPr sz="3600" b="0">
                <a:ln w="12700">
                  <a:noFill/>
                </a:ln>
              </a:defRPr>
            </a:lvl1pPr>
          </a:lstStyle>
          <a:p>
            <a:pPr lvl="0"/>
            <a:r>
              <a:rPr lang="ja-JP" altLang="en-US" noProof="0"/>
              <a:t>マスター タイトルの書式設定</a:t>
            </a:r>
            <a:endParaRPr lang="en-US" altLang="ja-JP" noProof="0" dirty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0712" y="3975101"/>
            <a:ext cx="5800626" cy="1398117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ja-JP" altLang="en-US" noProof="0"/>
              <a:t>マスター サブタイトルの書式設定</a:t>
            </a:r>
            <a:endParaRPr lang="en-US" altLang="ja-JP" noProof="0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>
          <a:xfrm>
            <a:off x="2400530" y="1813561"/>
            <a:ext cx="5772239" cy="421463"/>
          </a:xfrm>
        </p:spPr>
        <p:txBody>
          <a:bodyPr/>
          <a:lstStyle>
            <a:lvl1pPr marL="0" indent="0" algn="r">
              <a:buNone/>
              <a:defRPr sz="24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</a:p>
        </p:txBody>
      </p:sp>
      <p:sp>
        <p:nvSpPr>
          <p:cNvPr id="31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00705" y="14375"/>
            <a:ext cx="5382598" cy="288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600" baseline="-25000" smtClean="0">
                <a:latin typeface="+mn-lt"/>
                <a:ea typeface="ＭＳ Ｐゴシック" panose="020B0600070205080204" pitchFamily="50" charset="-128"/>
              </a:defRPr>
            </a:lvl1pPr>
          </a:lstStyle>
          <a:p>
            <a:r>
              <a:rPr kumimoji="1" lang="en-US" altLang="ja-JP"/>
              <a:t>〔SUL</a:t>
            </a:r>
            <a:r>
              <a:rPr kumimoji="1" lang="ja-JP" altLang="en-US"/>
              <a:t>交通運行プログラム</a:t>
            </a:r>
            <a:r>
              <a:rPr kumimoji="1" lang="en-US" altLang="ja-JP"/>
              <a:t>【</a:t>
            </a:r>
            <a:r>
              <a:rPr kumimoji="1" lang="ja-JP" altLang="en-US"/>
              <a:t>ソルバ</a:t>
            </a:r>
            <a:r>
              <a:rPr kumimoji="1" lang="en-US" altLang="ja-JP"/>
              <a:t>】</a:t>
            </a:r>
            <a:r>
              <a:rPr kumimoji="1" lang="ja-JP" altLang="en-US"/>
              <a:t>　検証結果報告書</a:t>
            </a:r>
            <a:r>
              <a:rPr kumimoji="1" lang="en-US" altLang="ja-JP"/>
              <a:t>〕</a:t>
            </a:r>
            <a:endParaRPr kumimoji="1" lang="ja-JP" altLang="en-US"/>
          </a:p>
        </p:txBody>
      </p:sp>
      <p:sp>
        <p:nvSpPr>
          <p:cNvPr id="30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04630" y="284040"/>
            <a:ext cx="23114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 smtClean="0">
                <a:latin typeface="+mj-lt"/>
                <a:ea typeface="+mj-ea"/>
              </a:defRPr>
            </a:lvl1pPr>
          </a:lstStyle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3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95338" y="6525752"/>
            <a:ext cx="1463405" cy="3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600" smtClean="0">
                <a:latin typeface="+mn-lt"/>
                <a:ea typeface="+mn-ea"/>
              </a:defRPr>
            </a:lvl1pPr>
          </a:lstStyle>
          <a:p>
            <a:fld id="{063F850C-EDEE-4F4F-9A6E-5A7139F570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メインの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F850C-EDEE-4F4F-9A6E-5A7139F570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1" lang="en-US" altLang="ja-JP"/>
              <a:t>〔SUL</a:t>
            </a:r>
            <a:r>
              <a:rPr kumimoji="1" lang="ja-JP" altLang="en-US"/>
              <a:t>交通運行プログラム</a:t>
            </a:r>
            <a:r>
              <a:rPr kumimoji="1" lang="en-US" altLang="ja-JP"/>
              <a:t>【</a:t>
            </a:r>
            <a:r>
              <a:rPr kumimoji="1" lang="ja-JP" altLang="en-US"/>
              <a:t>ソルバ</a:t>
            </a:r>
            <a:r>
              <a:rPr kumimoji="1" lang="en-US" altLang="ja-JP"/>
              <a:t>】</a:t>
            </a:r>
            <a:r>
              <a:rPr kumimoji="1" lang="ja-JP" altLang="en-US"/>
              <a:t>　検証結果報告書</a:t>
            </a:r>
            <a:r>
              <a:rPr kumimoji="1" lang="en-US" altLang="ja-JP"/>
              <a:t>〕</a:t>
            </a:r>
            <a:endParaRPr kumimoji="1" lang="ja-JP" altLang="en-US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507339" y="1196976"/>
            <a:ext cx="9048172" cy="1367929"/>
          </a:xfrm>
        </p:spPr>
        <p:txBody>
          <a:bodyPr/>
          <a:lstStyle>
            <a:lvl2pPr>
              <a:defRPr>
                <a:latin typeface="+mj-lt"/>
                <a:ea typeface="+mj-ea"/>
              </a:defRPr>
            </a:lvl2pPr>
            <a:lvl3pPr>
              <a:defRPr>
                <a:latin typeface="+mn-lt"/>
                <a:ea typeface="+mn-ea"/>
              </a:defRPr>
            </a:lvl3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行組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F850C-EDEE-4F4F-9A6E-5A7139F570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1" lang="en-US" altLang="ja-JP"/>
              <a:t>〔SUL</a:t>
            </a:r>
            <a:r>
              <a:rPr kumimoji="1" lang="ja-JP" altLang="en-US"/>
              <a:t>交通運行プログラム</a:t>
            </a:r>
            <a:r>
              <a:rPr kumimoji="1" lang="en-US" altLang="ja-JP"/>
              <a:t>【</a:t>
            </a:r>
            <a:r>
              <a:rPr kumimoji="1" lang="ja-JP" altLang="en-US"/>
              <a:t>ソルバ</a:t>
            </a:r>
            <a:r>
              <a:rPr kumimoji="1" lang="en-US" altLang="ja-JP"/>
              <a:t>】</a:t>
            </a:r>
            <a:r>
              <a:rPr kumimoji="1" lang="ja-JP" altLang="en-US"/>
              <a:t>　検証結果報告書</a:t>
            </a:r>
            <a:r>
              <a:rPr kumimoji="1" lang="en-US" altLang="ja-JP"/>
              <a:t>〕</a:t>
            </a:r>
            <a:endParaRPr kumimoji="1" lang="ja-JP" altLang="en-US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507339" y="1196976"/>
            <a:ext cx="9048172" cy="1367929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507339" y="2764519"/>
            <a:ext cx="9048172" cy="1367929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5"/>
          </p:nvPr>
        </p:nvSpPr>
        <p:spPr>
          <a:xfrm>
            <a:off x="507339" y="4293097"/>
            <a:ext cx="9048172" cy="1367929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列組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F850C-EDEE-4F4F-9A6E-5A7139F570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1" lang="en-US" altLang="ja-JP"/>
              <a:t>〔SUL</a:t>
            </a:r>
            <a:r>
              <a:rPr kumimoji="1" lang="ja-JP" altLang="en-US"/>
              <a:t>交通運行プログラム</a:t>
            </a:r>
            <a:r>
              <a:rPr kumimoji="1" lang="en-US" altLang="ja-JP"/>
              <a:t>【</a:t>
            </a:r>
            <a:r>
              <a:rPr kumimoji="1" lang="ja-JP" altLang="en-US"/>
              <a:t>ソルバ</a:t>
            </a:r>
            <a:r>
              <a:rPr kumimoji="1" lang="en-US" altLang="ja-JP"/>
              <a:t>】</a:t>
            </a:r>
            <a:r>
              <a:rPr kumimoji="1" lang="ja-JP" altLang="en-US"/>
              <a:t>　検証結果報告書</a:t>
            </a:r>
            <a:r>
              <a:rPr kumimoji="1" lang="en-US" altLang="ja-JP"/>
              <a:t>〕</a:t>
            </a:r>
            <a:endParaRPr kumimoji="1" lang="ja-JP" altLang="en-US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507339" y="1196975"/>
            <a:ext cx="4367653" cy="482431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5109018" y="1196975"/>
            <a:ext cx="4367653" cy="482431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3F850C-EDEE-4F4F-9A6E-5A7139F570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kumimoji="1" lang="en-US" altLang="ja-JP"/>
              <a:t>〔SUL</a:t>
            </a:r>
            <a:r>
              <a:rPr kumimoji="1" lang="ja-JP" altLang="en-US"/>
              <a:t>交通運行プログラム</a:t>
            </a:r>
            <a:r>
              <a:rPr kumimoji="1" lang="en-US" altLang="ja-JP"/>
              <a:t>【</a:t>
            </a:r>
            <a:r>
              <a:rPr kumimoji="1" lang="ja-JP" altLang="en-US"/>
              <a:t>ソルバ</a:t>
            </a:r>
            <a:r>
              <a:rPr kumimoji="1" lang="en-US" altLang="ja-JP"/>
              <a:t>】</a:t>
            </a:r>
            <a:r>
              <a:rPr kumimoji="1" lang="ja-JP" altLang="en-US"/>
              <a:t>　検証結果報告書</a:t>
            </a:r>
            <a:r>
              <a:rPr kumimoji="1" lang="en-US" altLang="ja-JP"/>
              <a:t>〕</a:t>
            </a:r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00076" y="3716338"/>
            <a:ext cx="8456613" cy="0"/>
          </a:xfrm>
          <a:prstGeom prst="line">
            <a:avLst/>
          </a:prstGeom>
          <a:noFill/>
          <a:ln w="28575">
            <a:solidFill>
              <a:srgbClr val="3AAE3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8266113" y="1700215"/>
            <a:ext cx="0" cy="3240087"/>
          </a:xfrm>
          <a:prstGeom prst="line">
            <a:avLst/>
          </a:prstGeom>
          <a:noFill/>
          <a:ln w="28575">
            <a:solidFill>
              <a:srgbClr val="3AAE3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6" name="Group 38"/>
          <p:cNvGrpSpPr/>
          <p:nvPr/>
        </p:nvGrpSpPr>
        <p:grpSpPr bwMode="auto">
          <a:xfrm>
            <a:off x="8337551" y="3975102"/>
            <a:ext cx="142875" cy="892175"/>
            <a:chOff x="5252" y="2187"/>
            <a:chExt cx="90" cy="562"/>
          </a:xfrm>
        </p:grpSpPr>
        <p:sp>
          <p:nvSpPr>
            <p:cNvPr id="7" name="Oval 13"/>
            <p:cNvSpPr>
              <a:spLocks noChangeArrowheads="1"/>
            </p:cNvSpPr>
            <p:nvPr userDrawn="1"/>
          </p:nvSpPr>
          <p:spPr bwMode="auto">
            <a:xfrm>
              <a:off x="5252" y="2187"/>
              <a:ext cx="90" cy="9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8" name="Oval 14"/>
            <p:cNvSpPr>
              <a:spLocks noChangeArrowheads="1"/>
            </p:cNvSpPr>
            <p:nvPr userDrawn="1"/>
          </p:nvSpPr>
          <p:spPr bwMode="auto">
            <a:xfrm>
              <a:off x="5252" y="2305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9" name="Oval 15"/>
            <p:cNvSpPr>
              <a:spLocks noChangeArrowheads="1"/>
            </p:cNvSpPr>
            <p:nvPr userDrawn="1"/>
          </p:nvSpPr>
          <p:spPr bwMode="auto">
            <a:xfrm>
              <a:off x="5252" y="2423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0" name="Oval 16"/>
            <p:cNvSpPr>
              <a:spLocks noChangeArrowheads="1"/>
            </p:cNvSpPr>
            <p:nvPr userDrawn="1"/>
          </p:nvSpPr>
          <p:spPr bwMode="auto">
            <a:xfrm>
              <a:off x="5252" y="2541"/>
              <a:ext cx="90" cy="90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rgbClr val="CCFF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1" name="Oval 17"/>
            <p:cNvSpPr>
              <a:spLocks noChangeArrowheads="1"/>
            </p:cNvSpPr>
            <p:nvPr userDrawn="1"/>
          </p:nvSpPr>
          <p:spPr bwMode="auto">
            <a:xfrm>
              <a:off x="5252" y="2659"/>
              <a:ext cx="90" cy="90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rgbClr val="CCFF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</p:grpSp>
      <p:grpSp>
        <p:nvGrpSpPr>
          <p:cNvPr id="12" name="Group 40"/>
          <p:cNvGrpSpPr/>
          <p:nvPr/>
        </p:nvGrpSpPr>
        <p:grpSpPr bwMode="auto">
          <a:xfrm>
            <a:off x="8721726" y="3787777"/>
            <a:ext cx="142875" cy="517525"/>
            <a:chOff x="5524" y="2069"/>
            <a:chExt cx="90" cy="326"/>
          </a:xfrm>
        </p:grpSpPr>
        <p:sp>
          <p:nvSpPr>
            <p:cNvPr id="13" name="Oval 30"/>
            <p:cNvSpPr>
              <a:spLocks noChangeArrowheads="1"/>
            </p:cNvSpPr>
            <p:nvPr userDrawn="1"/>
          </p:nvSpPr>
          <p:spPr bwMode="auto">
            <a:xfrm>
              <a:off x="5524" y="2069"/>
              <a:ext cx="90" cy="9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4" name="Oval 31"/>
            <p:cNvSpPr>
              <a:spLocks noChangeArrowheads="1"/>
            </p:cNvSpPr>
            <p:nvPr userDrawn="1"/>
          </p:nvSpPr>
          <p:spPr bwMode="auto">
            <a:xfrm>
              <a:off x="5524" y="2187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5" name="Oval 32"/>
            <p:cNvSpPr>
              <a:spLocks noChangeArrowheads="1"/>
            </p:cNvSpPr>
            <p:nvPr userDrawn="1"/>
          </p:nvSpPr>
          <p:spPr bwMode="auto">
            <a:xfrm>
              <a:off x="5524" y="2305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</p:grpSp>
      <p:grpSp>
        <p:nvGrpSpPr>
          <p:cNvPr id="16" name="Group 41"/>
          <p:cNvGrpSpPr/>
          <p:nvPr/>
        </p:nvGrpSpPr>
        <p:grpSpPr bwMode="auto">
          <a:xfrm>
            <a:off x="8913814" y="3787775"/>
            <a:ext cx="142875" cy="330200"/>
            <a:chOff x="5660" y="2069"/>
            <a:chExt cx="90" cy="208"/>
          </a:xfrm>
        </p:grpSpPr>
        <p:sp>
          <p:nvSpPr>
            <p:cNvPr id="17" name="Oval 34"/>
            <p:cNvSpPr>
              <a:spLocks noChangeArrowheads="1"/>
            </p:cNvSpPr>
            <p:nvPr userDrawn="1"/>
          </p:nvSpPr>
          <p:spPr bwMode="auto">
            <a:xfrm>
              <a:off x="5660" y="2069"/>
              <a:ext cx="90" cy="90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rgbClr val="CCFF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8" name="Oval 35"/>
            <p:cNvSpPr>
              <a:spLocks noChangeArrowheads="1"/>
            </p:cNvSpPr>
            <p:nvPr userDrawn="1"/>
          </p:nvSpPr>
          <p:spPr bwMode="auto">
            <a:xfrm>
              <a:off x="5660" y="2187"/>
              <a:ext cx="90" cy="90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rgbClr val="CCFF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</p:grpSp>
      <p:grpSp>
        <p:nvGrpSpPr>
          <p:cNvPr id="19" name="Group 39"/>
          <p:cNvGrpSpPr/>
          <p:nvPr/>
        </p:nvGrpSpPr>
        <p:grpSpPr bwMode="auto">
          <a:xfrm>
            <a:off x="8529639" y="3787777"/>
            <a:ext cx="142875" cy="892175"/>
            <a:chOff x="5388" y="2069"/>
            <a:chExt cx="90" cy="562"/>
          </a:xfrm>
        </p:grpSpPr>
        <p:sp>
          <p:nvSpPr>
            <p:cNvPr id="20" name="Oval 26"/>
            <p:cNvSpPr>
              <a:spLocks noChangeArrowheads="1"/>
            </p:cNvSpPr>
            <p:nvPr userDrawn="1"/>
          </p:nvSpPr>
          <p:spPr bwMode="auto">
            <a:xfrm>
              <a:off x="5388" y="2069"/>
              <a:ext cx="90" cy="9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21" name="Oval 27"/>
            <p:cNvSpPr>
              <a:spLocks noChangeArrowheads="1"/>
            </p:cNvSpPr>
            <p:nvPr userDrawn="1"/>
          </p:nvSpPr>
          <p:spPr bwMode="auto">
            <a:xfrm>
              <a:off x="5388" y="2187"/>
              <a:ext cx="90" cy="9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22" name="Oval 28"/>
            <p:cNvSpPr>
              <a:spLocks noChangeArrowheads="1"/>
            </p:cNvSpPr>
            <p:nvPr userDrawn="1"/>
          </p:nvSpPr>
          <p:spPr bwMode="auto">
            <a:xfrm>
              <a:off x="5388" y="2305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23" name="Oval 29"/>
            <p:cNvSpPr>
              <a:spLocks noChangeArrowheads="1"/>
            </p:cNvSpPr>
            <p:nvPr userDrawn="1"/>
          </p:nvSpPr>
          <p:spPr bwMode="auto">
            <a:xfrm>
              <a:off x="5388" y="2423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24" name="Oval 37"/>
            <p:cNvSpPr>
              <a:spLocks noChangeArrowheads="1"/>
            </p:cNvSpPr>
            <p:nvPr userDrawn="1"/>
          </p:nvSpPr>
          <p:spPr bwMode="auto">
            <a:xfrm>
              <a:off x="5388" y="2541"/>
              <a:ext cx="90" cy="90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rgbClr val="CCFF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</p:grpSp>
      <p:sp>
        <p:nvSpPr>
          <p:cNvPr id="246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4388" y="2456210"/>
            <a:ext cx="7346950" cy="11874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36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ja-JP" altLang="en-US" noProof="0"/>
              <a:t>マスター タイトルの書式設定</a:t>
            </a:r>
            <a:endParaRPr lang="en-US" altLang="ja-JP" noProof="0" dirty="0"/>
          </a:p>
        </p:txBody>
      </p:sp>
      <p:sp>
        <p:nvSpPr>
          <p:cNvPr id="29" name="テキスト プレースホルダー 2"/>
          <p:cNvSpPr>
            <a:spLocks noGrp="1"/>
          </p:cNvSpPr>
          <p:nvPr>
            <p:ph type="body" idx="10"/>
          </p:nvPr>
        </p:nvSpPr>
        <p:spPr>
          <a:xfrm>
            <a:off x="782638" y="3859212"/>
            <a:ext cx="8420100" cy="5476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04630" y="284040"/>
            <a:ext cx="23114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 smtClean="0">
                <a:latin typeface="+mn-ea"/>
                <a:ea typeface="+mn-ea"/>
              </a:defRPr>
            </a:lvl1pPr>
          </a:lstStyle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2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00705" y="31299"/>
            <a:ext cx="5382598" cy="288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600" baseline="-25000" smtClean="0">
                <a:latin typeface="+mn-lt"/>
                <a:ea typeface="ＭＳ Ｐゴシック" panose="020B0600070205080204" pitchFamily="50" charset="-128"/>
              </a:defRPr>
            </a:lvl1pPr>
          </a:lstStyle>
          <a:p>
            <a:r>
              <a:rPr kumimoji="1" lang="en-US" altLang="ja-JP"/>
              <a:t>〔SUL</a:t>
            </a:r>
            <a:r>
              <a:rPr kumimoji="1" lang="ja-JP" altLang="en-US"/>
              <a:t>交通運行プログラム</a:t>
            </a:r>
            <a:r>
              <a:rPr kumimoji="1" lang="en-US" altLang="ja-JP"/>
              <a:t>【</a:t>
            </a:r>
            <a:r>
              <a:rPr kumimoji="1" lang="ja-JP" altLang="en-US"/>
              <a:t>ソルバ</a:t>
            </a:r>
            <a:r>
              <a:rPr kumimoji="1" lang="en-US" altLang="ja-JP"/>
              <a:t>】</a:t>
            </a:r>
            <a:r>
              <a:rPr kumimoji="1" lang="ja-JP" altLang="en-US"/>
              <a:t>　検証結果報告書</a:t>
            </a:r>
            <a:r>
              <a:rPr kumimoji="1" lang="en-US" altLang="ja-JP"/>
              <a:t>〕</a:t>
            </a:r>
            <a:endParaRPr kumimoji="1" lang="ja-JP" altLang="en-US"/>
          </a:p>
        </p:txBody>
      </p:sp>
      <p:sp>
        <p:nvSpPr>
          <p:cNvPr id="3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95338" y="6525752"/>
            <a:ext cx="1463405" cy="3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600" smtClean="0">
                <a:latin typeface="+mn-ea"/>
                <a:ea typeface="+mn-ea"/>
              </a:defRPr>
            </a:lvl1pPr>
          </a:lstStyle>
          <a:p>
            <a:fld id="{063F850C-EDEE-4F4F-9A6E-5A7139F570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上図の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F850C-EDEE-4F4F-9A6E-5A7139F570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1" lang="en-US" altLang="ja-JP"/>
              <a:t>〔SUL</a:t>
            </a:r>
            <a:r>
              <a:rPr kumimoji="1" lang="ja-JP" altLang="en-US"/>
              <a:t>交通運行プログラム</a:t>
            </a:r>
            <a:r>
              <a:rPr kumimoji="1" lang="en-US" altLang="ja-JP"/>
              <a:t>【</a:t>
            </a:r>
            <a:r>
              <a:rPr kumimoji="1" lang="ja-JP" altLang="en-US"/>
              <a:t>ソルバ</a:t>
            </a:r>
            <a:r>
              <a:rPr kumimoji="1" lang="en-US" altLang="ja-JP"/>
              <a:t>】</a:t>
            </a:r>
            <a:r>
              <a:rPr kumimoji="1" lang="ja-JP" altLang="en-US"/>
              <a:t>　検証結果報告書</a:t>
            </a:r>
            <a:r>
              <a:rPr kumimoji="1" lang="en-US" altLang="ja-JP"/>
              <a:t>〕</a:t>
            </a:r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>
          <a:xfrm>
            <a:off x="506506" y="4869160"/>
            <a:ext cx="8970997" cy="144016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506506" y="1124744"/>
            <a:ext cx="8970997" cy="3600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kumimoji="1" lang="ja-JP" altLang="en-US"/>
              <a:t>アイコンをクリックして図を追加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dirty="0"/>
              <a:t>マスター タイトルの書式設定（目次）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F850C-EDEE-4F4F-9A6E-5A7139F570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1" lang="en-US" altLang="ja-JP"/>
              <a:t>〔SUL</a:t>
            </a:r>
            <a:r>
              <a:rPr kumimoji="1" lang="ja-JP" altLang="en-US"/>
              <a:t>交通運行プログラム</a:t>
            </a:r>
            <a:r>
              <a:rPr kumimoji="1" lang="en-US" altLang="ja-JP"/>
              <a:t>【</a:t>
            </a:r>
            <a:r>
              <a:rPr kumimoji="1" lang="ja-JP" altLang="en-US"/>
              <a:t>ソルバ</a:t>
            </a:r>
            <a:r>
              <a:rPr kumimoji="1" lang="en-US" altLang="ja-JP"/>
              <a:t>】</a:t>
            </a:r>
            <a:r>
              <a:rPr kumimoji="1" lang="ja-JP" altLang="en-US"/>
              <a:t>　検証結果報告書</a:t>
            </a:r>
            <a:r>
              <a:rPr kumimoji="1" lang="en-US" altLang="ja-JP"/>
              <a:t>〕</a:t>
            </a:r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507339" y="1196976"/>
            <a:ext cx="9048172" cy="1367929"/>
          </a:xfrm>
        </p:spPr>
        <p:txBody>
          <a:bodyPr/>
          <a:lstStyle>
            <a:lvl1pPr marL="457200" indent="-457200">
              <a:buFont typeface="+mj-lt"/>
              <a:buAutoNum type="arabicPeriod"/>
              <a:tabLst>
                <a:tab pos="448945" algn="l"/>
                <a:tab pos="1074420" algn="l"/>
                <a:tab pos="1610995" algn="l"/>
                <a:tab pos="2235200" algn="l"/>
                <a:tab pos="2684145" algn="l"/>
              </a:tabLst>
              <a:defRPr/>
            </a:lvl1pPr>
            <a:lvl2pPr marL="993775" indent="-457200">
              <a:buFont typeface="+mj-lt"/>
              <a:buAutoNum type="arabicPeriod"/>
              <a:tabLst>
                <a:tab pos="448945" algn="l"/>
                <a:tab pos="1074420" algn="l"/>
                <a:tab pos="1610995" algn="l"/>
                <a:tab pos="2235200" algn="l"/>
                <a:tab pos="2684145" algn="l"/>
              </a:tabLst>
              <a:defRPr/>
            </a:lvl2pPr>
            <a:lvl3pPr marL="1444625" indent="-457200">
              <a:buFont typeface="+mj-lt"/>
              <a:buAutoNum type="arabicPeriod"/>
              <a:tabLst>
                <a:tab pos="448945" algn="l"/>
                <a:tab pos="1074420" algn="l"/>
                <a:tab pos="1610995" algn="l"/>
                <a:tab pos="2235200" algn="l"/>
                <a:tab pos="2684145" algn="l"/>
              </a:tabLst>
              <a:defRPr/>
            </a:lvl3pPr>
            <a:lvl4pPr marL="1703070" indent="-342900">
              <a:buFont typeface="+mj-lt"/>
              <a:buAutoNum type="arabicPeriod"/>
              <a:tabLst>
                <a:tab pos="448945" algn="l"/>
                <a:tab pos="1074420" algn="l"/>
                <a:tab pos="1610995" algn="l"/>
                <a:tab pos="2235200" algn="l"/>
                <a:tab pos="2684145" algn="l"/>
              </a:tabLst>
              <a:defRPr/>
            </a:lvl4pPr>
            <a:lvl5pPr marL="2146300" indent="-342900">
              <a:buFont typeface="+mj-lt"/>
              <a:buAutoNum type="arabicPeriod"/>
              <a:tabLst>
                <a:tab pos="448945" algn="l"/>
                <a:tab pos="1074420" algn="l"/>
                <a:tab pos="1610995" algn="l"/>
                <a:tab pos="2235200" algn="l"/>
                <a:tab pos="2684145" algn="l"/>
              </a:tabLst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〔SUL</a:t>
            </a:r>
            <a:r>
              <a:rPr kumimoji="1" lang="ja-JP" altLang="en-US"/>
              <a:t>交通運行プログラム</a:t>
            </a:r>
            <a:r>
              <a:rPr kumimoji="1" lang="en-US" altLang="ja-JP"/>
              <a:t>【</a:t>
            </a:r>
            <a:r>
              <a:rPr kumimoji="1" lang="ja-JP" altLang="en-US"/>
              <a:t>ソルバ</a:t>
            </a:r>
            <a:r>
              <a:rPr kumimoji="1" lang="en-US" altLang="ja-JP"/>
              <a:t>】</a:t>
            </a:r>
            <a:r>
              <a:rPr kumimoji="1" lang="ja-JP" altLang="en-US"/>
              <a:t>　検証結果報告書</a:t>
            </a:r>
            <a:r>
              <a:rPr kumimoji="1" lang="en-US" altLang="ja-JP"/>
              <a:t>〕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850C-EDEE-4F4F-9A6E-5A7139F570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8950" y="476673"/>
            <a:ext cx="7818438" cy="531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FFC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ja-JP" dirty="0" err="1"/>
              <a:t>マスタ</a:t>
            </a:r>
            <a:r>
              <a:rPr lang="ja-JP" altLang="en-US" dirty="0" err="1"/>
              <a:t>ー</a:t>
            </a:r>
            <a:r>
              <a:rPr lang="en-US" altLang="ja-JP" dirty="0"/>
              <a:t> </a:t>
            </a:r>
            <a:r>
              <a:rPr lang="en-US" altLang="ja-JP" dirty="0" err="1"/>
              <a:t>タイトルの書式設定</a:t>
            </a:r>
            <a:endParaRPr lang="en-US" altLang="ja-JP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59470"/>
            <a:ext cx="8915400" cy="1261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ja-JP" altLang="en-US" dirty="0"/>
              <a:t>レベル</a:t>
            </a:r>
            <a:r>
              <a:rPr lang="en-US" altLang="ja-JP" dirty="0"/>
              <a:t>1</a:t>
            </a:r>
          </a:p>
          <a:p>
            <a:pPr lvl="1"/>
            <a:r>
              <a:rPr lang="ja-JP" altLang="en-US" dirty="0"/>
              <a:t>レベル</a:t>
            </a:r>
            <a:r>
              <a:rPr lang="en-US" altLang="ja-JP" dirty="0"/>
              <a:t>2</a:t>
            </a:r>
          </a:p>
          <a:p>
            <a:pPr lvl="2"/>
            <a:r>
              <a:rPr lang="ja-JP" altLang="en-US" dirty="0"/>
              <a:t>レベル</a:t>
            </a:r>
            <a:r>
              <a:rPr lang="en-US" altLang="ja-JP" dirty="0"/>
              <a:t>3</a:t>
            </a:r>
          </a:p>
          <a:p>
            <a:pPr lvl="3"/>
            <a:r>
              <a:rPr lang="ja-JP" altLang="en-US" dirty="0"/>
              <a:t>レベル</a:t>
            </a:r>
            <a:r>
              <a:rPr lang="en-US" altLang="ja-JP" dirty="0"/>
              <a:t>4</a:t>
            </a:r>
          </a:p>
          <a:p>
            <a:pPr lvl="4"/>
            <a:r>
              <a:rPr lang="ja-JP" altLang="en-US" dirty="0"/>
              <a:t>レベル</a:t>
            </a:r>
            <a:r>
              <a:rPr lang="en-US" altLang="ja-JP" dirty="0"/>
              <a:t>5</a:t>
            </a:r>
          </a:p>
        </p:txBody>
      </p:sp>
      <p:sp>
        <p:nvSpPr>
          <p:cNvPr id="2457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95338" y="6525752"/>
            <a:ext cx="1463405" cy="3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600" smtClean="0">
                <a:latin typeface="+mn-lt"/>
                <a:ea typeface="+mn-ea"/>
              </a:defRPr>
            </a:lvl1pPr>
          </a:lstStyle>
          <a:p>
            <a:fld id="{063F850C-EDEE-4F4F-9A6E-5A7139F570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576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04630" y="284040"/>
            <a:ext cx="23114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 smtClean="0">
                <a:latin typeface="+mj-lt"/>
                <a:ea typeface="+mj-ea"/>
              </a:defRPr>
            </a:lvl1pPr>
          </a:lstStyle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24576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00705" y="23387"/>
            <a:ext cx="5382598" cy="288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600" baseline="-25000" smtClean="0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 panose="020B0600070205080204" pitchFamily="50" charset="-128"/>
              </a:defRPr>
            </a:lvl1pPr>
          </a:lstStyle>
          <a:p>
            <a:r>
              <a:rPr lang="en-US" altLang="ja-JP"/>
              <a:t>〔SUL</a:t>
            </a:r>
            <a:r>
              <a:rPr lang="ja-JP" altLang="en-US"/>
              <a:t>交通運行プログラム</a:t>
            </a:r>
            <a:r>
              <a:rPr lang="en-US" altLang="ja-JP"/>
              <a:t>【</a:t>
            </a:r>
            <a:r>
              <a:rPr lang="ja-JP" altLang="en-US"/>
              <a:t>ソルバ</a:t>
            </a:r>
            <a:r>
              <a:rPr lang="en-US" altLang="ja-JP"/>
              <a:t>】</a:t>
            </a:r>
            <a:r>
              <a:rPr lang="ja-JP" altLang="en-US"/>
              <a:t>　検証結果報告書</a:t>
            </a:r>
            <a:r>
              <a:rPr lang="en-US" altLang="ja-JP"/>
              <a:t>〕</a:t>
            </a:r>
            <a:endParaRPr lang="ja-JP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15926" y="971466"/>
            <a:ext cx="9145588" cy="0"/>
          </a:xfrm>
          <a:prstGeom prst="line">
            <a:avLst/>
          </a:prstGeom>
          <a:noFill/>
          <a:ln w="28575">
            <a:solidFill>
              <a:srgbClr val="3AAE3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2" name="Picture 9" descr="logo_背景透明_G_2011083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789" y="514266"/>
            <a:ext cx="847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000" b="0">
          <a:solidFill>
            <a:srgbClr val="3AAE3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AE36"/>
          </a:solidFill>
          <a:latin typeface="游ゴシック" panose="020B0400000000000000" pitchFamily="50" charset="-128"/>
          <a:ea typeface="游ゴシック" panose="020B0400000000000000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AE36"/>
          </a:solidFill>
          <a:latin typeface="游ゴシック" panose="020B0400000000000000" pitchFamily="50" charset="-128"/>
          <a:ea typeface="游ゴシック" panose="020B0400000000000000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AE36"/>
          </a:solidFill>
          <a:latin typeface="游ゴシック" panose="020B0400000000000000" pitchFamily="50" charset="-128"/>
          <a:ea typeface="游ゴシック" panose="020B0400000000000000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AE36"/>
          </a:solidFill>
          <a:latin typeface="游ゴシック" panose="020B0400000000000000" pitchFamily="50" charset="-128"/>
          <a:ea typeface="游ゴシック" panose="020B0400000000000000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3AAE36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3AAE36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3AAE36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3AAE36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9pPr>
    </p:titleStyle>
    <p:bodyStyle>
      <a:lvl1pPr marL="449580" indent="-449580" algn="l" rtl="0" eaLnBrk="1" fontAlgn="base" hangingPunct="1">
        <a:spcBef>
          <a:spcPct val="20000"/>
        </a:spcBef>
        <a:spcAft>
          <a:spcPct val="0"/>
        </a:spcAft>
        <a:buClrTx/>
        <a:buSzPct val="100000"/>
        <a:buFont typeface="HGSｺﾞｼｯｸM" panose="020B0600000000000000" pitchFamily="50" charset="-128"/>
        <a:buChar char="■"/>
        <a:defRPr kumimoji="1" sz="2000" b="0">
          <a:solidFill>
            <a:schemeClr val="tx1"/>
          </a:solidFill>
          <a:latin typeface="+mj-lt"/>
          <a:ea typeface="+mj-ea"/>
          <a:cs typeface="+mn-cs"/>
        </a:defRPr>
      </a:lvl1pPr>
      <a:lvl2pPr marL="900430" indent="-363855" algn="l" rtl="0" eaLnBrk="1" fontAlgn="base" hangingPunct="1">
        <a:spcBef>
          <a:spcPct val="20000"/>
        </a:spcBef>
        <a:spcAft>
          <a:spcPct val="0"/>
        </a:spcAft>
        <a:buClrTx/>
        <a:buFont typeface="Wingdings" panose="05000000000000000000" pitchFamily="2" charset="2"/>
        <a:buChar char="p"/>
        <a:defRPr kumimoji="1" sz="2000" b="0" baseline="0">
          <a:solidFill>
            <a:schemeClr val="tx1"/>
          </a:solidFill>
          <a:latin typeface="+mj-lt"/>
          <a:ea typeface="+mj-ea"/>
        </a:defRPr>
      </a:lvl2pPr>
      <a:lvl3pPr marL="1349375" indent="-361950" algn="l" defTabSz="1160780" rtl="0" eaLnBrk="1" fontAlgn="base" hangingPunct="1">
        <a:spcBef>
          <a:spcPct val="20000"/>
        </a:spcBef>
        <a:spcAft>
          <a:spcPct val="0"/>
        </a:spcAft>
        <a:buClrTx/>
        <a:buFont typeface="Arial" panose="020B0604020202020204" pitchFamily="34" charset="0"/>
        <a:buChar char="•"/>
        <a:defRPr kumimoji="1" sz="2000" b="0">
          <a:solidFill>
            <a:schemeClr val="tx1"/>
          </a:solidFill>
          <a:latin typeface="+mj-lt"/>
          <a:ea typeface="+mj-ea"/>
        </a:defRPr>
      </a:lvl3pPr>
      <a:lvl4pPr marL="1645920" indent="-285750" algn="l" defTabSz="2060575" rtl="0" eaLnBrk="1" fontAlgn="base" hangingPunct="1">
        <a:spcBef>
          <a:spcPct val="20000"/>
        </a:spcBef>
        <a:spcAft>
          <a:spcPct val="0"/>
        </a:spcAft>
        <a:buClr>
          <a:srgbClr val="404040"/>
        </a:buClr>
        <a:buFont typeface="Arial" panose="020B0604020202020204" pitchFamily="34" charset="0"/>
        <a:buChar char="•"/>
        <a:defRPr kumimoji="1" sz="1600" b="0">
          <a:solidFill>
            <a:schemeClr val="tx1"/>
          </a:solidFill>
          <a:latin typeface="+mn-lt"/>
          <a:ea typeface="+mn-ea"/>
        </a:defRPr>
      </a:lvl4pPr>
      <a:lvl5pPr marL="2089150" indent="-285750" algn="l" rtl="0" eaLnBrk="1" fontAlgn="base" hangingPunct="1">
        <a:spcBef>
          <a:spcPct val="20000"/>
        </a:spcBef>
        <a:spcAft>
          <a:spcPct val="0"/>
        </a:spcAft>
        <a:buClrTx/>
        <a:buFont typeface="Arial" panose="020B0604020202020204" pitchFamily="34" charset="0"/>
        <a:buChar char="•"/>
        <a:defRPr kumimoji="1" sz="1600" b="0">
          <a:solidFill>
            <a:schemeClr val="tx1"/>
          </a:solidFill>
          <a:latin typeface="+mn-lt"/>
          <a:ea typeface="+mn-ea"/>
        </a:defRPr>
      </a:lvl5pPr>
      <a:lvl6pPr marL="2056130" indent="-31623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13330" indent="-31623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2970530" indent="-31623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427730" indent="-31623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NTEF-9012/PruneClust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intef-9012.github.io/PruneCluster/examples/random.150000.html" TargetMode="External"/><Relationship Id="rId4" Type="http://schemas.openxmlformats.org/officeDocument/2006/relationships/hyperlink" Target="http://sintef-9012.github.io/PruneCluster/examples/moving.10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</a:t>
            </a:r>
            <a:r>
              <a:rPr lang="en-US" altLang="ja-JP" dirty="0"/>
              <a:t>. </a:t>
            </a:r>
            <a:r>
              <a:rPr lang="ja-JP" altLang="en-US" dirty="0" smtClean="0"/>
              <a:t>可視化プログラムの前提条件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F850C-EDEE-4F4F-9A6E-5A7139F570B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1259" y="5661248"/>
            <a:ext cx="188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-2.71</a:t>
            </a:r>
            <a:r>
              <a:rPr kumimoji="1" lang="ja-JP" altLang="en-US" dirty="0">
                <a:solidFill>
                  <a:schemeClr val="bg1"/>
                </a:solidFill>
              </a:rPr>
              <a:t>～</a:t>
            </a:r>
            <a:r>
              <a:rPr kumimoji="1" lang="en-US" altLang="ja-JP" dirty="0">
                <a:solidFill>
                  <a:schemeClr val="bg1"/>
                </a:solidFill>
              </a:rPr>
              <a:t>-2.90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18627"/>
              </p:ext>
            </p:extLst>
          </p:nvPr>
        </p:nvGraphicFramePr>
        <p:xfrm>
          <a:off x="733552" y="3063379"/>
          <a:ext cx="8438895" cy="2564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32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150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805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番号</a:t>
                      </a:r>
                      <a:endParaRPr kumimoji="1" lang="ja-JP" altLang="en-US" sz="1600" dirty="0"/>
                    </a:p>
                  </a:txBody>
                  <a:tcPr>
                    <a:lnR>
                      <a:solidFill>
                        <a:prstClr val="black"/>
                      </a:solidFill>
                    </a:lnR>
                    <a:lnT>
                      <a:solidFill>
                        <a:prstClr val="black"/>
                      </a:solidFill>
                    </a:lnT>
                    <a:lnB>
                      <a:solidFill>
                        <a:prstClr val="black"/>
                      </a:solidFill>
                    </a:lnB>
                    <a:solidFill>
                      <a:schemeClr val="dk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項目</a:t>
                      </a:r>
                      <a:endParaRPr kumimoji="1" lang="ja-JP" altLang="en-US" sz="1600" dirty="0"/>
                    </a:p>
                  </a:txBody>
                  <a:tcPr>
                    <a:lnL>
                      <a:solidFill>
                        <a:prstClr val="black"/>
                      </a:solidFill>
                    </a:lnL>
                    <a:lnR>
                      <a:solidFill>
                        <a:prstClr val="black"/>
                      </a:solidFill>
                    </a:lnR>
                    <a:lnT>
                      <a:solidFill>
                        <a:prstClr val="black"/>
                      </a:solidFill>
                    </a:lnT>
                    <a:lnB>
                      <a:solidFill>
                        <a:prstClr val="black"/>
                      </a:solidFill>
                    </a:lnB>
                    <a:solidFill>
                      <a:schemeClr val="dk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検証目的</a:t>
                      </a:r>
                    </a:p>
                  </a:txBody>
                  <a:tcPr>
                    <a:lnL>
                      <a:solidFill>
                        <a:prstClr val="black"/>
                      </a:solidFill>
                    </a:lnL>
                    <a:lnT>
                      <a:solidFill>
                        <a:prstClr val="black"/>
                      </a:solidFill>
                    </a:lnT>
                    <a:lnB>
                      <a:solidFill>
                        <a:prstClr val="black"/>
                      </a:solidFill>
                    </a:lnB>
                    <a:solidFill>
                      <a:schemeClr val="dk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0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R>
                      <a:solidFill>
                        <a:prstClr val="black"/>
                      </a:solidFill>
                    </a:lnR>
                    <a:lnT>
                      <a:solidFill>
                        <a:prstClr val="black"/>
                      </a:solidFill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ja-JP" altLang="en-US" sz="1600" dirty="0" smtClean="0"/>
                        <a:t>前提ソフト</a:t>
                      </a:r>
                      <a:endParaRPr lang="ja-JP" altLang="en-US" sz="1600" dirty="0"/>
                    </a:p>
                  </a:txBody>
                  <a:tcPr>
                    <a:lnL>
                      <a:solidFill>
                        <a:prstClr val="black"/>
                      </a:solidFill>
                    </a:lnL>
                    <a:lnR>
                      <a:solidFill>
                        <a:prstClr val="black"/>
                      </a:solidFill>
                    </a:lnR>
                    <a:lnT>
                      <a:solidFill>
                        <a:prstClr val="black"/>
                      </a:solidFill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1600" dirty="0" smtClean="0"/>
                        <a:t>OSS</a:t>
                      </a:r>
                      <a:r>
                        <a:rPr lang="ja-JP" altLang="en-US" sz="1600" dirty="0" smtClean="0"/>
                        <a:t>を利用する</a:t>
                      </a:r>
                      <a:endParaRPr lang="ja-JP" altLang="en-US" sz="1600" dirty="0"/>
                    </a:p>
                  </a:txBody>
                  <a:tcPr>
                    <a:lnL>
                      <a:solidFill>
                        <a:prstClr val="black"/>
                      </a:solidFill>
                    </a:lnL>
                    <a:lnT>
                      <a:solidFill>
                        <a:prstClr val="black"/>
                      </a:solidFill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ja-JP" sz="1600" dirty="0" smtClean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solidFill>
                        <a:prstClr val="black"/>
                      </a:solidFill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リアルタイム性</a:t>
                      </a:r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solidFill>
                        <a:prstClr val="black"/>
                      </a:solidFill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u="none" dirty="0" smtClean="0"/>
                        <a:t>1FPS(Frame</a:t>
                      </a:r>
                      <a:r>
                        <a:rPr kumimoji="1" lang="en-US" altLang="ja-JP" sz="1600" u="none" baseline="0" dirty="0" smtClean="0"/>
                        <a:t> per Second)</a:t>
                      </a:r>
                      <a:r>
                        <a:rPr kumimoji="1" lang="ja-JP" altLang="en-US" sz="1600" u="none" baseline="0" dirty="0" smtClean="0"/>
                        <a:t>単位の表示を条件とする</a:t>
                      </a:r>
                      <a:endParaRPr kumimoji="1" lang="ja-JP" altLang="en-US" sz="1600" u="none" dirty="0"/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solidFill>
                        <a:prstClr val="black"/>
                      </a:solidFill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85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R>
                      <a:solidFill>
                        <a:prstClr val="black"/>
                      </a:solidFill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ja-JP" altLang="en-US" sz="1600" dirty="0" smtClean="0"/>
                        <a:t>スケーラビリティ</a:t>
                      </a:r>
                      <a:endParaRPr lang="ja-JP" altLang="en-US" sz="1600" dirty="0"/>
                    </a:p>
                  </a:txBody>
                  <a:tcPr>
                    <a:lnL>
                      <a:solidFill>
                        <a:prstClr val="black"/>
                      </a:solidFill>
                    </a:lnL>
                    <a:lnR>
                      <a:solidFill>
                        <a:prstClr val="black"/>
                      </a:solidFill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ja-JP" altLang="en-US" sz="1600" u="none" dirty="0" smtClean="0"/>
                        <a:t>オブジェクトの同時表示数の上限は</a:t>
                      </a:r>
                      <a:r>
                        <a:rPr lang="en-US" altLang="ja-JP" sz="1600" u="none" dirty="0" smtClean="0"/>
                        <a:t>1</a:t>
                      </a:r>
                      <a:r>
                        <a:rPr lang="ja-JP" altLang="en-US" sz="1600" u="none" dirty="0" smtClean="0"/>
                        <a:t>万とする</a:t>
                      </a:r>
                      <a:endParaRPr lang="ja-JP" altLang="en-US" sz="1600" u="none" dirty="0"/>
                    </a:p>
                  </a:txBody>
                  <a:tcPr>
                    <a:lnL>
                      <a:solidFill>
                        <a:prstClr val="black"/>
                      </a:solidFill>
                    </a:lnL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ja-JP" sz="1600" dirty="0" smtClean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表示エリア</a:t>
                      </a:r>
                      <a:endParaRPr kumimoji="1" lang="en-US" altLang="ja-JP" sz="1600" dirty="0"/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u="none" dirty="0" smtClean="0"/>
                        <a:t>制限なし。地球上の全ての地区で表示できること</a:t>
                      </a:r>
                      <a:endParaRPr kumimoji="1" lang="ja-JP" altLang="en-US" sz="1600" u="none" dirty="0"/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ja-JP" sz="1600" dirty="0" smtClean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R>
                      <a:solidFill>
                        <a:prstClr val="black"/>
                      </a:solidFill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対応機能</a:t>
                      </a:r>
                      <a:endParaRPr kumimoji="1" lang="ja-JP" altLang="en-US" sz="1600" dirty="0"/>
                    </a:p>
                  </a:txBody>
                  <a:tcPr>
                    <a:lnL>
                      <a:solidFill>
                        <a:prstClr val="black"/>
                      </a:solidFill>
                    </a:lnL>
                    <a:lnR>
                      <a:solidFill>
                        <a:prstClr val="black"/>
                      </a:solidFill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u="none" dirty="0" smtClean="0"/>
                        <a:t>(1)</a:t>
                      </a:r>
                      <a:r>
                        <a:rPr kumimoji="1" lang="ja-JP" altLang="en-US" sz="1600" u="none" dirty="0" smtClean="0"/>
                        <a:t>シミュレーンプログラムと同時連動、</a:t>
                      </a:r>
                      <a:r>
                        <a:rPr kumimoji="1" lang="en-US" altLang="ja-JP" sz="1600" u="none" dirty="0" smtClean="0"/>
                        <a:t>(2)</a:t>
                      </a:r>
                      <a:r>
                        <a:rPr kumimoji="1" lang="en-US" altLang="ja-JP" sz="1600" u="none" dirty="0" err="1" smtClean="0"/>
                        <a:t>csv,db</a:t>
                      </a:r>
                      <a:r>
                        <a:rPr kumimoji="1" lang="ja-JP" altLang="en-US" sz="1600" u="none" dirty="0" smtClean="0"/>
                        <a:t>からの読み出し可能、</a:t>
                      </a:r>
                      <a:r>
                        <a:rPr kumimoji="1" lang="en-US" altLang="ja-JP" sz="1600" u="none" dirty="0" smtClean="0"/>
                        <a:t>(3)</a:t>
                      </a:r>
                      <a:r>
                        <a:rPr kumimoji="1" lang="ja-JP" altLang="en-US" sz="1600" u="none" dirty="0" smtClean="0"/>
                        <a:t>スマホ等のデバイスを使った仮想</a:t>
                      </a:r>
                      <a:r>
                        <a:rPr kumimoji="1" lang="en-US" altLang="ja-JP" sz="1600" u="none" dirty="0" smtClean="0"/>
                        <a:t>/</a:t>
                      </a:r>
                      <a:r>
                        <a:rPr kumimoji="1" lang="ja-JP" altLang="en-US" sz="1600" u="none" dirty="0" smtClean="0"/>
                        <a:t>現実連動機能</a:t>
                      </a:r>
                      <a:endParaRPr kumimoji="1" lang="ja-JP" altLang="en-US" sz="1600" u="none" dirty="0"/>
                    </a:p>
                  </a:txBody>
                  <a:tcPr>
                    <a:lnL>
                      <a:solidFill>
                        <a:prstClr val="black"/>
                      </a:solidFill>
                    </a:lnL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テキスト プレースホルダー 4">
            <a:extLst>
              <a:ext uri="{FF2B5EF4-FFF2-40B4-BE49-F238E27FC236}">
                <a16:creationId xmlns="" xmlns:a16="http://schemas.microsoft.com/office/drawing/2014/main" id="{8694951F-6657-4B0A-ADAD-7C705950CCD4}"/>
              </a:ext>
            </a:extLst>
          </p:cNvPr>
          <p:cNvSpPr txBox="1">
            <a:spLocks/>
          </p:cNvSpPr>
          <p:nvPr/>
        </p:nvSpPr>
        <p:spPr bwMode="auto">
          <a:xfrm>
            <a:off x="507339" y="1036846"/>
            <a:ext cx="9048172" cy="136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49580" indent="-44958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HGSｺﾞｼｯｸM" panose="020B0600000000000000" pitchFamily="50" charset="-128"/>
              <a:buChar char="■"/>
              <a:defRPr kumimoji="1" sz="2000" b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900430" indent="-363855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p"/>
              <a:defRPr kumimoji="1" sz="2000" b="0" baseline="0">
                <a:solidFill>
                  <a:schemeClr val="tx1"/>
                </a:solidFill>
                <a:latin typeface="+mj-lt"/>
                <a:ea typeface="+mj-ea"/>
              </a:defRPr>
            </a:lvl2pPr>
            <a:lvl3pPr marL="1349375" indent="-361950" algn="l" defTabSz="116078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45920" indent="-285750" algn="l" defTabSz="20605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89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kern="0" dirty="0">
                <a:latin typeface="+mn-lt"/>
                <a:ea typeface="+mn-ea"/>
              </a:rPr>
              <a:t>本報告書では、デマンドコンセッション交通運行プログラム（以降、「本プログラム」と呼ぶ）を用いた、乗客輸送シミュレ</a:t>
            </a:r>
            <a:r>
              <a:rPr lang="en-US" altLang="ja-JP" kern="0" dirty="0">
                <a:latin typeface="+mn-lt"/>
                <a:ea typeface="+mn-ea"/>
              </a:rPr>
              <a:t>―</a:t>
            </a:r>
            <a:r>
              <a:rPr lang="ja-JP" altLang="en-US" kern="0" dirty="0">
                <a:latin typeface="+mn-lt"/>
                <a:ea typeface="+mn-ea"/>
              </a:rPr>
              <a:t>ション</a:t>
            </a:r>
            <a:r>
              <a:rPr lang="ja-JP" altLang="en-US" kern="0" dirty="0" smtClean="0">
                <a:latin typeface="+mn-lt"/>
                <a:ea typeface="+mn-ea"/>
              </a:rPr>
              <a:t>の可視化プログラム</a:t>
            </a:r>
            <a:r>
              <a:rPr lang="en-US" altLang="ja-JP" kern="0" dirty="0" smtClean="0">
                <a:latin typeface="+mn-lt"/>
                <a:ea typeface="+mn-ea"/>
              </a:rPr>
              <a:t>(</a:t>
            </a:r>
            <a:r>
              <a:rPr lang="ja-JP" altLang="en-US" kern="0" dirty="0" smtClean="0">
                <a:latin typeface="+mn-lt"/>
                <a:ea typeface="+mn-ea"/>
              </a:rPr>
              <a:t>以下、「可視化プログラム」という</a:t>
            </a:r>
            <a:r>
              <a:rPr lang="en-US" altLang="ja-JP" kern="0" dirty="0" smtClean="0">
                <a:latin typeface="+mn-lt"/>
                <a:ea typeface="+mn-ea"/>
              </a:rPr>
              <a:t>)</a:t>
            </a:r>
            <a:r>
              <a:rPr lang="ja-JP" altLang="en-US" kern="0" dirty="0" smtClean="0">
                <a:latin typeface="+mn-lt"/>
                <a:ea typeface="+mn-ea"/>
              </a:rPr>
              <a:t>のアルゴリズムを報告する。</a:t>
            </a:r>
            <a:endParaRPr lang="en-US" altLang="ja-JP" kern="0" dirty="0" smtClean="0">
              <a:latin typeface="+mn-lt"/>
              <a:ea typeface="+mn-ea"/>
            </a:endParaRPr>
          </a:p>
          <a:p>
            <a:endParaRPr lang="en-US" altLang="ja-JP" kern="0" dirty="0"/>
          </a:p>
          <a:p>
            <a:r>
              <a:rPr lang="ja-JP" altLang="en-US" kern="0" dirty="0" smtClean="0">
                <a:latin typeface="+mn-lt"/>
                <a:ea typeface="+mn-ea"/>
              </a:rPr>
              <a:t>アルゴリズムの実施前提条件は以下の通りである</a:t>
            </a:r>
            <a:endParaRPr lang="en-US" altLang="ja-JP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2.3.3 </a:t>
            </a:r>
            <a:r>
              <a:rPr lang="ja-JP" altLang="en-US" dirty="0"/>
              <a:t>可視化プログラム データ</a:t>
            </a:r>
            <a:r>
              <a:rPr lang="en-US" altLang="ja-JP" dirty="0"/>
              <a:t>I/F ―― </a:t>
            </a:r>
            <a:r>
              <a:rPr lang="ja-JP" altLang="en-US" dirty="0" smtClean="0"/>
              <a:t>データファイル連携タイプ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23" name="タイトル 5">
            <a:extLst>
              <a:ext uri="{FF2B5EF4-FFF2-40B4-BE49-F238E27FC236}">
                <a16:creationId xmlns:a16="http://schemas.microsoft.com/office/drawing/2014/main" xmlns="" id="{1F4F796B-CFB0-400D-B396-98ED6ED4D857}"/>
              </a:ext>
            </a:extLst>
          </p:cNvPr>
          <p:cNvSpPr txBox="1">
            <a:spLocks/>
          </p:cNvSpPr>
          <p:nvPr/>
        </p:nvSpPr>
        <p:spPr bwMode="gray">
          <a:xfrm>
            <a:off x="434047" y="1187167"/>
            <a:ext cx="8635760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9pPr>
          </a:lstStyle>
          <a:p>
            <a:pPr marL="228600" indent="-228600" algn="l">
              <a:buAutoNum type="arabicPeriod"/>
            </a:pPr>
            <a:r>
              <a:rPr lang="en-US" altLang="ja-JP" sz="2000" dirty="0">
                <a:latin typeface="+mn-ea"/>
                <a:ea typeface="+mn-ea"/>
                <a:cs typeface="Meiryo UI" panose="020B0604030504040204" pitchFamily="50" charset="-128"/>
              </a:rPr>
              <a:t>CSV</a:t>
            </a:r>
            <a:r>
              <a:rPr lang="ja-JP" altLang="en-US" sz="2000" dirty="0">
                <a:latin typeface="+mn-ea"/>
                <a:ea typeface="+mn-ea"/>
                <a:cs typeface="Meiryo UI" panose="020B0604030504040204" pitchFamily="50" charset="-128"/>
              </a:rPr>
              <a:t>ファイルから情報を取り出す</a:t>
            </a:r>
            <a:r>
              <a:rPr lang="ja-JP" altLang="en-US" sz="2000" dirty="0" smtClean="0">
                <a:latin typeface="+mn-ea"/>
                <a:ea typeface="+mn-ea"/>
                <a:cs typeface="Meiryo UI" panose="020B0604030504040204" pitchFamily="50" charset="-128"/>
              </a:rPr>
              <a:t>方法。</a:t>
            </a:r>
            <a:r>
              <a:rPr lang="ja-JP" altLang="en-US" sz="2000" dirty="0">
                <a:latin typeface="+mn-ea"/>
                <a:ea typeface="+mn-ea"/>
                <a:cs typeface="Meiryo UI" panose="020B0604030504040204" pitchFamily="50" charset="-128"/>
              </a:rPr>
              <a:t>動作確認済み。データ読み込みのタイミングは、プログラムのパラメータを変更することで設定する。</a:t>
            </a:r>
          </a:p>
          <a:p>
            <a:pPr marL="228600" indent="-228600" algn="l">
              <a:buAutoNum type="arabicPeriod"/>
            </a:pPr>
            <a:endParaRPr lang="ja-JP" altLang="en-US" sz="2000" dirty="0">
              <a:latin typeface="+mn-ea"/>
              <a:ea typeface="+mn-ea"/>
              <a:cs typeface="Meiryo UI" panose="020B0604030504040204" pitchFamily="50" charset="-128"/>
            </a:endParaRPr>
          </a:p>
        </p:txBody>
      </p:sp>
      <p:sp>
        <p:nvSpPr>
          <p:cNvPr id="24" name="タイトル 5">
            <a:extLst>
              <a:ext uri="{FF2B5EF4-FFF2-40B4-BE49-F238E27FC236}">
                <a16:creationId xmlns:a16="http://schemas.microsoft.com/office/drawing/2014/main" xmlns="" id="{1F4F796B-CFB0-400D-B396-98ED6ED4D857}"/>
              </a:ext>
            </a:extLst>
          </p:cNvPr>
          <p:cNvSpPr txBox="1">
            <a:spLocks/>
          </p:cNvSpPr>
          <p:nvPr/>
        </p:nvSpPr>
        <p:spPr bwMode="gray">
          <a:xfrm>
            <a:off x="434047" y="2915381"/>
            <a:ext cx="3991115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9pPr>
          </a:lstStyle>
          <a:p>
            <a:pPr algn="l"/>
            <a:r>
              <a:rPr lang="en-US" altLang="ja-JP" sz="2000" dirty="0" smtClean="0">
                <a:latin typeface="+mn-ea"/>
                <a:ea typeface="+mn-ea"/>
                <a:cs typeface="Meiryo UI" panose="020B0604030504040204" pitchFamily="50" charset="-128"/>
              </a:rPr>
              <a:t>2. </a:t>
            </a:r>
            <a:r>
              <a:rPr lang="ja-JP" altLang="en-US" sz="2000" dirty="0" smtClean="0">
                <a:latin typeface="+mn-ea"/>
                <a:ea typeface="+mn-ea"/>
                <a:cs typeface="Meiryo UI" panose="020B0604030504040204" pitchFamily="50" charset="-128"/>
              </a:rPr>
              <a:t>開発</a:t>
            </a:r>
            <a:r>
              <a:rPr lang="ja-JP" altLang="en-US" sz="2000" dirty="0">
                <a:latin typeface="+mn-ea"/>
                <a:ea typeface="+mn-ea"/>
                <a:cs typeface="Meiryo UI" panose="020B0604030504040204" pitchFamily="50" charset="-128"/>
              </a:rPr>
              <a:t>対象</a:t>
            </a:r>
          </a:p>
        </p:txBody>
      </p:sp>
      <p:sp>
        <p:nvSpPr>
          <p:cNvPr id="71" name="正方形/長方形 70"/>
          <p:cNvSpPr/>
          <p:nvPr/>
        </p:nvSpPr>
        <p:spPr>
          <a:xfrm>
            <a:off x="3371941" y="3481805"/>
            <a:ext cx="4731143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可視化データ</a:t>
            </a:r>
            <a:r>
              <a:rPr lang="ja-JP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集約</a:t>
            </a:r>
            <a:r>
              <a:rPr lang="en-US" altLang="ja-JP" sz="2000" dirty="0" smtClean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kumimoji="1" lang="ja-JP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変換</a:t>
            </a:r>
            <a:r>
              <a:rPr lang="ja-JP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部</a:t>
            </a:r>
            <a:endParaRPr kumimoji="1" lang="ja-JP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3371940" y="4072574"/>
            <a:ext cx="1490784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+mj-ea"/>
                <a:ea typeface="+mj-ea"/>
              </a:rPr>
              <a:t>UDP socket I/F</a:t>
            </a:r>
            <a:endParaRPr kumimoji="1" lang="ja-JP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862724" y="4072574"/>
            <a:ext cx="1080120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+mj-ea"/>
                <a:ea typeface="+mj-ea"/>
              </a:rPr>
              <a:t>SQL I/F</a:t>
            </a:r>
            <a:endParaRPr kumimoji="1" lang="ja-JP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5942844" y="4072574"/>
            <a:ext cx="1080120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+mj-ea"/>
                <a:ea typeface="+mj-ea"/>
              </a:rPr>
              <a:t>CSV I/F</a:t>
            </a:r>
            <a:endParaRPr kumimoji="1" lang="ja-JP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7022964" y="4072574"/>
            <a:ext cx="1080120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/>
                </a:solidFill>
                <a:latin typeface="+mj-ea"/>
                <a:ea typeface="+mj-ea"/>
              </a:rPr>
              <a:t>websocket</a:t>
            </a:r>
            <a:r>
              <a:rPr lang="en-US" altLang="ja-JP" sz="2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ja-JP" sz="2000" dirty="0" smtClean="0">
                <a:solidFill>
                  <a:schemeClr val="tx1"/>
                </a:solidFill>
                <a:latin typeface="+mj-ea"/>
                <a:ea typeface="+mj-ea"/>
              </a:rPr>
              <a:t>I/F</a:t>
            </a:r>
            <a:endParaRPr lang="en-US" altLang="ja-JP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3371941" y="3454268"/>
            <a:ext cx="0" cy="62280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7041232" y="4077072"/>
            <a:ext cx="0" cy="59076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H="1">
            <a:off x="3371941" y="3481805"/>
            <a:ext cx="473114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>
            <a:off x="8103084" y="3486303"/>
            <a:ext cx="0" cy="59076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flipH="1">
            <a:off x="7022964" y="4077072"/>
            <a:ext cx="108012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flipH="1">
            <a:off x="5955543" y="4678536"/>
            <a:ext cx="1098389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吹き出し: 四角形 6"/>
          <p:cNvSpPr/>
          <p:nvPr/>
        </p:nvSpPr>
        <p:spPr>
          <a:xfrm>
            <a:off x="4328709" y="5120421"/>
            <a:ext cx="1344371" cy="923330"/>
          </a:xfrm>
          <a:prstGeom prst="wedgeRectCallout">
            <a:avLst>
              <a:gd name="adj1" fmla="val 84672"/>
              <a:gd name="adj2" fmla="val -85292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rtlCol="0" anchor="ctr">
            <a:sp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  <a:latin typeface="+mj-lt"/>
                <a:ea typeface="+mj-ea"/>
              </a:rPr>
              <a:t>CSV</a:t>
            </a:r>
            <a:r>
              <a:rPr lang="ja-JP" altLang="en-US" dirty="0" smtClean="0">
                <a:solidFill>
                  <a:srgbClr val="000000"/>
                </a:solidFill>
                <a:latin typeface="+mj-lt"/>
                <a:ea typeface="+mj-ea"/>
              </a:rPr>
              <a:t>を読み取るハンドラ</a:t>
            </a:r>
            <a:endParaRPr lang="en-US" altLang="ja-JP" dirty="0">
              <a:solidFill>
                <a:srgbClr val="000000"/>
              </a:solidFill>
              <a:latin typeface="+mj-lt"/>
              <a:ea typeface="+mj-ea"/>
            </a:endParaRPr>
          </a:p>
        </p:txBody>
      </p:sp>
      <p:cxnSp>
        <p:nvCxnSpPr>
          <p:cNvPr id="25" name="直線コネクタ 24"/>
          <p:cNvCxnSpPr/>
          <p:nvPr/>
        </p:nvCxnSpPr>
        <p:spPr>
          <a:xfrm flipH="1">
            <a:off x="3394226" y="4077072"/>
            <a:ext cx="2561317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5947656" y="4077072"/>
            <a:ext cx="0" cy="59076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884870" y="4744761"/>
            <a:ext cx="323246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/>
              <a:t>	file, err := </a:t>
            </a:r>
            <a:r>
              <a:rPr lang="en-US" altLang="ja-JP" sz="1050" dirty="0" err="1"/>
              <a:t>os.Open</a:t>
            </a:r>
            <a:r>
              <a:rPr lang="en-US" altLang="ja-JP" sz="1050" dirty="0"/>
              <a:t>("1.csv")</a:t>
            </a:r>
          </a:p>
          <a:p>
            <a:r>
              <a:rPr lang="en-US" altLang="ja-JP" sz="1050" dirty="0"/>
              <a:t>	if err != nil {</a:t>
            </a:r>
          </a:p>
          <a:p>
            <a:r>
              <a:rPr lang="en-US" altLang="ja-JP" sz="1050" dirty="0"/>
              <a:t>		panic(err)</a:t>
            </a:r>
          </a:p>
          <a:p>
            <a:r>
              <a:rPr lang="en-US" altLang="ja-JP" sz="1050" dirty="0"/>
              <a:t>	}</a:t>
            </a:r>
          </a:p>
          <a:p>
            <a:r>
              <a:rPr lang="en-US" altLang="ja-JP" sz="1050" dirty="0"/>
              <a:t>	defer </a:t>
            </a:r>
            <a:r>
              <a:rPr lang="en-US" altLang="ja-JP" sz="1050" dirty="0" err="1"/>
              <a:t>file.Close</a:t>
            </a:r>
            <a:r>
              <a:rPr lang="en-US" altLang="ja-JP" sz="1050" dirty="0"/>
              <a:t>()</a:t>
            </a:r>
          </a:p>
          <a:p>
            <a:endParaRPr lang="en-US" altLang="ja-JP" sz="1050" dirty="0"/>
          </a:p>
          <a:p>
            <a:r>
              <a:rPr lang="en-US" altLang="ja-JP" sz="1050" dirty="0"/>
              <a:t>	</a:t>
            </a:r>
            <a:r>
              <a:rPr lang="en-US" altLang="ja-JP" sz="1050" dirty="0" err="1"/>
              <a:t>var</a:t>
            </a:r>
            <a:r>
              <a:rPr lang="en-US" altLang="ja-JP" sz="1050" dirty="0"/>
              <a:t> </a:t>
            </a:r>
            <a:r>
              <a:rPr lang="en-US" altLang="ja-JP" sz="1050" dirty="0" err="1"/>
              <a:t>wg</a:t>
            </a:r>
            <a:r>
              <a:rPr lang="en-US" altLang="ja-JP" sz="1050" dirty="0"/>
              <a:t> </a:t>
            </a:r>
            <a:r>
              <a:rPr lang="en-US" altLang="ja-JP" sz="1050" dirty="0" err="1"/>
              <a:t>sync.WaitGroup</a:t>
            </a:r>
            <a:endParaRPr lang="en-US" altLang="ja-JP" sz="1050" dirty="0"/>
          </a:p>
          <a:p>
            <a:endParaRPr lang="en-US" altLang="ja-JP" sz="1050" dirty="0"/>
          </a:p>
          <a:p>
            <a:r>
              <a:rPr lang="en-US" altLang="ja-JP" sz="1050" dirty="0"/>
              <a:t>	reader := </a:t>
            </a:r>
            <a:r>
              <a:rPr lang="en-US" altLang="ja-JP" sz="1050" dirty="0" err="1"/>
              <a:t>csv.NewReader</a:t>
            </a:r>
            <a:r>
              <a:rPr lang="en-US" altLang="ja-JP" sz="1050" dirty="0"/>
              <a:t>(file)</a:t>
            </a:r>
          </a:p>
          <a:p>
            <a:r>
              <a:rPr lang="en-US" altLang="ja-JP" sz="1050" dirty="0"/>
              <a:t>	</a:t>
            </a:r>
            <a:r>
              <a:rPr lang="en-US" altLang="ja-JP" sz="1050" dirty="0" err="1"/>
              <a:t>var</a:t>
            </a:r>
            <a:r>
              <a:rPr lang="en-US" altLang="ja-JP" sz="1050" dirty="0"/>
              <a:t> line []string</a:t>
            </a:r>
            <a:endParaRPr lang="ja-JP" altLang="en-US" sz="1050" dirty="0"/>
          </a:p>
        </p:txBody>
      </p:sp>
      <p:sp>
        <p:nvSpPr>
          <p:cNvPr id="26" name="正方形/長方形 25"/>
          <p:cNvSpPr/>
          <p:nvPr/>
        </p:nvSpPr>
        <p:spPr>
          <a:xfrm>
            <a:off x="6033120" y="5301208"/>
            <a:ext cx="1078756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+mj-ea"/>
                <a:ea typeface="+mj-ea"/>
              </a:rPr>
              <a:t>CSV</a:t>
            </a:r>
            <a:r>
              <a:rPr kumimoji="1"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ファイル</a:t>
            </a:r>
            <a:endParaRPr kumimoji="1" lang="ja-JP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上矢印 27"/>
          <p:cNvSpPr/>
          <p:nvPr/>
        </p:nvSpPr>
        <p:spPr>
          <a:xfrm>
            <a:off x="6371376" y="4869160"/>
            <a:ext cx="402243" cy="26392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6185520" y="5453608"/>
            <a:ext cx="1078756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+mj-ea"/>
                <a:ea typeface="+mj-ea"/>
              </a:rPr>
              <a:t>CSV</a:t>
            </a:r>
            <a:r>
              <a:rPr kumimoji="1"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ファイル</a:t>
            </a:r>
            <a:endParaRPr kumimoji="1" lang="ja-JP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6337920" y="5606008"/>
            <a:ext cx="1078756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+mj-ea"/>
                <a:ea typeface="+mj-ea"/>
              </a:rPr>
              <a:t>CSV</a:t>
            </a:r>
            <a:r>
              <a:rPr kumimoji="1"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ファイル</a:t>
            </a:r>
            <a:endParaRPr kumimoji="1" lang="ja-JP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399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949" y="476673"/>
            <a:ext cx="8264953" cy="531833"/>
          </a:xfrm>
        </p:spPr>
        <p:txBody>
          <a:bodyPr/>
          <a:lstStyle/>
          <a:p>
            <a:r>
              <a:rPr lang="en-US" altLang="ja-JP" dirty="0" smtClean="0"/>
              <a:t>2.3.4 </a:t>
            </a:r>
            <a:r>
              <a:rPr lang="ja-JP" altLang="en-US" dirty="0"/>
              <a:t>可視化プログラム データ</a:t>
            </a:r>
            <a:r>
              <a:rPr lang="en-US" altLang="ja-JP" dirty="0"/>
              <a:t>I/F ―― </a:t>
            </a:r>
            <a:r>
              <a:rPr lang="ja-JP" altLang="en-US" dirty="0" smtClean="0"/>
              <a:t>スマホ</a:t>
            </a:r>
            <a:r>
              <a:rPr lang="en-US" altLang="ja-JP" dirty="0" smtClean="0"/>
              <a:t>,</a:t>
            </a:r>
            <a:r>
              <a:rPr lang="ja-JP" altLang="en-US" dirty="0" smtClean="0"/>
              <a:t>タブレット連携</a:t>
            </a:r>
            <a:r>
              <a:rPr lang="ja-JP" altLang="en-US" dirty="0"/>
              <a:t>タイプ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24" name="タイトル 5">
            <a:extLst>
              <a:ext uri="{FF2B5EF4-FFF2-40B4-BE49-F238E27FC236}">
                <a16:creationId xmlns:a16="http://schemas.microsoft.com/office/drawing/2014/main" xmlns="" id="{1F4F796B-CFB0-400D-B396-98ED6ED4D857}"/>
              </a:ext>
            </a:extLst>
          </p:cNvPr>
          <p:cNvSpPr txBox="1">
            <a:spLocks/>
          </p:cNvSpPr>
          <p:nvPr/>
        </p:nvSpPr>
        <p:spPr bwMode="gray">
          <a:xfrm>
            <a:off x="434047" y="2915381"/>
            <a:ext cx="3991115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9pPr>
          </a:lstStyle>
          <a:p>
            <a:pPr algn="l"/>
            <a:r>
              <a:rPr lang="en-US" altLang="ja-JP" sz="2000" dirty="0" smtClean="0">
                <a:latin typeface="+mn-ea"/>
                <a:ea typeface="+mn-ea"/>
                <a:cs typeface="Meiryo UI" panose="020B0604030504040204" pitchFamily="50" charset="-128"/>
              </a:rPr>
              <a:t>2. </a:t>
            </a:r>
            <a:r>
              <a:rPr lang="ja-JP" altLang="en-US" sz="2000" dirty="0" smtClean="0">
                <a:latin typeface="+mn-ea"/>
                <a:ea typeface="+mn-ea"/>
                <a:cs typeface="Meiryo UI" panose="020B0604030504040204" pitchFamily="50" charset="-128"/>
              </a:rPr>
              <a:t>開発</a:t>
            </a:r>
            <a:r>
              <a:rPr lang="ja-JP" altLang="en-US" sz="2000" dirty="0">
                <a:latin typeface="+mn-ea"/>
                <a:ea typeface="+mn-ea"/>
                <a:cs typeface="Meiryo UI" panose="020B0604030504040204" pitchFamily="50" charset="-128"/>
              </a:rPr>
              <a:t>対象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2291821" y="3842260"/>
            <a:ext cx="4731143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可視化データ</a:t>
            </a:r>
            <a:r>
              <a:rPr lang="ja-JP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集約</a:t>
            </a:r>
            <a:r>
              <a:rPr lang="en-US" altLang="ja-JP" sz="2000" dirty="0" smtClean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kumimoji="1" lang="ja-JP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変換</a:t>
            </a:r>
            <a:r>
              <a:rPr lang="ja-JP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部</a:t>
            </a:r>
            <a:endParaRPr kumimoji="1" lang="ja-JP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2291820" y="4433029"/>
            <a:ext cx="1490784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+mj-ea"/>
                <a:ea typeface="+mj-ea"/>
              </a:rPr>
              <a:t>UDP socket I/F</a:t>
            </a:r>
            <a:endParaRPr kumimoji="1" lang="ja-JP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3782604" y="4433029"/>
            <a:ext cx="1080120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+mj-ea"/>
                <a:ea typeface="+mj-ea"/>
              </a:rPr>
              <a:t>SQL I/F</a:t>
            </a:r>
            <a:endParaRPr kumimoji="1" lang="ja-JP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4862724" y="4433029"/>
            <a:ext cx="1080120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+mj-ea"/>
                <a:ea typeface="+mj-ea"/>
              </a:rPr>
              <a:t>CSV I/F</a:t>
            </a:r>
            <a:endParaRPr kumimoji="1" lang="ja-JP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5942844" y="4433029"/>
            <a:ext cx="1080120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/>
                </a:solidFill>
                <a:latin typeface="+mj-ea"/>
                <a:ea typeface="+mj-ea"/>
              </a:rPr>
              <a:t>websocket</a:t>
            </a:r>
            <a:r>
              <a:rPr lang="en-US" altLang="ja-JP" sz="2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ja-JP" sz="2000" dirty="0" smtClean="0">
                <a:solidFill>
                  <a:schemeClr val="tx1"/>
                </a:solidFill>
                <a:latin typeface="+mj-ea"/>
                <a:ea typeface="+mj-ea"/>
              </a:rPr>
              <a:t>I/F</a:t>
            </a:r>
            <a:endParaRPr lang="en-US" altLang="ja-JP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58" name="直線コネクタ 57"/>
          <p:cNvCxnSpPr/>
          <p:nvPr/>
        </p:nvCxnSpPr>
        <p:spPr>
          <a:xfrm>
            <a:off x="2291821" y="3814723"/>
            <a:ext cx="0" cy="62280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7020780" y="4437527"/>
            <a:ext cx="0" cy="59076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2291821" y="3842260"/>
            <a:ext cx="473114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7022964" y="3846758"/>
            <a:ext cx="0" cy="59076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5935091" y="5038991"/>
            <a:ext cx="1098389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2314107" y="4437527"/>
            <a:ext cx="3613097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5927204" y="4437527"/>
            <a:ext cx="0" cy="59076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5890468" y="5661663"/>
            <a:ext cx="1078756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スマホ</a:t>
            </a:r>
            <a:endParaRPr kumimoji="1" lang="ja-JP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8" name="上矢印 67"/>
          <p:cNvSpPr/>
          <p:nvPr/>
        </p:nvSpPr>
        <p:spPr>
          <a:xfrm>
            <a:off x="6228724" y="5229615"/>
            <a:ext cx="402243" cy="26392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6042868" y="5814063"/>
            <a:ext cx="1078756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スマホ</a:t>
            </a:r>
            <a:endParaRPr kumimoji="1" lang="ja-JP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6195268" y="5966463"/>
            <a:ext cx="1078756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スマホ</a:t>
            </a:r>
            <a:endParaRPr kumimoji="1" lang="ja-JP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6347668" y="6118863"/>
            <a:ext cx="1078756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スマホ</a:t>
            </a:r>
            <a:endParaRPr kumimoji="1" lang="ja-JP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2288704" y="3050172"/>
            <a:ext cx="4731144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 smtClean="0">
                <a:solidFill>
                  <a:schemeClr val="tx1"/>
                </a:solidFill>
                <a:latin typeface="+mj-ea"/>
                <a:ea typeface="+mj-ea"/>
              </a:rPr>
              <a:t>pruneMobile</a:t>
            </a:r>
            <a:r>
              <a:rPr lang="ja-JP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サーバ</a:t>
            </a:r>
            <a:endParaRPr lang="en-US" altLang="ja-JP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6476382" y="3322201"/>
            <a:ext cx="410664" cy="205401"/>
          </a:xfrm>
          <a:prstGeom prst="rect">
            <a:avLst/>
          </a:prstGeom>
          <a:noFill/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3" name="吹き出し: 四角形 6"/>
          <p:cNvSpPr/>
          <p:nvPr/>
        </p:nvSpPr>
        <p:spPr>
          <a:xfrm>
            <a:off x="7409532" y="3188672"/>
            <a:ext cx="1344371" cy="646331"/>
          </a:xfrm>
          <a:prstGeom prst="wedgeRectCallout">
            <a:avLst>
              <a:gd name="adj1" fmla="val -98596"/>
              <a:gd name="adj2" fmla="val -8266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rtlCol="0" anchor="ctr">
            <a:spAutoFit/>
          </a:bodyPr>
          <a:lstStyle/>
          <a:p>
            <a:r>
              <a:rPr lang="ja-JP" altLang="en-US" dirty="0" smtClean="0">
                <a:solidFill>
                  <a:srgbClr val="000000"/>
                </a:solidFill>
                <a:latin typeface="+mj-lt"/>
                <a:ea typeface="+mj-ea"/>
              </a:rPr>
              <a:t>スマホ表示プログラム</a:t>
            </a:r>
            <a:endParaRPr lang="en-US" altLang="ja-JP" dirty="0">
              <a:solidFill>
                <a:srgbClr val="000000"/>
              </a:solidFill>
              <a:latin typeface="+mj-lt"/>
              <a:ea typeface="+mj-ea"/>
            </a:endParaRPr>
          </a:p>
        </p:txBody>
      </p:sp>
      <p:sp>
        <p:nvSpPr>
          <p:cNvPr id="85" name="吹き出し: 四角形 6"/>
          <p:cNvSpPr/>
          <p:nvPr/>
        </p:nvSpPr>
        <p:spPr>
          <a:xfrm>
            <a:off x="7409531" y="4705130"/>
            <a:ext cx="1660275" cy="646331"/>
          </a:xfrm>
          <a:prstGeom prst="wedgeRectCallout">
            <a:avLst>
              <a:gd name="adj1" fmla="val -98596"/>
              <a:gd name="adj2" fmla="val -8266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rtlCol="0" anchor="ctr">
            <a:spAutoFit/>
          </a:bodyPr>
          <a:lstStyle/>
          <a:p>
            <a:r>
              <a:rPr lang="ja-JP" altLang="en-US" dirty="0" smtClean="0">
                <a:solidFill>
                  <a:srgbClr val="000000"/>
                </a:solidFill>
                <a:latin typeface="+mj-lt"/>
                <a:ea typeface="+mj-ea"/>
              </a:rPr>
              <a:t>スマホ</a:t>
            </a:r>
            <a:r>
              <a:rPr lang="en-US" altLang="ja-JP" dirty="0" smtClean="0">
                <a:solidFill>
                  <a:srgbClr val="000000"/>
                </a:solidFill>
                <a:latin typeface="+mj-lt"/>
                <a:ea typeface="+mj-ea"/>
              </a:rPr>
              <a:t>IF</a:t>
            </a:r>
            <a:r>
              <a:rPr lang="ja-JP" altLang="en-US" dirty="0" smtClean="0">
                <a:solidFill>
                  <a:srgbClr val="000000"/>
                </a:solidFill>
                <a:latin typeface="+mj-lt"/>
                <a:ea typeface="+mj-ea"/>
              </a:rPr>
              <a:t>対応プログラム</a:t>
            </a:r>
            <a:endParaRPr lang="en-US" altLang="ja-JP" dirty="0">
              <a:solidFill>
                <a:srgbClr val="000000"/>
              </a:solidFill>
              <a:latin typeface="+mj-lt"/>
              <a:ea typeface="+mj-ea"/>
            </a:endParaRPr>
          </a:p>
        </p:txBody>
      </p:sp>
      <p:sp>
        <p:nvSpPr>
          <p:cNvPr id="86" name="タイトル 5">
            <a:extLst>
              <a:ext uri="{FF2B5EF4-FFF2-40B4-BE49-F238E27FC236}">
                <a16:creationId xmlns:a16="http://schemas.microsoft.com/office/drawing/2014/main" xmlns="" id="{1F4F796B-CFB0-400D-B396-98ED6ED4D857}"/>
              </a:ext>
            </a:extLst>
          </p:cNvPr>
          <p:cNvSpPr txBox="1">
            <a:spLocks/>
          </p:cNvSpPr>
          <p:nvPr/>
        </p:nvSpPr>
        <p:spPr bwMode="gray">
          <a:xfrm>
            <a:off x="434047" y="1187167"/>
            <a:ext cx="8635760" cy="181588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9pPr>
          </a:lstStyle>
          <a:p>
            <a:pPr marL="228600" indent="-228600" algn="l">
              <a:buAutoNum type="arabicPeriod"/>
            </a:pPr>
            <a:r>
              <a:rPr lang="ja-JP" altLang="en-US" sz="2000" dirty="0" smtClean="0">
                <a:latin typeface="+mn-ea"/>
                <a:ea typeface="+mn-ea"/>
                <a:cs typeface="Meiryo UI" panose="020B0604030504040204" pitchFamily="50" charset="-128"/>
              </a:rPr>
              <a:t>スマホの位置情報取得機能から獲られた情報取り出す方法。</a:t>
            </a:r>
            <a:r>
              <a:rPr lang="en-US" altLang="ja-JP" sz="2000" dirty="0" smtClean="0">
                <a:latin typeface="+mn-ea"/>
                <a:ea typeface="+mn-ea"/>
                <a:cs typeface="Meiryo UI" panose="020B0604030504040204" pitchFamily="50" charset="-128"/>
              </a:rPr>
              <a:t/>
            </a:r>
            <a:br>
              <a:rPr lang="en-US" altLang="ja-JP" sz="2000" dirty="0" smtClean="0">
                <a:latin typeface="+mn-ea"/>
                <a:ea typeface="+mn-ea"/>
                <a:cs typeface="Meiryo UI" panose="020B0604030504040204" pitchFamily="50" charset="-128"/>
              </a:rPr>
            </a:br>
            <a:r>
              <a:rPr lang="ja-JP" altLang="en-US" sz="2000" dirty="0" smtClean="0">
                <a:latin typeface="+mn-ea"/>
                <a:ea typeface="+mn-ea"/>
                <a:cs typeface="Meiryo UI" panose="020B0604030504040204" pitchFamily="50" charset="-128"/>
              </a:rPr>
              <a:t>スマホ</a:t>
            </a:r>
            <a:r>
              <a:rPr lang="ja-JP" altLang="en-US" sz="2000" dirty="0">
                <a:latin typeface="+mn-ea"/>
                <a:ea typeface="+mn-ea"/>
                <a:cs typeface="Meiryo UI" panose="020B0604030504040204" pitchFamily="50" charset="-128"/>
              </a:rPr>
              <a:t>から位置情報を取得</a:t>
            </a:r>
            <a:r>
              <a:rPr lang="ja-JP" altLang="en-US" sz="2000" dirty="0" smtClean="0">
                <a:latin typeface="+mn-ea"/>
                <a:ea typeface="+mn-ea"/>
                <a:cs typeface="Meiryo UI" panose="020B0604030504040204" pitchFamily="50" charset="-128"/>
              </a:rPr>
              <a:t>する</a:t>
            </a:r>
            <a:r>
              <a:rPr lang="ja-JP" altLang="en-US" sz="2000" dirty="0">
                <a:latin typeface="+mn-ea"/>
                <a:ea typeface="+mn-ea"/>
                <a:cs typeface="Meiryo UI" panose="020B0604030504040204" pitchFamily="50" charset="-128"/>
              </a:rPr>
              <a:t>ためには</a:t>
            </a:r>
            <a:r>
              <a:rPr lang="ja-JP" altLang="en-US" sz="2000" dirty="0" smtClean="0">
                <a:latin typeface="+mn-ea"/>
                <a:ea typeface="+mn-ea"/>
                <a:cs typeface="Meiryo UI" panose="020B0604030504040204" pitchFamily="50" charset="-128"/>
              </a:rPr>
              <a:t>、</a:t>
            </a:r>
            <a:r>
              <a:rPr lang="en-US" altLang="ja-JP" sz="2000" dirty="0">
                <a:latin typeface="+mn-ea"/>
                <a:ea typeface="+mn-ea"/>
                <a:cs typeface="Meiryo UI" panose="020B0604030504040204" pitchFamily="50" charset="-128"/>
              </a:rPr>
              <a:t>https(</a:t>
            </a:r>
            <a:r>
              <a:rPr lang="en-US" altLang="ja-JP" sz="2000" dirty="0" err="1">
                <a:latin typeface="+mn-ea"/>
                <a:ea typeface="+mn-ea"/>
                <a:cs typeface="Meiryo UI" panose="020B0604030504040204" pitchFamily="50" charset="-128"/>
              </a:rPr>
              <a:t>wss</a:t>
            </a:r>
            <a:r>
              <a:rPr lang="en-US" altLang="ja-JP" sz="2000" dirty="0">
                <a:latin typeface="+mn-ea"/>
                <a:ea typeface="+mn-ea"/>
                <a:cs typeface="Meiryo UI" panose="020B0604030504040204" pitchFamily="50" charset="-128"/>
              </a:rPr>
              <a:t>)</a:t>
            </a:r>
            <a:r>
              <a:rPr lang="ja-JP" altLang="en-US" sz="2000" dirty="0">
                <a:latin typeface="+mn-ea"/>
                <a:ea typeface="+mn-ea"/>
                <a:cs typeface="Meiryo UI" panose="020B0604030504040204" pitchFamily="50" charset="-128"/>
              </a:rPr>
              <a:t>対応にしないと位置情報が</a:t>
            </a:r>
            <a:r>
              <a:rPr lang="ja-JP" altLang="en-US" sz="2000" dirty="0" smtClean="0">
                <a:latin typeface="+mn-ea"/>
                <a:ea typeface="+mn-ea"/>
                <a:cs typeface="Meiryo UI" panose="020B0604030504040204" pitchFamily="50" charset="-128"/>
              </a:rPr>
              <a:t>取り出せないことに注意する</a:t>
            </a:r>
            <a:r>
              <a:rPr lang="en-US" altLang="ja-JP" sz="2000" dirty="0" smtClean="0">
                <a:latin typeface="+mn-ea"/>
                <a:ea typeface="+mn-ea"/>
                <a:cs typeface="Meiryo UI" panose="020B0604030504040204" pitchFamily="50" charset="-128"/>
              </a:rPr>
              <a:t>(*)</a:t>
            </a:r>
            <a:br>
              <a:rPr lang="en-US" altLang="ja-JP" sz="2000" dirty="0" smtClean="0">
                <a:latin typeface="+mn-ea"/>
                <a:ea typeface="+mn-ea"/>
                <a:cs typeface="Meiryo UI" panose="020B0604030504040204" pitchFamily="50" charset="-128"/>
              </a:rPr>
            </a:br>
            <a:r>
              <a:rPr lang="en-US" altLang="ja-JP" sz="1600" dirty="0" smtClean="0">
                <a:latin typeface="+mn-ea"/>
                <a:ea typeface="+mn-ea"/>
                <a:cs typeface="Meiryo UI" panose="020B0604030504040204" pitchFamily="50" charset="-128"/>
              </a:rPr>
              <a:t>(*)https://www.kobore.net</a:t>
            </a:r>
            <a:r>
              <a:rPr lang="ja-JP" altLang="en-US" sz="1600" dirty="0" smtClean="0">
                <a:latin typeface="+mn-ea"/>
                <a:ea typeface="+mn-ea"/>
                <a:cs typeface="Meiryo UI" panose="020B0604030504040204" pitchFamily="50" charset="-128"/>
              </a:rPr>
              <a:t>の検索エンジンで、</a:t>
            </a:r>
            <a:r>
              <a:rPr lang="en-US" altLang="ja-JP" sz="1600" dirty="0" smtClean="0">
                <a:latin typeface="+mn-ea"/>
                <a:ea typeface="+mn-ea"/>
                <a:cs typeface="Meiryo UI" panose="020B0604030504040204" pitchFamily="50" charset="-128"/>
              </a:rPr>
              <a:t>”</a:t>
            </a:r>
            <a:r>
              <a:rPr lang="ja-JP" altLang="en-US" sz="1600" dirty="0" smtClean="0">
                <a:latin typeface="+mn-ea"/>
                <a:ea typeface="+mn-ea"/>
                <a:cs typeface="Meiryo UI" panose="020B0604030504040204" pitchFamily="50" charset="-128"/>
              </a:rPr>
              <a:t>スマホ</a:t>
            </a:r>
            <a:r>
              <a:rPr lang="en-US" altLang="ja-JP" sz="1600" dirty="0" smtClean="0">
                <a:latin typeface="+mn-ea"/>
                <a:ea typeface="+mn-ea"/>
                <a:cs typeface="Meiryo UI" panose="020B0604030504040204" pitchFamily="50" charset="-128"/>
              </a:rPr>
              <a:t>””</a:t>
            </a:r>
            <a:r>
              <a:rPr lang="ja-JP" altLang="en-US" sz="1600" dirty="0" smtClean="0">
                <a:latin typeface="+mn-ea"/>
                <a:ea typeface="+mn-ea"/>
                <a:cs typeface="Meiryo UI" panose="020B0604030504040204" pitchFamily="50" charset="-128"/>
              </a:rPr>
              <a:t>位置情報</a:t>
            </a:r>
            <a:r>
              <a:rPr lang="en-US" altLang="ja-JP" sz="1600" dirty="0" smtClean="0">
                <a:latin typeface="+mn-ea"/>
                <a:ea typeface="+mn-ea"/>
                <a:cs typeface="Meiryo UI" panose="020B0604030504040204" pitchFamily="50" charset="-128"/>
              </a:rPr>
              <a:t>”</a:t>
            </a:r>
            <a:r>
              <a:rPr lang="ja-JP" altLang="en-US" sz="1600" dirty="0" smtClean="0">
                <a:latin typeface="+mn-ea"/>
                <a:ea typeface="+mn-ea"/>
                <a:cs typeface="Meiryo UI" panose="020B0604030504040204" pitchFamily="50" charset="-128"/>
              </a:rPr>
              <a:t>で詳細なデータが取れる</a:t>
            </a:r>
            <a:endParaRPr lang="en-US" altLang="ja-JP" sz="1600" dirty="0" smtClean="0">
              <a:latin typeface="+mn-ea"/>
              <a:ea typeface="+mn-ea"/>
              <a:cs typeface="Meiryo UI" panose="020B0604030504040204" pitchFamily="50" charset="-128"/>
            </a:endParaRPr>
          </a:p>
          <a:p>
            <a:pPr algn="l"/>
            <a:endParaRPr lang="ja-JP" altLang="en-US" sz="2000" dirty="0">
              <a:latin typeface="+mn-ea"/>
              <a:ea typeface="+mn-ea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123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1.2. </a:t>
            </a:r>
            <a:r>
              <a:rPr lang="ja-JP" altLang="en-US" dirty="0" smtClean="0"/>
              <a:t>前提</a:t>
            </a:r>
            <a:r>
              <a:rPr lang="en-US" altLang="ja-JP" dirty="0" smtClean="0"/>
              <a:t>OSS</a:t>
            </a:r>
            <a:r>
              <a:rPr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9" name="スライド番号プレースホルダー 2">
            <a:extLst>
              <a:ext uri="{FF2B5EF4-FFF2-40B4-BE49-F238E27FC236}">
                <a16:creationId xmlns="" xmlns:a16="http://schemas.microsoft.com/office/drawing/2014/main" id="{147900AA-D10C-42F7-A04A-D5F39E9162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615708" y="6512480"/>
            <a:ext cx="200643" cy="3322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ctr"/>
            <a:fld id="{D2D8002D-B5B0-4BAC-B1F6-782DDCCE6D9C}" type="slidenum">
              <a:rPr kumimoji="1" lang="ja-JP" altLang="en-US" smtClean="0"/>
              <a:pPr algn="ctr"/>
              <a:t>2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8A11F999-CBD9-4FCA-AF34-84062F6CDD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914" y="1087183"/>
            <a:ext cx="9048172" cy="531834"/>
          </a:xfrm>
        </p:spPr>
        <p:txBody>
          <a:bodyPr/>
          <a:lstStyle/>
          <a:p>
            <a:r>
              <a:rPr kumimoji="1" lang="ja-JP" altLang="en-US" dirty="0" smtClean="0">
                <a:latin typeface="+mn-ea"/>
                <a:ea typeface="+mn-ea"/>
              </a:rPr>
              <a:t>前提とする</a:t>
            </a:r>
            <a:r>
              <a:rPr kumimoji="1" lang="en-US" altLang="ja-JP" dirty="0" smtClean="0">
                <a:latin typeface="+mn-ea"/>
                <a:ea typeface="+mn-ea"/>
              </a:rPr>
              <a:t>OSS</a:t>
            </a:r>
            <a:r>
              <a:rPr lang="en-US" altLang="ja-JP" dirty="0">
                <a:latin typeface="+mn-ea"/>
                <a:ea typeface="+mn-ea"/>
              </a:rPr>
              <a:t/>
            </a:r>
            <a:br>
              <a:rPr lang="en-US" altLang="ja-JP" dirty="0">
                <a:latin typeface="+mn-ea"/>
                <a:ea typeface="+mn-ea"/>
              </a:rPr>
            </a:br>
            <a:r>
              <a:rPr lang="en-US" altLang="ja-JP" dirty="0" err="1" smtClean="0">
                <a:latin typeface="+mn-ea"/>
                <a:ea typeface="+mn-ea"/>
              </a:rPr>
              <a:t>PruneMobile</a:t>
            </a:r>
            <a:r>
              <a:rPr lang="ja-JP" altLang="en-US" dirty="0" smtClean="0">
                <a:latin typeface="+mn-ea"/>
                <a:ea typeface="+mn-ea"/>
              </a:rPr>
              <a:t>を採用 </a:t>
            </a:r>
            <a:r>
              <a:rPr lang="en-US" altLang="ja-JP" dirty="0">
                <a:latin typeface="+mn-ea"/>
                <a:ea typeface="+mn-ea"/>
              </a:rPr>
              <a:t>(https://</a:t>
            </a:r>
            <a:r>
              <a:rPr lang="en-US" altLang="ja-JP" dirty="0" smtClean="0">
                <a:latin typeface="+mn-ea"/>
                <a:ea typeface="+mn-ea"/>
              </a:rPr>
              <a:t>github.com/TomoichiEbata/PruneMobile)</a:t>
            </a:r>
          </a:p>
          <a:p>
            <a:r>
              <a:rPr lang="en-US" altLang="ja-JP" dirty="0" err="1" smtClean="0">
                <a:latin typeface="+mn-ea"/>
                <a:ea typeface="+mn-ea"/>
              </a:rPr>
              <a:t>PruneMoble</a:t>
            </a:r>
            <a:r>
              <a:rPr lang="ja-JP" altLang="en-US" dirty="0" smtClean="0">
                <a:latin typeface="+mn-ea"/>
                <a:ea typeface="+mn-ea"/>
              </a:rPr>
              <a:t>とは</a:t>
            </a:r>
            <a:r>
              <a:rPr lang="en-US" altLang="ja-JP" dirty="0">
                <a:latin typeface="+mn-ea"/>
                <a:ea typeface="+mn-ea"/>
              </a:rPr>
              <a:t/>
            </a:r>
            <a:br>
              <a:rPr lang="en-US" altLang="ja-JP" dirty="0">
                <a:latin typeface="+mn-ea"/>
                <a:ea typeface="+mn-ea"/>
              </a:rPr>
            </a:br>
            <a:r>
              <a:rPr lang="ja-JP" altLang="en-US" dirty="0">
                <a:latin typeface="+mn-ea"/>
                <a:ea typeface="+mn-ea"/>
              </a:rPr>
              <a:t>複数の人間や自動車等の移動体のリアルタイムの位置情報を、地図上に表示する、 </a:t>
            </a:r>
            <a:r>
              <a:rPr lang="en-US" altLang="ja-JP" dirty="0" err="1" smtClean="0">
                <a:latin typeface="+mn-ea"/>
                <a:ea typeface="+mn-ea"/>
              </a:rPr>
              <a:t>PruneCluster</a:t>
            </a:r>
            <a:r>
              <a:rPr lang="en-US" altLang="ja-JP" dirty="0" smtClean="0">
                <a:latin typeface="+mn-ea"/>
                <a:ea typeface="+mn-ea"/>
              </a:rPr>
              <a:t>(</a:t>
            </a:r>
            <a:r>
              <a:rPr lang="en-US" altLang="ja-JP" dirty="0" smtClean="0">
                <a:latin typeface="+mn-ea"/>
                <a:ea typeface="+mn-ea"/>
                <a:hlinkClick r:id="rId3"/>
              </a:rPr>
              <a:t>https</a:t>
            </a:r>
            <a:r>
              <a:rPr lang="en-US" altLang="ja-JP" dirty="0">
                <a:latin typeface="+mn-ea"/>
                <a:ea typeface="+mn-ea"/>
                <a:hlinkClick r:id="rId3"/>
              </a:rPr>
              <a:t>://</a:t>
            </a:r>
            <a:r>
              <a:rPr lang="en-US" altLang="ja-JP" dirty="0" smtClean="0">
                <a:latin typeface="+mn-ea"/>
                <a:ea typeface="+mn-ea"/>
                <a:hlinkClick r:id="rId3"/>
              </a:rPr>
              <a:t>github.com/SINTEF-9012/PruneCluster</a:t>
            </a:r>
            <a:r>
              <a:rPr lang="en-US" altLang="ja-JP" dirty="0" smtClean="0">
                <a:latin typeface="+mn-ea"/>
                <a:ea typeface="+mn-ea"/>
              </a:rPr>
              <a:t>)</a:t>
            </a:r>
            <a:r>
              <a:rPr lang="ja-JP" altLang="en-US" dirty="0" smtClean="0">
                <a:latin typeface="+mn-ea"/>
                <a:ea typeface="+mn-ea"/>
              </a:rPr>
              <a:t>のアプリケーションである</a:t>
            </a:r>
            <a:endParaRPr lang="en-US" altLang="ja-JP" dirty="0" smtClean="0">
              <a:latin typeface="+mn-ea"/>
              <a:ea typeface="+mn-ea"/>
            </a:endParaRPr>
          </a:p>
          <a:p>
            <a:r>
              <a:rPr lang="en-US" altLang="ja-JP" dirty="0" err="1" smtClean="0">
                <a:latin typeface="+mn-ea"/>
                <a:ea typeface="+mn-ea"/>
              </a:rPr>
              <a:t>PruneCluster</a:t>
            </a:r>
            <a:r>
              <a:rPr lang="ja-JP" altLang="en-US" dirty="0" smtClean="0">
                <a:latin typeface="+mn-ea"/>
                <a:ea typeface="+mn-ea"/>
              </a:rPr>
              <a:t>とは</a:t>
            </a:r>
            <a:r>
              <a:rPr lang="en-US" altLang="ja-JP" dirty="0" smtClean="0">
                <a:latin typeface="+mn-ea"/>
                <a:ea typeface="+mn-ea"/>
              </a:rPr>
              <a:t/>
            </a:r>
            <a:br>
              <a:rPr lang="en-US" altLang="ja-JP" dirty="0" smtClean="0">
                <a:latin typeface="+mn-ea"/>
                <a:ea typeface="+mn-ea"/>
              </a:rPr>
            </a:br>
            <a:r>
              <a:rPr lang="ja-JP" altLang="en-US" dirty="0" smtClean="0">
                <a:latin typeface="+mn-ea"/>
                <a:ea typeface="+mn-ea"/>
              </a:rPr>
              <a:t>地</a:t>
            </a:r>
            <a:r>
              <a:rPr lang="ja-JP" altLang="en-US" dirty="0">
                <a:latin typeface="+mn-ea"/>
                <a:ea typeface="+mn-ea"/>
              </a:rPr>
              <a:t>図上で、複数</a:t>
            </a:r>
            <a:r>
              <a:rPr lang="en-US" altLang="ja-JP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百万個規模も対応可能</a:t>
            </a:r>
            <a:r>
              <a:rPr lang="en-US" altLang="ja-JP" dirty="0">
                <a:latin typeface="+mn-ea"/>
                <a:ea typeface="+mn-ea"/>
              </a:rPr>
              <a:t>)</a:t>
            </a:r>
            <a:r>
              <a:rPr lang="ja-JP" altLang="en-US" dirty="0">
                <a:latin typeface="+mn-ea"/>
                <a:ea typeface="+mn-ea"/>
              </a:rPr>
              <a:t>の座標マーカーを</a:t>
            </a:r>
            <a:r>
              <a:rPr lang="ja-JP" altLang="en-US" dirty="0" smtClean="0">
                <a:latin typeface="+mn-ea"/>
                <a:ea typeface="+mn-ea"/>
              </a:rPr>
              <a:t>、見やすくまとめて</a:t>
            </a:r>
            <a:r>
              <a:rPr lang="ja-JP" altLang="en-US" dirty="0">
                <a:latin typeface="+mn-ea"/>
                <a:ea typeface="+mn-ea"/>
              </a:rPr>
              <a:t>リアルタイム表示</a:t>
            </a:r>
            <a:r>
              <a:rPr lang="ja-JP" altLang="en-US" dirty="0" smtClean="0">
                <a:latin typeface="+mn-ea"/>
                <a:ea typeface="+mn-ea"/>
              </a:rPr>
              <a:t>することができる。</a:t>
            </a:r>
            <a:r>
              <a:rPr lang="ja-JP" altLang="en-US" dirty="0">
                <a:latin typeface="+mn-ea"/>
                <a:ea typeface="+mn-ea"/>
              </a:rPr>
              <a:t>ブラウザ上（クライアント側）で動く</a:t>
            </a:r>
            <a:r>
              <a:rPr lang="ja-JP" altLang="en-US" dirty="0" smtClean="0">
                <a:latin typeface="+mn-ea"/>
                <a:ea typeface="+mn-ea"/>
              </a:rPr>
              <a:t>ライブラリとして提供されている。</a:t>
            </a:r>
            <a:r>
              <a:rPr lang="en-US" altLang="ja-JP" dirty="0" smtClean="0">
                <a:latin typeface="+mn-ea"/>
                <a:ea typeface="+mn-ea"/>
              </a:rPr>
              <a:t/>
            </a:r>
            <a:br>
              <a:rPr lang="en-US" altLang="ja-JP" dirty="0" smtClean="0">
                <a:latin typeface="+mn-ea"/>
                <a:ea typeface="+mn-ea"/>
              </a:rPr>
            </a:br>
            <a:r>
              <a:rPr lang="ja-JP" altLang="en-US" dirty="0" smtClean="0">
                <a:latin typeface="+mn-ea"/>
                <a:ea typeface="+mn-ea"/>
              </a:rPr>
              <a:t>デモサンプルは以下の通り</a:t>
            </a:r>
            <a:r>
              <a:rPr lang="en-US" altLang="ja-JP" dirty="0" smtClean="0">
                <a:latin typeface="+mn-ea"/>
                <a:ea typeface="+mn-ea"/>
              </a:rPr>
              <a:t/>
            </a:r>
            <a:br>
              <a:rPr lang="en-US" altLang="ja-JP" dirty="0" smtClean="0">
                <a:latin typeface="+mn-ea"/>
                <a:ea typeface="+mn-ea"/>
              </a:rPr>
            </a:br>
            <a:r>
              <a:rPr lang="ja-JP" altLang="en-US" dirty="0">
                <a:latin typeface="+mn-ea"/>
                <a:ea typeface="+mn-ea"/>
              </a:rPr>
              <a:t>　　・デモ①（</a:t>
            </a:r>
            <a:r>
              <a:rPr lang="en-US" altLang="ja-JP" dirty="0">
                <a:latin typeface="+mn-ea"/>
                <a:ea typeface="+mn-ea"/>
              </a:rPr>
              <a:t>10</a:t>
            </a:r>
            <a:r>
              <a:rPr lang="ja-JP" altLang="en-US" dirty="0">
                <a:latin typeface="+mn-ea"/>
                <a:ea typeface="+mn-ea"/>
              </a:rPr>
              <a:t>人のリアルタイム移動）　</a:t>
            </a:r>
            <a:r>
              <a:rPr lang="en-US" altLang="ja-JP" dirty="0" smtClean="0">
                <a:latin typeface="+mn-ea"/>
                <a:ea typeface="+mn-ea"/>
                <a:hlinkClick r:id="rId4"/>
              </a:rPr>
              <a:t>http</a:t>
            </a:r>
            <a:r>
              <a:rPr lang="en-US" altLang="ja-JP" dirty="0">
                <a:latin typeface="+mn-ea"/>
                <a:ea typeface="+mn-ea"/>
                <a:hlinkClick r:id="rId4"/>
              </a:rPr>
              <a:t>://</a:t>
            </a:r>
            <a:r>
              <a:rPr lang="en-US" altLang="ja-JP" dirty="0" smtClean="0">
                <a:latin typeface="+mn-ea"/>
                <a:ea typeface="+mn-ea"/>
                <a:hlinkClick r:id="rId4"/>
              </a:rPr>
              <a:t>sintef-9012.github.io/PruneCluster/examples/moving.10.html</a:t>
            </a:r>
            <a:r>
              <a:rPr lang="en-US" altLang="ja-JP" dirty="0">
                <a:latin typeface="+mn-ea"/>
                <a:ea typeface="+mn-ea"/>
              </a:rPr>
              <a:t/>
            </a:r>
            <a:br>
              <a:rPr lang="en-US" altLang="ja-JP" dirty="0">
                <a:latin typeface="+mn-ea"/>
                <a:ea typeface="+mn-ea"/>
              </a:rPr>
            </a:br>
            <a:r>
              <a:rPr lang="ja-JP" altLang="en-US" dirty="0">
                <a:latin typeface="+mn-ea"/>
                <a:ea typeface="+mn-ea"/>
              </a:rPr>
              <a:t>　　・デモ②（</a:t>
            </a:r>
            <a:r>
              <a:rPr lang="en-US" altLang="ja-JP" dirty="0">
                <a:latin typeface="+mn-ea"/>
                <a:ea typeface="+mn-ea"/>
              </a:rPr>
              <a:t>100</a:t>
            </a:r>
            <a:r>
              <a:rPr lang="ja-JP" altLang="en-US" dirty="0">
                <a:latin typeface="+mn-ea"/>
                <a:ea typeface="+mn-ea"/>
              </a:rPr>
              <a:t>万人のリアルタイム移動）　</a:t>
            </a:r>
            <a:r>
              <a:rPr lang="en-US" altLang="ja-JP" dirty="0">
                <a:latin typeface="+mn-ea"/>
                <a:ea typeface="+mn-ea"/>
                <a:hlinkClick r:id="rId5"/>
              </a:rPr>
              <a:t>http://</a:t>
            </a:r>
            <a:r>
              <a:rPr lang="en-US" altLang="ja-JP" dirty="0" smtClean="0">
                <a:latin typeface="+mn-ea"/>
                <a:ea typeface="+mn-ea"/>
                <a:hlinkClick r:id="rId5"/>
              </a:rPr>
              <a:t>sintef-9012.github.io/PruneCluster/examples/random.150000.html</a:t>
            </a:r>
            <a:endParaRPr lang="en-US" altLang="ja-JP" dirty="0" smtClean="0">
              <a:latin typeface="+mn-ea"/>
              <a:ea typeface="+mn-ea"/>
            </a:endParaRPr>
          </a:p>
          <a:p>
            <a:r>
              <a:rPr lang="en-US" altLang="ja-JP" dirty="0" err="1" smtClean="0">
                <a:latin typeface="+mn-ea"/>
                <a:ea typeface="+mn-ea"/>
              </a:rPr>
              <a:t>PruneMobile</a:t>
            </a:r>
            <a:r>
              <a:rPr lang="ja-JP" altLang="en-US" dirty="0" smtClean="0">
                <a:latin typeface="+mn-ea"/>
                <a:ea typeface="+mn-ea"/>
              </a:rPr>
              <a:t>は、前ページのリアルタイム性、スケーラビリティ、表示エリアの全ての条件を見たす機能を有している</a:t>
            </a:r>
            <a:endParaRPr lang="en-US" altLang="ja-JP" dirty="0" smtClean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ja-JP" dirty="0" smtClean="0">
              <a:latin typeface="+mn-ea"/>
              <a:ea typeface="+mn-ea"/>
            </a:endParaRPr>
          </a:p>
          <a:p>
            <a:endParaRPr lang="en-US" altLang="ja-JP" dirty="0" smtClean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1.3. </a:t>
            </a:r>
            <a:r>
              <a:rPr lang="en-US" altLang="ja-JP" dirty="0" err="1"/>
              <a:t>PruneMobile</a:t>
            </a:r>
            <a:r>
              <a:rPr lang="ja-JP" altLang="en-US" dirty="0"/>
              <a:t>の概要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21CD597E-DDEC-4458-86A2-7A58E3699333}"/>
              </a:ext>
            </a:extLst>
          </p:cNvPr>
          <p:cNvSpPr txBox="1"/>
          <p:nvPr/>
        </p:nvSpPr>
        <p:spPr>
          <a:xfrm>
            <a:off x="524894" y="980728"/>
            <a:ext cx="8964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+mn-ea"/>
                <a:cs typeface="Meiryo UI" panose="020B0604030504040204" pitchFamily="50" charset="-128"/>
              </a:rPr>
              <a:t>(1)</a:t>
            </a:r>
            <a:r>
              <a:rPr lang="ja-JP" altLang="en-US" sz="2000" dirty="0" smtClean="0">
                <a:latin typeface="+mn-ea"/>
                <a:cs typeface="Meiryo UI" panose="020B0604030504040204" pitchFamily="50" charset="-128"/>
              </a:rPr>
              <a:t>複数</a:t>
            </a:r>
            <a:r>
              <a:rPr lang="ja-JP" altLang="en-US" sz="2000" dirty="0">
                <a:latin typeface="+mn-ea"/>
                <a:cs typeface="Meiryo UI" panose="020B0604030504040204" pitchFamily="50" charset="-128"/>
              </a:rPr>
              <a:t>の人間や自動車等の移動体のリアルタイムの位置情報を、地図上に表示する、 </a:t>
            </a:r>
            <a:r>
              <a:rPr lang="en-US" altLang="ja-JP" sz="2000" dirty="0" err="1">
                <a:latin typeface="+mn-ea"/>
                <a:cs typeface="Meiryo UI" panose="020B0604030504040204" pitchFamily="50" charset="-128"/>
              </a:rPr>
              <a:t>PruneCluster</a:t>
            </a:r>
            <a:r>
              <a:rPr lang="en-US" altLang="ja-JP" sz="2000" dirty="0">
                <a:latin typeface="+mn-ea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+mn-ea"/>
                <a:cs typeface="Meiryo UI" panose="020B0604030504040204" pitchFamily="50" charset="-128"/>
              </a:rPr>
              <a:t>(https</a:t>
            </a:r>
            <a:r>
              <a:rPr lang="en-US" altLang="ja-JP" dirty="0">
                <a:latin typeface="+mn-ea"/>
                <a:cs typeface="Meiryo UI" panose="020B0604030504040204" pitchFamily="50" charset="-128"/>
              </a:rPr>
              <a:t>://</a:t>
            </a:r>
            <a:r>
              <a:rPr lang="en-US" altLang="ja-JP" dirty="0" smtClean="0">
                <a:latin typeface="+mn-ea"/>
                <a:cs typeface="Meiryo UI" panose="020B0604030504040204" pitchFamily="50" charset="-128"/>
              </a:rPr>
              <a:t>github.com/SINTEF-9012/PruneCluster) </a:t>
            </a:r>
            <a:r>
              <a:rPr lang="ja-JP" altLang="en-US" sz="2000" dirty="0">
                <a:latin typeface="+mn-ea"/>
                <a:cs typeface="Meiryo UI" panose="020B0604030504040204" pitchFamily="50" charset="-128"/>
              </a:rPr>
              <a:t>の</a:t>
            </a:r>
            <a:r>
              <a:rPr lang="ja-JP" altLang="en-US" sz="2000" dirty="0" smtClean="0">
                <a:latin typeface="+mn-ea"/>
                <a:cs typeface="Meiryo UI" panose="020B0604030504040204" pitchFamily="50" charset="-128"/>
              </a:rPr>
              <a:t>アプリケーション</a:t>
            </a:r>
            <a:endParaRPr lang="ja-JP" altLang="en-US" sz="2000" dirty="0">
              <a:latin typeface="+mn-ea"/>
              <a:cs typeface="Meiryo UI" panose="020B0604030504040204" pitchFamily="50" charset="-128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384" y="2181057"/>
            <a:ext cx="5442110" cy="4584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="" xmlns:a16="http://schemas.microsoft.com/office/drawing/2014/main" id="{21CD597E-DDEC-4458-86A2-7A58E3699333}"/>
              </a:ext>
            </a:extLst>
          </p:cNvPr>
          <p:cNvSpPr txBox="1"/>
          <p:nvPr/>
        </p:nvSpPr>
        <p:spPr>
          <a:xfrm>
            <a:off x="524894" y="2078846"/>
            <a:ext cx="33478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+mn-ea"/>
                <a:cs typeface="Meiryo UI" panose="020B0604030504040204" pitchFamily="50" charset="-128"/>
              </a:rPr>
              <a:t>(2)</a:t>
            </a:r>
            <a:r>
              <a:rPr lang="en-US" altLang="ja-JP" sz="2000" dirty="0" err="1" smtClean="0">
                <a:latin typeface="+mn-ea"/>
                <a:cs typeface="Meiryo UI" panose="020B0604030504040204" pitchFamily="50" charset="-128"/>
              </a:rPr>
              <a:t>PruneMobile</a:t>
            </a:r>
            <a:r>
              <a:rPr lang="ja-JP" altLang="en-US" sz="2000" dirty="0">
                <a:latin typeface="+mn-ea"/>
                <a:cs typeface="Meiryo UI" panose="020B0604030504040204" pitchFamily="50" charset="-128"/>
              </a:rPr>
              <a:t>に対して、任意のタイミングで位置情報</a:t>
            </a:r>
            <a:r>
              <a:rPr lang="en-US" altLang="ja-JP" sz="2000" dirty="0">
                <a:latin typeface="+mn-ea"/>
                <a:cs typeface="Meiryo UI" panose="020B0604030504040204" pitchFamily="50" charset="-128"/>
              </a:rPr>
              <a:t>(JSON</a:t>
            </a:r>
            <a:r>
              <a:rPr lang="ja-JP" altLang="en-US" sz="2000" dirty="0">
                <a:latin typeface="+mn-ea"/>
                <a:cs typeface="Meiryo UI" panose="020B0604030504040204" pitchFamily="50" charset="-128"/>
              </a:rPr>
              <a:t>形式</a:t>
            </a:r>
            <a:r>
              <a:rPr lang="en-US" altLang="ja-JP" sz="2000" dirty="0">
                <a:latin typeface="+mn-ea"/>
                <a:cs typeface="Meiryo UI" panose="020B0604030504040204" pitchFamily="50" charset="-128"/>
              </a:rPr>
              <a:t>)</a:t>
            </a:r>
            <a:r>
              <a:rPr lang="ja-JP" altLang="en-US" sz="2000" dirty="0">
                <a:latin typeface="+mn-ea"/>
                <a:cs typeface="Meiryo UI" panose="020B0604030504040204" pitchFamily="50" charset="-128"/>
              </a:rPr>
              <a:t>を送り込むだけで、地図上にマーカーが表示</a:t>
            </a:r>
            <a:r>
              <a:rPr lang="ja-JP" altLang="en-US" sz="2000" dirty="0" smtClean="0">
                <a:latin typeface="+mn-ea"/>
                <a:cs typeface="Meiryo UI" panose="020B0604030504040204" pitchFamily="50" charset="-128"/>
              </a:rPr>
              <a:t>される</a:t>
            </a:r>
            <a:endParaRPr lang="en-US" altLang="ja-JP" sz="2000" dirty="0" smtClean="0">
              <a:latin typeface="+mn-ea"/>
              <a:cs typeface="Meiryo UI" panose="020B0604030504040204" pitchFamily="50" charset="-128"/>
            </a:endParaRPr>
          </a:p>
          <a:p>
            <a:endParaRPr lang="en-US" altLang="ja-JP" sz="2000" dirty="0">
              <a:latin typeface="+mn-ea"/>
              <a:cs typeface="Meiryo UI" panose="020B0604030504040204" pitchFamily="50" charset="-128"/>
            </a:endParaRPr>
          </a:p>
          <a:p>
            <a:r>
              <a:rPr lang="en-US" altLang="ja-JP" sz="2000" dirty="0" smtClean="0">
                <a:latin typeface="+mn-ea"/>
                <a:cs typeface="Meiryo UI" panose="020B0604030504040204" pitchFamily="50" charset="-128"/>
              </a:rPr>
              <a:t>(3)</a:t>
            </a:r>
            <a:r>
              <a:rPr lang="ja-JP" altLang="en-US" sz="2000" dirty="0" smtClean="0">
                <a:latin typeface="+mn-ea"/>
                <a:cs typeface="Meiryo UI" panose="020B0604030504040204" pitchFamily="50" charset="-128"/>
              </a:rPr>
              <a:t>シミュレーションと実世界のスマホ等を同時に表示することができる</a:t>
            </a:r>
            <a:endParaRPr lang="en-US" altLang="ja-JP" sz="2000" dirty="0">
              <a:latin typeface="+mn-ea"/>
              <a:cs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="" xmlns:a16="http://schemas.microsoft.com/office/drawing/2014/main" id="{21CD597E-DDEC-4458-86A2-7A58E3699333}"/>
              </a:ext>
            </a:extLst>
          </p:cNvPr>
          <p:cNvSpPr txBox="1"/>
          <p:nvPr/>
        </p:nvSpPr>
        <p:spPr>
          <a:xfrm>
            <a:off x="524894" y="5157192"/>
            <a:ext cx="33478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+mn-ea"/>
                <a:cs typeface="Meiryo UI" panose="020B0604030504040204" pitchFamily="50" charset="-128"/>
              </a:rPr>
              <a:t>(4)Go</a:t>
            </a:r>
            <a:r>
              <a:rPr lang="ja-JP" altLang="en-US" sz="2000" dirty="0">
                <a:latin typeface="+mn-ea"/>
                <a:cs typeface="Meiryo UI" panose="020B0604030504040204" pitchFamily="50" charset="-128"/>
              </a:rPr>
              <a:t>言語</a:t>
            </a:r>
            <a:r>
              <a:rPr lang="en-US" altLang="ja-JP" sz="2000" dirty="0" smtClean="0">
                <a:latin typeface="+mn-ea"/>
                <a:cs typeface="Meiryo UI" panose="020B0604030504040204" pitchFamily="50" charset="-128"/>
              </a:rPr>
              <a:t>(</a:t>
            </a:r>
            <a:r>
              <a:rPr lang="en-US" altLang="ja-JP" sz="2000" dirty="0" err="1" smtClean="0">
                <a:latin typeface="+mn-ea"/>
                <a:cs typeface="Meiryo UI" panose="020B0604030504040204" pitchFamily="50" charset="-128"/>
              </a:rPr>
              <a:t>Golang</a:t>
            </a:r>
            <a:r>
              <a:rPr lang="en-US" altLang="ja-JP" sz="2000" dirty="0" smtClean="0">
                <a:latin typeface="+mn-ea"/>
                <a:cs typeface="Meiryo UI" panose="020B0604030504040204" pitchFamily="50" charset="-128"/>
              </a:rPr>
              <a:t>)</a:t>
            </a:r>
            <a:r>
              <a:rPr lang="ja-JP" altLang="en-US" sz="2000" dirty="0" smtClean="0">
                <a:latin typeface="+mn-ea"/>
                <a:cs typeface="Meiryo UI" panose="020B0604030504040204" pitchFamily="50" charset="-128"/>
              </a:rPr>
              <a:t>で実装されている。数万以上の並列表示を実現する為である</a:t>
            </a:r>
            <a:endParaRPr lang="en-US" altLang="ja-JP" sz="2000" dirty="0">
              <a:latin typeface="+mn-ea"/>
              <a:cs typeface="Meiryo UI" panose="020B0604030504040204" pitchFamily="50" charset="-128"/>
            </a:endParaRPr>
          </a:p>
        </p:txBody>
      </p:sp>
      <p:sp>
        <p:nvSpPr>
          <p:cNvPr id="12" name="スライド番号プレースホルダー 2">
            <a:extLst>
              <a:ext uri="{FF2B5EF4-FFF2-40B4-BE49-F238E27FC236}">
                <a16:creationId xmlns="" xmlns:a16="http://schemas.microsoft.com/office/drawing/2014/main" id="{147900AA-D10C-42F7-A04A-D5F39E9162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615708" y="6512480"/>
            <a:ext cx="200643" cy="3322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ctr"/>
            <a:fld id="{D2D8002D-B5B0-4BAC-B1F6-782DDCCE6D9C}" type="slidenum">
              <a:rPr kumimoji="1" lang="ja-JP" altLang="en-US" smtClean="0"/>
              <a:pPr algn="ctr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72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1.4. </a:t>
            </a:r>
            <a:r>
              <a:rPr lang="ja-JP" altLang="en-US" dirty="0" smtClean="0"/>
              <a:t>可視化プログラムの要求仕様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60266" y="949331"/>
            <a:ext cx="88572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 smtClean="0">
                <a:latin typeface="+mn-ea"/>
                <a:cs typeface="Meiryo UI" panose="020B0604030504040204" pitchFamily="50" charset="-128"/>
              </a:rPr>
              <a:t>大量のオブジェクトをリアルタイムで遅延なく表示できること</a:t>
            </a:r>
            <a:endParaRPr lang="en-US" altLang="ja-JP" sz="2000" dirty="0" smtClean="0">
              <a:latin typeface="+mn-ea"/>
              <a:cs typeface="Meiryo UI" panose="020B0604030504040204" pitchFamily="50" charset="-128"/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xmlns="" id="{16869F48-E874-441F-9587-DA6221BFB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987038"/>
              </p:ext>
            </p:extLst>
          </p:nvPr>
        </p:nvGraphicFramePr>
        <p:xfrm>
          <a:off x="200472" y="1340768"/>
          <a:ext cx="9577064" cy="539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464496"/>
                <a:gridCol w="3024336"/>
              </a:tblGrid>
              <a:tr h="366103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 dirty="0" smtClean="0">
                          <a:effectLst/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項目</a:t>
                      </a:r>
                      <a:endParaRPr lang="en-US" altLang="ja-JP" sz="2000" b="0" i="0" u="none" strike="noStrike" dirty="0">
                        <a:effectLst/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 dirty="0" smtClean="0">
                          <a:effectLst/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内容</a:t>
                      </a:r>
                      <a:endParaRPr lang="en-US" altLang="ja-JP" sz="2000" b="0" i="0" u="none" strike="noStrike" dirty="0">
                        <a:effectLst/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 dirty="0" smtClean="0">
                          <a:effectLst/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考慮</a:t>
                      </a:r>
                      <a:endParaRPr lang="en-US" altLang="ja-JP" sz="2000" b="0" i="0" u="none" strike="noStrike" dirty="0">
                        <a:effectLst/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5563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(1)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エリアサイズ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最大</a:t>
                      </a: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30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～</a:t>
                      </a: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100km</a:t>
                      </a:r>
                      <a:r>
                        <a:rPr lang="en-US" altLang="ja-JP" sz="1600" b="0" baseline="3000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程度の地図が表示できること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柏の葉～豊洲案件の網羅範囲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556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地図のズームイン、ズームアウトがストレスなく行えること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5055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(2)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同時表示移動オブジェクト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同時</a:t>
                      </a: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300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～</a:t>
                      </a: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1000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程度のオブジェクトを表示可能であること</a:t>
                      </a:r>
                      <a:endParaRPr lang="en-US" altLang="ja-JP" sz="1600" b="0" dirty="0" smtClean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柏の葉案件を参考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5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(3)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移動オブジェクトの種類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最大</a:t>
                      </a: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程度</a:t>
                      </a: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乗客、バス、電車</a:t>
                      </a: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が、色違いの点で表示されれば良い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オブジェクトのアイコン化までは必要ない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1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(4)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最小ステップ時間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秒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秒以下の表示は必要ない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5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(5)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利用できる地図データ形式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Open Street Map(OSM)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データが使えることが必須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国土地理院データ等</a:t>
                      </a: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鉄道等</a:t>
                      </a: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が使えればさらに良い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328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(6)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表示方法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オブジェクト指定子に対して、データを書き込むタイミングで、オブジェクトの位置が変化すること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新規の書き込みがないデータは、再描画しない</a:t>
                      </a: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オーバヘッドを回避</a:t>
                      </a: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58947089"/>
                  </a:ext>
                </a:extLst>
              </a:tr>
              <a:tr h="25762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DB</a:t>
                      </a:r>
                      <a:r>
                        <a:rPr lang="ja-JP" altLang="en-US" sz="1600" b="0" dirty="0" err="1" smtClean="0">
                          <a:latin typeface="+mn-ea"/>
                          <a:ea typeface="+mn-ea"/>
                        </a:rPr>
                        <a:t>やメ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モリの存在を前提としない。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15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(7)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オブジェクトの発生と消滅</a:t>
                      </a:r>
                      <a:endParaRPr lang="en-US" altLang="ja-JP" sz="1600" b="0" dirty="0" smtClean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明示的にオブジェクトを生成した時から表示され、明示的にオブジェクトを消滅した時に表示がなくなる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表示のタイミングは、プログラム等で行う。ビューアは愚直に表示に徹する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5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(8)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その他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オブジェクトの表示中に、色の変更やブリンク等ができれば望ましい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これは必須ではない。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66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2.1. </a:t>
            </a:r>
            <a:r>
              <a:rPr lang="ja-JP" altLang="en-US" dirty="0" smtClean="0"/>
              <a:t>可視化プログラムの位置付け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39" name="タイトル 5">
            <a:extLst>
              <a:ext uri="{FF2B5EF4-FFF2-40B4-BE49-F238E27FC236}">
                <a16:creationId xmlns:a16="http://schemas.microsoft.com/office/drawing/2014/main" xmlns="" id="{1F4F796B-CFB0-400D-B396-98ED6ED4D857}"/>
              </a:ext>
            </a:extLst>
          </p:cNvPr>
          <p:cNvSpPr txBox="1">
            <a:spLocks/>
          </p:cNvSpPr>
          <p:nvPr/>
        </p:nvSpPr>
        <p:spPr bwMode="gray">
          <a:xfrm>
            <a:off x="434047" y="980728"/>
            <a:ext cx="8635760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9pPr>
          </a:lstStyle>
          <a:p>
            <a:pPr marL="228600" indent="-228600" algn="l">
              <a:buAutoNum type="arabicPeriod"/>
            </a:pPr>
            <a:r>
              <a:rPr lang="ja-JP" altLang="en-US" sz="2000" dirty="0" smtClean="0">
                <a:latin typeface="+mn-ea"/>
                <a:ea typeface="+mn-ea"/>
                <a:cs typeface="Meiryo UI" panose="020B0604030504040204" pitchFamily="50" charset="-128"/>
              </a:rPr>
              <a:t>目的 デマンドコンセッション</a:t>
            </a:r>
            <a:r>
              <a:rPr lang="en-US" altLang="ja-JP" sz="2000" dirty="0" smtClean="0">
                <a:latin typeface="+mn-ea"/>
                <a:ea typeface="+mn-ea"/>
                <a:cs typeface="Meiryo UI" panose="020B0604030504040204" pitchFamily="50" charset="-128"/>
              </a:rPr>
              <a:t>(</a:t>
            </a:r>
            <a:r>
              <a:rPr lang="ja-JP" altLang="en-US" sz="2000" dirty="0" smtClean="0">
                <a:latin typeface="+mn-ea"/>
                <a:ea typeface="+mn-ea"/>
                <a:cs typeface="Meiryo UI" panose="020B0604030504040204" pitchFamily="50" charset="-128"/>
              </a:rPr>
              <a:t>需給調停</a:t>
            </a:r>
            <a:r>
              <a:rPr lang="en-US" altLang="ja-JP" sz="2000" dirty="0" smtClean="0">
                <a:latin typeface="+mn-ea"/>
                <a:ea typeface="+mn-ea"/>
                <a:cs typeface="Meiryo UI" panose="020B0604030504040204" pitchFamily="50" charset="-128"/>
              </a:rPr>
              <a:t>)</a:t>
            </a:r>
            <a:r>
              <a:rPr lang="ja-JP" altLang="en-US" sz="2000" dirty="0" smtClean="0">
                <a:latin typeface="+mn-ea"/>
                <a:ea typeface="+mn-ea"/>
                <a:cs typeface="Meiryo UI" panose="020B0604030504040204" pitchFamily="50" charset="-128"/>
              </a:rPr>
              <a:t>の開発物を前提と</a:t>
            </a:r>
            <a:r>
              <a:rPr lang="ja-JP" altLang="en-US" sz="2000" dirty="0">
                <a:latin typeface="+mn-ea"/>
                <a:ea typeface="+mn-ea"/>
                <a:cs typeface="Meiryo UI" panose="020B0604030504040204" pitchFamily="50" charset="-128"/>
              </a:rPr>
              <a:t>した</a:t>
            </a:r>
            <a:r>
              <a:rPr lang="ja-JP" altLang="en-US" sz="2000" dirty="0" smtClean="0">
                <a:latin typeface="+mn-ea"/>
                <a:ea typeface="+mn-ea"/>
                <a:cs typeface="Meiryo UI" panose="020B0604030504040204" pitchFamily="50" charset="-128"/>
              </a:rPr>
              <a:t>、可視化プログラムのアルゴリズムと実装</a:t>
            </a:r>
            <a:endParaRPr lang="ja-JP" altLang="en-US" sz="2000" dirty="0">
              <a:latin typeface="+mn-ea"/>
              <a:ea typeface="+mn-ea"/>
              <a:cs typeface="Meiryo UI" panose="020B0604030504040204" pitchFamily="50" charset="-128"/>
            </a:endParaRPr>
          </a:p>
        </p:txBody>
      </p:sp>
      <p:sp>
        <p:nvSpPr>
          <p:cNvPr id="40" name="タイトル 5">
            <a:extLst>
              <a:ext uri="{FF2B5EF4-FFF2-40B4-BE49-F238E27FC236}">
                <a16:creationId xmlns:a16="http://schemas.microsoft.com/office/drawing/2014/main" xmlns="" id="{1F4F796B-CFB0-400D-B396-98ED6ED4D857}"/>
              </a:ext>
            </a:extLst>
          </p:cNvPr>
          <p:cNvSpPr txBox="1">
            <a:spLocks/>
          </p:cNvSpPr>
          <p:nvPr/>
        </p:nvSpPr>
        <p:spPr bwMode="gray">
          <a:xfrm>
            <a:off x="434047" y="1772838"/>
            <a:ext cx="3991115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9pPr>
          </a:lstStyle>
          <a:p>
            <a:pPr algn="l"/>
            <a:r>
              <a:rPr lang="en-US" altLang="ja-JP" sz="2000" dirty="0" smtClean="0">
                <a:latin typeface="+mn-ea"/>
                <a:ea typeface="+mn-ea"/>
                <a:cs typeface="Meiryo UI" panose="020B0604030504040204" pitchFamily="50" charset="-128"/>
              </a:rPr>
              <a:t>2. </a:t>
            </a:r>
            <a:r>
              <a:rPr lang="ja-JP" altLang="en-US" sz="2000" dirty="0" smtClean="0">
                <a:latin typeface="+mn-ea"/>
                <a:ea typeface="+mn-ea"/>
                <a:cs typeface="Meiryo UI" panose="020B0604030504040204" pitchFamily="50" charset="-128"/>
              </a:rPr>
              <a:t>開発</a:t>
            </a:r>
            <a:r>
              <a:rPr lang="ja-JP" altLang="en-US" sz="2000" dirty="0">
                <a:latin typeface="+mn-ea"/>
                <a:ea typeface="+mn-ea"/>
                <a:cs typeface="Meiryo UI" panose="020B0604030504040204" pitchFamily="50" charset="-128"/>
              </a:rPr>
              <a:t>対象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1040420" y="3758788"/>
            <a:ext cx="3288424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調停ロジック</a:t>
            </a:r>
            <a:endParaRPr kumimoji="1" lang="ja-JP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040420" y="4482479"/>
            <a:ext cx="6668348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+mj-ea"/>
                <a:ea typeface="+mj-ea"/>
              </a:rPr>
              <a:t>DB(</a:t>
            </a:r>
            <a:r>
              <a:rPr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記録</a:t>
            </a:r>
            <a:r>
              <a:rPr lang="ja-JP" altLang="en-US" dirty="0">
                <a:solidFill>
                  <a:schemeClr val="tx1"/>
                </a:solidFill>
                <a:latin typeface="+mj-ea"/>
                <a:ea typeface="+mj-ea"/>
              </a:rPr>
              <a:t>用</a:t>
            </a:r>
            <a:r>
              <a:rPr kumimoji="1" lang="en-US" altLang="ja-JP" dirty="0" smtClean="0">
                <a:solidFill>
                  <a:schemeClr val="tx1"/>
                </a:solidFill>
                <a:latin typeface="+mj-ea"/>
                <a:ea typeface="+mj-ea"/>
              </a:rPr>
              <a:t>DB)</a:t>
            </a:r>
            <a:endParaRPr kumimoji="1" lang="ja-JP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4568016" y="3751187"/>
            <a:ext cx="3218975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可視化プログラム</a:t>
            </a:r>
            <a:endParaRPr kumimoji="1" lang="ja-JP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3293702" y="2941618"/>
            <a:ext cx="967380" cy="7112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GIS(</a:t>
            </a:r>
            <a:r>
              <a:rPr kumimoji="1" lang="ja-JP" altLang="en-US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地図</a:t>
            </a:r>
            <a:r>
              <a:rPr kumimoji="1" lang="en-US" altLang="ja-JP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  <a:r>
              <a:rPr kumimoji="1" lang="ja-JP" altLang="en-US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ja-JP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DB</a:t>
            </a:r>
            <a:endParaRPr kumimoji="1" lang="ja-JP" altLang="en-US" sz="16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1040420" y="3070665"/>
            <a:ext cx="967380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バス</a:t>
            </a:r>
            <a:endParaRPr kumimoji="1" lang="ja-JP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2167061" y="3063223"/>
            <a:ext cx="967380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人間</a:t>
            </a:r>
            <a:endParaRPr kumimoji="1" lang="ja-JP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567504" y="2987760"/>
            <a:ext cx="1207116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Web</a:t>
            </a:r>
          </a:p>
          <a:p>
            <a:pPr algn="ctr"/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ブラウザ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1120894" y="2346350"/>
            <a:ext cx="3140188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120894" y="3016323"/>
            <a:ext cx="967380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バスエージェント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2247535" y="3008882"/>
            <a:ext cx="967380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乗客エージェント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1120894" y="3701784"/>
            <a:ext cx="3288424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調停エンジン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1120894" y="4433154"/>
            <a:ext cx="6668348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DB(</a:t>
            </a:r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ログ用 </a:t>
            </a:r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DB)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4" name="上下矢印 53"/>
          <p:cNvSpPr/>
          <p:nvPr/>
        </p:nvSpPr>
        <p:spPr>
          <a:xfrm>
            <a:off x="1856654" y="3465451"/>
            <a:ext cx="201185" cy="399106"/>
          </a:xfrm>
          <a:prstGeom prst="up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5" name="上下矢印 54"/>
          <p:cNvSpPr/>
          <p:nvPr/>
        </p:nvSpPr>
        <p:spPr>
          <a:xfrm>
            <a:off x="2943902" y="3465451"/>
            <a:ext cx="201185" cy="399106"/>
          </a:xfrm>
          <a:prstGeom prst="up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6" name="上下矢印 55"/>
          <p:cNvSpPr/>
          <p:nvPr/>
        </p:nvSpPr>
        <p:spPr>
          <a:xfrm>
            <a:off x="2983296" y="4182122"/>
            <a:ext cx="201185" cy="399106"/>
          </a:xfrm>
          <a:prstGeom prst="up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3307152" y="2866275"/>
            <a:ext cx="943962" cy="151469"/>
          </a:xfrm>
          <a:prstGeom prst="rect">
            <a:avLst/>
          </a:prstGeom>
          <a:solidFill>
            <a:schemeClr val="bg1"/>
          </a:solidFill>
          <a:ln w="12700">
            <a:noFill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8" name="下矢印 57"/>
          <p:cNvSpPr/>
          <p:nvPr/>
        </p:nvSpPr>
        <p:spPr>
          <a:xfrm flipV="1">
            <a:off x="3615600" y="3464006"/>
            <a:ext cx="321898" cy="319778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>
            <a:off x="920552" y="2293149"/>
            <a:ext cx="3569241" cy="0"/>
          </a:xfrm>
          <a:prstGeom prst="line">
            <a:avLst/>
          </a:prstGeom>
          <a:ln w="25400">
            <a:solidFill>
              <a:schemeClr val="tx1"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920552" y="2276908"/>
            <a:ext cx="0" cy="2889869"/>
          </a:xfrm>
          <a:prstGeom prst="line">
            <a:avLst/>
          </a:prstGeom>
          <a:ln w="25400">
            <a:solidFill>
              <a:schemeClr val="tx1"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920552" y="5166777"/>
            <a:ext cx="7001270" cy="0"/>
          </a:xfrm>
          <a:prstGeom prst="line">
            <a:avLst/>
          </a:prstGeom>
          <a:ln w="25400">
            <a:solidFill>
              <a:schemeClr val="tx1"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7940456" y="4392641"/>
            <a:ext cx="0" cy="774136"/>
          </a:xfrm>
          <a:prstGeom prst="line">
            <a:avLst/>
          </a:prstGeom>
          <a:ln w="25400">
            <a:solidFill>
              <a:schemeClr val="tx1"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4489793" y="4383776"/>
            <a:ext cx="3454041" cy="0"/>
          </a:xfrm>
          <a:prstGeom prst="line">
            <a:avLst/>
          </a:prstGeom>
          <a:ln w="25400">
            <a:solidFill>
              <a:schemeClr val="tx1"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4489793" y="2293149"/>
            <a:ext cx="0" cy="2083027"/>
          </a:xfrm>
          <a:prstGeom prst="line">
            <a:avLst/>
          </a:prstGeom>
          <a:ln w="25400">
            <a:solidFill>
              <a:schemeClr val="tx1"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上下矢印 64"/>
          <p:cNvSpPr/>
          <p:nvPr/>
        </p:nvSpPr>
        <p:spPr>
          <a:xfrm>
            <a:off x="1856654" y="2731098"/>
            <a:ext cx="201185" cy="399106"/>
          </a:xfrm>
          <a:prstGeom prst="up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6" name="上下矢印 65"/>
          <p:cNvSpPr/>
          <p:nvPr/>
        </p:nvSpPr>
        <p:spPr>
          <a:xfrm>
            <a:off x="2943902" y="2731098"/>
            <a:ext cx="201185" cy="399106"/>
          </a:xfrm>
          <a:prstGeom prst="up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7" name="タイトル 5">
            <a:extLst>
              <a:ext uri="{FF2B5EF4-FFF2-40B4-BE49-F238E27FC236}">
                <a16:creationId xmlns:a16="http://schemas.microsoft.com/office/drawing/2014/main" xmlns="" id="{1F4F796B-CFB0-400D-B396-98ED6ED4D857}"/>
              </a:ext>
            </a:extLst>
          </p:cNvPr>
          <p:cNvSpPr txBox="1">
            <a:spLocks/>
          </p:cNvSpPr>
          <p:nvPr/>
        </p:nvSpPr>
        <p:spPr bwMode="gray">
          <a:xfrm>
            <a:off x="1540089" y="3491139"/>
            <a:ext cx="2592636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9pPr>
          </a:lstStyle>
          <a:p>
            <a:r>
              <a:rPr lang="en-US" altLang="ja-JP" sz="2000" dirty="0" smtClean="0">
                <a:cs typeface="Meiryo UI" panose="020B0604030504040204" pitchFamily="50" charset="-128"/>
              </a:rPr>
              <a:t>3Q</a:t>
            </a:r>
            <a:r>
              <a:rPr lang="ja-JP" altLang="en-US" sz="2000" dirty="0" smtClean="0">
                <a:cs typeface="Meiryo UI" panose="020B0604030504040204" pitchFamily="50" charset="-128"/>
              </a:rPr>
              <a:t>開発物</a:t>
            </a:r>
            <a:r>
              <a:rPr lang="en-US" altLang="ja-JP" sz="2000" dirty="0" smtClean="0">
                <a:cs typeface="Meiryo UI" panose="020B0604030504040204" pitchFamily="50" charset="-128"/>
              </a:rPr>
              <a:t>(</a:t>
            </a:r>
            <a:r>
              <a:rPr lang="ja-JP" altLang="en-US" sz="2000" dirty="0" smtClean="0">
                <a:cs typeface="Meiryo UI" panose="020B0604030504040204" pitchFamily="50" charset="-128"/>
              </a:rPr>
              <a:t>納品済み</a:t>
            </a:r>
            <a:r>
              <a:rPr lang="en-US" altLang="ja-JP" sz="2000" dirty="0" smtClean="0">
                <a:cs typeface="Meiryo UI" panose="020B0604030504040204" pitchFamily="50" charset="-128"/>
              </a:rPr>
              <a:t>)</a:t>
            </a:r>
            <a:endParaRPr lang="ja-JP" altLang="en-US" sz="2000" dirty="0">
              <a:cs typeface="Meiryo UI" panose="020B0604030504040204" pitchFamily="50" charset="-128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7891702" y="3726219"/>
            <a:ext cx="1207116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スマホ、タブレット</a:t>
            </a:r>
            <a:endParaRPr kumimoji="1" lang="ja-JP" altLang="en-US" sz="16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9" name="上矢印 68"/>
          <p:cNvSpPr/>
          <p:nvPr/>
        </p:nvSpPr>
        <p:spPr>
          <a:xfrm rot="5400000">
            <a:off x="4305437" y="3891887"/>
            <a:ext cx="402243" cy="26392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0" name="上矢印 69"/>
          <p:cNvSpPr/>
          <p:nvPr/>
        </p:nvSpPr>
        <p:spPr>
          <a:xfrm>
            <a:off x="5976381" y="3547648"/>
            <a:ext cx="402243" cy="26392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1" name="上矢印 70"/>
          <p:cNvSpPr/>
          <p:nvPr/>
        </p:nvSpPr>
        <p:spPr>
          <a:xfrm>
            <a:off x="5976381" y="4260676"/>
            <a:ext cx="402243" cy="26392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2" name="上矢印 71"/>
          <p:cNvSpPr/>
          <p:nvPr/>
        </p:nvSpPr>
        <p:spPr>
          <a:xfrm rot="16200000" flipH="1">
            <a:off x="7623573" y="3893924"/>
            <a:ext cx="402243" cy="26392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478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lang="en-US" altLang="ja-JP" dirty="0"/>
              <a:t>.</a:t>
            </a:r>
            <a:r>
              <a:rPr lang="en-US" altLang="ja-JP" dirty="0" smtClean="0"/>
              <a:t>2. </a:t>
            </a:r>
            <a:r>
              <a:rPr lang="ja-JP" altLang="en-US" dirty="0"/>
              <a:t>可視化</a:t>
            </a:r>
            <a:r>
              <a:rPr lang="ja-JP" altLang="en-US" dirty="0" smtClean="0"/>
              <a:t>プログラムコア部の構成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39" name="タイトル 5">
            <a:extLst>
              <a:ext uri="{FF2B5EF4-FFF2-40B4-BE49-F238E27FC236}">
                <a16:creationId xmlns:a16="http://schemas.microsoft.com/office/drawing/2014/main" xmlns="" id="{1F4F796B-CFB0-400D-B396-98ED6ED4D857}"/>
              </a:ext>
            </a:extLst>
          </p:cNvPr>
          <p:cNvSpPr txBox="1">
            <a:spLocks/>
          </p:cNvSpPr>
          <p:nvPr/>
        </p:nvSpPr>
        <p:spPr bwMode="gray">
          <a:xfrm>
            <a:off x="434047" y="980728"/>
            <a:ext cx="8635760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9pPr>
          </a:lstStyle>
          <a:p>
            <a:pPr marL="228600" indent="-228600" algn="l">
              <a:buAutoNum type="arabicPeriod"/>
            </a:pPr>
            <a:r>
              <a:rPr lang="ja-JP" altLang="en-US" sz="2000" dirty="0">
                <a:latin typeface="+mn-ea"/>
                <a:ea typeface="+mn-ea"/>
                <a:cs typeface="Meiryo UI" panose="020B0604030504040204" pitchFamily="50" charset="-128"/>
              </a:rPr>
              <a:t>開発</a:t>
            </a:r>
            <a:r>
              <a:rPr lang="ja-JP" altLang="en-US" sz="2000" dirty="0" smtClean="0">
                <a:latin typeface="+mn-ea"/>
                <a:ea typeface="+mn-ea"/>
                <a:cs typeface="Meiryo UI" panose="020B0604030504040204" pitchFamily="50" charset="-128"/>
              </a:rPr>
              <a:t>対象 </a:t>
            </a:r>
            <a:r>
              <a:rPr lang="ja-JP" altLang="en-US" sz="2000" b="1" dirty="0" smtClean="0">
                <a:solidFill>
                  <a:srgbClr val="FF0000"/>
                </a:solidFill>
                <a:latin typeface="+mn-ea"/>
                <a:ea typeface="+mn-ea"/>
                <a:cs typeface="Meiryo UI" panose="020B0604030504040204" pitchFamily="50" charset="-128"/>
              </a:rPr>
              <a:t>赤字</a:t>
            </a:r>
            <a:r>
              <a:rPr lang="ja-JP" altLang="en-US" sz="2000" b="1" dirty="0">
                <a:solidFill>
                  <a:srgbClr val="FF0000"/>
                </a:solidFill>
                <a:latin typeface="+mn-ea"/>
                <a:ea typeface="+mn-ea"/>
                <a:cs typeface="Meiryo UI" panose="020B0604030504040204" pitchFamily="50" charset="-128"/>
              </a:rPr>
              <a:t>の</a:t>
            </a:r>
            <a:r>
              <a:rPr lang="ja-JP" altLang="en-US" sz="2000" b="1" dirty="0" smtClean="0">
                <a:solidFill>
                  <a:srgbClr val="FF0000"/>
                </a:solidFill>
                <a:latin typeface="+mn-ea"/>
                <a:ea typeface="+mn-ea"/>
                <a:cs typeface="Meiryo UI" panose="020B0604030504040204" pitchFamily="50" charset="-128"/>
              </a:rPr>
              <a:t>範囲 </a:t>
            </a:r>
            <a:endParaRPr lang="ja-JP" altLang="en-US" sz="2000" b="1" dirty="0">
              <a:solidFill>
                <a:srgbClr val="FF0000"/>
              </a:solidFill>
              <a:latin typeface="+mn-ea"/>
              <a:ea typeface="+mn-ea"/>
              <a:cs typeface="Meiryo UI" panose="020B0604030504040204" pitchFamily="50" charset="-128"/>
            </a:endParaRPr>
          </a:p>
          <a:p>
            <a:pPr marL="228600" indent="-228600" algn="l">
              <a:buAutoNum type="arabicPeriod"/>
            </a:pPr>
            <a:endParaRPr lang="ja-JP" altLang="en-US" sz="2000" dirty="0">
              <a:latin typeface="+mn-ea"/>
              <a:ea typeface="+mn-ea"/>
              <a:cs typeface="Meiryo UI" panose="020B0604030504040204" pitchFamily="50" charset="-128"/>
            </a:endParaRPr>
          </a:p>
        </p:txBody>
      </p:sp>
      <p:sp>
        <p:nvSpPr>
          <p:cNvPr id="40" name="タイトル 5">
            <a:extLst>
              <a:ext uri="{FF2B5EF4-FFF2-40B4-BE49-F238E27FC236}">
                <a16:creationId xmlns:a16="http://schemas.microsoft.com/office/drawing/2014/main" xmlns="" id="{1F4F796B-CFB0-400D-B396-98ED6ED4D857}"/>
              </a:ext>
            </a:extLst>
          </p:cNvPr>
          <p:cNvSpPr txBox="1">
            <a:spLocks/>
          </p:cNvSpPr>
          <p:nvPr/>
        </p:nvSpPr>
        <p:spPr bwMode="gray">
          <a:xfrm>
            <a:off x="434047" y="1772838"/>
            <a:ext cx="3991115" cy="132343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9pPr>
          </a:lstStyle>
          <a:p>
            <a:pPr algn="l"/>
            <a:r>
              <a:rPr lang="en-US" altLang="ja-JP" sz="2000" dirty="0" smtClean="0">
                <a:latin typeface="+mn-ea"/>
                <a:ea typeface="+mn-ea"/>
                <a:cs typeface="Meiryo UI" panose="020B0604030504040204" pitchFamily="50" charset="-128"/>
              </a:rPr>
              <a:t>2. </a:t>
            </a:r>
            <a:r>
              <a:rPr lang="ja-JP" altLang="en-US" sz="2000" dirty="0" smtClean="0">
                <a:latin typeface="+mn-ea"/>
                <a:ea typeface="+mn-ea"/>
                <a:cs typeface="Meiryo UI" panose="020B0604030504040204" pitchFamily="50" charset="-128"/>
              </a:rPr>
              <a:t>可視化プログラムの目的</a:t>
            </a:r>
            <a:endParaRPr lang="en-US" altLang="ja-JP" sz="2000" dirty="0" smtClean="0">
              <a:latin typeface="+mn-ea"/>
              <a:ea typeface="+mn-ea"/>
              <a:cs typeface="Meiryo UI" panose="020B0604030504040204" pitchFamily="50" charset="-128"/>
            </a:endParaRPr>
          </a:p>
          <a:p>
            <a:pPr algn="l"/>
            <a:r>
              <a:rPr lang="ja-JP" altLang="en-US" sz="2000" dirty="0" smtClean="0">
                <a:latin typeface="+mn-ea"/>
                <a:ea typeface="+mn-ea"/>
                <a:cs typeface="Meiryo UI" panose="020B0604030504040204" pitchFamily="50" charset="-128"/>
              </a:rPr>
              <a:t>   可視化以外の目的としては、</a:t>
            </a:r>
            <a:r>
              <a:rPr lang="en-US" altLang="ja-JP" sz="2000" dirty="0" smtClean="0">
                <a:latin typeface="+mn-ea"/>
                <a:ea typeface="+mn-ea"/>
                <a:cs typeface="Meiryo UI" panose="020B0604030504040204" pitchFamily="50" charset="-128"/>
              </a:rPr>
              <a:t>(1)</a:t>
            </a:r>
            <a:r>
              <a:rPr lang="ja-JP" altLang="en-US" sz="2000" dirty="0" smtClean="0">
                <a:latin typeface="+mn-ea"/>
                <a:ea typeface="+mn-ea"/>
                <a:cs typeface="Meiryo UI" panose="020B0604030504040204" pitchFamily="50" charset="-128"/>
              </a:rPr>
              <a:t>複数の大量データ処理と、</a:t>
            </a:r>
            <a:r>
              <a:rPr lang="en-US" altLang="ja-JP" sz="2000" dirty="0" smtClean="0">
                <a:latin typeface="+mn-ea"/>
                <a:ea typeface="+mn-ea"/>
                <a:cs typeface="Meiryo UI" panose="020B0604030504040204" pitchFamily="50" charset="-128"/>
              </a:rPr>
              <a:t>(2)</a:t>
            </a:r>
            <a:r>
              <a:rPr lang="ja-JP" altLang="en-US" sz="2000" dirty="0" smtClean="0">
                <a:latin typeface="+mn-ea"/>
                <a:ea typeface="+mn-ea"/>
                <a:cs typeface="Meiryo UI" panose="020B0604030504040204" pitchFamily="50" charset="-128"/>
              </a:rPr>
              <a:t>複数のデータ媒体の対応</a:t>
            </a:r>
            <a:endParaRPr lang="ja-JP" altLang="en-US" sz="2000" dirty="0">
              <a:latin typeface="+mn-ea"/>
              <a:ea typeface="+mn-ea"/>
              <a:cs typeface="Meiryo UI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704528" y="3197477"/>
            <a:ext cx="3218975" cy="23917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可視化プログラム</a:t>
            </a:r>
            <a:endParaRPr kumimoji="1" lang="ja-JP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686353" y="3792743"/>
            <a:ext cx="4731143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 smtClean="0">
                <a:solidFill>
                  <a:schemeClr val="tx1"/>
                </a:solidFill>
                <a:latin typeface="+mj-ea"/>
                <a:ea typeface="+mj-ea"/>
              </a:rPr>
              <a:t>pruneMobile</a:t>
            </a:r>
            <a:r>
              <a:rPr lang="en-US" altLang="ja-JP" sz="2000" dirty="0" smtClean="0">
                <a:solidFill>
                  <a:schemeClr val="tx1"/>
                </a:solidFill>
                <a:latin typeface="+mj-ea"/>
                <a:ea typeface="+mj-ea"/>
              </a:rPr>
              <a:t> API I/F</a:t>
            </a:r>
            <a:endParaRPr kumimoji="1" lang="ja-JP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4686352" y="2185661"/>
            <a:ext cx="4731144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 smtClean="0">
                <a:solidFill>
                  <a:schemeClr val="tx1"/>
                </a:solidFill>
                <a:latin typeface="+mj-ea"/>
                <a:ea typeface="+mj-ea"/>
              </a:rPr>
              <a:t>pruneMobile</a:t>
            </a:r>
            <a:r>
              <a:rPr lang="ja-JP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サーバ</a:t>
            </a:r>
            <a:endParaRPr lang="en-US" altLang="ja-JP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4686353" y="4365104"/>
            <a:ext cx="4731143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可視化データ</a:t>
            </a:r>
            <a:r>
              <a:rPr lang="ja-JP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集約</a:t>
            </a:r>
            <a:r>
              <a:rPr lang="en-US" altLang="ja-JP" sz="2000" dirty="0" smtClean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kumimoji="1" lang="ja-JP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変換</a:t>
            </a:r>
            <a:r>
              <a:rPr lang="ja-JP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部</a:t>
            </a:r>
            <a:endParaRPr kumimoji="1" lang="ja-JP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4686352" y="6165304"/>
            <a:ext cx="1490784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調停エンジン</a:t>
            </a:r>
            <a:endParaRPr kumimoji="1" lang="ja-JP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6178500" y="6165304"/>
            <a:ext cx="1080120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+mj-ea"/>
                <a:ea typeface="+mj-ea"/>
              </a:rPr>
              <a:t>DB(</a:t>
            </a:r>
            <a:r>
              <a:rPr kumimoji="1" lang="en-US" altLang="ja-JP" dirty="0" err="1" smtClean="0">
                <a:solidFill>
                  <a:schemeClr val="tx1"/>
                </a:solidFill>
                <a:latin typeface="+mj-ea"/>
                <a:ea typeface="+mj-ea"/>
              </a:rPr>
              <a:t>PostgresSQL</a:t>
            </a:r>
            <a:r>
              <a:rPr kumimoji="1" lang="en-US" altLang="ja-JP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kumimoji="1" lang="ja-JP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7258620" y="6165304"/>
            <a:ext cx="1078756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+mj-ea"/>
                <a:ea typeface="+mj-ea"/>
              </a:rPr>
              <a:t>CSV</a:t>
            </a:r>
            <a:r>
              <a:rPr kumimoji="1"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ファイル</a:t>
            </a:r>
            <a:endParaRPr kumimoji="1" lang="ja-JP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4686352" y="1584048"/>
            <a:ext cx="4731144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+mj-ea"/>
                <a:ea typeface="+mj-ea"/>
              </a:rPr>
              <a:t>Web</a:t>
            </a:r>
            <a:r>
              <a:rPr lang="ja-JP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ブラウザ</a:t>
            </a:r>
            <a:endParaRPr lang="en-US" altLang="ja-JP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4686353" y="3197476"/>
            <a:ext cx="4731143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 smtClean="0">
                <a:solidFill>
                  <a:schemeClr val="tx1"/>
                </a:solidFill>
                <a:latin typeface="+mj-ea"/>
                <a:ea typeface="+mj-ea"/>
              </a:rPr>
              <a:t>websocket</a:t>
            </a:r>
            <a:r>
              <a:rPr lang="en-US" altLang="ja-JP" sz="2000" dirty="0" smtClean="0">
                <a:solidFill>
                  <a:schemeClr val="tx1"/>
                </a:solidFill>
                <a:latin typeface="+mj-ea"/>
                <a:ea typeface="+mj-ea"/>
              </a:rPr>
              <a:t> I/F</a:t>
            </a:r>
            <a:endParaRPr kumimoji="1" lang="ja-JP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4686352" y="4968573"/>
            <a:ext cx="1490784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+mj-ea"/>
                <a:ea typeface="+mj-ea"/>
              </a:rPr>
              <a:t>UDP socket I/F</a:t>
            </a:r>
            <a:endParaRPr kumimoji="1" lang="ja-JP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6177136" y="4968573"/>
            <a:ext cx="1080120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+mj-ea"/>
                <a:ea typeface="+mj-ea"/>
              </a:rPr>
              <a:t>SQL I/F</a:t>
            </a:r>
            <a:endParaRPr kumimoji="1" lang="ja-JP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7257256" y="4968573"/>
            <a:ext cx="1080120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+mj-ea"/>
                <a:ea typeface="+mj-ea"/>
              </a:rPr>
              <a:t>CSV I/F</a:t>
            </a:r>
            <a:endParaRPr kumimoji="1" lang="ja-JP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8337376" y="4968573"/>
            <a:ext cx="1080120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/>
                </a:solidFill>
                <a:latin typeface="+mj-ea"/>
                <a:ea typeface="+mj-ea"/>
              </a:rPr>
              <a:t>websocket</a:t>
            </a:r>
            <a:r>
              <a:rPr lang="en-US" altLang="ja-JP" sz="2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ja-JP" sz="2000" dirty="0" smtClean="0">
                <a:solidFill>
                  <a:schemeClr val="tx1"/>
                </a:solidFill>
                <a:latin typeface="+mj-ea"/>
                <a:ea typeface="+mj-ea"/>
              </a:rPr>
              <a:t>I/F</a:t>
            </a:r>
            <a:endParaRPr lang="en-US" altLang="ja-JP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8337376" y="6165304"/>
            <a:ext cx="1080120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スマホ</a:t>
            </a:r>
            <a:endParaRPr kumimoji="1" lang="ja-JP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0" name="上矢印 89"/>
          <p:cNvSpPr/>
          <p:nvPr/>
        </p:nvSpPr>
        <p:spPr>
          <a:xfrm>
            <a:off x="5230622" y="5733256"/>
            <a:ext cx="402243" cy="26392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1" name="上矢印 90"/>
          <p:cNvSpPr/>
          <p:nvPr/>
        </p:nvSpPr>
        <p:spPr>
          <a:xfrm>
            <a:off x="6517438" y="5733256"/>
            <a:ext cx="402243" cy="26392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2" name="上矢印 91"/>
          <p:cNvSpPr/>
          <p:nvPr/>
        </p:nvSpPr>
        <p:spPr>
          <a:xfrm>
            <a:off x="7596876" y="5733256"/>
            <a:ext cx="402243" cy="26392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3" name="上矢印 92"/>
          <p:cNvSpPr/>
          <p:nvPr/>
        </p:nvSpPr>
        <p:spPr>
          <a:xfrm>
            <a:off x="8676314" y="5733256"/>
            <a:ext cx="402243" cy="26392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4" name="上矢印 93"/>
          <p:cNvSpPr/>
          <p:nvPr/>
        </p:nvSpPr>
        <p:spPr>
          <a:xfrm>
            <a:off x="6905100" y="2852936"/>
            <a:ext cx="402243" cy="26392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3923503" y="3197476"/>
            <a:ext cx="762849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/>
          <p:nvPr/>
        </p:nvCxnSpPr>
        <p:spPr>
          <a:xfrm>
            <a:off x="3923503" y="5573616"/>
            <a:ext cx="762849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正方形/長方形 95"/>
          <p:cNvSpPr/>
          <p:nvPr/>
        </p:nvSpPr>
        <p:spPr>
          <a:xfrm>
            <a:off x="4686352" y="3197477"/>
            <a:ext cx="4731144" cy="2366364"/>
          </a:xfrm>
          <a:prstGeom prst="rect">
            <a:avLst/>
          </a:prstGeom>
          <a:noFill/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75878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2.3. </a:t>
            </a:r>
            <a:r>
              <a:rPr lang="ja-JP" altLang="en-US" dirty="0"/>
              <a:t>可視化</a:t>
            </a:r>
            <a:r>
              <a:rPr lang="ja-JP" altLang="en-US" dirty="0" smtClean="0"/>
              <a:t>プログラムコア部アルゴリズム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28465" y="2440091"/>
            <a:ext cx="4731143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 smtClean="0">
                <a:solidFill>
                  <a:schemeClr val="tx1"/>
                </a:solidFill>
                <a:latin typeface="+mj-ea"/>
                <a:ea typeface="+mj-ea"/>
              </a:rPr>
              <a:t>pruneMobile</a:t>
            </a:r>
            <a:r>
              <a:rPr lang="en-US" altLang="ja-JP" sz="2000" dirty="0" smtClean="0">
                <a:solidFill>
                  <a:schemeClr val="tx1"/>
                </a:solidFill>
                <a:latin typeface="+mj-ea"/>
                <a:ea typeface="+mj-ea"/>
              </a:rPr>
              <a:t> API I/F</a:t>
            </a:r>
            <a:endParaRPr kumimoji="1" lang="ja-JP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28465" y="3012452"/>
            <a:ext cx="4731143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可視化データ</a:t>
            </a:r>
            <a:r>
              <a:rPr lang="ja-JP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集約</a:t>
            </a:r>
            <a:r>
              <a:rPr lang="en-US" altLang="ja-JP" sz="2000" dirty="0" smtClean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kumimoji="1" lang="ja-JP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変換</a:t>
            </a:r>
            <a:r>
              <a:rPr lang="ja-JP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部</a:t>
            </a:r>
            <a:endParaRPr kumimoji="1" lang="ja-JP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28465" y="1844824"/>
            <a:ext cx="4731143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 smtClean="0">
                <a:solidFill>
                  <a:schemeClr val="tx1"/>
                </a:solidFill>
                <a:latin typeface="+mj-ea"/>
                <a:ea typeface="+mj-ea"/>
              </a:rPr>
              <a:t>websocket</a:t>
            </a:r>
            <a:r>
              <a:rPr lang="en-US" altLang="ja-JP" sz="2000" dirty="0" smtClean="0">
                <a:solidFill>
                  <a:schemeClr val="tx1"/>
                </a:solidFill>
                <a:latin typeface="+mj-ea"/>
                <a:ea typeface="+mj-ea"/>
              </a:rPr>
              <a:t> I/F</a:t>
            </a:r>
            <a:endParaRPr kumimoji="1" lang="ja-JP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28464" y="3615921"/>
            <a:ext cx="1490784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+mj-ea"/>
                <a:ea typeface="+mj-ea"/>
              </a:rPr>
              <a:t>UDP socket I/F</a:t>
            </a:r>
            <a:endParaRPr kumimoji="1" lang="ja-JP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1619248" y="3615921"/>
            <a:ext cx="1080120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+mj-ea"/>
                <a:ea typeface="+mj-ea"/>
              </a:rPr>
              <a:t>SQL I/F</a:t>
            </a:r>
            <a:endParaRPr kumimoji="1" lang="ja-JP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699368" y="3615921"/>
            <a:ext cx="1080120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+mj-ea"/>
                <a:ea typeface="+mj-ea"/>
              </a:rPr>
              <a:t>CSV I/F</a:t>
            </a:r>
            <a:endParaRPr kumimoji="1" lang="ja-JP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3779488" y="3615921"/>
            <a:ext cx="1080120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/>
                </a:solidFill>
                <a:latin typeface="+mj-ea"/>
                <a:ea typeface="+mj-ea"/>
              </a:rPr>
              <a:t>websocket</a:t>
            </a:r>
            <a:r>
              <a:rPr lang="en-US" altLang="ja-JP" sz="2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ja-JP" sz="2000" dirty="0" smtClean="0">
                <a:solidFill>
                  <a:schemeClr val="tx1"/>
                </a:solidFill>
                <a:latin typeface="+mj-ea"/>
                <a:ea typeface="+mj-ea"/>
              </a:rPr>
              <a:t>I/F</a:t>
            </a:r>
            <a:endParaRPr lang="en-US" altLang="ja-JP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28464" y="1844825"/>
            <a:ext cx="4731144" cy="1762894"/>
          </a:xfrm>
          <a:prstGeom prst="rect">
            <a:avLst/>
          </a:prstGeom>
          <a:noFill/>
          <a:ln w="63500">
            <a:solidFill>
              <a:srgbClr val="0000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457731" y="1873218"/>
            <a:ext cx="2448271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+mj-ea"/>
                <a:ea typeface="+mj-ea"/>
              </a:rPr>
              <a:t>PruneMobile</a:t>
            </a:r>
            <a:r>
              <a:rPr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サーバとのコネクション確立</a:t>
            </a:r>
            <a:endParaRPr kumimoji="1" lang="ja-JP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457731" y="2696538"/>
            <a:ext cx="2448271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表示用データの取得</a:t>
            </a:r>
            <a:r>
              <a:rPr lang="en-US" altLang="ja-JP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後述の</a:t>
            </a:r>
            <a:r>
              <a:rPr lang="en-US" altLang="ja-JP" dirty="0" smtClean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種類</a:t>
            </a:r>
            <a:r>
              <a:rPr lang="en-US" altLang="ja-JP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kumimoji="1" lang="ja-JP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5457731" y="3514026"/>
            <a:ext cx="2448271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表示用データの収集、形式の変換</a:t>
            </a:r>
            <a:r>
              <a:rPr lang="en-US" altLang="ja-JP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ja-JP" dirty="0" err="1" smtClean="0">
                <a:solidFill>
                  <a:schemeClr val="tx1"/>
                </a:solidFill>
                <a:latin typeface="+mj-ea"/>
                <a:ea typeface="+mj-ea"/>
              </a:rPr>
              <a:t>json</a:t>
            </a:r>
            <a:r>
              <a:rPr lang="en-US" altLang="ja-JP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kumimoji="1" lang="ja-JP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457731" y="4361230"/>
            <a:ext cx="2448271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+mj-ea"/>
                <a:ea typeface="+mj-ea"/>
              </a:rPr>
              <a:t>PruneMobile</a:t>
            </a:r>
            <a:r>
              <a:rPr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サーバへデータ送信</a:t>
            </a:r>
            <a:endParaRPr kumimoji="1" lang="ja-JP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5457731" y="5216818"/>
            <a:ext cx="2448271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+mj-ea"/>
                <a:ea typeface="+mj-ea"/>
              </a:rPr>
              <a:t>PruneMobile</a:t>
            </a:r>
            <a:r>
              <a:rPr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サーバからのデータ受信確認</a:t>
            </a:r>
            <a:endParaRPr lang="en-US" altLang="ja-JP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7" name="直線矢印コネクタ 6"/>
          <p:cNvCxnSpPr>
            <a:stCxn id="33" idx="2"/>
            <a:endCxn id="34" idx="0"/>
          </p:cNvCxnSpPr>
          <p:nvPr/>
        </p:nvCxnSpPr>
        <p:spPr>
          <a:xfrm>
            <a:off x="6681867" y="2468485"/>
            <a:ext cx="0" cy="2280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6681867" y="3291805"/>
            <a:ext cx="0" cy="2280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6681867" y="4118687"/>
            <a:ext cx="0" cy="2280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6681867" y="4962694"/>
            <a:ext cx="0" cy="2280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8265370" y="5048488"/>
            <a:ext cx="1531352" cy="1126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+mj-ea"/>
                <a:ea typeface="+mj-ea"/>
              </a:rPr>
              <a:t>PruneMobile</a:t>
            </a:r>
            <a:r>
              <a:rPr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サーバとのコネクション開放</a:t>
            </a:r>
            <a:endParaRPr kumimoji="1" lang="ja-JP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0" name="カギ線コネクタ 9"/>
          <p:cNvCxnSpPr>
            <a:stCxn id="15" idx="0"/>
            <a:endCxn id="43" idx="1"/>
          </p:cNvCxnSpPr>
          <p:nvPr/>
        </p:nvCxnSpPr>
        <p:spPr>
          <a:xfrm flipV="1">
            <a:off x="7906002" y="5611626"/>
            <a:ext cx="359368" cy="77509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9036530" y="6174763"/>
            <a:ext cx="0" cy="2280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8697416" y="644404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/>
              <a:t>終了</a:t>
            </a:r>
            <a:endParaRPr lang="ja-JP" altLang="en-US" b="1" dirty="0"/>
          </a:p>
        </p:txBody>
      </p:sp>
      <p:sp>
        <p:nvSpPr>
          <p:cNvPr id="15" name="六角形 14"/>
          <p:cNvSpPr/>
          <p:nvPr/>
        </p:nvSpPr>
        <p:spPr>
          <a:xfrm>
            <a:off x="5444706" y="6032075"/>
            <a:ext cx="2461296" cy="709293"/>
          </a:xfrm>
          <a:prstGeom prst="hex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rtlCol="0" anchor="ctr">
            <a:noAutofit/>
          </a:bodyPr>
          <a:lstStyle/>
          <a:p>
            <a:pPr algn="ctr"/>
            <a:r>
              <a:rPr lang="ja-JP" altLang="en-US" dirty="0" smtClean="0">
                <a:solidFill>
                  <a:srgbClr val="000000"/>
                </a:solidFill>
                <a:latin typeface="+mj-ea"/>
                <a:ea typeface="+mj-ea"/>
              </a:rPr>
              <a:t>完了メッセージか？</a:t>
            </a:r>
            <a:endParaRPr lang="ja-JP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cxnSp>
        <p:nvCxnSpPr>
          <p:cNvPr id="53" name="直線矢印コネクタ 52"/>
          <p:cNvCxnSpPr/>
          <p:nvPr/>
        </p:nvCxnSpPr>
        <p:spPr>
          <a:xfrm>
            <a:off x="6681867" y="5816722"/>
            <a:ext cx="0" cy="2280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カギ線コネクタ 54"/>
          <p:cNvCxnSpPr>
            <a:stCxn id="15" idx="3"/>
            <a:endCxn id="34" idx="1"/>
          </p:cNvCxnSpPr>
          <p:nvPr/>
        </p:nvCxnSpPr>
        <p:spPr>
          <a:xfrm rot="10800000" flipH="1">
            <a:off x="5444705" y="2994172"/>
            <a:ext cx="13025" cy="3392550"/>
          </a:xfrm>
          <a:prstGeom prst="bentConnector3">
            <a:avLst>
              <a:gd name="adj1" fmla="val -175508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タイトル 5">
            <a:extLst>
              <a:ext uri="{FF2B5EF4-FFF2-40B4-BE49-F238E27FC236}">
                <a16:creationId xmlns:a16="http://schemas.microsoft.com/office/drawing/2014/main" xmlns="" id="{1F4F796B-CFB0-400D-B396-98ED6ED4D857}"/>
              </a:ext>
            </a:extLst>
          </p:cNvPr>
          <p:cNvSpPr txBox="1">
            <a:spLocks/>
          </p:cNvSpPr>
          <p:nvPr/>
        </p:nvSpPr>
        <p:spPr bwMode="gray">
          <a:xfrm>
            <a:off x="6500833" y="1300698"/>
            <a:ext cx="2484615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9pPr>
          </a:lstStyle>
          <a:p>
            <a:pPr algn="l"/>
            <a:r>
              <a:rPr lang="en-US" altLang="ja-JP" sz="2000" b="1" dirty="0" smtClean="0">
                <a:latin typeface="+mn-ea"/>
                <a:ea typeface="+mn-ea"/>
                <a:cs typeface="Meiryo UI" panose="020B0604030504040204" pitchFamily="50" charset="-128"/>
              </a:rPr>
              <a:t>(b)</a:t>
            </a:r>
            <a:r>
              <a:rPr lang="ja-JP" altLang="en-US" sz="2000" b="1" dirty="0" smtClean="0">
                <a:latin typeface="+mn-ea"/>
                <a:ea typeface="+mn-ea"/>
                <a:cs typeface="Meiryo UI" panose="020B0604030504040204" pitchFamily="50" charset="-128"/>
              </a:rPr>
              <a:t>フローチャート</a:t>
            </a:r>
            <a:endParaRPr lang="ja-JP" altLang="en-US" sz="2000" b="1" dirty="0">
              <a:latin typeface="+mn-ea"/>
              <a:ea typeface="+mn-ea"/>
              <a:cs typeface="Meiryo UI" panose="020B0604030504040204" pitchFamily="50" charset="-128"/>
            </a:endParaRPr>
          </a:p>
        </p:txBody>
      </p:sp>
      <p:sp>
        <p:nvSpPr>
          <p:cNvPr id="63" name="タイトル 5">
            <a:extLst>
              <a:ext uri="{FF2B5EF4-FFF2-40B4-BE49-F238E27FC236}">
                <a16:creationId xmlns:a16="http://schemas.microsoft.com/office/drawing/2014/main" xmlns="" id="{1F4F796B-CFB0-400D-B396-98ED6ED4D857}"/>
              </a:ext>
            </a:extLst>
          </p:cNvPr>
          <p:cNvSpPr txBox="1">
            <a:spLocks/>
          </p:cNvSpPr>
          <p:nvPr/>
        </p:nvSpPr>
        <p:spPr bwMode="gray">
          <a:xfrm>
            <a:off x="1318065" y="1340768"/>
            <a:ext cx="2914855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9pPr>
          </a:lstStyle>
          <a:p>
            <a:pPr algn="l"/>
            <a:r>
              <a:rPr lang="en-US" altLang="ja-JP" sz="2000" b="1" dirty="0" smtClean="0">
                <a:latin typeface="+mn-ea"/>
                <a:ea typeface="+mn-ea"/>
                <a:cs typeface="Meiryo UI" panose="020B0604030504040204" pitchFamily="50" charset="-128"/>
              </a:rPr>
              <a:t>(a)</a:t>
            </a:r>
            <a:r>
              <a:rPr lang="ja-JP" altLang="en-US" sz="2000" b="1" dirty="0" smtClean="0">
                <a:latin typeface="+mn-ea"/>
                <a:ea typeface="+mn-ea"/>
                <a:cs typeface="Meiryo UI" panose="020B0604030504040204" pitchFamily="50" charset="-128"/>
              </a:rPr>
              <a:t>プログラムスタック</a:t>
            </a:r>
            <a:endParaRPr lang="ja-JP" altLang="en-US" sz="2000" b="1" dirty="0">
              <a:latin typeface="+mn-ea"/>
              <a:ea typeface="+mn-ea"/>
              <a:cs typeface="Meiryo UI" panose="020B0604030504040204" pitchFamily="50" charset="-128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56456" y="1770015"/>
            <a:ext cx="4896544" cy="2449997"/>
          </a:xfrm>
          <a:prstGeom prst="rect">
            <a:avLst/>
          </a:prstGeom>
          <a:noFill/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5065578" y="1740878"/>
            <a:ext cx="4840422" cy="5117121"/>
          </a:xfrm>
          <a:prstGeom prst="rect">
            <a:avLst/>
          </a:prstGeom>
          <a:noFill/>
          <a:ln w="63500">
            <a:solidFill>
              <a:srgbClr val="0000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7544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950" y="476673"/>
            <a:ext cx="8208466" cy="531833"/>
          </a:xfrm>
        </p:spPr>
        <p:txBody>
          <a:bodyPr/>
          <a:lstStyle/>
          <a:p>
            <a:r>
              <a:rPr lang="en-US" altLang="ja-JP" dirty="0" smtClean="0"/>
              <a:t>2.3.1 </a:t>
            </a:r>
            <a:r>
              <a:rPr lang="ja-JP" altLang="en-US" dirty="0"/>
              <a:t>可視化</a:t>
            </a:r>
            <a:r>
              <a:rPr lang="ja-JP" altLang="en-US" dirty="0" smtClean="0"/>
              <a:t>プログラム データ</a:t>
            </a:r>
            <a:r>
              <a:rPr lang="en-US" altLang="ja-JP" dirty="0" smtClean="0"/>
              <a:t>I/F ――</a:t>
            </a:r>
            <a:r>
              <a:rPr lang="ja-JP" altLang="en-US" dirty="0" smtClean="0"/>
              <a:t> プログラム組み込みタイプ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23" name="タイトル 5">
            <a:extLst>
              <a:ext uri="{FF2B5EF4-FFF2-40B4-BE49-F238E27FC236}">
                <a16:creationId xmlns:a16="http://schemas.microsoft.com/office/drawing/2014/main" xmlns="" id="{1F4F796B-CFB0-400D-B396-98ED6ED4D857}"/>
              </a:ext>
            </a:extLst>
          </p:cNvPr>
          <p:cNvSpPr txBox="1">
            <a:spLocks/>
          </p:cNvSpPr>
          <p:nvPr/>
        </p:nvSpPr>
        <p:spPr bwMode="gray">
          <a:xfrm>
            <a:off x="434047" y="1187167"/>
            <a:ext cx="8635760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9pPr>
          </a:lstStyle>
          <a:p>
            <a:pPr marL="228600" indent="-228600" algn="l">
              <a:buAutoNum type="arabicPeriod"/>
            </a:pPr>
            <a:r>
              <a:rPr lang="ja-JP" altLang="en-US" sz="2000" dirty="0" smtClean="0">
                <a:latin typeface="+mn-ea"/>
                <a:ea typeface="+mn-ea"/>
                <a:cs typeface="Meiryo UI" panose="020B0604030504040204" pitchFamily="50" charset="-128"/>
              </a:rPr>
              <a:t>シミュレータの中に通信用</a:t>
            </a:r>
            <a:r>
              <a:rPr lang="en-US" altLang="ja-JP" sz="2000" dirty="0" smtClean="0">
                <a:latin typeface="+mn-ea"/>
                <a:ea typeface="+mn-ea"/>
                <a:cs typeface="Meiryo UI" panose="020B0604030504040204" pitchFamily="50" charset="-128"/>
              </a:rPr>
              <a:t>I/F</a:t>
            </a:r>
            <a:r>
              <a:rPr lang="ja-JP" altLang="en-US" sz="2000" dirty="0" smtClean="0">
                <a:latin typeface="+mn-ea"/>
                <a:ea typeface="+mn-ea"/>
                <a:cs typeface="Meiryo UI" panose="020B0604030504040204" pitchFamily="50" charset="-128"/>
              </a:rPr>
              <a:t>を組み込んで、シミュレーション結果をリアルタイムに取り出す。通信方式には</a:t>
            </a:r>
            <a:r>
              <a:rPr lang="en-US" altLang="ja-JP" sz="2000" dirty="0" smtClean="0">
                <a:latin typeface="+mn-ea"/>
                <a:ea typeface="+mn-ea"/>
                <a:cs typeface="Meiryo UI" panose="020B0604030504040204" pitchFamily="50" charset="-128"/>
              </a:rPr>
              <a:t>UDP</a:t>
            </a:r>
            <a:r>
              <a:rPr lang="ja-JP" altLang="en-US" sz="2000" dirty="0" smtClean="0">
                <a:latin typeface="+mn-ea"/>
                <a:ea typeface="+mn-ea"/>
                <a:cs typeface="Meiryo UI" panose="020B0604030504040204" pitchFamily="50" charset="-128"/>
              </a:rPr>
              <a:t>を採用した。採用理由は</a:t>
            </a:r>
            <a:r>
              <a:rPr lang="en-US" altLang="ja-JP" sz="2000" dirty="0" smtClean="0">
                <a:latin typeface="+mn-ea"/>
                <a:ea typeface="+mn-ea"/>
                <a:cs typeface="Meiryo UI" panose="020B0604030504040204" pitchFamily="50" charset="-128"/>
              </a:rPr>
              <a:t>(1)</a:t>
            </a:r>
            <a:r>
              <a:rPr lang="ja-JP" altLang="en-US" sz="2000" dirty="0" smtClean="0">
                <a:latin typeface="+mn-ea"/>
                <a:ea typeface="+mn-ea"/>
                <a:cs typeface="Meiryo UI" panose="020B0604030504040204" pitchFamily="50" charset="-128"/>
              </a:rPr>
              <a:t>データの高速転送が可能であることと、</a:t>
            </a:r>
            <a:r>
              <a:rPr lang="en-US" altLang="ja-JP" sz="2000" dirty="0" smtClean="0">
                <a:latin typeface="+mn-ea"/>
                <a:ea typeface="+mn-ea"/>
                <a:cs typeface="Meiryo UI" panose="020B0604030504040204" pitchFamily="50" charset="-128"/>
              </a:rPr>
              <a:t>(2)</a:t>
            </a:r>
            <a:r>
              <a:rPr lang="ja-JP" altLang="en-US" sz="2000" dirty="0" smtClean="0">
                <a:latin typeface="+mn-ea"/>
                <a:ea typeface="+mn-ea"/>
                <a:cs typeface="Meiryo UI" panose="020B0604030504040204" pitchFamily="50" charset="-128"/>
              </a:rPr>
              <a:t>どのプログラムでも実装が用意であること、</a:t>
            </a:r>
            <a:r>
              <a:rPr lang="en-US" altLang="ja-JP" sz="2000" dirty="0" smtClean="0">
                <a:latin typeface="+mn-ea"/>
                <a:ea typeface="+mn-ea"/>
                <a:cs typeface="Meiryo UI" panose="020B0604030504040204" pitchFamily="50" charset="-128"/>
              </a:rPr>
              <a:t>(3)</a:t>
            </a:r>
            <a:r>
              <a:rPr lang="ja-JP" altLang="en-US" sz="2000" dirty="0" smtClean="0">
                <a:latin typeface="+mn-ea"/>
                <a:ea typeface="+mn-ea"/>
                <a:cs typeface="Meiryo UI" panose="020B0604030504040204" pitchFamily="50" charset="-128"/>
              </a:rPr>
              <a:t>描画用に逐次データ送信を行うため、データロストを認容できること、である。</a:t>
            </a:r>
            <a:endParaRPr lang="ja-JP" altLang="en-US" sz="2000" dirty="0">
              <a:latin typeface="+mn-ea"/>
              <a:ea typeface="+mn-ea"/>
              <a:cs typeface="Meiryo UI" panose="020B0604030504040204" pitchFamily="50" charset="-128"/>
            </a:endParaRPr>
          </a:p>
        </p:txBody>
      </p:sp>
      <p:sp>
        <p:nvSpPr>
          <p:cNvPr id="24" name="タイトル 5">
            <a:extLst>
              <a:ext uri="{FF2B5EF4-FFF2-40B4-BE49-F238E27FC236}">
                <a16:creationId xmlns:a16="http://schemas.microsoft.com/office/drawing/2014/main" xmlns="" id="{1F4F796B-CFB0-400D-B396-98ED6ED4D857}"/>
              </a:ext>
            </a:extLst>
          </p:cNvPr>
          <p:cNvSpPr txBox="1">
            <a:spLocks/>
          </p:cNvSpPr>
          <p:nvPr/>
        </p:nvSpPr>
        <p:spPr bwMode="gray">
          <a:xfrm>
            <a:off x="434047" y="2915381"/>
            <a:ext cx="3991115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9pPr>
          </a:lstStyle>
          <a:p>
            <a:pPr algn="l"/>
            <a:r>
              <a:rPr lang="en-US" altLang="ja-JP" sz="2000" dirty="0" smtClean="0">
                <a:latin typeface="+mn-ea"/>
                <a:ea typeface="+mn-ea"/>
                <a:cs typeface="Meiryo UI" panose="020B0604030504040204" pitchFamily="50" charset="-128"/>
              </a:rPr>
              <a:t>2. </a:t>
            </a:r>
            <a:r>
              <a:rPr lang="ja-JP" altLang="en-US" sz="2000" dirty="0" smtClean="0">
                <a:latin typeface="+mn-ea"/>
                <a:ea typeface="+mn-ea"/>
                <a:cs typeface="Meiryo UI" panose="020B0604030504040204" pitchFamily="50" charset="-128"/>
              </a:rPr>
              <a:t>開発</a:t>
            </a:r>
            <a:r>
              <a:rPr lang="ja-JP" altLang="en-US" sz="2000" dirty="0">
                <a:latin typeface="+mn-ea"/>
                <a:ea typeface="+mn-ea"/>
                <a:cs typeface="Meiryo UI" panose="020B0604030504040204" pitchFamily="50" charset="-128"/>
              </a:rPr>
              <a:t>対象</a:t>
            </a:r>
          </a:p>
        </p:txBody>
      </p:sp>
      <p:sp>
        <p:nvSpPr>
          <p:cNvPr id="71" name="正方形/長方形 70"/>
          <p:cNvSpPr/>
          <p:nvPr/>
        </p:nvSpPr>
        <p:spPr>
          <a:xfrm>
            <a:off x="3371941" y="3481805"/>
            <a:ext cx="4731143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可視化データ</a:t>
            </a:r>
            <a:r>
              <a:rPr lang="ja-JP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集約</a:t>
            </a:r>
            <a:r>
              <a:rPr lang="en-US" altLang="ja-JP" sz="2000" dirty="0" smtClean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kumimoji="1" lang="ja-JP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変換</a:t>
            </a:r>
            <a:r>
              <a:rPr lang="ja-JP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部</a:t>
            </a:r>
            <a:endParaRPr kumimoji="1" lang="ja-JP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3371940" y="4072574"/>
            <a:ext cx="1490784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+mj-ea"/>
                <a:ea typeface="+mj-ea"/>
              </a:rPr>
              <a:t>UDP socket I/F</a:t>
            </a:r>
            <a:endParaRPr kumimoji="1" lang="ja-JP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862724" y="4072574"/>
            <a:ext cx="1080120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+mj-ea"/>
                <a:ea typeface="+mj-ea"/>
              </a:rPr>
              <a:t>SQL I/F</a:t>
            </a:r>
            <a:endParaRPr kumimoji="1" lang="ja-JP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5942844" y="4072574"/>
            <a:ext cx="1080120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+mj-ea"/>
                <a:ea typeface="+mj-ea"/>
              </a:rPr>
              <a:t>CSV I/F</a:t>
            </a:r>
            <a:endParaRPr kumimoji="1" lang="ja-JP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7022964" y="4072574"/>
            <a:ext cx="1080120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/>
                </a:solidFill>
                <a:latin typeface="+mj-ea"/>
                <a:ea typeface="+mj-ea"/>
              </a:rPr>
              <a:t>websocket</a:t>
            </a:r>
            <a:r>
              <a:rPr lang="en-US" altLang="ja-JP" sz="2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ja-JP" sz="2000" dirty="0" smtClean="0">
                <a:solidFill>
                  <a:schemeClr val="tx1"/>
                </a:solidFill>
                <a:latin typeface="+mj-ea"/>
                <a:ea typeface="+mj-ea"/>
              </a:rPr>
              <a:t>I/F</a:t>
            </a:r>
            <a:endParaRPr lang="en-US" altLang="ja-JP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7" name="上矢印 76"/>
          <p:cNvSpPr/>
          <p:nvPr/>
        </p:nvSpPr>
        <p:spPr>
          <a:xfrm>
            <a:off x="3905801" y="4869160"/>
            <a:ext cx="402243" cy="26392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3371941" y="3454268"/>
            <a:ext cx="0" cy="12135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4862724" y="4077072"/>
            <a:ext cx="0" cy="59076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H="1">
            <a:off x="3371941" y="3481805"/>
            <a:ext cx="473114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>
            <a:off x="8103084" y="3486303"/>
            <a:ext cx="0" cy="59076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flipH="1">
            <a:off x="4862724" y="4077072"/>
            <a:ext cx="3240361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flipH="1">
            <a:off x="3371941" y="4653136"/>
            <a:ext cx="149078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/>
          <p:cNvGrpSpPr/>
          <p:nvPr/>
        </p:nvGrpSpPr>
        <p:grpSpPr>
          <a:xfrm>
            <a:off x="3371940" y="5282005"/>
            <a:ext cx="1490784" cy="595267"/>
            <a:chOff x="3371940" y="5282005"/>
            <a:chExt cx="1490784" cy="595267"/>
          </a:xfrm>
        </p:grpSpPr>
        <p:sp>
          <p:nvSpPr>
            <p:cNvPr id="72" name="正方形/長方形 71"/>
            <p:cNvSpPr/>
            <p:nvPr/>
          </p:nvSpPr>
          <p:spPr>
            <a:xfrm>
              <a:off x="3371940" y="5282005"/>
              <a:ext cx="1490784" cy="5952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  <a:latin typeface="+mj-ea"/>
                  <a:ea typeface="+mj-ea"/>
                </a:rPr>
                <a:t>調停エンジン</a:t>
              </a:r>
              <a:endParaRPr kumimoji="1" lang="ja-JP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4346144" y="5620110"/>
              <a:ext cx="410664" cy="205401"/>
            </a:xfrm>
            <a:prstGeom prst="rect">
              <a:avLst/>
            </a:prstGeom>
            <a:noFill/>
            <a:ln w="63500"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4" name="吹き出し: 四角形 6"/>
          <p:cNvSpPr/>
          <p:nvPr/>
        </p:nvSpPr>
        <p:spPr>
          <a:xfrm>
            <a:off x="992560" y="4124461"/>
            <a:ext cx="2166332" cy="543380"/>
          </a:xfrm>
          <a:prstGeom prst="wedgeRectCallout">
            <a:avLst>
              <a:gd name="adj1" fmla="val 65580"/>
              <a:gd name="adj2" fmla="val 874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rtlCol="0" anchor="ctr">
            <a:noAutofit/>
          </a:bodyPr>
          <a:lstStyle/>
          <a:p>
            <a:r>
              <a:rPr lang="en-US" altLang="ja-JP" dirty="0" err="1" smtClean="0">
                <a:solidFill>
                  <a:srgbClr val="000000"/>
                </a:solidFill>
                <a:latin typeface="+mj-lt"/>
                <a:ea typeface="+mj-ea"/>
              </a:rPr>
              <a:t>Udp</a:t>
            </a:r>
            <a:r>
              <a:rPr lang="ja-JP" altLang="en-US" dirty="0">
                <a:solidFill>
                  <a:srgbClr val="000000"/>
                </a:solidFill>
                <a:latin typeface="+mj-lt"/>
                <a:ea typeface="+mj-ea"/>
              </a:rPr>
              <a:t>受信</a:t>
            </a:r>
            <a:r>
              <a:rPr lang="ja-JP" altLang="en-US" dirty="0" smtClean="0">
                <a:solidFill>
                  <a:srgbClr val="000000"/>
                </a:solidFill>
                <a:latin typeface="+mj-lt"/>
                <a:ea typeface="+mj-ea"/>
              </a:rPr>
              <a:t>プログラム</a:t>
            </a:r>
            <a:endParaRPr lang="en-US" altLang="ja-JP" dirty="0" smtClean="0">
              <a:solidFill>
                <a:srgbClr val="000000"/>
              </a:solidFill>
              <a:latin typeface="+mj-lt"/>
              <a:ea typeface="+mj-ea"/>
            </a:endParaRPr>
          </a:p>
          <a:p>
            <a:r>
              <a:rPr lang="en-US" altLang="ja-JP" dirty="0" err="1" smtClean="0">
                <a:solidFill>
                  <a:srgbClr val="000000"/>
                </a:solidFill>
                <a:latin typeface="+mj-lt"/>
                <a:ea typeface="+mj-ea"/>
              </a:rPr>
              <a:t>Recvfrom</a:t>
            </a:r>
            <a:r>
              <a:rPr lang="en-US" altLang="ja-JP" dirty="0" smtClean="0">
                <a:solidFill>
                  <a:srgbClr val="000000"/>
                </a:solidFill>
                <a:latin typeface="+mj-lt"/>
                <a:ea typeface="+mj-ea"/>
              </a:rPr>
              <a:t>()</a:t>
            </a:r>
            <a:endParaRPr lang="en-US" altLang="ja-JP" dirty="0">
              <a:solidFill>
                <a:srgbClr val="000000"/>
              </a:solidFill>
              <a:latin typeface="+mj-lt"/>
              <a:ea typeface="+mj-ea"/>
            </a:endParaRPr>
          </a:p>
        </p:txBody>
      </p:sp>
      <p:grpSp>
        <p:nvGrpSpPr>
          <p:cNvPr id="87" name="グループ化 86"/>
          <p:cNvGrpSpPr/>
          <p:nvPr/>
        </p:nvGrpSpPr>
        <p:grpSpPr>
          <a:xfrm>
            <a:off x="3524340" y="5434405"/>
            <a:ext cx="1490784" cy="595267"/>
            <a:chOff x="3371940" y="5282005"/>
            <a:chExt cx="1490784" cy="595267"/>
          </a:xfrm>
        </p:grpSpPr>
        <p:sp>
          <p:nvSpPr>
            <p:cNvPr id="88" name="正方形/長方形 87"/>
            <p:cNvSpPr/>
            <p:nvPr/>
          </p:nvSpPr>
          <p:spPr>
            <a:xfrm>
              <a:off x="3371940" y="5282005"/>
              <a:ext cx="1490784" cy="5952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  <a:latin typeface="+mj-ea"/>
                  <a:ea typeface="+mj-ea"/>
                </a:rPr>
                <a:t>調停エンジン</a:t>
              </a:r>
              <a:endParaRPr kumimoji="1" lang="ja-JP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4346144" y="5620110"/>
              <a:ext cx="410664" cy="205401"/>
            </a:xfrm>
            <a:prstGeom prst="rect">
              <a:avLst/>
            </a:prstGeom>
            <a:noFill/>
            <a:ln w="63500"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0" name="グループ化 89"/>
          <p:cNvGrpSpPr/>
          <p:nvPr/>
        </p:nvGrpSpPr>
        <p:grpSpPr>
          <a:xfrm>
            <a:off x="3676740" y="5586805"/>
            <a:ext cx="1490784" cy="595267"/>
            <a:chOff x="3371940" y="5282005"/>
            <a:chExt cx="1490784" cy="595267"/>
          </a:xfrm>
        </p:grpSpPr>
        <p:sp>
          <p:nvSpPr>
            <p:cNvPr id="91" name="正方形/長方形 90"/>
            <p:cNvSpPr/>
            <p:nvPr/>
          </p:nvSpPr>
          <p:spPr>
            <a:xfrm>
              <a:off x="3371940" y="5282005"/>
              <a:ext cx="1490784" cy="5952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  <a:latin typeface="+mj-ea"/>
                  <a:ea typeface="+mj-ea"/>
                </a:rPr>
                <a:t>調停エンジン</a:t>
              </a:r>
              <a:endParaRPr kumimoji="1" lang="ja-JP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4346144" y="5620110"/>
              <a:ext cx="410664" cy="205401"/>
            </a:xfrm>
            <a:prstGeom prst="rect">
              <a:avLst/>
            </a:prstGeom>
            <a:noFill/>
            <a:ln w="63500"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8" name="吹き出し: 四角形 6"/>
          <p:cNvSpPr/>
          <p:nvPr/>
        </p:nvSpPr>
        <p:spPr>
          <a:xfrm>
            <a:off x="5385048" y="5333892"/>
            <a:ext cx="2426879" cy="543380"/>
          </a:xfrm>
          <a:prstGeom prst="wedgeRectCallout">
            <a:avLst>
              <a:gd name="adj1" fmla="val -66464"/>
              <a:gd name="adj2" fmla="val 7184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rtlCol="0" anchor="ctr">
            <a:noAutofit/>
          </a:bodyPr>
          <a:lstStyle/>
          <a:p>
            <a:r>
              <a:rPr lang="en-US" altLang="ja-JP" dirty="0" err="1" smtClean="0">
                <a:solidFill>
                  <a:srgbClr val="000000"/>
                </a:solidFill>
                <a:latin typeface="+mj-lt"/>
                <a:ea typeface="+mj-ea"/>
              </a:rPr>
              <a:t>Udp</a:t>
            </a:r>
            <a:r>
              <a:rPr lang="ja-JP" altLang="en-US" dirty="0" smtClean="0">
                <a:solidFill>
                  <a:srgbClr val="000000"/>
                </a:solidFill>
                <a:latin typeface="+mj-lt"/>
                <a:ea typeface="+mj-ea"/>
              </a:rPr>
              <a:t>送信ライブラリ</a:t>
            </a:r>
            <a:endParaRPr lang="en-US" altLang="ja-JP" dirty="0" smtClean="0">
              <a:solidFill>
                <a:srgbClr val="000000"/>
              </a:solidFill>
              <a:latin typeface="+mj-lt"/>
              <a:ea typeface="+mj-ea"/>
            </a:endParaRPr>
          </a:p>
          <a:p>
            <a:r>
              <a:rPr lang="en-US" altLang="ja-JP" dirty="0" err="1" smtClean="0">
                <a:solidFill>
                  <a:srgbClr val="000000"/>
                </a:solidFill>
                <a:latin typeface="+mj-lt"/>
                <a:ea typeface="+mj-ea"/>
              </a:rPr>
              <a:t>sendto</a:t>
            </a:r>
            <a:r>
              <a:rPr lang="en-US" altLang="ja-JP" dirty="0" smtClean="0">
                <a:solidFill>
                  <a:srgbClr val="000000"/>
                </a:solidFill>
                <a:latin typeface="+mj-lt"/>
                <a:ea typeface="+mj-ea"/>
              </a:rPr>
              <a:t>()</a:t>
            </a:r>
            <a:endParaRPr lang="en-US" altLang="ja-JP" dirty="0">
              <a:solidFill>
                <a:srgbClr val="000000"/>
              </a:solidFill>
              <a:latin typeface="+mj-lt"/>
              <a:ea typeface="+mj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2.3.2 </a:t>
            </a:r>
            <a:r>
              <a:rPr lang="ja-JP" altLang="en-US" dirty="0"/>
              <a:t>可視化プログラム データ</a:t>
            </a:r>
            <a:r>
              <a:rPr lang="en-US" altLang="ja-JP" dirty="0"/>
              <a:t>I/F ―― </a:t>
            </a:r>
            <a:r>
              <a:rPr lang="en-US" altLang="ja-JP" dirty="0" smtClean="0"/>
              <a:t>DB</a:t>
            </a:r>
            <a:r>
              <a:rPr lang="ja-JP" altLang="en-US" dirty="0" smtClean="0"/>
              <a:t>連携タイプ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23" name="タイトル 5">
            <a:extLst>
              <a:ext uri="{FF2B5EF4-FFF2-40B4-BE49-F238E27FC236}">
                <a16:creationId xmlns:a16="http://schemas.microsoft.com/office/drawing/2014/main" xmlns="" id="{1F4F796B-CFB0-400D-B396-98ED6ED4D857}"/>
              </a:ext>
            </a:extLst>
          </p:cNvPr>
          <p:cNvSpPr txBox="1">
            <a:spLocks/>
          </p:cNvSpPr>
          <p:nvPr/>
        </p:nvSpPr>
        <p:spPr bwMode="gray">
          <a:xfrm>
            <a:off x="434047" y="1187167"/>
            <a:ext cx="8635760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9pPr>
          </a:lstStyle>
          <a:p>
            <a:pPr marL="228600" indent="-228600" algn="l">
              <a:buAutoNum type="arabicPeriod"/>
            </a:pPr>
            <a:r>
              <a:rPr lang="en-US" altLang="ja-JP" sz="2000" dirty="0" smtClean="0">
                <a:latin typeface="+mn-ea"/>
                <a:ea typeface="+mn-ea"/>
                <a:cs typeface="Meiryo UI" panose="020B0604030504040204" pitchFamily="50" charset="-128"/>
              </a:rPr>
              <a:t>DB</a:t>
            </a:r>
            <a:r>
              <a:rPr lang="ja-JP" altLang="en-US" sz="2000" dirty="0" smtClean="0">
                <a:latin typeface="+mn-ea"/>
                <a:ea typeface="+mn-ea"/>
                <a:cs typeface="Meiryo UI" panose="020B0604030504040204" pitchFamily="50" charset="-128"/>
              </a:rPr>
              <a:t>から</a:t>
            </a:r>
            <a:r>
              <a:rPr lang="en-US" altLang="ja-JP" sz="2000" dirty="0" smtClean="0">
                <a:latin typeface="+mn-ea"/>
                <a:ea typeface="+mn-ea"/>
                <a:cs typeface="Meiryo UI" panose="020B0604030504040204" pitchFamily="50" charset="-128"/>
              </a:rPr>
              <a:t>SQL</a:t>
            </a:r>
            <a:r>
              <a:rPr lang="ja-JP" altLang="en-US" sz="2000" dirty="0">
                <a:latin typeface="+mn-ea"/>
                <a:ea typeface="+mn-ea"/>
                <a:cs typeface="Meiryo UI" panose="020B0604030504040204" pitchFamily="50" charset="-128"/>
              </a:rPr>
              <a:t>文</a:t>
            </a:r>
            <a:r>
              <a:rPr lang="ja-JP" altLang="en-US" sz="2000" dirty="0" smtClean="0">
                <a:latin typeface="+mn-ea"/>
                <a:ea typeface="+mn-ea"/>
                <a:cs typeface="Meiryo UI" panose="020B0604030504040204" pitchFamily="50" charset="-128"/>
              </a:rPr>
              <a:t>を使って情報を取り出す方法。現状は、</a:t>
            </a:r>
            <a:r>
              <a:rPr lang="en-US" altLang="ja-JP" sz="2000" dirty="0" err="1" smtClean="0">
                <a:latin typeface="+mn-ea"/>
                <a:ea typeface="+mn-ea"/>
                <a:cs typeface="Meiryo UI" panose="020B0604030504040204" pitchFamily="50" charset="-128"/>
              </a:rPr>
              <a:t>PostgreSQL</a:t>
            </a:r>
            <a:r>
              <a:rPr lang="ja-JP" altLang="en-US" sz="2000" dirty="0" smtClean="0">
                <a:latin typeface="+mn-ea"/>
                <a:ea typeface="+mn-ea"/>
                <a:cs typeface="Meiryo UI" panose="020B0604030504040204" pitchFamily="50" charset="-128"/>
              </a:rPr>
              <a:t>で動作を確認済み。データ読み込みのタイミングは、プログラムのパラメータを変更することで設定する。</a:t>
            </a:r>
            <a:endParaRPr lang="ja-JP" altLang="en-US" sz="2000" dirty="0">
              <a:latin typeface="+mn-ea"/>
              <a:ea typeface="+mn-ea"/>
              <a:cs typeface="Meiryo UI" panose="020B0604030504040204" pitchFamily="50" charset="-128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3371941" y="3481805"/>
            <a:ext cx="4731143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可視化データ</a:t>
            </a:r>
            <a:r>
              <a:rPr lang="ja-JP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集約</a:t>
            </a:r>
            <a:r>
              <a:rPr lang="en-US" altLang="ja-JP" sz="2000" dirty="0" smtClean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kumimoji="1" lang="ja-JP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変換</a:t>
            </a:r>
            <a:r>
              <a:rPr lang="ja-JP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部</a:t>
            </a:r>
            <a:endParaRPr kumimoji="1" lang="ja-JP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3371940" y="4072574"/>
            <a:ext cx="1490784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+mj-ea"/>
                <a:ea typeface="+mj-ea"/>
              </a:rPr>
              <a:t>UDP socket I/F</a:t>
            </a:r>
            <a:endParaRPr kumimoji="1" lang="ja-JP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862724" y="4072574"/>
            <a:ext cx="1080120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+mj-ea"/>
                <a:ea typeface="+mj-ea"/>
              </a:rPr>
              <a:t>SQL I/F</a:t>
            </a:r>
            <a:endParaRPr kumimoji="1" lang="ja-JP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5942844" y="4072574"/>
            <a:ext cx="1080120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+mj-ea"/>
                <a:ea typeface="+mj-ea"/>
              </a:rPr>
              <a:t>CSV I/F</a:t>
            </a:r>
            <a:endParaRPr kumimoji="1" lang="ja-JP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7022964" y="4072574"/>
            <a:ext cx="1080120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/>
                </a:solidFill>
                <a:latin typeface="+mj-ea"/>
                <a:ea typeface="+mj-ea"/>
              </a:rPr>
              <a:t>websocket</a:t>
            </a:r>
            <a:r>
              <a:rPr lang="en-US" altLang="ja-JP" sz="2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ja-JP" sz="2000" dirty="0" smtClean="0">
                <a:solidFill>
                  <a:schemeClr val="tx1"/>
                </a:solidFill>
                <a:latin typeface="+mj-ea"/>
                <a:ea typeface="+mj-ea"/>
              </a:rPr>
              <a:t>I/F</a:t>
            </a:r>
            <a:endParaRPr lang="en-US" altLang="ja-JP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3371941" y="3454268"/>
            <a:ext cx="0" cy="62280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5942844" y="4077072"/>
            <a:ext cx="0" cy="59076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H="1">
            <a:off x="3371941" y="3481805"/>
            <a:ext cx="473114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>
            <a:off x="8103084" y="3486303"/>
            <a:ext cx="0" cy="59076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flipH="1">
            <a:off x="5942844" y="4077072"/>
            <a:ext cx="21602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flipH="1">
            <a:off x="4862724" y="4678536"/>
            <a:ext cx="1098389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吹き出し: 四角形 6"/>
          <p:cNvSpPr/>
          <p:nvPr/>
        </p:nvSpPr>
        <p:spPr>
          <a:xfrm>
            <a:off x="3232462" y="4981921"/>
            <a:ext cx="1344371" cy="1200329"/>
          </a:xfrm>
          <a:prstGeom prst="wedgeRectCallout">
            <a:avLst>
              <a:gd name="adj1" fmla="val 84672"/>
              <a:gd name="adj2" fmla="val -85292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rtlCol="0" anchor="ctr">
            <a:spAutoFit/>
          </a:bodyPr>
          <a:lstStyle/>
          <a:p>
            <a:r>
              <a:rPr lang="ja-JP" altLang="en-US" dirty="0" smtClean="0">
                <a:solidFill>
                  <a:srgbClr val="000000"/>
                </a:solidFill>
                <a:latin typeface="+mj-lt"/>
                <a:ea typeface="+mj-ea"/>
              </a:rPr>
              <a:t>データベース</a:t>
            </a:r>
            <a:r>
              <a:rPr lang="ja-JP" altLang="en-US" dirty="0">
                <a:solidFill>
                  <a:srgbClr val="000000"/>
                </a:solidFill>
                <a:latin typeface="+mj-lt"/>
                <a:ea typeface="+mj-ea"/>
              </a:rPr>
              <a:t>に接続するための</a:t>
            </a:r>
            <a:r>
              <a:rPr lang="ja-JP" altLang="en-US" dirty="0" smtClean="0">
                <a:solidFill>
                  <a:srgbClr val="000000"/>
                </a:solidFill>
                <a:latin typeface="+mj-lt"/>
                <a:ea typeface="+mj-ea"/>
              </a:rPr>
              <a:t>ハンドラ</a:t>
            </a:r>
            <a:endParaRPr lang="en-US" altLang="ja-JP" dirty="0">
              <a:solidFill>
                <a:srgbClr val="000000"/>
              </a:solidFill>
              <a:latin typeface="+mj-lt"/>
              <a:ea typeface="+mj-ea"/>
            </a:endParaRPr>
          </a:p>
        </p:txBody>
      </p:sp>
      <p:cxnSp>
        <p:nvCxnSpPr>
          <p:cNvPr id="25" name="直線コネクタ 24"/>
          <p:cNvCxnSpPr/>
          <p:nvPr/>
        </p:nvCxnSpPr>
        <p:spPr>
          <a:xfrm flipH="1">
            <a:off x="3394225" y="4077072"/>
            <a:ext cx="1468499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4849268" y="4077072"/>
            <a:ext cx="0" cy="59076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4808984" y="5282005"/>
            <a:ext cx="1080120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+mj-ea"/>
                <a:ea typeface="+mj-ea"/>
              </a:rPr>
              <a:t>DB(</a:t>
            </a:r>
            <a:r>
              <a:rPr kumimoji="1" lang="en-US" altLang="ja-JP" dirty="0" err="1" smtClean="0">
                <a:solidFill>
                  <a:schemeClr val="tx1"/>
                </a:solidFill>
                <a:latin typeface="+mj-ea"/>
                <a:ea typeface="+mj-ea"/>
              </a:rPr>
              <a:t>PostgresSQL</a:t>
            </a:r>
            <a:r>
              <a:rPr kumimoji="1" lang="en-US" altLang="ja-JP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kumimoji="1" lang="ja-JP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0" name="上矢印 29"/>
          <p:cNvSpPr/>
          <p:nvPr/>
        </p:nvSpPr>
        <p:spPr>
          <a:xfrm>
            <a:off x="5147922" y="4849957"/>
            <a:ext cx="402243" cy="26392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6456" y="4404444"/>
            <a:ext cx="3232462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/>
              <a:t>// </a:t>
            </a:r>
            <a:r>
              <a:rPr lang="en-US" altLang="ja-JP" sz="1050" dirty="0" err="1"/>
              <a:t>db</a:t>
            </a:r>
            <a:r>
              <a:rPr lang="en-US" altLang="ja-JP" sz="1050" dirty="0"/>
              <a:t>: </a:t>
            </a:r>
            <a:r>
              <a:rPr lang="ja-JP" altLang="en-US" sz="1050" dirty="0"/>
              <a:t>データベースに接続するためのハンドラ</a:t>
            </a:r>
          </a:p>
          <a:p>
            <a:r>
              <a:rPr lang="en-US" altLang="ja-JP" sz="1050" dirty="0" err="1" smtClean="0"/>
              <a:t>var</a:t>
            </a:r>
            <a:r>
              <a:rPr lang="en-US" altLang="ja-JP" sz="1050" dirty="0" smtClean="0"/>
              <a:t> </a:t>
            </a:r>
            <a:r>
              <a:rPr lang="en-US" altLang="ja-JP" sz="1050" dirty="0" err="1"/>
              <a:t>db</a:t>
            </a:r>
            <a:r>
              <a:rPr lang="en-US" altLang="ja-JP" sz="1050" dirty="0"/>
              <a:t> *</a:t>
            </a:r>
            <a:r>
              <a:rPr lang="en-US" altLang="ja-JP" sz="1050" dirty="0" err="1"/>
              <a:t>sql.DB</a:t>
            </a:r>
            <a:endParaRPr lang="en-US" altLang="ja-JP" sz="1050" dirty="0"/>
          </a:p>
          <a:p>
            <a:r>
              <a:rPr lang="en-US" altLang="ja-JP" sz="1050" dirty="0" smtClean="0"/>
              <a:t>// </a:t>
            </a:r>
            <a:r>
              <a:rPr lang="en-US" altLang="ja-JP" sz="1050" dirty="0" err="1"/>
              <a:t>Db</a:t>
            </a:r>
            <a:r>
              <a:rPr lang="ja-JP" altLang="en-US" sz="1050" dirty="0"/>
              <a:t>の初期化</a:t>
            </a:r>
          </a:p>
          <a:p>
            <a:r>
              <a:rPr lang="en-US" altLang="ja-JP" sz="1050" dirty="0" err="1" smtClean="0"/>
              <a:t>dbParam</a:t>
            </a:r>
            <a:r>
              <a:rPr lang="en-US" altLang="ja-JP" sz="1050" dirty="0" smtClean="0"/>
              <a:t> </a:t>
            </a:r>
            <a:r>
              <a:rPr lang="en-US" altLang="ja-JP" sz="1050" dirty="0"/>
              <a:t>:= </a:t>
            </a:r>
            <a:r>
              <a:rPr lang="en-US" altLang="ja-JP" sz="1050" dirty="0" err="1"/>
              <a:t>fmt.Sprintf</a:t>
            </a:r>
            <a:r>
              <a:rPr lang="en-US" altLang="ja-JP" sz="1050" dirty="0"/>
              <a:t>("host=</a:t>
            </a:r>
            <a:r>
              <a:rPr lang="en-US" altLang="ja-JP" sz="1050" dirty="0" err="1"/>
              <a:t>localhost</a:t>
            </a:r>
            <a:r>
              <a:rPr lang="en-US" altLang="ja-JP" sz="1050" dirty="0"/>
              <a:t> port=%d user=</a:t>
            </a:r>
            <a:r>
              <a:rPr lang="en-US" altLang="ja-JP" sz="1050" dirty="0" err="1"/>
              <a:t>postgres</a:t>
            </a:r>
            <a:r>
              <a:rPr lang="en-US" altLang="ja-JP" sz="1050" dirty="0"/>
              <a:t> password=</a:t>
            </a:r>
            <a:r>
              <a:rPr lang="en-US" altLang="ja-JP" sz="1050" dirty="0" err="1"/>
              <a:t>ca_sim</a:t>
            </a:r>
            <a:r>
              <a:rPr lang="en-US" altLang="ja-JP" sz="1050" dirty="0"/>
              <a:t> </a:t>
            </a:r>
            <a:r>
              <a:rPr lang="en-US" altLang="ja-JP" sz="1050" dirty="0" err="1"/>
              <a:t>dbname</a:t>
            </a:r>
            <a:r>
              <a:rPr lang="en-US" altLang="ja-JP" sz="1050" dirty="0"/>
              <a:t>=</a:t>
            </a:r>
            <a:r>
              <a:rPr lang="en-US" altLang="ja-JP" sz="1050" dirty="0" err="1"/>
              <a:t>ca_sim</a:t>
            </a:r>
            <a:r>
              <a:rPr lang="en-US" altLang="ja-JP" sz="1050" dirty="0"/>
              <a:t> </a:t>
            </a:r>
            <a:r>
              <a:rPr lang="en-US" altLang="ja-JP" sz="1050" dirty="0" err="1"/>
              <a:t>sslmode</a:t>
            </a:r>
            <a:r>
              <a:rPr lang="en-US" altLang="ja-JP" sz="1050" dirty="0"/>
              <a:t>=disable", port)</a:t>
            </a:r>
          </a:p>
          <a:p>
            <a:r>
              <a:rPr lang="en-US" altLang="ja-JP" sz="1050" dirty="0" err="1" smtClean="0"/>
              <a:t>db</a:t>
            </a:r>
            <a:r>
              <a:rPr lang="en-US" altLang="ja-JP" sz="1050" dirty="0"/>
              <a:t>, err := </a:t>
            </a:r>
            <a:r>
              <a:rPr lang="en-US" altLang="ja-JP" sz="1050" dirty="0" err="1"/>
              <a:t>sql.Open</a:t>
            </a:r>
            <a:r>
              <a:rPr lang="en-US" altLang="ja-JP" sz="1050" dirty="0"/>
              <a:t>("</a:t>
            </a:r>
            <a:r>
              <a:rPr lang="en-US" altLang="ja-JP" sz="1050" dirty="0" err="1"/>
              <a:t>postgres</a:t>
            </a:r>
            <a:r>
              <a:rPr lang="en-US" altLang="ja-JP" sz="1050" dirty="0"/>
              <a:t>", </a:t>
            </a:r>
            <a:r>
              <a:rPr lang="en-US" altLang="ja-JP" sz="1050" dirty="0" err="1"/>
              <a:t>dbParam</a:t>
            </a:r>
            <a:r>
              <a:rPr lang="en-US" altLang="ja-JP" sz="1050" dirty="0"/>
              <a:t>)</a:t>
            </a:r>
          </a:p>
          <a:p>
            <a:r>
              <a:rPr lang="en-US" altLang="ja-JP" sz="1050" dirty="0" smtClean="0"/>
              <a:t>if </a:t>
            </a:r>
            <a:r>
              <a:rPr lang="en-US" altLang="ja-JP" sz="1050" dirty="0"/>
              <a:t>err != nil </a:t>
            </a:r>
            <a:r>
              <a:rPr lang="en-US" altLang="ja-JP" sz="1050" dirty="0" smtClean="0"/>
              <a:t>{</a:t>
            </a:r>
            <a:r>
              <a:rPr lang="en-US" altLang="ja-JP" sz="1050" dirty="0" err="1" smtClean="0"/>
              <a:t>fmt.Println</a:t>
            </a:r>
            <a:r>
              <a:rPr lang="en-US" altLang="ja-JP" sz="1050" dirty="0"/>
              <a:t>("cannot open </a:t>
            </a:r>
            <a:r>
              <a:rPr lang="en-US" altLang="ja-JP" sz="1050" dirty="0" err="1"/>
              <a:t>db</a:t>
            </a:r>
            <a:r>
              <a:rPr lang="en-US" altLang="ja-JP" sz="1050" dirty="0"/>
              <a:t>")</a:t>
            </a:r>
          </a:p>
          <a:p>
            <a:r>
              <a:rPr lang="en-US" altLang="ja-JP" sz="1050" dirty="0" err="1" smtClean="0"/>
              <a:t>os.Exit</a:t>
            </a:r>
            <a:r>
              <a:rPr lang="en-US" altLang="ja-JP" sz="1050" dirty="0" smtClean="0"/>
              <a:t>(1)}</a:t>
            </a:r>
            <a:endParaRPr lang="en-US" altLang="ja-JP" sz="1050" dirty="0"/>
          </a:p>
          <a:p>
            <a:endParaRPr lang="en-US" altLang="ja-JP" sz="1050" dirty="0" smtClean="0"/>
          </a:p>
          <a:p>
            <a:r>
              <a:rPr lang="en-US" altLang="ja-JP" sz="1050" dirty="0" err="1" smtClean="0"/>
              <a:t>sql</a:t>
            </a:r>
            <a:r>
              <a:rPr lang="en-US" altLang="ja-JP" sz="1050" dirty="0" smtClean="0"/>
              <a:t> </a:t>
            </a:r>
            <a:r>
              <a:rPr lang="en-US" altLang="ja-JP" sz="1050" dirty="0"/>
              <a:t>:= "SELECT id, </a:t>
            </a:r>
            <a:r>
              <a:rPr lang="en-US" altLang="ja-JP" sz="1050" dirty="0" err="1"/>
              <a:t>to_char</a:t>
            </a:r>
            <a:r>
              <a:rPr lang="en-US" altLang="ja-JP" sz="1050" dirty="0"/>
              <a:t>(time, 'HH24:MI:SS'), </a:t>
            </a:r>
            <a:r>
              <a:rPr lang="en-US" altLang="ja-JP" sz="1050" dirty="0" err="1"/>
              <a:t>user_or_bus,x</a:t>
            </a:r>
            <a:r>
              <a:rPr lang="en-US" altLang="ja-JP" sz="1050" dirty="0"/>
              <a:t>, y FROM </a:t>
            </a:r>
            <a:r>
              <a:rPr lang="en-US" altLang="ja-JP" sz="1050" dirty="0" err="1"/>
              <a:t>position_log</a:t>
            </a:r>
            <a:r>
              <a:rPr lang="en-US" altLang="ja-JP" sz="1050" dirty="0"/>
              <a:t> "</a:t>
            </a:r>
          </a:p>
          <a:p>
            <a:r>
              <a:rPr lang="en-US" altLang="ja-JP" sz="1050" dirty="0"/>
              <a:t>	rows, err := </a:t>
            </a:r>
            <a:r>
              <a:rPr lang="en-US" altLang="ja-JP" sz="1050" dirty="0" err="1"/>
              <a:t>db.Query</a:t>
            </a:r>
            <a:r>
              <a:rPr lang="en-US" altLang="ja-JP" sz="1050" dirty="0"/>
              <a:t>(</a:t>
            </a:r>
            <a:r>
              <a:rPr lang="en-US" altLang="ja-JP" sz="1050" dirty="0" err="1"/>
              <a:t>sql</a:t>
            </a:r>
            <a:r>
              <a:rPr lang="en-US" altLang="ja-JP" sz="1050" dirty="0"/>
              <a:t>)</a:t>
            </a:r>
            <a:endParaRPr lang="ja-JP" altLang="en-US" sz="1050" dirty="0"/>
          </a:p>
        </p:txBody>
      </p:sp>
      <p:sp>
        <p:nvSpPr>
          <p:cNvPr id="32" name="正方形/長方形 31"/>
          <p:cNvSpPr/>
          <p:nvPr/>
        </p:nvSpPr>
        <p:spPr>
          <a:xfrm>
            <a:off x="4961384" y="5434405"/>
            <a:ext cx="1080120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+mj-ea"/>
                <a:ea typeface="+mj-ea"/>
              </a:rPr>
              <a:t>DB(</a:t>
            </a:r>
            <a:r>
              <a:rPr kumimoji="1" lang="en-US" altLang="ja-JP" dirty="0" err="1" smtClean="0">
                <a:solidFill>
                  <a:schemeClr val="tx1"/>
                </a:solidFill>
                <a:latin typeface="+mj-ea"/>
                <a:ea typeface="+mj-ea"/>
              </a:rPr>
              <a:t>PostgresSQL</a:t>
            </a:r>
            <a:r>
              <a:rPr kumimoji="1" lang="en-US" altLang="ja-JP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kumimoji="1" lang="ja-JP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113784" y="5586805"/>
            <a:ext cx="1080120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+mj-ea"/>
                <a:ea typeface="+mj-ea"/>
              </a:rPr>
              <a:t>DB(</a:t>
            </a:r>
            <a:r>
              <a:rPr kumimoji="1" lang="en-US" altLang="ja-JP" dirty="0" err="1" smtClean="0">
                <a:solidFill>
                  <a:schemeClr val="tx1"/>
                </a:solidFill>
                <a:latin typeface="+mj-ea"/>
                <a:ea typeface="+mj-ea"/>
              </a:rPr>
              <a:t>PostgresSQL</a:t>
            </a:r>
            <a:r>
              <a:rPr kumimoji="1" lang="en-US" altLang="ja-JP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kumimoji="1" lang="ja-JP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266184" y="5739205"/>
            <a:ext cx="1080120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+mj-ea"/>
                <a:ea typeface="+mj-ea"/>
              </a:rPr>
              <a:t>DB(</a:t>
            </a:r>
            <a:r>
              <a:rPr kumimoji="1" lang="en-US" altLang="ja-JP" dirty="0" err="1" smtClean="0">
                <a:solidFill>
                  <a:schemeClr val="tx1"/>
                </a:solidFill>
                <a:latin typeface="+mj-ea"/>
                <a:ea typeface="+mj-ea"/>
              </a:rPr>
              <a:t>PostgresSQL</a:t>
            </a:r>
            <a:r>
              <a:rPr kumimoji="1" lang="en-US" altLang="ja-JP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kumimoji="1" lang="ja-JP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6" name="タイトル 5">
            <a:extLst>
              <a:ext uri="{FF2B5EF4-FFF2-40B4-BE49-F238E27FC236}">
                <a16:creationId xmlns:a16="http://schemas.microsoft.com/office/drawing/2014/main" xmlns="" id="{1F4F796B-CFB0-400D-B396-98ED6ED4D857}"/>
              </a:ext>
            </a:extLst>
          </p:cNvPr>
          <p:cNvSpPr txBox="1">
            <a:spLocks/>
          </p:cNvSpPr>
          <p:nvPr/>
        </p:nvSpPr>
        <p:spPr bwMode="gray">
          <a:xfrm>
            <a:off x="434047" y="2915381"/>
            <a:ext cx="3991115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9pPr>
          </a:lstStyle>
          <a:p>
            <a:pPr algn="l"/>
            <a:r>
              <a:rPr lang="en-US" altLang="ja-JP" sz="2000" dirty="0" smtClean="0">
                <a:latin typeface="+mn-ea"/>
                <a:ea typeface="+mn-ea"/>
                <a:cs typeface="Meiryo UI" panose="020B0604030504040204" pitchFamily="50" charset="-128"/>
              </a:rPr>
              <a:t>2. </a:t>
            </a:r>
            <a:r>
              <a:rPr lang="ja-JP" altLang="en-US" sz="2000" dirty="0" smtClean="0">
                <a:latin typeface="+mn-ea"/>
                <a:ea typeface="+mn-ea"/>
                <a:cs typeface="Meiryo UI" panose="020B0604030504040204" pitchFamily="50" charset="-128"/>
              </a:rPr>
              <a:t>開発</a:t>
            </a:r>
            <a:r>
              <a:rPr lang="ja-JP" altLang="en-US" sz="2000" dirty="0">
                <a:latin typeface="+mn-ea"/>
                <a:ea typeface="+mn-ea"/>
                <a:cs typeface="Meiryo UI" panose="020B0604030504040204" pitchFamily="50" charset="-128"/>
              </a:rPr>
              <a:t>対象</a:t>
            </a:r>
          </a:p>
        </p:txBody>
      </p:sp>
    </p:spTree>
    <p:extLst>
      <p:ext uri="{BB962C8B-B14F-4D97-AF65-F5344CB8AC3E}">
        <p14:creationId xmlns:p14="http://schemas.microsoft.com/office/powerpoint/2010/main" val="103577840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tome＋赤">
      <a:dk1>
        <a:srgbClr val="000000"/>
      </a:dk1>
      <a:lt1>
        <a:srgbClr val="FFFFFF"/>
      </a:lt1>
      <a:dk2>
        <a:srgbClr val="3AAE36"/>
      </a:dk2>
      <a:lt2>
        <a:srgbClr val="E9E15E"/>
      </a:lt2>
      <a:accent1>
        <a:srgbClr val="0066FF"/>
      </a:accent1>
      <a:accent2>
        <a:srgbClr val="C9FF01"/>
      </a:accent2>
      <a:accent3>
        <a:srgbClr val="E60042"/>
      </a:accent3>
      <a:accent4>
        <a:srgbClr val="000000"/>
      </a:accent4>
      <a:accent5>
        <a:srgbClr val="C8C860"/>
      </a:accent5>
      <a:accent6>
        <a:srgbClr val="00B0F0"/>
      </a:accent6>
      <a:hlink>
        <a:srgbClr val="3261DA"/>
      </a:hlink>
      <a:folHlink>
        <a:srgbClr val="595959"/>
      </a:folHlink>
    </a:clrScheme>
    <a:fontScheme name="ppt-HG系-Segoe">
      <a:majorFont>
        <a:latin typeface="Segoe UI Semibold"/>
        <a:ea typeface="HGSｺﾞｼｯｸE"/>
        <a:cs typeface=""/>
      </a:majorFont>
      <a:minorFont>
        <a:latin typeface="Segoe UI"/>
        <a:ea typeface="HGSｺﾞｼｯ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wrap="none" lIns="90000" rtlCol="0" anchor="ctr">
        <a:noAutofit/>
      </a:bodyPr>
      <a:lstStyle>
        <a:defPPr algn="ctr">
          <a:defRPr kumimoji="1" b="1" dirty="0" smtClean="0">
            <a:solidFill>
              <a:srgbClr val="000000"/>
            </a:solidFill>
            <a:latin typeface="+mn-ea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Theme_HGGothic</Template>
  <TotalTime>2594</TotalTime>
  <Words>1202</Words>
  <Application>Microsoft Office PowerPoint</Application>
  <PresentationFormat>A4 210 x 297 mm</PresentationFormat>
  <Paragraphs>217</Paragraphs>
  <Slides>11</Slides>
  <Notes>11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Default Theme</vt:lpstr>
      <vt:lpstr>1.1. 可視化プログラムの前提条件</vt:lpstr>
      <vt:lpstr>1.2. 前提OSSについて</vt:lpstr>
      <vt:lpstr>1.3. PruneMobileの概要</vt:lpstr>
      <vt:lpstr>1.4. 可視化プログラムの要求仕様</vt:lpstr>
      <vt:lpstr>2.1. 可視化プログラムの位置付け</vt:lpstr>
      <vt:lpstr>2.2. 可視化プログラムコア部の構成</vt:lpstr>
      <vt:lpstr>2.3. 可視化プログラムコア部アルゴリズム</vt:lpstr>
      <vt:lpstr>2.3.1 可視化プログラム データI/F ―― プログラム組み込みタイプ</vt:lpstr>
      <vt:lpstr>2.3.2 可視化プログラム データI/F ―― DB連携タイプ</vt:lpstr>
      <vt:lpstr>2.3.3 可視化プログラム データI/F ―― データファイル連携タイプ</vt:lpstr>
      <vt:lpstr>2.3.4 可視化プログラム データI/F ―― スマホ,タブレット連携タイプ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kon</dc:creator>
  <cp:lastModifiedBy>江端智一</cp:lastModifiedBy>
  <cp:revision>916</cp:revision>
  <cp:lastPrinted>2021-02-09T09:26:34Z</cp:lastPrinted>
  <dcterms:created xsi:type="dcterms:W3CDTF">2019-02-19T01:15:00Z</dcterms:created>
  <dcterms:modified xsi:type="dcterms:W3CDTF">2021-07-30T05:59:06Z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2057-11.2.0.9937</vt:lpwstr>
  </property>
</Properties>
</file>