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6" r:id="rId2"/>
    <p:sldId id="271" r:id="rId3"/>
    <p:sldId id="280" r:id="rId4"/>
    <p:sldId id="1097" r:id="rId5"/>
    <p:sldId id="1100" r:id="rId6"/>
    <p:sldId id="1099" r:id="rId7"/>
  </p:sldIdLst>
  <p:sldSz cx="9906000" cy="6858000" type="A4"/>
  <p:notesSz cx="6854825" cy="99853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68ECC52-65A4-4451-AB4D-981A8CBFB8C0}">
          <p14:sldIdLst>
            <p14:sldId id="276"/>
            <p14:sldId id="271"/>
            <p14:sldId id="280"/>
            <p14:sldId id="1097"/>
            <p14:sldId id="1100"/>
            <p14:sldId id="109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4AECFD"/>
    <a:srgbClr val="E26F17"/>
    <a:srgbClr val="F27617"/>
    <a:srgbClr val="CCCCFF"/>
    <a:srgbClr val="FFFF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9043" autoAdjust="0"/>
  </p:normalViewPr>
  <p:slideViewPr>
    <p:cSldViewPr>
      <p:cViewPr>
        <p:scale>
          <a:sx n="75" d="100"/>
          <a:sy n="75" d="100"/>
        </p:scale>
        <p:origin x="-2166" y="-408"/>
      </p:cViewPr>
      <p:guideLst>
        <p:guide orient="horz" pos="2160"/>
        <p:guide pos="3151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2816" y="0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/>
          <a:lstStyle>
            <a:lvl1pPr algn="r">
              <a:defRPr sz="1300"/>
            </a:lvl1pPr>
          </a:lstStyle>
          <a:p>
            <a:fld id="{D7B37FC4-58F2-426C-A59D-B454CBCEB6DD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84375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2816" y="9484375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 anchor="b"/>
          <a:lstStyle>
            <a:lvl1pPr algn="r">
              <a:defRPr sz="1300"/>
            </a:lvl1pPr>
          </a:lstStyle>
          <a:p>
            <a:fld id="{50403E35-8D47-4A71-AE13-D257228C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2816" y="0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/>
          <a:lstStyle>
            <a:lvl1pPr algn="r">
              <a:defRPr sz="1300"/>
            </a:lvl1pPr>
          </a:lstStyle>
          <a:p>
            <a:fld id="{F216C5EF-FB28-47C9-8860-F1B068C3EE4C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47713"/>
            <a:ext cx="5410200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80" tIns="48091" rIns="96180" bIns="4809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484" y="4743057"/>
            <a:ext cx="5483860" cy="4493419"/>
          </a:xfrm>
          <a:prstGeom prst="rect">
            <a:avLst/>
          </a:prstGeom>
        </p:spPr>
        <p:txBody>
          <a:bodyPr vert="horz" lIns="96180" tIns="48091" rIns="96180" bIns="4809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484375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2816" y="9484375"/>
            <a:ext cx="2970425" cy="499269"/>
          </a:xfrm>
          <a:prstGeom prst="rect">
            <a:avLst/>
          </a:prstGeom>
        </p:spPr>
        <p:txBody>
          <a:bodyPr vert="horz" lIns="96180" tIns="48091" rIns="96180" bIns="48091" rtlCol="0" anchor="b"/>
          <a:lstStyle>
            <a:lvl1pPr algn="r">
              <a:defRPr sz="1300"/>
            </a:lvl1pPr>
          </a:lstStyle>
          <a:p>
            <a:fld id="{8014AF15-9552-4C64-BF5A-12DF800320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3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22313" y="747713"/>
            <a:ext cx="5410200" cy="37465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29E67-C50B-4BF1-B033-528F41EF68E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0742"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>
              <a:latin typeface="+mn-lt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>
              <a:latin typeface="+mn-lt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>
              <a:latin typeface="+mn-lt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>
              <a:latin typeface="+mn-lt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AF15-9552-4C64-BF5A-12DF800320F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65112" y="3716338"/>
            <a:ext cx="8456613" cy="0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8266113" y="1700215"/>
            <a:ext cx="0" cy="3240087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6" name="Group 38"/>
          <p:cNvGrpSpPr/>
          <p:nvPr/>
        </p:nvGrpSpPr>
        <p:grpSpPr bwMode="auto">
          <a:xfrm>
            <a:off x="8337551" y="3975102"/>
            <a:ext cx="142875" cy="892175"/>
            <a:chOff x="5252" y="2187"/>
            <a:chExt cx="90" cy="562"/>
          </a:xfrm>
        </p:grpSpPr>
        <p:sp>
          <p:nvSpPr>
            <p:cNvPr id="7" name="Oval 13"/>
            <p:cNvSpPr>
              <a:spLocks noChangeArrowheads="1"/>
            </p:cNvSpPr>
            <p:nvPr userDrawn="1"/>
          </p:nvSpPr>
          <p:spPr bwMode="auto">
            <a:xfrm>
              <a:off x="5252" y="2187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8" name="Oval 14"/>
            <p:cNvSpPr>
              <a:spLocks noChangeArrowheads="1"/>
            </p:cNvSpPr>
            <p:nvPr userDrawn="1"/>
          </p:nvSpPr>
          <p:spPr bwMode="auto">
            <a:xfrm>
              <a:off x="5252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9" name="Oval 15"/>
            <p:cNvSpPr>
              <a:spLocks noChangeArrowheads="1"/>
            </p:cNvSpPr>
            <p:nvPr userDrawn="1"/>
          </p:nvSpPr>
          <p:spPr bwMode="auto">
            <a:xfrm>
              <a:off x="5252" y="2423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" name="Oval 16"/>
            <p:cNvSpPr>
              <a:spLocks noChangeArrowheads="1"/>
            </p:cNvSpPr>
            <p:nvPr userDrawn="1"/>
          </p:nvSpPr>
          <p:spPr bwMode="auto">
            <a:xfrm>
              <a:off x="5252" y="2541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1" name="Oval 17"/>
            <p:cNvSpPr>
              <a:spLocks noChangeArrowheads="1"/>
            </p:cNvSpPr>
            <p:nvPr userDrawn="1"/>
          </p:nvSpPr>
          <p:spPr bwMode="auto">
            <a:xfrm>
              <a:off x="5252" y="2659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2" name="Group 40"/>
          <p:cNvGrpSpPr/>
          <p:nvPr/>
        </p:nvGrpSpPr>
        <p:grpSpPr bwMode="auto">
          <a:xfrm>
            <a:off x="8721726" y="3787777"/>
            <a:ext cx="142875" cy="517525"/>
            <a:chOff x="5524" y="2069"/>
            <a:chExt cx="90" cy="326"/>
          </a:xfrm>
        </p:grpSpPr>
        <p:sp>
          <p:nvSpPr>
            <p:cNvPr id="13" name="Oval 30"/>
            <p:cNvSpPr>
              <a:spLocks noChangeArrowheads="1"/>
            </p:cNvSpPr>
            <p:nvPr userDrawn="1"/>
          </p:nvSpPr>
          <p:spPr bwMode="auto">
            <a:xfrm>
              <a:off x="5524" y="20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4" name="Oval 31"/>
            <p:cNvSpPr>
              <a:spLocks noChangeArrowheads="1"/>
            </p:cNvSpPr>
            <p:nvPr userDrawn="1"/>
          </p:nvSpPr>
          <p:spPr bwMode="auto">
            <a:xfrm>
              <a:off x="5524" y="2187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5" name="Oval 32"/>
            <p:cNvSpPr>
              <a:spLocks noChangeArrowheads="1"/>
            </p:cNvSpPr>
            <p:nvPr userDrawn="1"/>
          </p:nvSpPr>
          <p:spPr bwMode="auto">
            <a:xfrm>
              <a:off x="5524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6" name="Group 41"/>
          <p:cNvGrpSpPr/>
          <p:nvPr/>
        </p:nvGrpSpPr>
        <p:grpSpPr bwMode="auto">
          <a:xfrm>
            <a:off x="8913814" y="3787775"/>
            <a:ext cx="142875" cy="330200"/>
            <a:chOff x="5660" y="2069"/>
            <a:chExt cx="90" cy="208"/>
          </a:xfrm>
        </p:grpSpPr>
        <p:sp>
          <p:nvSpPr>
            <p:cNvPr id="17" name="Oval 34"/>
            <p:cNvSpPr>
              <a:spLocks noChangeArrowheads="1"/>
            </p:cNvSpPr>
            <p:nvPr userDrawn="1"/>
          </p:nvSpPr>
          <p:spPr bwMode="auto">
            <a:xfrm>
              <a:off x="5660" y="2069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8" name="Oval 35"/>
            <p:cNvSpPr>
              <a:spLocks noChangeArrowheads="1"/>
            </p:cNvSpPr>
            <p:nvPr userDrawn="1"/>
          </p:nvSpPr>
          <p:spPr bwMode="auto">
            <a:xfrm>
              <a:off x="5660" y="2187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9" name="Group 39"/>
          <p:cNvGrpSpPr/>
          <p:nvPr/>
        </p:nvGrpSpPr>
        <p:grpSpPr bwMode="auto">
          <a:xfrm>
            <a:off x="8529639" y="3787777"/>
            <a:ext cx="142875" cy="892175"/>
            <a:chOff x="5388" y="2069"/>
            <a:chExt cx="90" cy="562"/>
          </a:xfrm>
        </p:grpSpPr>
        <p:sp>
          <p:nvSpPr>
            <p:cNvPr id="20" name="Oval 26"/>
            <p:cNvSpPr>
              <a:spLocks noChangeArrowheads="1"/>
            </p:cNvSpPr>
            <p:nvPr userDrawn="1"/>
          </p:nvSpPr>
          <p:spPr bwMode="auto">
            <a:xfrm>
              <a:off x="5388" y="20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1" name="Oval 27"/>
            <p:cNvSpPr>
              <a:spLocks noChangeArrowheads="1"/>
            </p:cNvSpPr>
            <p:nvPr userDrawn="1"/>
          </p:nvSpPr>
          <p:spPr bwMode="auto">
            <a:xfrm>
              <a:off x="5388" y="2187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2" name="Oval 28"/>
            <p:cNvSpPr>
              <a:spLocks noChangeArrowheads="1"/>
            </p:cNvSpPr>
            <p:nvPr userDrawn="1"/>
          </p:nvSpPr>
          <p:spPr bwMode="auto">
            <a:xfrm>
              <a:off x="5388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3" name="Oval 29"/>
            <p:cNvSpPr>
              <a:spLocks noChangeArrowheads="1"/>
            </p:cNvSpPr>
            <p:nvPr userDrawn="1"/>
          </p:nvSpPr>
          <p:spPr bwMode="auto">
            <a:xfrm>
              <a:off x="5388" y="2423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4" name="Oval 37"/>
            <p:cNvSpPr>
              <a:spLocks noChangeArrowheads="1"/>
            </p:cNvSpPr>
            <p:nvPr userDrawn="1"/>
          </p:nvSpPr>
          <p:spPr bwMode="auto">
            <a:xfrm>
              <a:off x="5388" y="2541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497" y="2331720"/>
            <a:ext cx="7732842" cy="131194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algn="r">
              <a:defRPr sz="3600" b="0">
                <a:ln w="12700">
                  <a:noFill/>
                </a:ln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en-US" altLang="ja-JP" noProof="0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0712" y="3975101"/>
            <a:ext cx="5800626" cy="1398117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>
          <a:xfrm>
            <a:off x="2400530" y="1813561"/>
            <a:ext cx="5772239" cy="421463"/>
          </a:xfrm>
        </p:spPr>
        <p:txBody>
          <a:bodyPr/>
          <a:lstStyle>
            <a:lvl1pPr marL="0" indent="0" algn="r">
              <a:buNone/>
              <a:defRPr sz="24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00705" y="14375"/>
            <a:ext cx="5382598" cy="28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aseline="-25000" smtClean="0">
                <a:latin typeface="+mn-lt"/>
                <a:ea typeface="ＭＳ Ｐゴシック" panose="020B0600070205080204" pitchFamily="50" charset="-128"/>
              </a:defRPr>
            </a:lvl1pPr>
          </a:lstStyle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30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4630" y="284040"/>
            <a:ext cx="2311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smtClean="0">
                <a:latin typeface="+mj-lt"/>
                <a:ea typeface="+mj-ea"/>
              </a:defRPr>
            </a:lvl1pPr>
          </a:lstStyle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3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5338" y="6525752"/>
            <a:ext cx="1463405" cy="3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600" smtClean="0">
                <a:latin typeface="+mn-lt"/>
                <a:ea typeface="+mn-ea"/>
              </a:defRPr>
            </a:lvl1pPr>
          </a:lstStyle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メインの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507339" y="1196976"/>
            <a:ext cx="9048172" cy="1367929"/>
          </a:xfrm>
        </p:spPr>
        <p:txBody>
          <a:bodyPr/>
          <a:lstStyle>
            <a:lvl2pPr>
              <a:defRPr>
                <a:latin typeface="+mj-lt"/>
                <a:ea typeface="+mj-ea"/>
              </a:defRPr>
            </a:lvl2pPr>
            <a:lvl3pPr>
              <a:defRPr>
                <a:latin typeface="+mn-lt"/>
                <a:ea typeface="+mn-ea"/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行組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507339" y="1196976"/>
            <a:ext cx="9048172" cy="13679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507339" y="2764519"/>
            <a:ext cx="9048172" cy="13679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/>
          </p:nvPr>
        </p:nvSpPr>
        <p:spPr>
          <a:xfrm>
            <a:off x="507339" y="4293097"/>
            <a:ext cx="9048172" cy="13679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列組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507339" y="1196975"/>
            <a:ext cx="4367653" cy="48243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5109018" y="1196975"/>
            <a:ext cx="4367653" cy="48243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00076" y="3716338"/>
            <a:ext cx="8456613" cy="0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8266113" y="1700215"/>
            <a:ext cx="0" cy="3240087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6" name="Group 38"/>
          <p:cNvGrpSpPr/>
          <p:nvPr/>
        </p:nvGrpSpPr>
        <p:grpSpPr bwMode="auto">
          <a:xfrm>
            <a:off x="8337551" y="3975102"/>
            <a:ext cx="142875" cy="892175"/>
            <a:chOff x="5252" y="2187"/>
            <a:chExt cx="90" cy="562"/>
          </a:xfrm>
        </p:grpSpPr>
        <p:sp>
          <p:nvSpPr>
            <p:cNvPr id="7" name="Oval 13"/>
            <p:cNvSpPr>
              <a:spLocks noChangeArrowheads="1"/>
            </p:cNvSpPr>
            <p:nvPr userDrawn="1"/>
          </p:nvSpPr>
          <p:spPr bwMode="auto">
            <a:xfrm>
              <a:off x="5252" y="2187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8" name="Oval 14"/>
            <p:cNvSpPr>
              <a:spLocks noChangeArrowheads="1"/>
            </p:cNvSpPr>
            <p:nvPr userDrawn="1"/>
          </p:nvSpPr>
          <p:spPr bwMode="auto">
            <a:xfrm>
              <a:off x="5252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9" name="Oval 15"/>
            <p:cNvSpPr>
              <a:spLocks noChangeArrowheads="1"/>
            </p:cNvSpPr>
            <p:nvPr userDrawn="1"/>
          </p:nvSpPr>
          <p:spPr bwMode="auto">
            <a:xfrm>
              <a:off x="5252" y="2423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" name="Oval 16"/>
            <p:cNvSpPr>
              <a:spLocks noChangeArrowheads="1"/>
            </p:cNvSpPr>
            <p:nvPr userDrawn="1"/>
          </p:nvSpPr>
          <p:spPr bwMode="auto">
            <a:xfrm>
              <a:off x="5252" y="2541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1" name="Oval 17"/>
            <p:cNvSpPr>
              <a:spLocks noChangeArrowheads="1"/>
            </p:cNvSpPr>
            <p:nvPr userDrawn="1"/>
          </p:nvSpPr>
          <p:spPr bwMode="auto">
            <a:xfrm>
              <a:off x="5252" y="2659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2" name="Group 40"/>
          <p:cNvGrpSpPr/>
          <p:nvPr/>
        </p:nvGrpSpPr>
        <p:grpSpPr bwMode="auto">
          <a:xfrm>
            <a:off x="8721726" y="3787777"/>
            <a:ext cx="142875" cy="517525"/>
            <a:chOff x="5524" y="2069"/>
            <a:chExt cx="90" cy="326"/>
          </a:xfrm>
        </p:grpSpPr>
        <p:sp>
          <p:nvSpPr>
            <p:cNvPr id="13" name="Oval 30"/>
            <p:cNvSpPr>
              <a:spLocks noChangeArrowheads="1"/>
            </p:cNvSpPr>
            <p:nvPr userDrawn="1"/>
          </p:nvSpPr>
          <p:spPr bwMode="auto">
            <a:xfrm>
              <a:off x="5524" y="20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4" name="Oval 31"/>
            <p:cNvSpPr>
              <a:spLocks noChangeArrowheads="1"/>
            </p:cNvSpPr>
            <p:nvPr userDrawn="1"/>
          </p:nvSpPr>
          <p:spPr bwMode="auto">
            <a:xfrm>
              <a:off x="5524" y="2187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5" name="Oval 32"/>
            <p:cNvSpPr>
              <a:spLocks noChangeArrowheads="1"/>
            </p:cNvSpPr>
            <p:nvPr userDrawn="1"/>
          </p:nvSpPr>
          <p:spPr bwMode="auto">
            <a:xfrm>
              <a:off x="5524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6" name="Group 41"/>
          <p:cNvGrpSpPr/>
          <p:nvPr/>
        </p:nvGrpSpPr>
        <p:grpSpPr bwMode="auto">
          <a:xfrm>
            <a:off x="8913814" y="3787775"/>
            <a:ext cx="142875" cy="330200"/>
            <a:chOff x="5660" y="2069"/>
            <a:chExt cx="90" cy="208"/>
          </a:xfrm>
        </p:grpSpPr>
        <p:sp>
          <p:nvSpPr>
            <p:cNvPr id="17" name="Oval 34"/>
            <p:cNvSpPr>
              <a:spLocks noChangeArrowheads="1"/>
            </p:cNvSpPr>
            <p:nvPr userDrawn="1"/>
          </p:nvSpPr>
          <p:spPr bwMode="auto">
            <a:xfrm>
              <a:off x="5660" y="2069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8" name="Oval 35"/>
            <p:cNvSpPr>
              <a:spLocks noChangeArrowheads="1"/>
            </p:cNvSpPr>
            <p:nvPr userDrawn="1"/>
          </p:nvSpPr>
          <p:spPr bwMode="auto">
            <a:xfrm>
              <a:off x="5660" y="2187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19" name="Group 39"/>
          <p:cNvGrpSpPr/>
          <p:nvPr/>
        </p:nvGrpSpPr>
        <p:grpSpPr bwMode="auto">
          <a:xfrm>
            <a:off x="8529639" y="3787777"/>
            <a:ext cx="142875" cy="892175"/>
            <a:chOff x="5388" y="2069"/>
            <a:chExt cx="90" cy="562"/>
          </a:xfrm>
        </p:grpSpPr>
        <p:sp>
          <p:nvSpPr>
            <p:cNvPr id="20" name="Oval 26"/>
            <p:cNvSpPr>
              <a:spLocks noChangeArrowheads="1"/>
            </p:cNvSpPr>
            <p:nvPr userDrawn="1"/>
          </p:nvSpPr>
          <p:spPr bwMode="auto">
            <a:xfrm>
              <a:off x="5388" y="20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1" name="Oval 27"/>
            <p:cNvSpPr>
              <a:spLocks noChangeArrowheads="1"/>
            </p:cNvSpPr>
            <p:nvPr userDrawn="1"/>
          </p:nvSpPr>
          <p:spPr bwMode="auto">
            <a:xfrm>
              <a:off x="5388" y="2187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2" name="Oval 28"/>
            <p:cNvSpPr>
              <a:spLocks noChangeArrowheads="1"/>
            </p:cNvSpPr>
            <p:nvPr userDrawn="1"/>
          </p:nvSpPr>
          <p:spPr bwMode="auto">
            <a:xfrm>
              <a:off x="5388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3" name="Oval 29"/>
            <p:cNvSpPr>
              <a:spLocks noChangeArrowheads="1"/>
            </p:cNvSpPr>
            <p:nvPr userDrawn="1"/>
          </p:nvSpPr>
          <p:spPr bwMode="auto">
            <a:xfrm>
              <a:off x="5388" y="2423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4" name="Oval 37"/>
            <p:cNvSpPr>
              <a:spLocks noChangeArrowheads="1"/>
            </p:cNvSpPr>
            <p:nvPr userDrawn="1"/>
          </p:nvSpPr>
          <p:spPr bwMode="auto">
            <a:xfrm>
              <a:off x="5388" y="2541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2456210"/>
            <a:ext cx="7346950" cy="1187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en-US" altLang="ja-JP" noProof="0" dirty="0"/>
          </a:p>
        </p:txBody>
      </p:sp>
      <p:sp>
        <p:nvSpPr>
          <p:cNvPr id="29" name="テキスト プレースホルダー 2"/>
          <p:cNvSpPr>
            <a:spLocks noGrp="1"/>
          </p:cNvSpPr>
          <p:nvPr>
            <p:ph type="body" idx="10"/>
          </p:nvPr>
        </p:nvSpPr>
        <p:spPr>
          <a:xfrm>
            <a:off x="782638" y="3859212"/>
            <a:ext cx="8420100" cy="5476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4630" y="284040"/>
            <a:ext cx="2311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smtClean="0">
                <a:latin typeface="+mn-ea"/>
                <a:ea typeface="+mn-ea"/>
              </a:defRPr>
            </a:lvl1pPr>
          </a:lstStyle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00705" y="31299"/>
            <a:ext cx="5382598" cy="28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aseline="-25000" smtClean="0">
                <a:latin typeface="+mn-lt"/>
                <a:ea typeface="ＭＳ Ｐゴシック" panose="020B0600070205080204" pitchFamily="50" charset="-128"/>
              </a:defRPr>
            </a:lvl1pPr>
          </a:lstStyle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5338" y="6525752"/>
            <a:ext cx="1463405" cy="3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600" smtClean="0">
                <a:latin typeface="+mn-ea"/>
                <a:ea typeface="+mn-ea"/>
              </a:defRPr>
            </a:lvl1pPr>
          </a:lstStyle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上図の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506506" y="4869160"/>
            <a:ext cx="8970997" cy="144016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506506" y="1124744"/>
            <a:ext cx="8970997" cy="3600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マスター タイトルの書式設定（目次）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507339" y="1196976"/>
            <a:ext cx="9048172" cy="1367929"/>
          </a:xfrm>
        </p:spPr>
        <p:txBody>
          <a:bodyPr/>
          <a:lstStyle>
            <a:lvl1pPr marL="457200" indent="-4572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1pPr>
            <a:lvl2pPr marL="993775" indent="-4572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2pPr>
            <a:lvl3pPr marL="1444625" indent="-4572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3pPr>
            <a:lvl4pPr marL="1703070" indent="-3429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4pPr>
            <a:lvl5pPr marL="2146300" indent="-342900">
              <a:buFont typeface="+mj-lt"/>
              <a:buAutoNum type="arabicPeriod"/>
              <a:tabLst>
                <a:tab pos="448945" algn="l"/>
                <a:tab pos="1074420" algn="l"/>
                <a:tab pos="1610995" algn="l"/>
                <a:tab pos="2235200" algn="l"/>
                <a:tab pos="2684145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〔SUL</a:t>
            </a:r>
            <a:r>
              <a:rPr kumimoji="1" lang="ja-JP" altLang="en-US"/>
              <a:t>交通運行プログラム</a:t>
            </a:r>
            <a:r>
              <a:rPr kumimoji="1" lang="en-US" altLang="ja-JP"/>
              <a:t>【</a:t>
            </a:r>
            <a:r>
              <a:rPr kumimoji="1" lang="ja-JP" altLang="en-US"/>
              <a:t>ソルバ</a:t>
            </a:r>
            <a:r>
              <a:rPr kumimoji="1" lang="en-US" altLang="ja-JP"/>
              <a:t>】</a:t>
            </a:r>
            <a:r>
              <a:rPr kumimoji="1" lang="ja-JP" altLang="en-US"/>
              <a:t>　検証結果報告書</a:t>
            </a:r>
            <a:r>
              <a:rPr kumimoji="1" lang="en-US" altLang="ja-JP"/>
              <a:t>〕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476673"/>
            <a:ext cx="7818438" cy="531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FFC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ja-JP" dirty="0" err="1"/>
              <a:t>マスタ</a:t>
            </a:r>
            <a:r>
              <a:rPr lang="ja-JP" altLang="en-US" dirty="0" err="1"/>
              <a:t>ー</a:t>
            </a:r>
            <a:r>
              <a:rPr lang="en-US" altLang="ja-JP" dirty="0"/>
              <a:t> </a:t>
            </a:r>
            <a:r>
              <a:rPr lang="en-US" altLang="ja-JP" dirty="0" err="1"/>
              <a:t>タイトルの書式設定</a:t>
            </a:r>
            <a:endParaRPr lang="en-US" altLang="ja-JP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59470"/>
            <a:ext cx="8915400" cy="126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dirty="0"/>
              <a:t>レベル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レベル</a:t>
            </a:r>
            <a:r>
              <a:rPr lang="en-US" altLang="ja-JP" dirty="0"/>
              <a:t>2</a:t>
            </a:r>
          </a:p>
          <a:p>
            <a:pPr lvl="2"/>
            <a:r>
              <a:rPr lang="ja-JP" altLang="en-US" dirty="0"/>
              <a:t>レベル</a:t>
            </a:r>
            <a:r>
              <a:rPr lang="en-US" altLang="ja-JP" dirty="0"/>
              <a:t>3</a:t>
            </a:r>
          </a:p>
          <a:p>
            <a:pPr lvl="3"/>
            <a:r>
              <a:rPr lang="ja-JP" altLang="en-US" dirty="0"/>
              <a:t>レベル</a:t>
            </a:r>
            <a:r>
              <a:rPr lang="en-US" altLang="ja-JP" dirty="0"/>
              <a:t>4</a:t>
            </a:r>
          </a:p>
          <a:p>
            <a:pPr lvl="4"/>
            <a:r>
              <a:rPr lang="ja-JP" altLang="en-US" dirty="0"/>
              <a:t>レベル</a:t>
            </a:r>
            <a:r>
              <a:rPr lang="en-US" altLang="ja-JP" dirty="0"/>
              <a:t>5</a:t>
            </a:r>
          </a:p>
        </p:txBody>
      </p:sp>
      <p:sp>
        <p:nvSpPr>
          <p:cNvPr id="2457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5338" y="6525752"/>
            <a:ext cx="1463405" cy="3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600" smtClean="0">
                <a:latin typeface="+mn-lt"/>
                <a:ea typeface="+mn-ea"/>
              </a:defRPr>
            </a:lvl1pPr>
          </a:lstStyle>
          <a:p>
            <a:fld id="{063F850C-EDEE-4F4F-9A6E-5A7139F570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4630" y="284040"/>
            <a:ext cx="2311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smtClean="0">
                <a:latin typeface="+mj-lt"/>
                <a:ea typeface="+mj-ea"/>
              </a:defRPr>
            </a:lvl1pPr>
          </a:lstStyle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2457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00705" y="23387"/>
            <a:ext cx="5382598" cy="28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aseline="-25000" smtClean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anose="020B0600070205080204" pitchFamily="50" charset="-128"/>
              </a:defRPr>
            </a:lvl1pPr>
          </a:lstStyle>
          <a:p>
            <a:r>
              <a:rPr lang="en-US" altLang="ja-JP"/>
              <a:t>〔SUL</a:t>
            </a:r>
            <a:r>
              <a:rPr lang="ja-JP" altLang="en-US"/>
              <a:t>交通運行プログラム</a:t>
            </a:r>
            <a:r>
              <a:rPr lang="en-US" altLang="ja-JP"/>
              <a:t>【</a:t>
            </a:r>
            <a:r>
              <a:rPr lang="ja-JP" altLang="en-US"/>
              <a:t>ソルバ</a:t>
            </a:r>
            <a:r>
              <a:rPr lang="en-US" altLang="ja-JP"/>
              <a:t>】</a:t>
            </a:r>
            <a:r>
              <a:rPr lang="ja-JP" altLang="en-US"/>
              <a:t>　検証結果報告書</a:t>
            </a:r>
            <a:r>
              <a:rPr lang="en-US" altLang="ja-JP"/>
              <a:t>〕</a:t>
            </a:r>
            <a:endParaRPr lang="ja-JP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15926" y="971466"/>
            <a:ext cx="9145588" cy="0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2" name="Picture 9" descr="logo_背景透明_G_2011083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89" y="514266"/>
            <a:ext cx="84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 b="0">
          <a:solidFill>
            <a:srgbClr val="3AAE3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AE36"/>
          </a:solidFill>
          <a:latin typeface="游ゴシック" panose="020B0400000000000000" pitchFamily="50" charset="-128"/>
          <a:ea typeface="游ゴシック" panose="020B0400000000000000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AE36"/>
          </a:solidFill>
          <a:latin typeface="游ゴシック" panose="020B0400000000000000" pitchFamily="50" charset="-128"/>
          <a:ea typeface="游ゴシック" panose="020B0400000000000000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AE36"/>
          </a:solidFill>
          <a:latin typeface="游ゴシック" panose="020B0400000000000000" pitchFamily="50" charset="-128"/>
          <a:ea typeface="游ゴシック" panose="020B0400000000000000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AE36"/>
          </a:solidFill>
          <a:latin typeface="游ゴシック" panose="020B0400000000000000" pitchFamily="50" charset="-128"/>
          <a:ea typeface="游ゴシック" panose="020B0400000000000000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9pPr>
    </p:titleStyle>
    <p:bodyStyle>
      <a:lvl1pPr marL="449580" indent="-449580" algn="l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HGSｺﾞｼｯｸM" panose="020B0600000000000000" pitchFamily="50" charset="-128"/>
        <a:buChar char="■"/>
        <a:defRPr kumimoji="1" sz="2000" b="0">
          <a:solidFill>
            <a:schemeClr val="tx1"/>
          </a:solidFill>
          <a:latin typeface="+mj-lt"/>
          <a:ea typeface="+mj-ea"/>
          <a:cs typeface="+mn-cs"/>
        </a:defRPr>
      </a:lvl1pPr>
      <a:lvl2pPr marL="900430" indent="-363855" algn="l" rtl="0" eaLnBrk="1" fontAlgn="base" hangingPunct="1">
        <a:spcBef>
          <a:spcPct val="20000"/>
        </a:spcBef>
        <a:spcAft>
          <a:spcPct val="0"/>
        </a:spcAft>
        <a:buClrTx/>
        <a:buFont typeface="Wingdings" panose="05000000000000000000" pitchFamily="2" charset="2"/>
        <a:buChar char="p"/>
        <a:defRPr kumimoji="1" sz="2000" b="0" baseline="0">
          <a:solidFill>
            <a:schemeClr val="tx1"/>
          </a:solidFill>
          <a:latin typeface="+mj-lt"/>
          <a:ea typeface="+mj-ea"/>
        </a:defRPr>
      </a:lvl2pPr>
      <a:lvl3pPr marL="1349375" indent="-361950" algn="l" defTabSz="1160780" rtl="0" eaLnBrk="1" fontAlgn="base" hangingPunct="1">
        <a:spcBef>
          <a:spcPct val="20000"/>
        </a:spcBef>
        <a:spcAft>
          <a:spcPct val="0"/>
        </a:spcAft>
        <a:buClrTx/>
        <a:buFont typeface="Arial" panose="020B0604020202020204" pitchFamily="34" charset="0"/>
        <a:buChar char="•"/>
        <a:defRPr kumimoji="1" sz="2000" b="0">
          <a:solidFill>
            <a:schemeClr val="tx1"/>
          </a:solidFill>
          <a:latin typeface="+mj-lt"/>
          <a:ea typeface="+mj-ea"/>
        </a:defRPr>
      </a:lvl3pPr>
      <a:lvl4pPr marL="1645920" indent="-285750" algn="l" defTabSz="2060575" rtl="0" eaLnBrk="1" fontAlgn="base" hangingPunct="1">
        <a:spcBef>
          <a:spcPct val="20000"/>
        </a:spcBef>
        <a:spcAft>
          <a:spcPct val="0"/>
        </a:spcAft>
        <a:buClr>
          <a:srgbClr val="404040"/>
        </a:buClr>
        <a:buFont typeface="Arial" panose="020B0604020202020204" pitchFamily="34" charset="0"/>
        <a:buChar char="•"/>
        <a:defRPr kumimoji="1" sz="1600" b="0">
          <a:solidFill>
            <a:schemeClr val="tx1"/>
          </a:solidFill>
          <a:latin typeface="+mn-lt"/>
          <a:ea typeface="+mn-ea"/>
        </a:defRPr>
      </a:lvl4pPr>
      <a:lvl5pPr marL="2089150" indent="-285750" algn="l" rtl="0" eaLnBrk="1" fontAlgn="base" hangingPunct="1">
        <a:spcBef>
          <a:spcPct val="20000"/>
        </a:spcBef>
        <a:spcAft>
          <a:spcPct val="0"/>
        </a:spcAft>
        <a:buClrTx/>
        <a:buFont typeface="Arial" panose="020B0604020202020204" pitchFamily="34" charset="0"/>
        <a:buChar char="•"/>
        <a:defRPr kumimoji="1" sz="1600" b="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428497" y="2924944"/>
            <a:ext cx="7732842" cy="718716"/>
          </a:xfrm>
        </p:spPr>
        <p:txBody>
          <a:bodyPr/>
          <a:lstStyle/>
          <a:p>
            <a:r>
              <a:rPr lang="ja-JP" altLang="en-US" dirty="0" smtClean="0"/>
              <a:t>プログラム一覧</a:t>
            </a:r>
            <a:endParaRPr lang="ja-JP" altLang="en-US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>
                <a:latin typeface="+mj-lt"/>
              </a:rPr>
              <a:t>2021.2.19</a:t>
            </a:r>
            <a:endParaRPr lang="en-US" altLang="ja-JP" dirty="0">
              <a:latin typeface="+mj-lt"/>
            </a:endParaRPr>
          </a:p>
          <a:p>
            <a:r>
              <a:rPr kumimoji="1" lang="ja-JP" altLang="en-US" dirty="0">
                <a:latin typeface="+mj-lt"/>
              </a:rPr>
              <a:t>株式会社とめ研究所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1480073" y="2440701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2400" dirty="0">
                <a:latin typeface="+mj-lt"/>
                <a:ea typeface="+mj-ea"/>
              </a:rPr>
              <a:t>デマンドコンセッション</a:t>
            </a:r>
            <a:r>
              <a:rPr lang="ja-JP" altLang="en-US" sz="2400" dirty="0" smtClean="0">
                <a:latin typeface="+mj-lt"/>
                <a:ea typeface="+mj-ea"/>
              </a:rPr>
              <a:t>交通</a:t>
            </a:r>
            <a:r>
              <a:rPr lang="ja-JP" altLang="en-US" sz="2400" dirty="0">
                <a:latin typeface="+mj-lt"/>
                <a:ea typeface="+mj-ea"/>
              </a:rPr>
              <a:t>可視化</a:t>
            </a:r>
            <a:r>
              <a:rPr lang="ja-JP" altLang="en-US" sz="2400" dirty="0" smtClean="0">
                <a:latin typeface="+mj-lt"/>
                <a:ea typeface="+mj-ea"/>
              </a:rPr>
              <a:t>プログラム</a:t>
            </a:r>
            <a:endParaRPr lang="ja-JP" altLang="en-US" sz="2400" dirty="0">
              <a:latin typeface="+mj-lt"/>
              <a:ea typeface="+mj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75F6DF-85B7-48A3-A80F-A04450DD02B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en-US" altLang="ja-JP" dirty="0"/>
              <a:t>. </a:t>
            </a:r>
            <a:r>
              <a:rPr lang="en-US" altLang="ja-JP" dirty="0" err="1" smtClean="0"/>
              <a:t>PruneMobile</a:t>
            </a:r>
            <a:r>
              <a:rPr lang="ja-JP" altLang="en-US" dirty="0" smtClean="0"/>
              <a:t>環境構築方法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850C-EDEE-4F4F-9A6E-5A7139F570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sp>
        <p:nvSpPr>
          <p:cNvPr id="9" name="テキスト プレースホルダー 4">
            <a:extLst>
              <a:ext uri="{FF2B5EF4-FFF2-40B4-BE49-F238E27FC236}">
                <a16:creationId xmlns="" xmlns:a16="http://schemas.microsoft.com/office/drawing/2014/main" id="{8694951F-6657-4B0A-ADAD-7C705950CCD4}"/>
              </a:ext>
            </a:extLst>
          </p:cNvPr>
          <p:cNvSpPr txBox="1">
            <a:spLocks/>
          </p:cNvSpPr>
          <p:nvPr/>
        </p:nvSpPr>
        <p:spPr bwMode="auto">
          <a:xfrm>
            <a:off x="507339" y="1036846"/>
            <a:ext cx="9048172" cy="136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49580" indent="-44958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HGSｺﾞｼｯｸM" panose="020B0600000000000000" pitchFamily="50" charset="-128"/>
              <a:buChar char="■"/>
              <a:defRPr kumimoji="1" sz="2000" b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900430" indent="-363855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p"/>
              <a:defRPr kumimoji="1" sz="2000" b="0" baseline="0">
                <a:solidFill>
                  <a:schemeClr val="tx1"/>
                </a:solidFill>
                <a:latin typeface="+mj-lt"/>
                <a:ea typeface="+mj-ea"/>
              </a:defRPr>
            </a:lvl2pPr>
            <a:lvl3pPr marL="1349375" indent="-361950" algn="l" defTabSz="116078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45920" indent="-285750" algn="l" defTabSz="20605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89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 smtClean="0">
                <a:latin typeface="+mn-lt"/>
                <a:ea typeface="+mn-ea"/>
              </a:rPr>
              <a:t>同梱の「</a:t>
            </a:r>
            <a:r>
              <a:rPr lang="en-US" altLang="ja-JP" kern="0" dirty="0" err="1">
                <a:latin typeface="+mn-lt"/>
                <a:ea typeface="+mn-ea"/>
              </a:rPr>
              <a:t>PruneMobile</a:t>
            </a:r>
            <a:r>
              <a:rPr lang="ja-JP" altLang="en-US" kern="0" dirty="0">
                <a:latin typeface="+mn-lt"/>
                <a:ea typeface="+mn-ea"/>
              </a:rPr>
              <a:t>環境構築手順書兼インタフェース仕様書</a:t>
            </a:r>
            <a:r>
              <a:rPr lang="en-US" altLang="ja-JP" kern="0" dirty="0">
                <a:latin typeface="+mn-lt"/>
                <a:ea typeface="+mn-ea"/>
              </a:rPr>
              <a:t>_</a:t>
            </a:r>
            <a:r>
              <a:rPr lang="en-US" altLang="ja-JP" kern="0" dirty="0" smtClean="0">
                <a:latin typeface="+mn-lt"/>
                <a:ea typeface="+mn-ea"/>
              </a:rPr>
              <a:t>v1.0.docx</a:t>
            </a:r>
            <a:r>
              <a:rPr lang="ja-JP" altLang="en-US" kern="0" dirty="0" smtClean="0">
                <a:latin typeface="+mn-lt"/>
                <a:ea typeface="+mn-ea"/>
              </a:rPr>
              <a:t>」を参照のこと</a:t>
            </a:r>
            <a:endParaRPr lang="en-US" altLang="ja-JP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950" y="476673"/>
            <a:ext cx="8208466" cy="531833"/>
          </a:xfrm>
        </p:spPr>
        <p:txBody>
          <a:bodyPr/>
          <a:lstStyle/>
          <a:p>
            <a:r>
              <a:rPr lang="en-US" altLang="ja-JP" dirty="0" smtClean="0"/>
              <a:t>2.3.1 </a:t>
            </a:r>
            <a:r>
              <a:rPr lang="ja-JP" altLang="en-US" dirty="0"/>
              <a:t>可視化</a:t>
            </a:r>
            <a:r>
              <a:rPr lang="ja-JP" altLang="en-US" dirty="0" smtClean="0"/>
              <a:t>プログラム データ</a:t>
            </a:r>
            <a:r>
              <a:rPr lang="en-US" altLang="ja-JP" dirty="0" smtClean="0"/>
              <a:t>I/F ――</a:t>
            </a:r>
            <a:r>
              <a:rPr lang="ja-JP" altLang="en-US" dirty="0" smtClean="0"/>
              <a:t> プログラム組み込みタイプ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graphicFrame>
        <p:nvGraphicFramePr>
          <p:cNvPr id="54" name="表 53">
            <a:extLst>
              <a:ext uri="{FF2B5EF4-FFF2-40B4-BE49-F238E27FC236}">
                <a16:creationId xmlns:a16="http://schemas.microsoft.com/office/drawing/2014/main" xmlns="" id="{16869F48-E874-441F-9587-DA6221BFB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62778"/>
              </p:ext>
            </p:extLst>
          </p:nvPr>
        </p:nvGraphicFramePr>
        <p:xfrm>
          <a:off x="200472" y="1340768"/>
          <a:ext cx="9577064" cy="418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24336"/>
                <a:gridCol w="4464496"/>
              </a:tblGrid>
              <a:tr h="366103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項目</a:t>
                      </a:r>
                      <a:endParaRPr lang="en-US" altLang="ja-JP" sz="2000" b="0" i="0" u="none" strike="noStrike" dirty="0"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内容</a:t>
                      </a:r>
                      <a:endParaRPr lang="en-US" altLang="ja-JP" sz="2000" b="0" i="0" u="none" strike="noStrike" dirty="0"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考慮</a:t>
                      </a:r>
                      <a:endParaRPr lang="en-US" altLang="ja-JP" sz="2000" b="0" i="0" u="none" strike="noStrike" dirty="0"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5563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(1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ドキュメント</a:t>
                      </a:r>
                      <a:endParaRPr lang="ja-JP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構築と利用の手順書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ja-JP" sz="1600" b="0" dirty="0" err="1" smtClean="0">
                          <a:latin typeface="+mn-ea"/>
                          <a:ea typeface="+mn-ea"/>
                        </a:rPr>
                        <a:t>pdf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構築方法と利用方法の手順書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556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readme.txt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055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2)</a:t>
                      </a:r>
                      <a:r>
                        <a:rPr lang="en-US" altLang="ja-JP" sz="1600" b="0" dirty="0" err="1" smtClean="0">
                          <a:latin typeface="+mn-ea"/>
                          <a:ea typeface="+mn-ea"/>
                        </a:rPr>
                        <a:t>PrumeMobile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サーバプログラム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server22-1.go</a:t>
                      </a:r>
                      <a:endParaRPr lang="en-US" altLang="ja-JP" sz="1600" b="0" dirty="0" smtClean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8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(3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仲介プログラム</a:t>
                      </a:r>
                      <a:endParaRPr lang="en-US" altLang="ja-JP" sz="1600" b="0" dirty="0" smtClean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pm_proxy3_multi_socket.go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オブジェクト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乗客、バス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単位で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UDP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コネクションを確立する方法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8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pm_proxy3_1_socket.go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上記のソケット枯渇問題対応版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41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4)UDP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プログラム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err="1" smtClean="0">
                          <a:latin typeface="+mn-ea"/>
                          <a:ea typeface="+mn-ea"/>
                        </a:rPr>
                        <a:t>simple_udp.h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C/C++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版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UDP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プログラムヘッダファイル</a:t>
                      </a:r>
                      <a:endParaRPr lang="en-US" altLang="ja-JP" sz="1600" b="0" dirty="0" smtClean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udp_recvfrom.cpp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C/C++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版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UDP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受信プログラム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サンプル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udp_sendto.cpp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C/C++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版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UDP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送信プログラム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サンプル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err="1" smtClean="0">
                          <a:latin typeface="+mn-ea"/>
                          <a:ea typeface="+mn-ea"/>
                        </a:rPr>
                        <a:t>udp_recvfrom.go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Go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版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UDP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受信プログラム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サンプル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83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err="1" smtClean="0">
                          <a:latin typeface="+mn-ea"/>
                          <a:ea typeface="+mn-ea"/>
                        </a:rPr>
                        <a:t>udp_sendto.go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Go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版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UDP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送信プログラム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サンプル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8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(5)</a:t>
                      </a:r>
                      <a:r>
                        <a:rPr kumimoji="1" lang="ja-JP" altLang="en-US" dirty="0" smtClean="0"/>
                        <a:t>その他</a:t>
                      </a:r>
                      <a:endParaRPr kumimoji="1" lang="ja-JP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Scenario.hpp.20210105-1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改造プログラムのサンプル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2.3.2 </a:t>
            </a:r>
            <a:r>
              <a:rPr lang="ja-JP" altLang="en-US" dirty="0"/>
              <a:t>可視化プログラム データ</a:t>
            </a:r>
            <a:r>
              <a:rPr lang="en-US" altLang="ja-JP" dirty="0"/>
              <a:t>I/F ―― </a:t>
            </a:r>
            <a:r>
              <a:rPr lang="en-US" altLang="ja-JP" dirty="0" smtClean="0"/>
              <a:t>DB</a:t>
            </a:r>
            <a:r>
              <a:rPr lang="ja-JP" altLang="en-US" dirty="0" smtClean="0"/>
              <a:t>連携タイプ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xmlns="" id="{16869F48-E874-441F-9587-DA6221BFB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40658"/>
              </p:ext>
            </p:extLst>
          </p:nvPr>
        </p:nvGraphicFramePr>
        <p:xfrm>
          <a:off x="200472" y="1340768"/>
          <a:ext cx="9577064" cy="162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24336"/>
                <a:gridCol w="4464496"/>
              </a:tblGrid>
              <a:tr h="366103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項目</a:t>
                      </a:r>
                      <a:endParaRPr lang="en-US" altLang="ja-JP" sz="2000" b="0" i="0" u="none" strike="noStrike" dirty="0"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内容</a:t>
                      </a:r>
                      <a:endParaRPr lang="en-US" altLang="ja-JP" sz="2000" b="0" i="0" u="none" strike="noStrike" dirty="0"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考慮</a:t>
                      </a:r>
                      <a:endParaRPr lang="en-US" altLang="ja-JP" sz="2000" b="0" i="0" u="none" strike="noStrike" dirty="0"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55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(1)</a:t>
                      </a:r>
                      <a:r>
                        <a:rPr lang="en-US" altLang="ja-JP" sz="1600" b="0" dirty="0" err="1" smtClean="0">
                          <a:latin typeface="+mn-ea"/>
                          <a:ea typeface="+mn-ea"/>
                        </a:rPr>
                        <a:t>PrumeMobile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サーバプログラム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server22-1.go</a:t>
                      </a:r>
                      <a:endParaRPr lang="en-US" altLang="ja-JP" sz="1600" b="0" dirty="0" smtClean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err="1" smtClean="0">
                          <a:latin typeface="+mn-ea"/>
                          <a:ea typeface="+mn-ea"/>
                        </a:rPr>
                        <a:t>src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/2.3.1 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可視化プログラム データ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IF 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に格納済み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(2)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仲介プログラム</a:t>
                      </a:r>
                      <a:endParaRPr lang="en-US" altLang="ja-JP" sz="1600" b="0" dirty="0" smtClean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pm_proxy3_single_socket_postgresql.go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上記のソケット枯渇問題対応版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(3)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その他</a:t>
                      </a:r>
                      <a:endParaRPr lang="en-US" altLang="ja-JP" sz="1600" b="0" dirty="0" smtClean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err="1" smtClean="0">
                          <a:latin typeface="+mn-ea"/>
                          <a:ea typeface="+mn-ea"/>
                        </a:rPr>
                        <a:t>position_log_sample.go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アクセスのサンプルプログラム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77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2.3.3 </a:t>
            </a:r>
            <a:r>
              <a:rPr lang="ja-JP" altLang="en-US" dirty="0"/>
              <a:t>可視化プログラム データ</a:t>
            </a:r>
            <a:r>
              <a:rPr lang="en-US" altLang="ja-JP" dirty="0"/>
              <a:t>I/F ―― </a:t>
            </a:r>
            <a:r>
              <a:rPr lang="ja-JP" altLang="en-US" dirty="0"/>
              <a:t>データファイル連携タイプ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xmlns="" id="{16869F48-E874-441F-9587-DA6221BFB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70350"/>
              </p:ext>
            </p:extLst>
          </p:nvPr>
        </p:nvGraphicFramePr>
        <p:xfrm>
          <a:off x="200472" y="1340768"/>
          <a:ext cx="9577064" cy="162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24336"/>
                <a:gridCol w="4464496"/>
              </a:tblGrid>
              <a:tr h="366103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項目</a:t>
                      </a:r>
                      <a:endParaRPr lang="en-US" altLang="ja-JP" sz="2000" b="0" i="0" u="none" strike="noStrike" dirty="0"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内容</a:t>
                      </a:r>
                      <a:endParaRPr lang="en-US" altLang="ja-JP" sz="2000" b="0" i="0" u="none" strike="noStrike" dirty="0"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考慮</a:t>
                      </a:r>
                      <a:endParaRPr lang="en-US" altLang="ja-JP" sz="2000" b="0" i="0" u="none" strike="noStrike" dirty="0"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55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(1)</a:t>
                      </a:r>
                      <a:r>
                        <a:rPr lang="en-US" altLang="ja-JP" sz="1600" b="0" dirty="0" err="1" smtClean="0">
                          <a:latin typeface="+mn-ea"/>
                          <a:ea typeface="+mn-ea"/>
                        </a:rPr>
                        <a:t>PrumeMobile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サーバプログラム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server22-1.go</a:t>
                      </a:r>
                      <a:endParaRPr lang="en-US" altLang="ja-JP" sz="1600" b="0" dirty="0" smtClean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err="1" smtClean="0">
                          <a:latin typeface="+mn-ea"/>
                          <a:ea typeface="+mn-ea"/>
                        </a:rPr>
                        <a:t>src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/2.3.1 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可視化プログラム データ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IF 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に格納済み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(2)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仲介プログラム</a:t>
                      </a:r>
                      <a:endParaRPr lang="en-US" altLang="ja-JP" sz="1600" b="0" dirty="0" smtClean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pm_proxy3_single_socket_adoop.go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上記のソケット枯渇問題対応版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(3)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サンプルプログラム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1.csv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err="1" smtClean="0">
                          <a:latin typeface="+mn-ea"/>
                          <a:ea typeface="+mn-ea"/>
                        </a:rPr>
                        <a:t>csv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サンプルデータ</a:t>
                      </a:r>
                      <a:endParaRPr lang="en-US" altLang="ja-JP" sz="1600" b="0" dirty="0" smtClean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87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949" y="476673"/>
            <a:ext cx="8264953" cy="531833"/>
          </a:xfrm>
        </p:spPr>
        <p:txBody>
          <a:bodyPr/>
          <a:lstStyle/>
          <a:p>
            <a:r>
              <a:rPr lang="en-US" altLang="ja-JP" dirty="0" smtClean="0"/>
              <a:t>2.3.4 </a:t>
            </a:r>
            <a:r>
              <a:rPr lang="ja-JP" altLang="en-US" dirty="0"/>
              <a:t>可視化プログラム データ</a:t>
            </a:r>
            <a:r>
              <a:rPr lang="en-US" altLang="ja-JP" dirty="0"/>
              <a:t>I/F ―― </a:t>
            </a:r>
            <a:r>
              <a:rPr lang="ja-JP" altLang="en-US" dirty="0" smtClean="0"/>
              <a:t>スマホ</a:t>
            </a:r>
            <a:r>
              <a:rPr lang="en-US" altLang="ja-JP" dirty="0" smtClean="0"/>
              <a:t>,</a:t>
            </a:r>
            <a:r>
              <a:rPr lang="ja-JP" altLang="en-US" dirty="0" smtClean="0"/>
              <a:t>タブレット連携</a:t>
            </a:r>
            <a:r>
              <a:rPr lang="ja-JP" altLang="en-US" dirty="0"/>
              <a:t>タイプ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秘密</a:t>
            </a:r>
            <a:r>
              <a:rPr kumimoji="1" lang="en-US" altLang="ja-JP"/>
              <a:t>】</a:t>
            </a:r>
            <a:endParaRPr kumimoji="1" lang="ja-JP" altLang="en-US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xmlns="" id="{16869F48-E874-441F-9587-DA6221BFB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634491"/>
              </p:ext>
            </p:extLst>
          </p:nvPr>
        </p:nvGraphicFramePr>
        <p:xfrm>
          <a:off x="200472" y="1295857"/>
          <a:ext cx="9577064" cy="1125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24336"/>
                <a:gridCol w="4464496"/>
              </a:tblGrid>
              <a:tr h="366103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項目</a:t>
                      </a:r>
                      <a:endParaRPr lang="en-US" altLang="ja-JP" sz="2000" b="0" i="0" u="none" strike="noStrike" dirty="0"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内容</a:t>
                      </a:r>
                      <a:endParaRPr lang="en-US" altLang="ja-JP" sz="2000" b="0" i="0" u="none" strike="noStrike" dirty="0"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考慮</a:t>
                      </a:r>
                      <a:endParaRPr lang="en-US" altLang="ja-JP" sz="2000" b="0" i="0" u="none" strike="noStrike" dirty="0"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55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(1)</a:t>
                      </a:r>
                      <a:r>
                        <a:rPr lang="en-US" altLang="ja-JP" sz="1600" b="0" dirty="0" err="1" smtClean="0">
                          <a:latin typeface="+mn-ea"/>
                          <a:ea typeface="+mn-ea"/>
                        </a:rPr>
                        <a:t>PrumeMobile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サーバプログラム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server30</a:t>
                      </a:r>
                      <a:endParaRPr lang="en-US" altLang="ja-JP" sz="1600" b="0" dirty="0" smtClean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err="1" smtClean="0">
                          <a:latin typeface="+mn-ea"/>
                          <a:ea typeface="+mn-ea"/>
                        </a:rPr>
                        <a:t>src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/2.3.1 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可視化プログラム データ</a:t>
                      </a: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IF 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に格納済み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(2)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その他</a:t>
                      </a:r>
                      <a:endParaRPr lang="en-US" altLang="ja-JP" sz="1600" b="0" dirty="0" smtClean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Reame.md</a:t>
                      </a:r>
                      <a:endParaRPr lang="ja-JP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latin typeface="+mn-ea"/>
                          <a:ea typeface="+mn-ea"/>
                        </a:rPr>
                        <a:t>AWS</a:t>
                      </a:r>
                      <a:r>
                        <a:rPr lang="ja-JP" altLang="en-US" sz="1600" b="0" dirty="0" smtClean="0">
                          <a:latin typeface="+mn-ea"/>
                          <a:ea typeface="+mn-ea"/>
                        </a:rPr>
                        <a:t>との連携方式に関するドキュメント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2322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ome＋赤">
      <a:dk1>
        <a:srgbClr val="000000"/>
      </a:dk1>
      <a:lt1>
        <a:srgbClr val="FFFFFF"/>
      </a:lt1>
      <a:dk2>
        <a:srgbClr val="3AAE36"/>
      </a:dk2>
      <a:lt2>
        <a:srgbClr val="E9E15E"/>
      </a:lt2>
      <a:accent1>
        <a:srgbClr val="0066FF"/>
      </a:accent1>
      <a:accent2>
        <a:srgbClr val="C9FF01"/>
      </a:accent2>
      <a:accent3>
        <a:srgbClr val="E60042"/>
      </a:accent3>
      <a:accent4>
        <a:srgbClr val="000000"/>
      </a:accent4>
      <a:accent5>
        <a:srgbClr val="C8C860"/>
      </a:accent5>
      <a:accent6>
        <a:srgbClr val="00B0F0"/>
      </a:accent6>
      <a:hlink>
        <a:srgbClr val="3261DA"/>
      </a:hlink>
      <a:folHlink>
        <a:srgbClr val="595959"/>
      </a:folHlink>
    </a:clrScheme>
    <a:fontScheme name="ppt-HG系-Segoe">
      <a:majorFont>
        <a:latin typeface="Segoe UI Semibold"/>
        <a:ea typeface="HGSｺﾞｼｯｸE"/>
        <a:cs typeface=""/>
      </a:majorFont>
      <a:minorFont>
        <a:latin typeface="Segoe UI"/>
        <a:ea typeface="HGS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wrap="none" lIns="90000" rtlCol="0" anchor="ctr">
        <a:noAutofit/>
      </a:bodyPr>
      <a:lstStyle>
        <a:defPPr algn="ctr">
          <a:defRPr kumimoji="1" b="1" dirty="0" smtClean="0">
            <a:solidFill>
              <a:srgbClr val="000000"/>
            </a:solidFill>
            <a:latin typeface="+mn-ea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Theme_HGGothic</Template>
  <TotalTime>2649</TotalTime>
  <Words>300</Words>
  <Application>Microsoft Office PowerPoint</Application>
  <PresentationFormat>A4 210 x 297 mm</PresentationFormat>
  <Paragraphs>85</Paragraphs>
  <Slides>6</Slides>
  <Notes>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Default Theme</vt:lpstr>
      <vt:lpstr>プログラム一覧</vt:lpstr>
      <vt:lpstr>1.1. PruneMobile環境構築方法</vt:lpstr>
      <vt:lpstr>2.3.1 可視化プログラム データI/F ―― プログラム組み込みタイプ</vt:lpstr>
      <vt:lpstr>2.3.2 可視化プログラム データI/F ―― DB連携タイプ</vt:lpstr>
      <vt:lpstr>2.3.3 可視化プログラム データI/F ―― データファイル連携タイプ</vt:lpstr>
      <vt:lpstr>2.3.4 可視化プログラム データI/F ―― スマホ,タブレット連携タイプ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kon</dc:creator>
  <cp:lastModifiedBy>江端智一</cp:lastModifiedBy>
  <cp:revision>923</cp:revision>
  <cp:lastPrinted>2021-02-09T09:26:34Z</cp:lastPrinted>
  <dcterms:created xsi:type="dcterms:W3CDTF">2019-02-19T01:15:00Z</dcterms:created>
  <dcterms:modified xsi:type="dcterms:W3CDTF">2021-02-15T07:59:13Z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2057-11.2.0.9937</vt:lpwstr>
  </property>
</Properties>
</file>