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CBCD"/>
          </a:solidFill>
        </a:fill>
      </a:tcStyle>
    </a:wholeTbl>
    <a:band2H>
      <a:tcTxStyle b="def" i="def"/>
      <a:tcStyle>
        <a:tcBdr/>
        <a:fill>
          <a:solidFill>
            <a:srgbClr val="F3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4F9"/>
          </a:solidFill>
        </a:fill>
      </a:tcStyle>
    </a:wholeTbl>
    <a:band2H>
      <a:tcTxStyle b="def" i="def"/>
      <a:tcStyle>
        <a:tcBdr/>
        <a:fill>
          <a:solidFill>
            <a:srgbClr val="F3EBF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BDF"/>
          </a:solidFill>
        </a:fill>
      </a:tcStyle>
    </a:wholeTbl>
    <a:band2H>
      <a:tcTxStyle b="def" i="def"/>
      <a:tcStyle>
        <a:tcBdr/>
        <a:fill>
          <a:solidFill>
            <a:srgbClr val="EAEE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Gill Sans MT"/>
      </a:defRPr>
    </a:lvl1pPr>
    <a:lvl2pPr indent="228600" defTabSz="457200" latinLnBrk="0">
      <a:defRPr sz="1200">
        <a:latin typeface="+mj-lt"/>
        <a:ea typeface="+mj-ea"/>
        <a:cs typeface="+mj-cs"/>
        <a:sym typeface="Gill Sans MT"/>
      </a:defRPr>
    </a:lvl2pPr>
    <a:lvl3pPr indent="457200" defTabSz="457200" latinLnBrk="0">
      <a:defRPr sz="1200">
        <a:latin typeface="+mj-lt"/>
        <a:ea typeface="+mj-ea"/>
        <a:cs typeface="+mj-cs"/>
        <a:sym typeface="Gill Sans MT"/>
      </a:defRPr>
    </a:lvl3pPr>
    <a:lvl4pPr indent="685800" defTabSz="457200" latinLnBrk="0">
      <a:defRPr sz="1200">
        <a:latin typeface="+mj-lt"/>
        <a:ea typeface="+mj-ea"/>
        <a:cs typeface="+mj-cs"/>
        <a:sym typeface="Gill Sans MT"/>
      </a:defRPr>
    </a:lvl4pPr>
    <a:lvl5pPr indent="914400" defTabSz="457200" latinLnBrk="0">
      <a:defRPr sz="1200">
        <a:latin typeface="+mj-lt"/>
        <a:ea typeface="+mj-ea"/>
        <a:cs typeface="+mj-cs"/>
        <a:sym typeface="Gill Sans MT"/>
      </a:defRPr>
    </a:lvl5pPr>
    <a:lvl6pPr indent="1143000" defTabSz="457200" latinLnBrk="0">
      <a:defRPr sz="1200">
        <a:latin typeface="+mj-lt"/>
        <a:ea typeface="+mj-ea"/>
        <a:cs typeface="+mj-cs"/>
        <a:sym typeface="Gill Sans MT"/>
      </a:defRPr>
    </a:lvl6pPr>
    <a:lvl7pPr indent="1371600" defTabSz="457200" latinLnBrk="0">
      <a:defRPr sz="1200">
        <a:latin typeface="+mj-lt"/>
        <a:ea typeface="+mj-ea"/>
        <a:cs typeface="+mj-cs"/>
        <a:sym typeface="Gill Sans MT"/>
      </a:defRPr>
    </a:lvl7pPr>
    <a:lvl8pPr indent="1600200" defTabSz="457200" latinLnBrk="0">
      <a:defRPr sz="1200">
        <a:latin typeface="+mj-lt"/>
        <a:ea typeface="+mj-ea"/>
        <a:cs typeface="+mj-cs"/>
        <a:sym typeface="Gill Sans MT"/>
      </a:defRPr>
    </a:lvl8pPr>
    <a:lvl9pPr indent="1828800" defTabSz="457200" latinLnBrk="0">
      <a:defRPr sz="1200">
        <a:latin typeface="+mj-lt"/>
        <a:ea typeface="+mj-ea"/>
        <a:cs typeface="+mj-cs"/>
        <a:sym typeface="Gill Sans M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タイトルテキスト"/>
          <p:cNvSpPr txBox="1"/>
          <p:nvPr>
            <p:ph type="title"/>
          </p:nvPr>
        </p:nvSpPr>
        <p:spPr>
          <a:xfrm>
            <a:off x="2417778" y="802297"/>
            <a:ext cx="8637074" cy="254143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6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8" name="本文レベル1…"/>
          <p:cNvSpPr txBox="1"/>
          <p:nvPr>
            <p:ph type="body" sz="quarter" idx="1"/>
          </p:nvPr>
        </p:nvSpPr>
        <p:spPr>
          <a:xfrm>
            <a:off x="2417779" y="3531203"/>
            <a:ext cx="8637073" cy="977622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>
              <a:buClrTx/>
              <a:buSzTx/>
              <a:buFontTx/>
              <a:buNone/>
              <a:defRPr cap="all" sz="1800"/>
            </a:lvl1pPr>
            <a:lvl2pPr marL="0" indent="457200">
              <a:buClrTx/>
              <a:buSzTx/>
              <a:buFontTx/>
              <a:buNone/>
              <a:defRPr cap="all" sz="1800"/>
            </a:lvl2pPr>
            <a:lvl3pPr marL="0" indent="914400">
              <a:buClrTx/>
              <a:buSzTx/>
              <a:buFontTx/>
              <a:buNone/>
              <a:defRPr cap="all" sz="1800"/>
            </a:lvl3pPr>
            <a:lvl4pPr marL="0" indent="1371600">
              <a:buClrTx/>
              <a:buSzTx/>
              <a:buFontTx/>
              <a:buNone/>
              <a:defRPr cap="all" sz="1800"/>
            </a:lvl4pPr>
            <a:lvl5pPr marL="0" indent="1828800">
              <a:buClrTx/>
              <a:buSzTx/>
              <a:buFontTx/>
              <a:buNone/>
              <a:defRPr cap="all" sz="1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9" name="Straight Connector 14"/>
          <p:cNvSpPr/>
          <p:nvPr/>
        </p:nvSpPr>
        <p:spPr>
          <a:xfrm>
            <a:off x="2417779" y="3528541"/>
            <a:ext cx="863707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スライド番号"/>
          <p:cNvSpPr txBox="1"/>
          <p:nvPr>
            <p:ph type="sldNum" sz="quarter" idx="2"/>
          </p:nvPr>
        </p:nvSpPr>
        <p:spPr>
          <a:xfrm>
            <a:off x="1749007" y="798972"/>
            <a:ext cx="499676" cy="523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タイトルテキスト"/>
          <p:cNvSpPr txBox="1"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本文レベル1…"/>
          <p:cNvSpPr txBox="1"/>
          <p:nvPr>
            <p:ph type="body" sz="half" idx="1"/>
          </p:nvPr>
        </p:nvSpPr>
        <p:spPr>
          <a:xfrm>
            <a:off x="1451579" y="2015732"/>
            <a:ext cx="9603276" cy="3450614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2" name="Straight Connector 32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タイトルテキスト"/>
          <p:cNvSpPr txBox="1"/>
          <p:nvPr>
            <p:ph type="title"/>
          </p:nvPr>
        </p:nvSpPr>
        <p:spPr>
          <a:xfrm>
            <a:off x="1454239" y="1756130"/>
            <a:ext cx="8643154" cy="1887951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4" name="本文レベル1…"/>
          <p:cNvSpPr txBox="1"/>
          <p:nvPr>
            <p:ph type="body" sz="quarter" idx="1"/>
          </p:nvPr>
        </p:nvSpPr>
        <p:spPr>
          <a:xfrm>
            <a:off x="1454239" y="3806195"/>
            <a:ext cx="8630447" cy="101293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5" name="Straight Connector 14"/>
          <p:cNvSpPr/>
          <p:nvPr/>
        </p:nvSpPr>
        <p:spPr>
          <a:xfrm>
            <a:off x="1454239" y="3804985"/>
            <a:ext cx="8630447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タイトルテキスト"/>
          <p:cNvSpPr txBox="1"/>
          <p:nvPr>
            <p:ph type="title"/>
          </p:nvPr>
        </p:nvSpPr>
        <p:spPr>
          <a:xfrm>
            <a:off x="1449216" y="804889"/>
            <a:ext cx="9605636" cy="1059306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 txBox="1"/>
          <p:nvPr>
            <p:ph type="body" sz="quarter" idx="1"/>
          </p:nvPr>
        </p:nvSpPr>
        <p:spPr>
          <a:xfrm>
            <a:off x="1447331" y="2010878"/>
            <a:ext cx="4645153" cy="3448595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Straight Connector 34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タイトルテキスト"/>
          <p:cNvSpPr txBox="1"/>
          <p:nvPr>
            <p:ph type="title"/>
          </p:nvPr>
        </p:nvSpPr>
        <p:spPr>
          <a:xfrm>
            <a:off x="1447191" y="804162"/>
            <a:ext cx="9607661" cy="105632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70" name="本文レベル1…"/>
          <p:cNvSpPr txBox="1"/>
          <p:nvPr>
            <p:ph type="body" sz="quarter" idx="1"/>
          </p:nvPr>
        </p:nvSpPr>
        <p:spPr>
          <a:xfrm>
            <a:off x="1447191" y="2019549"/>
            <a:ext cx="4645153" cy="80194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1" name="Text Placeholder 4"/>
          <p:cNvSpPr/>
          <p:nvPr>
            <p:ph type="body" sz="quarter" idx="13"/>
          </p:nvPr>
        </p:nvSpPr>
        <p:spPr>
          <a:xfrm>
            <a:off x="6412362" y="2023003"/>
            <a:ext cx="4645153" cy="802238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pPr>
          </a:p>
        </p:txBody>
      </p:sp>
      <p:sp>
        <p:nvSpPr>
          <p:cNvPr id="72" name="Straight Connector 28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タイトルテキスト"/>
          <p:cNvSpPr txBox="1"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84" name="Straight Connector 24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0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タイトルテキスト"/>
          <p:cNvSpPr txBox="1"/>
          <p:nvPr>
            <p:ph type="title"/>
          </p:nvPr>
        </p:nvSpPr>
        <p:spPr>
          <a:xfrm>
            <a:off x="1444671" y="798972"/>
            <a:ext cx="3273100" cy="224711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03" name="本文レベル1…"/>
          <p:cNvSpPr txBox="1"/>
          <p:nvPr>
            <p:ph type="body" sz="half" idx="1"/>
          </p:nvPr>
        </p:nvSpPr>
        <p:spPr>
          <a:xfrm>
            <a:off x="5043713" y="798974"/>
            <a:ext cx="6012471" cy="4658827"/>
          </a:xfrm>
          <a:prstGeom prst="rect">
            <a:avLst/>
          </a:prstGeom>
        </p:spPr>
        <p:txBody>
          <a:bodyPr anchor="ctr"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04" name="Text Placeholder 3"/>
          <p:cNvSpPr/>
          <p:nvPr>
            <p:ph type="body" sz="quarter" idx="13"/>
          </p:nvPr>
        </p:nvSpPr>
        <p:spPr>
          <a:xfrm>
            <a:off x="1444671" y="3205490"/>
            <a:ext cx="3275013" cy="224818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105" name="Straight Connector 16"/>
          <p:cNvSpPr/>
          <p:nvPr/>
        </p:nvSpPr>
        <p:spPr>
          <a:xfrm>
            <a:off x="1448280" y="3205490"/>
            <a:ext cx="3269491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1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8" name="Group 7"/>
          <p:cNvGrpSpPr/>
          <p:nvPr/>
        </p:nvGrpSpPr>
        <p:grpSpPr>
          <a:xfrm>
            <a:off x="7477386" y="482170"/>
            <a:ext cx="4074535" cy="5149101"/>
            <a:chOff x="0" y="0"/>
            <a:chExt cx="4074533" cy="5149100"/>
          </a:xfrm>
        </p:grpSpPr>
        <p:sp>
          <p:nvSpPr>
            <p:cNvPr id="116" name="Rectangle 17"/>
            <p:cNvSpPr/>
            <p:nvPr/>
          </p:nvSpPr>
          <p:spPr>
            <a:xfrm>
              <a:off x="-1" y="0"/>
              <a:ext cx="4074535" cy="5149101"/>
            </a:xfrm>
            <a:prstGeom prst="rect">
              <a:avLst/>
            </a:prstGeom>
            <a:gradFill flip="none" rotWithShape="1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27000" dist="228600" dir="4740000">
                <a:srgbClr val="000000">
                  <a:alpha val="34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Rectangle 18"/>
            <p:cNvSpPr/>
            <p:nvPr/>
          </p:nvSpPr>
          <p:spPr>
            <a:xfrm>
              <a:off x="313059" y="330336"/>
              <a:ext cx="3450290" cy="4466452"/>
            </a:xfrm>
            <a:prstGeom prst="rect">
              <a:avLst/>
            </a:prstGeom>
            <a:gradFill flip="none" rotWithShape="1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9" name="タイトルテキスト"/>
          <p:cNvSpPr txBox="1"/>
          <p:nvPr>
            <p:ph type="title"/>
          </p:nvPr>
        </p:nvSpPr>
        <p:spPr>
          <a:xfrm>
            <a:off x="1451205" y="1129513"/>
            <a:ext cx="5532329" cy="1830585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0" name="Picture Placeholder 2"/>
          <p:cNvSpPr/>
          <p:nvPr>
            <p:ph type="pic" sz="quarter" idx="13"/>
          </p:nvPr>
        </p:nvSpPr>
        <p:spPr>
          <a:xfrm>
            <a:off x="8124389" y="1122542"/>
            <a:ext cx="2791172" cy="38663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1" name="本文レベル1…"/>
          <p:cNvSpPr txBox="1"/>
          <p:nvPr>
            <p:ph type="body" sz="quarter" idx="1"/>
          </p:nvPr>
        </p:nvSpPr>
        <p:spPr>
          <a:xfrm>
            <a:off x="1450329" y="3145992"/>
            <a:ext cx="5524404" cy="200374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22" name="Straight Connector 30"/>
          <p:cNvSpPr/>
          <p:nvPr/>
        </p:nvSpPr>
        <p:spPr>
          <a:xfrm>
            <a:off x="1447382" y="3143605"/>
            <a:ext cx="5527352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ECEAE7"/>
            </a:gs>
            <a:gs pos="100000">
              <a:srgbClr val="C9C6C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タイトルテキスト"/>
          <p:cNvSpPr txBox="1"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6" name="本文レベル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/>
          <p:cNvSpPr txBox="1"/>
          <p:nvPr>
            <p:ph type="sldNum" sz="quarter" idx="2"/>
          </p:nvPr>
        </p:nvSpPr>
        <p:spPr>
          <a:xfrm>
            <a:off x="791403" y="798972"/>
            <a:ext cx="499676" cy="52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3pPr>
      <a:lvl4pPr marL="16981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4pPr>
      <a:lvl5pPr marL="22098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5pPr>
      <a:lvl6pPr marL="26670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6pPr>
      <a:lvl7pPr marL="31242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7pPr>
      <a:lvl8pPr marL="35814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8pPr>
      <a:lvl9pPr marL="40386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Takamatsu,_Kagawa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j.go.jp/housei/toukei/toukei_ichiran_nyukan.html" TargetMode="External"/><Relationship Id="rId3" Type="http://schemas.openxmlformats.org/officeDocument/2006/relationships/hyperlink" Target="http://www.mlit.go.jp/kankocho/siryou/toukei/shouhidoukou.html" TargetMode="External"/><Relationship Id="rId4" Type="http://schemas.openxmlformats.org/officeDocument/2006/relationships/hyperlink" Target="http://nlftp.mlit.go.jp/ksj/gml/datalist/KsjTmplt-N08.html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タイトル 1"/>
          <p:cNvSpPr txBox="1"/>
          <p:nvPr>
            <p:ph type="ctrTitle"/>
          </p:nvPr>
        </p:nvSpPr>
        <p:spPr>
          <a:xfrm>
            <a:off x="2417779" y="802297"/>
            <a:ext cx="8637073" cy="2541433"/>
          </a:xfrm>
          <a:prstGeom prst="rect">
            <a:avLst/>
          </a:prstGeom>
        </p:spPr>
        <p:txBody>
          <a:bodyPr/>
          <a:lstStyle>
            <a:lvl1pPr>
              <a:defRPr sz="5900"/>
            </a:lvl1pPr>
          </a:lstStyle>
          <a:p>
            <a:pPr/>
            <a:r>
              <a:t>Which Airport to build a new restaurant?</a:t>
            </a:r>
          </a:p>
        </p:txBody>
      </p:sp>
      <p:sp>
        <p:nvSpPr>
          <p:cNvPr id="133" name="字幕 2"/>
          <p:cNvSpPr txBox="1"/>
          <p:nvPr>
            <p:ph type="subTitle" sz="quarter" idx="1"/>
          </p:nvPr>
        </p:nvSpPr>
        <p:spPr>
          <a:xfrm>
            <a:off x="2417779" y="3531203"/>
            <a:ext cx="8637073" cy="977622"/>
          </a:xfrm>
          <a:prstGeom prst="rect">
            <a:avLst/>
          </a:prstGeom>
        </p:spPr>
        <p:txBody>
          <a:bodyPr/>
          <a:lstStyle/>
          <a:p>
            <a:pPr/>
            <a:r>
              <a:t>Capstone Project - The Battle of the Neighborhoods (Week 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タイトル 1"/>
          <p:cNvSpPr txBox="1"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174" name="コンテンツ プレースホルダー 2"/>
          <p:cNvSpPr txBox="1"/>
          <p:nvPr>
            <p:ph type="body" idx="1"/>
          </p:nvPr>
        </p:nvSpPr>
        <p:spPr>
          <a:xfrm>
            <a:off x="1451578" y="2015732"/>
            <a:ext cx="9603277" cy="393206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6000"/>
              </a:lnSpc>
              <a:buSzTx/>
              <a:buNone/>
              <a:defRPr b="1" sz="1800" u="sng"/>
            </a:pPr>
            <a:r>
              <a:t>Emigration</a:t>
            </a:r>
          </a:p>
          <a:p>
            <a:pPr>
              <a:lnSpc>
                <a:spcPct val="96000"/>
              </a:lnSpc>
              <a:defRPr sz="1800"/>
            </a:pPr>
            <a:r>
              <a:t>Figure</a:t>
            </a:r>
            <a:br/>
            <a:r>
              <a:t>Narita, Haneda, Kansai where are international airport for world is top3.</a:t>
            </a:r>
          </a:p>
          <a:p>
            <a:pPr>
              <a:lnSpc>
                <a:spcPct val="96000"/>
              </a:lnSpc>
              <a:defRPr sz="1800"/>
            </a:pPr>
            <a:r>
              <a:t>Year on year changes</a:t>
            </a:r>
            <a:br/>
            <a:r>
              <a:t>Same as above, Narita, Haneda, Kansai are top3.</a:t>
            </a:r>
          </a:p>
          <a:p>
            <a:pPr marL="0" indent="0">
              <a:lnSpc>
                <a:spcPct val="96000"/>
              </a:lnSpc>
              <a:buSzTx/>
              <a:buNone/>
              <a:defRPr b="1" sz="1800" u="sng"/>
            </a:pPr>
            <a:r>
              <a:t>Travel Unit Cost</a:t>
            </a:r>
          </a:p>
          <a:p>
            <a:pPr>
              <a:lnSpc>
                <a:spcPct val="96000"/>
              </a:lnSpc>
              <a:defRPr sz="1800"/>
            </a:pPr>
            <a:r>
              <a:t>Figure</a:t>
            </a:r>
            <a:br/>
            <a:r>
              <a:t>Same as Figure Narita, Haneda, Kansai where are top3.</a:t>
            </a:r>
            <a:br/>
            <a:r>
              <a:t>Unlike a Emigration, </a:t>
            </a:r>
            <a:r>
              <a:rPr b="1"/>
              <a:t>Fujisan_Shzuoka and Takamatsu</a:t>
            </a:r>
            <a:r>
              <a:t> are top rank.</a:t>
            </a:r>
          </a:p>
          <a:p>
            <a:pPr>
              <a:lnSpc>
                <a:spcPct val="96000"/>
              </a:lnSpc>
              <a:defRPr sz="1800"/>
            </a:pPr>
            <a:r>
              <a:t>Year on year changes</a:t>
            </a:r>
            <a:br/>
            <a:r>
              <a:rPr b="1"/>
              <a:t>Takamatsu, Hiroshima, Haneda </a:t>
            </a:r>
            <a:r>
              <a:t>are top3</a:t>
            </a:r>
            <a:r>
              <a:rPr b="1"/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タイトル 1"/>
          <p:cNvSpPr txBox="1"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Discussion</a:t>
            </a:r>
          </a:p>
        </p:txBody>
      </p:sp>
      <p:sp>
        <p:nvSpPr>
          <p:cNvPr id="177" name="コンテンツ プレースホルダー 2"/>
          <p:cNvSpPr txBox="1"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●"/>
            </a:pPr>
            <a:r>
              <a:t>Haneda, Narita, Kansai are famous for world.</a:t>
            </a:r>
          </a:p>
          <a:p>
            <a:pPr marL="0" indent="0">
              <a:buSzTx/>
              <a:buNone/>
            </a:pPr>
            <a:r>
              <a:t>→</a:t>
            </a:r>
            <a:r>
              <a:t>Those three airport are so competitive.</a:t>
            </a:r>
          </a:p>
          <a:p>
            <a:pPr>
              <a:buFontTx/>
              <a:buChar char="●"/>
            </a:pPr>
            <a:r>
              <a:t>Takamatsu and Fujisan_Shizuoka have potential for new reastrant,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  <a:defRPr sz="1800"/>
            </a:pPr>
            <a:r>
              <a:t>FYI, From year on year changes Travel Unit Cost mapping, Westside airport are bigger circle than other airport.We may pre-empt the changing for inbound travelers, by moving Takamatsu Airport.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タイトル 1"/>
          <p:cNvSpPr txBox="1"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80" name="コンテンツ プレースホルダー 2"/>
          <p:cNvSpPr txBox="1"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 will recomend </a:t>
            </a:r>
            <a:r>
              <a:rPr b="1"/>
              <a:t>Takamatsu Airport</a:t>
            </a:r>
            <a:r>
              <a:t> for candidate airport.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[FYI] Takamatsu-city</a:t>
            </a:r>
            <a:br/>
            <a:r>
              <a:rPr u="sng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hlinkClick r:id="rId2" invalidUrl="" action="" tgtFrame="" tooltip="" history="1" highlightClick="0" endSnd="0"/>
              </a:rPr>
              <a:t>https://en.wikipedia.org/wiki/Takamatsu,_Kagawa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タイトル 1"/>
          <p:cNvSpPr txBox="1"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Table of contents</a:t>
            </a:r>
          </a:p>
        </p:txBody>
      </p:sp>
      <p:sp>
        <p:nvSpPr>
          <p:cNvPr id="136" name="コンテンツ プレースホルダー 2"/>
          <p:cNvSpPr txBox="1"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t>Introduction: Business Problem</a:t>
            </a:r>
          </a:p>
          <a:p>
            <a:pPr>
              <a:defRPr u="sng"/>
            </a:pPr>
            <a:r>
              <a:t>Data</a:t>
            </a:r>
          </a:p>
          <a:p>
            <a:pPr>
              <a:defRPr u="sng"/>
            </a:pPr>
            <a:r>
              <a:t>Methodology</a:t>
            </a:r>
          </a:p>
          <a:p>
            <a:pPr>
              <a:defRPr u="sng"/>
            </a:pPr>
            <a:r>
              <a:t>Analysis</a:t>
            </a:r>
          </a:p>
          <a:p>
            <a:pPr>
              <a:defRPr u="sng"/>
            </a:pPr>
            <a:r>
              <a:t>Results</a:t>
            </a:r>
          </a:p>
          <a:p>
            <a:pPr>
              <a:defRPr u="sng"/>
            </a:pPr>
            <a:r>
              <a:t>Discussion</a:t>
            </a:r>
          </a:p>
          <a:p>
            <a:pPr>
              <a:defRPr u="sng"/>
            </a:pPr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タイトル 5"/>
          <p:cNvSpPr txBox="1"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Introduction: Business Problem</a:t>
            </a:r>
          </a:p>
        </p:txBody>
      </p:sp>
      <p:sp>
        <p:nvSpPr>
          <p:cNvPr id="139" name="コンテンツ プレースホルダー 6"/>
          <p:cNvSpPr txBox="1"/>
          <p:nvPr>
            <p:ph type="body" idx="1"/>
          </p:nvPr>
        </p:nvSpPr>
        <p:spPr>
          <a:xfrm>
            <a:off x="1451578" y="1941533"/>
            <a:ext cx="9603277" cy="4111949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spcBef>
                <a:spcPts val="900"/>
              </a:spcBef>
              <a:buSzTx/>
              <a:buNone/>
              <a:defRPr sz="1979"/>
            </a:pPr>
            <a:r>
              <a:t>[Business Problem]</a:t>
            </a:r>
          </a:p>
          <a:p>
            <a:pPr marL="0" indent="0" defTabSz="905255">
              <a:spcBef>
                <a:spcPts val="900"/>
              </a:spcBef>
              <a:buSzTx/>
              <a:buNone/>
              <a:defRPr sz="1979"/>
            </a:pPr>
            <a:r>
              <a:t>Which Airport to build a new restaurant?</a:t>
            </a:r>
          </a:p>
          <a:p>
            <a:pPr marL="0" indent="0" defTabSz="905255">
              <a:spcBef>
                <a:spcPts val="900"/>
              </a:spcBef>
              <a:buSzTx/>
              <a:buNone/>
              <a:defRPr sz="1979"/>
            </a:pPr>
          </a:p>
          <a:p>
            <a:pPr marL="0" indent="0" defTabSz="905255">
              <a:spcBef>
                <a:spcPts val="900"/>
              </a:spcBef>
              <a:buSzTx/>
              <a:buNone/>
              <a:defRPr sz="1979"/>
            </a:pPr>
            <a:r>
              <a:t>[Background]</a:t>
            </a:r>
          </a:p>
          <a:p>
            <a:pPr marL="0" indent="0" defTabSz="905255">
              <a:spcBef>
                <a:spcPts val="900"/>
              </a:spcBef>
              <a:buSzTx/>
              <a:buNone/>
              <a:defRPr sz="1979"/>
            </a:pPr>
            <a:r>
              <a:t>I am a manager to plan the new Japanese authentic restaurant. These days, I am instructed by the boss to plan the restaurant for 'inbound tourist'. Because they're increasing year by year, in 2018 inbound tourist is over 40 million a year. So at first I will plan a new restaurant at the airport which is the first and last touch point in their trip. I have to choose the airport on the basis of several data about tourist and airport.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タイトル 5"/>
          <p:cNvSpPr txBox="1"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  <a:r>
              <a:t> </a:t>
            </a:r>
            <a:r>
              <a:t>source</a:t>
            </a:r>
          </a:p>
        </p:txBody>
      </p:sp>
      <p:sp>
        <p:nvSpPr>
          <p:cNvPr id="142" name="コンテンツ プレースホルダー 6"/>
          <p:cNvSpPr txBox="1"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8000"/>
              </a:lnSpc>
              <a:buFontTx/>
              <a:buAutoNum type="arabicPeriod" startAt="1"/>
            </a:pPr>
            <a:r>
              <a:t>Immigration and Emigration number</a:t>
            </a:r>
            <a:br/>
            <a:r>
              <a:t>Source: Immigration Statics by Minister of Justice</a:t>
            </a:r>
            <a:br/>
            <a:r>
              <a:rPr u="sng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hlinkClick r:id="rId2" invalidUrl="" action="" tgtFrame="" tooltip="" history="1" highlightClick="0" endSnd="0"/>
              </a:rPr>
              <a:t>http://www.moj.go.jp/housei/toukei/toukei_ichiran_nyukan.html</a:t>
            </a:r>
          </a:p>
          <a:p>
            <a:pPr marL="457200" indent="-457200">
              <a:lnSpc>
                <a:spcPct val="108000"/>
              </a:lnSpc>
              <a:buFontTx/>
              <a:buAutoNum type="arabicPeriod" startAt="1"/>
            </a:pPr>
            <a:r>
              <a:t>Total tour unit cost in Japan</a:t>
            </a:r>
            <a:br/>
            <a:r>
              <a:t>Source:Consumption Trends of International Visitors to Japan Survey</a:t>
            </a:r>
            <a:br/>
            <a:r>
              <a:rPr u="sng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hlinkClick r:id="rId3" invalidUrl="" action="" tgtFrame="" tooltip="" history="1" highlightClick="0" endSnd="0"/>
              </a:rPr>
              <a:t>http://www.mlit.go.jp/kankocho/siryou/toukei/shouhidoukou.html</a:t>
            </a:r>
          </a:p>
          <a:p>
            <a:pPr marL="457200" indent="-457200">
              <a:lnSpc>
                <a:spcPct val="108000"/>
              </a:lnSpc>
              <a:buFontTx/>
              <a:buAutoNum type="arabicPeriod" startAt="1"/>
            </a:pPr>
            <a:r>
              <a:t>Airport location(longitude and latitude)</a:t>
            </a:r>
            <a:br/>
            <a:r>
              <a:t>Source: Airport GIS data by Ministry of Land, Infrastructure and Transport</a:t>
            </a:r>
            <a:br/>
            <a:r>
              <a:rPr u="sng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hlinkClick r:id="rId4" invalidUrl="" action="" tgtFrame="" tooltip="" history="1" highlightClick="0" endSnd="0"/>
              </a:rPr>
              <a:t>http://nlftp.mlit.go.jp/ksj/gml/datalist/KsjTmplt-N08.html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タイトル 5"/>
          <p:cNvSpPr txBox="1"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Methodology </a:t>
            </a:r>
            <a:br/>
          </a:p>
        </p:txBody>
      </p:sp>
      <p:sp>
        <p:nvSpPr>
          <p:cNvPr id="145" name="コンテンツ プレースホルダー 6"/>
          <p:cNvSpPr txBox="1"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 marL="457200" indent="-457200">
              <a:buFontTx/>
              <a:buAutoNum type="arabicPeriod" startAt="1"/>
            </a:pPr>
            <a:r>
              <a:t>Comparison of "Emmigraion" figure by each airport and Year-on-year difference(2018vs.2017).</a:t>
            </a:r>
          </a:p>
          <a:p>
            <a:pPr marL="457200" indent="-457200">
              <a:buFontTx/>
              <a:buAutoNum type="arabicPeriod" startAt="1"/>
            </a:pPr>
            <a:r>
              <a:t>Comparison of "Travel Unit Cost" by each airport and Year-on-year difference(2018vs.2017).</a:t>
            </a:r>
          </a:p>
          <a:p>
            <a:pPr marL="457200" indent="-457200">
              <a:buFontTx/>
              <a:buAutoNum type="arabicPeriod" startAt="1"/>
            </a:pPr>
            <a:r>
              <a:t>Catch the regional specifics and candidate cities by mapping score noted above.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タイトル 5"/>
          <p:cNvSpPr txBox="1"/>
          <p:nvPr>
            <p:ph type="title"/>
          </p:nvPr>
        </p:nvSpPr>
        <p:spPr>
          <a:xfrm>
            <a:off x="1451577" y="604101"/>
            <a:ext cx="9603277" cy="1049236"/>
          </a:xfrm>
          <a:prstGeom prst="rect">
            <a:avLst/>
          </a:prstGeom>
        </p:spPr>
        <p:txBody>
          <a:bodyPr/>
          <a:lstStyle/>
          <a:p>
            <a:pPr defTabSz="740663">
              <a:defRPr sz="2268"/>
            </a:pPr>
            <a:r>
              <a:t>Analysis 1</a:t>
            </a:r>
            <a:br/>
            <a:r>
              <a:t>Comparison of "Emmigraion" figure by each airport and Year-on-year difference(2018vs.2017)</a:t>
            </a:r>
          </a:p>
        </p:txBody>
      </p:sp>
      <p:sp>
        <p:nvSpPr>
          <p:cNvPr id="148" name="正方形/長方形 1"/>
          <p:cNvSpPr txBox="1"/>
          <p:nvPr/>
        </p:nvSpPr>
        <p:spPr>
          <a:xfrm>
            <a:off x="1451577" y="2015732"/>
            <a:ext cx="6096001" cy="6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Bar graph sortrd year on year changes Emmigraion by Airport in Japan 2017-2018</a:t>
            </a:r>
          </a:p>
        </p:txBody>
      </p:sp>
      <p:pic>
        <p:nvPicPr>
          <p:cNvPr id="14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438" y="2749744"/>
            <a:ext cx="5891000" cy="3312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オブジェクト 3" descr="オブジェクト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1795" y="2256740"/>
            <a:ext cx="3746501" cy="3711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タイトル 1"/>
          <p:cNvSpPr txBox="1"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 defTabSz="859536">
              <a:defRPr sz="2256"/>
            </a:pPr>
            <a:r>
              <a:t>Analysis 2</a:t>
            </a:r>
            <a:br/>
            <a:r>
              <a:t>Comparison of "Travel Unit Cost" by each airport and Year-on-year difference(2018vs.2017).</a:t>
            </a:r>
          </a:p>
        </p:txBody>
      </p:sp>
      <p:sp>
        <p:nvSpPr>
          <p:cNvPr id="153" name="コンテンツ プレースホルダー 2"/>
          <p:cNvSpPr txBox="1"/>
          <p:nvPr>
            <p:ph type="body" sz="half" idx="1"/>
          </p:nvPr>
        </p:nvSpPr>
        <p:spPr>
          <a:xfrm>
            <a:off x="1451580" y="2015732"/>
            <a:ext cx="4764662" cy="4037749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Bar graph sortrd year on year changes Travel Unit Cost by Airport in Japan 2017-2018</a:t>
            </a:r>
          </a:p>
        </p:txBody>
      </p:sp>
      <p:pic>
        <p:nvPicPr>
          <p:cNvPr id="154" name="オブジェクト 4" descr="オブジェクト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1563" y="2257425"/>
            <a:ext cx="4064001" cy="3641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5722" y="2853506"/>
            <a:ext cx="5563214" cy="30456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タイトル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59536">
              <a:defRPr sz="2256"/>
            </a:pPr>
            <a:r>
              <a:t>Analysis 3</a:t>
            </a:r>
            <a:br/>
            <a:r>
              <a:t>Catch the regional specifics and candidate cities by mapping score   ~Emigration Figure~</a:t>
            </a:r>
          </a:p>
        </p:txBody>
      </p:sp>
      <p:pic>
        <p:nvPicPr>
          <p:cNvPr id="158" name="スクリーンショット 2019-08-30 1.34.14.png" descr="スクリーンショット 2019-08-30 1.34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425" y="2340198"/>
            <a:ext cx="3429001" cy="411143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Airport Location"/>
          <p:cNvSpPr txBox="1"/>
          <p:nvPr/>
        </p:nvSpPr>
        <p:spPr>
          <a:xfrm>
            <a:off x="1311307" y="1943413"/>
            <a:ext cx="15837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Airport Location </a:t>
            </a:r>
          </a:p>
        </p:txBody>
      </p:sp>
      <p:sp>
        <p:nvSpPr>
          <p:cNvPr id="160" name="Emigration figure"/>
          <p:cNvSpPr txBox="1"/>
          <p:nvPr/>
        </p:nvSpPr>
        <p:spPr>
          <a:xfrm>
            <a:off x="5478730" y="1943413"/>
            <a:ext cx="16401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Emigration figure</a:t>
            </a:r>
          </a:p>
        </p:txBody>
      </p:sp>
      <p:sp>
        <p:nvSpPr>
          <p:cNvPr id="161" name="YoY"/>
          <p:cNvSpPr txBox="1"/>
          <p:nvPr/>
        </p:nvSpPr>
        <p:spPr>
          <a:xfrm>
            <a:off x="10238886" y="1943413"/>
            <a:ext cx="46956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YoY</a:t>
            </a:r>
          </a:p>
        </p:txBody>
      </p:sp>
      <p:pic>
        <p:nvPicPr>
          <p:cNvPr id="162" name="スクリーンショット 2019-08-30 1.44.29.png" descr="スクリーンショット 2019-08-30 1.44.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8533" y="2295225"/>
            <a:ext cx="3429001" cy="4201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スクリーンショット 2019-08-30 1.45.02.png" descr="スクリーンショット 2019-08-30 1.45.0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02303" y="2356603"/>
            <a:ext cx="3429001" cy="4078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タイトル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59536">
              <a:defRPr sz="2256"/>
            </a:pPr>
            <a:r>
              <a:t>Analysis 3</a:t>
            </a:r>
            <a:br/>
            <a:r>
              <a:t>Catch the regional specifics and candidate cities by mapping score   ~TraVEL Unit Cost~</a:t>
            </a:r>
          </a:p>
        </p:txBody>
      </p:sp>
      <p:pic>
        <p:nvPicPr>
          <p:cNvPr id="166" name="スクリーンショット 2019-08-30 1.34.14.png" descr="スクリーンショット 2019-08-30 1.34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425" y="2340198"/>
            <a:ext cx="3429001" cy="411143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Airport Location"/>
          <p:cNvSpPr txBox="1"/>
          <p:nvPr/>
        </p:nvSpPr>
        <p:spPr>
          <a:xfrm>
            <a:off x="1311307" y="1943413"/>
            <a:ext cx="15837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Airport Location </a:t>
            </a:r>
          </a:p>
        </p:txBody>
      </p:sp>
      <p:sp>
        <p:nvSpPr>
          <p:cNvPr id="168" name="Travel Unit Cost figure"/>
          <p:cNvSpPr txBox="1"/>
          <p:nvPr/>
        </p:nvSpPr>
        <p:spPr>
          <a:xfrm>
            <a:off x="5433143" y="1943413"/>
            <a:ext cx="211808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Travel Unit Cost figure</a:t>
            </a:r>
          </a:p>
        </p:txBody>
      </p:sp>
      <p:sp>
        <p:nvSpPr>
          <p:cNvPr id="169" name="YoY"/>
          <p:cNvSpPr txBox="1"/>
          <p:nvPr/>
        </p:nvSpPr>
        <p:spPr>
          <a:xfrm>
            <a:off x="10238886" y="1943413"/>
            <a:ext cx="46956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YoY</a:t>
            </a:r>
          </a:p>
        </p:txBody>
      </p:sp>
      <p:pic>
        <p:nvPicPr>
          <p:cNvPr id="170" name="スクリーンショット 2019-08-30 1.45.32.png" descr="スクリーンショット 2019-08-30 1.45.32.png"/>
          <p:cNvPicPr>
            <a:picLocks noChangeAspect="1"/>
          </p:cNvPicPr>
          <p:nvPr/>
        </p:nvPicPr>
        <p:blipFill>
          <a:blip r:embed="rId3">
            <a:extLst/>
          </a:blip>
          <a:srcRect l="0" t="2449" r="0" b="0"/>
          <a:stretch>
            <a:fillRect/>
          </a:stretch>
        </p:blipFill>
        <p:spPr>
          <a:xfrm>
            <a:off x="4584303" y="2356603"/>
            <a:ext cx="3429001" cy="4046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スクリーンショット 2019-08-30 1.46.16.png" descr="スクリーンショット 2019-08-30 1.46.16.png"/>
          <p:cNvPicPr>
            <a:picLocks noChangeAspect="1"/>
          </p:cNvPicPr>
          <p:nvPr/>
        </p:nvPicPr>
        <p:blipFill>
          <a:blip r:embed="rId4">
            <a:extLst/>
          </a:blip>
          <a:srcRect l="0" t="2473" r="0" b="0"/>
          <a:stretch>
            <a:fillRect/>
          </a:stretch>
        </p:blipFill>
        <p:spPr>
          <a:xfrm>
            <a:off x="8678881" y="2357000"/>
            <a:ext cx="3262856" cy="4045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ギャラリー">
  <a:themeElements>
    <a:clrScheme name="ギャラリー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ギャラリー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ギャラリー">
  <a:themeElements>
    <a:clrScheme name="ギャラリー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ギャラリー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