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sldIdLst>
    <p:sldId id="256" r:id="rId2"/>
    <p:sldId id="258" r:id="rId3"/>
    <p:sldId id="261" r:id="rId4"/>
    <p:sldId id="257" r:id="rId5"/>
    <p:sldId id="260" r:id="rId6"/>
    <p:sldId id="259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akamatsu,_Kagaw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lit.go.jp/kankocho/siryou/toukei/shouhidoukou.html" TargetMode="External"/><Relationship Id="rId2" Type="http://schemas.openxmlformats.org/officeDocument/2006/relationships/hyperlink" Target="http://www.moj.go.jp/housei/toukei/toukei_ichiran_nyuka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lftp.mlit.go.jp/ksj/gml/datalist/KsjTmplt-N08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.xls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C6FD0E-E605-41C8-91D3-25EC886A8C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Which Airport to build a new restaurant?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52B4220-4E3B-4807-917E-31720ED33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Capstone Project - The Battle of the Neighborhoods (Week 2)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582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BBD3E5-4E08-4C83-813D-5A3C16B9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ConCLUsion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5041FA-5883-4833-92BB-0B62A8F15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I will </a:t>
            </a:r>
            <a:r>
              <a:rPr lang="en-US" altLang="ja-JP" dirty="0" err="1"/>
              <a:t>recomend</a:t>
            </a:r>
            <a:r>
              <a:rPr lang="en-US" altLang="ja-JP" dirty="0"/>
              <a:t> </a:t>
            </a:r>
            <a:r>
              <a:rPr lang="en-US" altLang="ja-JP" b="1" dirty="0"/>
              <a:t>Takamatsu Airport</a:t>
            </a:r>
            <a:r>
              <a:rPr lang="en-US" altLang="ja-JP" dirty="0"/>
              <a:t> for candidate airport.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[FYI] Takamatsu-city</a:t>
            </a:r>
            <a:br>
              <a:rPr lang="en-US" altLang="ja-JP" dirty="0"/>
            </a:br>
            <a:r>
              <a:rPr lang="en-US" altLang="ja-JP" u="sng" dirty="0">
                <a:hlinkClick r:id="rId2"/>
              </a:rPr>
              <a:t>https://en.wikipedia.org/wiki/Takamatsu,_Kagawa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65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4438E7-2E76-4E20-87E7-F5DA4E35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85CB3A-C32F-49F4-9170-E3BDA9315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u="sng" dirty="0"/>
              <a:t>Introduction: Business Problem</a:t>
            </a:r>
            <a:endParaRPr lang="en-US" altLang="ja-JP" dirty="0"/>
          </a:p>
          <a:p>
            <a:r>
              <a:rPr lang="en-US" altLang="ja-JP" u="sng" dirty="0"/>
              <a:t>Data</a:t>
            </a:r>
            <a:endParaRPr lang="en-US" altLang="ja-JP" dirty="0"/>
          </a:p>
          <a:p>
            <a:r>
              <a:rPr lang="en-US" altLang="ja-JP" u="sng" dirty="0"/>
              <a:t>Methodology</a:t>
            </a:r>
            <a:endParaRPr lang="en-US" altLang="ja-JP" dirty="0"/>
          </a:p>
          <a:p>
            <a:r>
              <a:rPr lang="en-US" altLang="ja-JP" u="sng" dirty="0"/>
              <a:t>Analysis</a:t>
            </a:r>
            <a:endParaRPr lang="en-US" altLang="ja-JP" dirty="0"/>
          </a:p>
          <a:p>
            <a:r>
              <a:rPr lang="en-US" altLang="ja-JP" u="sng" dirty="0"/>
              <a:t>Results</a:t>
            </a:r>
          </a:p>
          <a:p>
            <a:r>
              <a:rPr lang="en-US" altLang="ja-JP" u="sng" dirty="0"/>
              <a:t>Discussion</a:t>
            </a:r>
            <a:endParaRPr lang="en-US" altLang="ja-JP" dirty="0"/>
          </a:p>
          <a:p>
            <a:r>
              <a:rPr lang="en-US" altLang="ja-JP" u="sng" dirty="0"/>
              <a:t>Conclusion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60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D42E347-F29B-4368-9AD6-974D6C27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Introduction: Business Problem</a:t>
            </a:r>
            <a:endParaRPr kumimoji="1" lang="ja-JP" altLang="en-US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E529A6E3-F40F-454B-9458-3DFA93BE0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1534"/>
            <a:ext cx="9603275" cy="4111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[Business Problem]</a:t>
            </a:r>
          </a:p>
          <a:p>
            <a:pPr marL="0" indent="0">
              <a:buNone/>
            </a:pPr>
            <a:r>
              <a:rPr lang="en-US" altLang="ja-JP" dirty="0"/>
              <a:t>Which Airport to build a new restaurant?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[Background]</a:t>
            </a:r>
          </a:p>
          <a:p>
            <a:pPr marL="0" indent="0">
              <a:buNone/>
            </a:pPr>
            <a:r>
              <a:rPr lang="en-US" altLang="ja-JP" dirty="0"/>
              <a:t>I am a manager to plan the new Japanese authentic restaurant. These days, I am instructed by the boss to plan the restaurant for 'inbound tourist'. Because they're increasing year by year, in 2018 inbound tourist is over 40 million a year. So at first I will plan a new restaurant at the airport which is the first and last touch point in their trip. I have to choose the airport on the basis of several data about tourist and airport.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523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D42E347-F29B-4368-9AD6-974D6C27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</a:t>
            </a:r>
            <a:r>
              <a:rPr lang="ja-JP" altLang="en-US" dirty="0"/>
              <a:t> </a:t>
            </a:r>
            <a:r>
              <a:rPr lang="en-US" altLang="ja-JP" dirty="0"/>
              <a:t>source</a:t>
            </a:r>
            <a:endParaRPr kumimoji="1" lang="ja-JP" altLang="en-US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E529A6E3-F40F-454B-9458-3DFA93BE0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Immigration and Emigration number</a:t>
            </a:r>
            <a:br>
              <a:rPr lang="en-US" altLang="ja-JP" dirty="0"/>
            </a:br>
            <a:r>
              <a:rPr lang="en-US" altLang="ja-JP" dirty="0"/>
              <a:t>Source: Immigration Statics by Minister of Justice</a:t>
            </a:r>
            <a:br>
              <a:rPr lang="en-US" altLang="ja-JP" dirty="0"/>
            </a:br>
            <a:r>
              <a:rPr lang="en-US" altLang="ja-JP" u="sng" dirty="0">
                <a:hlinkClick r:id="rId2"/>
              </a:rPr>
              <a:t>http://www.moj.go.jp/housei/toukei/toukei_ichiran_nyukan.html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Total tour unit cost in Japan</a:t>
            </a:r>
            <a:br>
              <a:rPr lang="en-US" altLang="ja-JP" dirty="0"/>
            </a:br>
            <a:r>
              <a:rPr lang="en-US" altLang="ja-JP" dirty="0" err="1"/>
              <a:t>Source:Consumption</a:t>
            </a:r>
            <a:r>
              <a:rPr lang="en-US" altLang="ja-JP" dirty="0"/>
              <a:t> Trends of International Visitors to Japan Survey</a:t>
            </a:r>
            <a:br>
              <a:rPr lang="en-US" altLang="ja-JP" dirty="0"/>
            </a:br>
            <a:r>
              <a:rPr lang="en-US" altLang="ja-JP" u="sng" dirty="0">
                <a:hlinkClick r:id="rId3"/>
              </a:rPr>
              <a:t>http://www.mlit.go.jp/kankocho/siryou/toukei/shouhidoukou.html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Airport location(longitude and latitude)</a:t>
            </a:r>
            <a:br>
              <a:rPr lang="en-US" altLang="ja-JP" dirty="0"/>
            </a:br>
            <a:r>
              <a:rPr lang="en-US" altLang="ja-JP" dirty="0"/>
              <a:t>Source: Airport GIS data by Ministry of Land, Infrastructure and Transport</a:t>
            </a:r>
            <a:br>
              <a:rPr lang="en-US" altLang="ja-JP" dirty="0"/>
            </a:br>
            <a:r>
              <a:rPr lang="en-US" altLang="ja-JP" u="sng" dirty="0">
                <a:hlinkClick r:id="rId4"/>
              </a:rPr>
              <a:t>http://nlftp.mlit.go.jp/ksj/gml/datalist/KsjTmplt-N08.html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177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D42E347-F29B-4368-9AD6-974D6C27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Methodology 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E529A6E3-F40F-454B-9458-3DFA93BE0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Comparison of "</a:t>
            </a:r>
            <a:r>
              <a:rPr lang="en-US" altLang="ja-JP" dirty="0" err="1"/>
              <a:t>Emmigraion</a:t>
            </a:r>
            <a:r>
              <a:rPr lang="en-US" altLang="ja-JP" dirty="0"/>
              <a:t>" figure by each airport and Year-on-year difference(2018vs.2017).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Comparison of "Travel Unit Cost" by each airport and Year-on-year difference(2018vs.2017).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Catch the regional specifics and candidate cities by mapping score noted above.</a:t>
            </a:r>
            <a:br>
              <a:rPr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322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D42E347-F29B-4368-9AD6-974D6C27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604102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Analysis 1</a:t>
            </a:r>
            <a:br>
              <a:rPr lang="en-US" altLang="ja-JP" dirty="0"/>
            </a:br>
            <a:r>
              <a:rPr lang="en-US" altLang="ja-JP" dirty="0"/>
              <a:t>Comparison of "</a:t>
            </a:r>
            <a:r>
              <a:rPr lang="en-US" altLang="ja-JP" dirty="0" err="1"/>
              <a:t>Emmigraion</a:t>
            </a:r>
            <a:r>
              <a:rPr lang="en-US" altLang="ja-JP" dirty="0"/>
              <a:t>" figure by each airport and Year-on-year difference(2018vs.2017)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258986-B73F-4B51-98A9-E7AD2D4432A0}"/>
              </a:ext>
            </a:extLst>
          </p:cNvPr>
          <p:cNvSpPr/>
          <p:nvPr/>
        </p:nvSpPr>
        <p:spPr>
          <a:xfrm>
            <a:off x="1451578" y="20157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latin typeface="Helvetica Neue"/>
              </a:rPr>
              <a:t>Bar graph </a:t>
            </a:r>
            <a:r>
              <a:rPr lang="en-US" altLang="ja-JP" dirty="0" err="1">
                <a:solidFill>
                  <a:srgbClr val="000000"/>
                </a:solidFill>
                <a:latin typeface="Helvetica Neue"/>
              </a:rPr>
              <a:t>sortrd</a:t>
            </a:r>
            <a:r>
              <a:rPr lang="en-US" altLang="ja-JP" dirty="0">
                <a:solidFill>
                  <a:srgbClr val="000000"/>
                </a:solidFill>
                <a:latin typeface="Helvetica Neue"/>
              </a:rPr>
              <a:t> year on year changes </a:t>
            </a:r>
            <a:r>
              <a:rPr lang="en-US" altLang="ja-JP" dirty="0" err="1">
                <a:solidFill>
                  <a:srgbClr val="000000"/>
                </a:solidFill>
                <a:latin typeface="Helvetica Neue"/>
              </a:rPr>
              <a:t>Emmigraion</a:t>
            </a:r>
            <a:r>
              <a:rPr lang="en-US" altLang="ja-JP" dirty="0">
                <a:solidFill>
                  <a:srgbClr val="000000"/>
                </a:solidFill>
                <a:latin typeface="Helvetica Neue"/>
              </a:rPr>
              <a:t> by Airport in Japan 2017-2018</a:t>
            </a:r>
            <a:endParaRPr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2B3595-65A5-4FE7-A16E-AEF926582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39" y="2749745"/>
            <a:ext cx="5890999" cy="331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オブジェクト 3">
            <a:extLst>
              <a:ext uri="{FF2B5EF4-FFF2-40B4-BE49-F238E27FC236}">
                <a16:creationId xmlns:a16="http://schemas.microsoft.com/office/drawing/2014/main" id="{B01FDDE1-9C6E-4C46-9CF7-0148A6D30B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951953"/>
              </p:ext>
            </p:extLst>
          </p:nvPr>
        </p:nvGraphicFramePr>
        <p:xfrm>
          <a:off x="7421796" y="2256741"/>
          <a:ext cx="3746500" cy="371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4" imgW="3371936" imgH="3340203" progId="Excel.Sheet.12">
                  <p:embed/>
                </p:oleObj>
              </mc:Choice>
              <mc:Fallback>
                <p:oleObj name="Worksheet" r:id="rId4" imgW="3371936" imgH="334020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21796" y="2256741"/>
                        <a:ext cx="3746500" cy="3711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2081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8C93FD-E3B8-4DBF-B0F8-9EBD51EBC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2400" dirty="0"/>
              <a:t>Analysis 2</a:t>
            </a:r>
            <a:br>
              <a:rPr lang="en-US" altLang="ja-JP" sz="2400" dirty="0"/>
            </a:br>
            <a:r>
              <a:rPr lang="en-US" altLang="ja-JP" sz="2400" dirty="0"/>
              <a:t>Comparison of "Travel Unit Cost" by each airport and Year-on-year difference(2018vs.2017).</a:t>
            </a:r>
            <a:endParaRPr kumimoji="1" lang="ja-JP" altLang="en-US" sz="2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17D653-008E-4E13-B063-552470175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764662" cy="4037749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Bar graph </a:t>
            </a:r>
            <a:r>
              <a:rPr lang="en-US" altLang="ja-JP" dirty="0" err="1"/>
              <a:t>sortrd</a:t>
            </a:r>
            <a:r>
              <a:rPr lang="en-US" altLang="ja-JP" dirty="0"/>
              <a:t> year on year changes Travel Unit Cost by Airport in Japan 2017-2018</a:t>
            </a:r>
            <a:endParaRPr kumimoji="1" lang="ja-JP" altLang="en-US" dirty="0"/>
          </a:p>
        </p:txBody>
      </p:sp>
      <p:graphicFrame>
        <p:nvGraphicFramePr>
          <p:cNvPr id="5" name="オブジェクト 4">
            <a:extLst>
              <a:ext uri="{FF2B5EF4-FFF2-40B4-BE49-F238E27FC236}">
                <a16:creationId xmlns:a16="http://schemas.microsoft.com/office/drawing/2014/main" id="{DAACF19E-1326-4355-9AB7-42091518A0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176325"/>
              </p:ext>
            </p:extLst>
          </p:nvPr>
        </p:nvGraphicFramePr>
        <p:xfrm>
          <a:off x="7421563" y="2257425"/>
          <a:ext cx="4064000" cy="364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Worksheet" r:id="rId3" imgW="3657600" imgH="3276776" progId="Excel.Sheet.12">
                  <p:embed/>
                </p:oleObj>
              </mc:Choice>
              <mc:Fallback>
                <p:oleObj name="Worksheet" r:id="rId3" imgW="3657600" imgH="3276776" progId="Excel.Sheet.12">
                  <p:embed/>
                  <p:pic>
                    <p:nvPicPr>
                      <p:cNvPr id="4" name="オブジェクト 3">
                        <a:extLst>
                          <a:ext uri="{FF2B5EF4-FFF2-40B4-BE49-F238E27FC236}">
                            <a16:creationId xmlns:a16="http://schemas.microsoft.com/office/drawing/2014/main" id="{B01FDDE1-9C6E-4C46-9CF7-0148A6D30B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21563" y="2257425"/>
                        <a:ext cx="4064000" cy="364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34F0D23F-7FC7-4924-A1A7-528CEA299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722" y="2853506"/>
            <a:ext cx="5563213" cy="304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98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39DB98-E3A0-4E54-8E58-DB9A3FAE2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Results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C02388-22C4-4FDD-9CA8-F2E903B73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320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b="1" u="sng" dirty="0"/>
              <a:t>Emigration</a:t>
            </a:r>
          </a:p>
          <a:p>
            <a:r>
              <a:rPr lang="en-US" altLang="ja-JP" dirty="0"/>
              <a:t>Figure</a:t>
            </a:r>
            <a:br>
              <a:rPr lang="en-US" altLang="ja-JP" dirty="0"/>
            </a:br>
            <a:r>
              <a:rPr lang="en-US" altLang="ja-JP" dirty="0"/>
              <a:t>Narita, Haneda, Kansai where are international airport for world is top3.</a:t>
            </a:r>
          </a:p>
          <a:p>
            <a:r>
              <a:rPr lang="en-US" altLang="ja-JP" dirty="0"/>
              <a:t>Year on year changes</a:t>
            </a:r>
            <a:br>
              <a:rPr lang="en-US" altLang="ja-JP" dirty="0"/>
            </a:br>
            <a:r>
              <a:rPr lang="en-US" altLang="ja-JP" dirty="0"/>
              <a:t>Same as above, Narita, Haneda, Kansai are top3.</a:t>
            </a:r>
          </a:p>
          <a:p>
            <a:pPr marL="0" indent="0">
              <a:buNone/>
            </a:pPr>
            <a:r>
              <a:rPr lang="en-US" altLang="ja-JP" b="1" u="sng" dirty="0"/>
              <a:t>Travel Unit Cost</a:t>
            </a:r>
          </a:p>
          <a:p>
            <a:r>
              <a:rPr lang="en-US" altLang="ja-JP" dirty="0"/>
              <a:t>Figure</a:t>
            </a:r>
            <a:br>
              <a:rPr lang="en-US" altLang="ja-JP" dirty="0"/>
            </a:br>
            <a:r>
              <a:rPr lang="en-US" altLang="ja-JP" dirty="0"/>
              <a:t>Same as Figure Narita, Haneda, Kansai where are top3.</a:t>
            </a:r>
            <a:br>
              <a:rPr lang="en-US" altLang="ja-JP" dirty="0"/>
            </a:br>
            <a:r>
              <a:rPr lang="en-US" altLang="ja-JP" dirty="0"/>
              <a:t>Unlike a Emigration, </a:t>
            </a:r>
            <a:r>
              <a:rPr lang="en-US" altLang="ja-JP" b="1" dirty="0" err="1"/>
              <a:t>Fujisan_Shzuoka</a:t>
            </a:r>
            <a:r>
              <a:rPr lang="en-US" altLang="ja-JP" b="1" dirty="0"/>
              <a:t> and Takamatsu</a:t>
            </a:r>
            <a:r>
              <a:rPr lang="en-US" altLang="ja-JP" dirty="0"/>
              <a:t> are top rank.</a:t>
            </a:r>
          </a:p>
          <a:p>
            <a:r>
              <a:rPr lang="en-US" altLang="ja-JP" dirty="0"/>
              <a:t>Year on year changes</a:t>
            </a:r>
            <a:br>
              <a:rPr lang="en-US" altLang="ja-JP" dirty="0"/>
            </a:br>
            <a:r>
              <a:rPr lang="en-US" altLang="ja-JP" b="1" dirty="0"/>
              <a:t>Takamatsu, Hiroshima, Haneda </a:t>
            </a:r>
            <a:r>
              <a:rPr lang="en-US" altLang="ja-JP" dirty="0"/>
              <a:t>are top3</a:t>
            </a:r>
            <a:r>
              <a:rPr lang="en-US" altLang="ja-JP" b="1" dirty="0"/>
              <a:t>.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1938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39DB98-E3A0-4E54-8E58-DB9A3FAE2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Discussion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C02388-22C4-4FDD-9CA8-F2E903B73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Haneda, Narita, Kansai are famous for world.</a:t>
            </a:r>
          </a:p>
          <a:p>
            <a:pPr marL="0" indent="0">
              <a:buNone/>
            </a:pPr>
            <a:r>
              <a:rPr lang="ja-JP" altLang="en-US" dirty="0"/>
              <a:t>→</a:t>
            </a:r>
            <a:r>
              <a:rPr lang="en-US" altLang="ja-JP" dirty="0"/>
              <a:t>Those three airport are so competitive.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Takamatsu and </a:t>
            </a:r>
            <a:r>
              <a:rPr lang="en-US" altLang="ja-JP" dirty="0" err="1"/>
              <a:t>Fujisan_Shizuoka</a:t>
            </a:r>
            <a:r>
              <a:rPr lang="en-US" altLang="ja-JP" dirty="0"/>
              <a:t> have potential for new </a:t>
            </a:r>
            <a:r>
              <a:rPr lang="en-US" altLang="ja-JP" dirty="0" err="1"/>
              <a:t>reastrant</a:t>
            </a:r>
            <a:r>
              <a:rPr lang="en-US" altLang="ja-JP" dirty="0"/>
              <a:t>,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sz="1800" dirty="0"/>
              <a:t>FYI, From year on year changes Travel Unit Cost mapping, Westside airport are bigger circle than other </a:t>
            </a:r>
            <a:r>
              <a:rPr lang="en-US" altLang="ja-JP" sz="1800" dirty="0" err="1"/>
              <a:t>airport.We</a:t>
            </a:r>
            <a:r>
              <a:rPr lang="en-US" altLang="ja-JP" sz="1800" dirty="0"/>
              <a:t> may pre-empt the changing for inbound travelers, by moving Takamatsu Airport.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96360804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TM10001114[[fn=ギャラリー]]</Template>
  <TotalTime>0</TotalTime>
  <Words>299</Words>
  <Application>Microsoft Office PowerPoint</Application>
  <PresentationFormat>ワイド画面</PresentationFormat>
  <Paragraphs>45</Paragraphs>
  <Slides>10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8" baseType="lpstr">
      <vt:lpstr>Helvetica Neue</vt:lpstr>
      <vt:lpstr>游ゴシック</vt:lpstr>
      <vt:lpstr>游ゴシック Light</vt:lpstr>
      <vt:lpstr>Arial</vt:lpstr>
      <vt:lpstr>Gill Sans MT</vt:lpstr>
      <vt:lpstr>Wingdings</vt:lpstr>
      <vt:lpstr>ギャラリー</vt:lpstr>
      <vt:lpstr>Microsoft Excel ワークシート</vt:lpstr>
      <vt:lpstr>Which Airport to build a new restaurant?</vt:lpstr>
      <vt:lpstr>Table of contents</vt:lpstr>
      <vt:lpstr>Introduction: Business Problem</vt:lpstr>
      <vt:lpstr>DATA source</vt:lpstr>
      <vt:lpstr>Methodology  </vt:lpstr>
      <vt:lpstr>Analysis 1 Comparison of "Emmigraion" figure by each airport and Year-on-year difference(2018vs.2017)</vt:lpstr>
      <vt:lpstr>Analysis 2 Comparison of "Travel Unit Cost" by each airport and Year-on-year difference(2018vs.2017).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2019-08-29T05:13:09Z</dcterms:created>
  <dcterms:modified xsi:type="dcterms:W3CDTF">2019-08-29T06:40:28Z</dcterms:modified>
</cp:coreProperties>
</file>