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6"/>
  </p:notesMasterIdLst>
  <p:sldIdLst>
    <p:sldId id="256" r:id="rId2"/>
    <p:sldId id="271" r:id="rId3"/>
    <p:sldId id="272" r:id="rId4"/>
    <p:sldId id="284" r:id="rId5"/>
    <p:sldId id="274" r:id="rId6"/>
    <p:sldId id="282" r:id="rId7"/>
    <p:sldId id="285" r:id="rId8"/>
    <p:sldId id="288" r:id="rId9"/>
    <p:sldId id="289" r:id="rId10"/>
    <p:sldId id="290" r:id="rId11"/>
    <p:sldId id="287" r:id="rId12"/>
    <p:sldId id="293" r:id="rId13"/>
    <p:sldId id="291" r:id="rId14"/>
    <p:sldId id="29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藤原 友正" initials="藤原" lastIdx="1" clrIdx="0">
    <p:extLst>
      <p:ext uri="{19B8F6BF-5375-455C-9EA6-DF929625EA0E}">
        <p15:presenceInfo xmlns:p15="http://schemas.microsoft.com/office/powerpoint/2012/main" userId="773db4682fb361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E64"/>
    <a:srgbClr val="F6F8FC"/>
    <a:srgbClr val="0070C0"/>
    <a:srgbClr val="002060"/>
    <a:srgbClr val="0050AA"/>
    <a:srgbClr val="0050B4"/>
    <a:srgbClr val="F0F0FF"/>
    <a:srgbClr val="00D800"/>
    <a:srgbClr val="E6E6FF"/>
    <a:srgbClr val="F5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78" autoAdjust="0"/>
    <p:restoredTop sz="94935" autoAdjust="0"/>
  </p:normalViewPr>
  <p:slideViewPr>
    <p:cSldViewPr snapToGrid="0">
      <p:cViewPr varScale="1">
        <p:scale>
          <a:sx n="90" d="100"/>
          <a:sy n="9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jiwara Tomomasa" userId="773db4682fb361c6" providerId="LiveId" clId="{4BBAD682-078E-4BCE-89F7-559CF4E9E1FB}"/>
    <pc:docChg chg="modSld">
      <pc:chgData name="Fujiwara Tomomasa" userId="773db4682fb361c6" providerId="LiveId" clId="{4BBAD682-078E-4BCE-89F7-559CF4E9E1FB}" dt="2020-02-06T02:14:57.459" v="0" actId="1076"/>
      <pc:docMkLst>
        <pc:docMk/>
      </pc:docMkLst>
      <pc:sldChg chg="modSp">
        <pc:chgData name="Fujiwara Tomomasa" userId="773db4682fb361c6" providerId="LiveId" clId="{4BBAD682-078E-4BCE-89F7-559CF4E9E1FB}" dt="2020-02-06T02:14:57.459" v="0" actId="1076"/>
        <pc:sldMkLst>
          <pc:docMk/>
          <pc:sldMk cId="4111837722" sldId="284"/>
        </pc:sldMkLst>
        <pc:picChg chg="mod">
          <ac:chgData name="Fujiwara Tomomasa" userId="773db4682fb361c6" providerId="LiveId" clId="{4BBAD682-078E-4BCE-89F7-559CF4E9E1FB}" dt="2020-02-06T02:14:57.459" v="0" actId="1076"/>
          <ac:picMkLst>
            <pc:docMk/>
            <pc:sldMk cId="4111837722" sldId="284"/>
            <ac:picMk id="8" creationId="{E2AFAFA3-DA6F-4B37-834B-DC2C71231E7C}"/>
          </ac:picMkLst>
        </pc:picChg>
      </pc:sldChg>
    </pc:docChg>
  </pc:docChgLst>
  <pc:docChgLst>
    <pc:chgData name="藤原 友正" userId="773db4682fb361c6" providerId="LiveId" clId="{25390CA6-3C7C-45EC-A532-411B6EC40DC1}"/>
    <pc:docChg chg="modSld">
      <pc:chgData name="藤原 友正" userId="773db4682fb361c6" providerId="LiveId" clId="{25390CA6-3C7C-45EC-A532-411B6EC40DC1}" dt="2019-11-13T10:52:31.186" v="8" actId="1036"/>
      <pc:docMkLst>
        <pc:docMk/>
      </pc:docMkLst>
      <pc:sldChg chg="modSp">
        <pc:chgData name="藤原 友正" userId="773db4682fb361c6" providerId="LiveId" clId="{25390CA6-3C7C-45EC-A532-411B6EC40DC1}" dt="2019-11-13T10:52:31.186" v="8" actId="1036"/>
        <pc:sldMkLst>
          <pc:docMk/>
          <pc:sldMk cId="3759791044" sldId="271"/>
        </pc:sldMkLst>
        <pc:spChg chg="mod">
          <ac:chgData name="藤原 友正" userId="773db4682fb361c6" providerId="LiveId" clId="{25390CA6-3C7C-45EC-A532-411B6EC40DC1}" dt="2019-11-13T10:52:31.186" v="8" actId="1036"/>
          <ac:spMkLst>
            <pc:docMk/>
            <pc:sldMk cId="3759791044" sldId="271"/>
            <ac:spMk id="5" creationId="{BD714394-802A-48A5-B033-E1A03D10AEBB}"/>
          </ac:spMkLst>
        </pc:spChg>
        <pc:spChg chg="mod">
          <ac:chgData name="藤原 友正" userId="773db4682fb361c6" providerId="LiveId" clId="{25390CA6-3C7C-45EC-A532-411B6EC40DC1}" dt="2019-11-13T10:52:31.186" v="8" actId="1036"/>
          <ac:spMkLst>
            <pc:docMk/>
            <pc:sldMk cId="3759791044" sldId="271"/>
            <ac:spMk id="6" creationId="{B2264FD7-8C36-48AF-8BC5-F253AB2404AE}"/>
          </ac:spMkLst>
        </pc:spChg>
        <pc:spChg chg="mod">
          <ac:chgData name="藤原 友正" userId="773db4682fb361c6" providerId="LiveId" clId="{25390CA6-3C7C-45EC-A532-411B6EC40DC1}" dt="2019-11-13T10:52:31.186" v="8" actId="1036"/>
          <ac:spMkLst>
            <pc:docMk/>
            <pc:sldMk cId="3759791044" sldId="271"/>
            <ac:spMk id="7" creationId="{45997E97-0139-4E8C-81E7-227A442D35CE}"/>
          </ac:spMkLst>
        </pc:spChg>
        <pc:spChg chg="mod">
          <ac:chgData name="藤原 友正" userId="773db4682fb361c6" providerId="LiveId" clId="{25390CA6-3C7C-45EC-A532-411B6EC40DC1}" dt="2019-11-13T10:52:31.186" v="8" actId="1036"/>
          <ac:spMkLst>
            <pc:docMk/>
            <pc:sldMk cId="3759791044" sldId="271"/>
            <ac:spMk id="8" creationId="{1C551590-D3FB-48F9-973C-3C42AD8A0BA1}"/>
          </ac:spMkLst>
        </pc:spChg>
        <pc:spChg chg="mod">
          <ac:chgData name="藤原 友正" userId="773db4682fb361c6" providerId="LiveId" clId="{25390CA6-3C7C-45EC-A532-411B6EC40DC1}" dt="2019-11-13T10:52:31.186" v="8" actId="1036"/>
          <ac:spMkLst>
            <pc:docMk/>
            <pc:sldMk cId="3759791044" sldId="271"/>
            <ac:spMk id="9" creationId="{A3440D83-A7C9-4BEF-8B12-DA668CEABBB3}"/>
          </ac:spMkLst>
        </pc:spChg>
        <pc:spChg chg="mod">
          <ac:chgData name="藤原 友正" userId="773db4682fb361c6" providerId="LiveId" clId="{25390CA6-3C7C-45EC-A532-411B6EC40DC1}" dt="2019-11-13T10:52:31.186" v="8" actId="1036"/>
          <ac:spMkLst>
            <pc:docMk/>
            <pc:sldMk cId="3759791044" sldId="271"/>
            <ac:spMk id="13" creationId="{ABC18504-C390-42B1-9D91-40C95735823A}"/>
          </ac:spMkLst>
        </pc:spChg>
        <pc:spChg chg="mod">
          <ac:chgData name="藤原 友正" userId="773db4682fb361c6" providerId="LiveId" clId="{25390CA6-3C7C-45EC-A532-411B6EC40DC1}" dt="2019-11-13T10:52:31.186" v="8" actId="1036"/>
          <ac:spMkLst>
            <pc:docMk/>
            <pc:sldMk cId="3759791044" sldId="271"/>
            <ac:spMk id="14" creationId="{14F9D8C2-CFAB-4B0F-84FE-64457FC29E88}"/>
          </ac:spMkLst>
        </pc:spChg>
        <pc:spChg chg="mod">
          <ac:chgData name="藤原 友正" userId="773db4682fb361c6" providerId="LiveId" clId="{25390CA6-3C7C-45EC-A532-411B6EC40DC1}" dt="2019-11-13T10:52:31.186" v="8" actId="1036"/>
          <ac:spMkLst>
            <pc:docMk/>
            <pc:sldMk cId="3759791044" sldId="271"/>
            <ac:spMk id="46" creationId="{5CEF8E75-8B3A-49F5-8348-78C47FDD8FA8}"/>
          </ac:spMkLst>
        </pc:spChg>
        <pc:spChg chg="mod">
          <ac:chgData name="藤原 友正" userId="773db4682fb361c6" providerId="LiveId" clId="{25390CA6-3C7C-45EC-A532-411B6EC40DC1}" dt="2019-11-13T10:52:31.186" v="8" actId="1036"/>
          <ac:spMkLst>
            <pc:docMk/>
            <pc:sldMk cId="3759791044" sldId="271"/>
            <ac:spMk id="53" creationId="{A2359D13-E24A-4E65-8EE3-22C9A4BA263A}"/>
          </ac:spMkLst>
        </pc:spChg>
        <pc:spChg chg="mod">
          <ac:chgData name="藤原 友正" userId="773db4682fb361c6" providerId="LiveId" clId="{25390CA6-3C7C-45EC-A532-411B6EC40DC1}" dt="2019-11-13T10:52:31.186" v="8" actId="1036"/>
          <ac:spMkLst>
            <pc:docMk/>
            <pc:sldMk cId="3759791044" sldId="271"/>
            <ac:spMk id="56" creationId="{C3C82B33-CC3C-4356-A884-A9B7C9CD4D6B}"/>
          </ac:spMkLst>
        </pc:spChg>
        <pc:spChg chg="mod">
          <ac:chgData name="藤原 友正" userId="773db4682fb361c6" providerId="LiveId" clId="{25390CA6-3C7C-45EC-A532-411B6EC40DC1}" dt="2019-11-13T10:52:31.186" v="8" actId="1036"/>
          <ac:spMkLst>
            <pc:docMk/>
            <pc:sldMk cId="3759791044" sldId="271"/>
            <ac:spMk id="57" creationId="{DB79F255-A564-45EB-84F4-583F8223C571}"/>
          </ac:spMkLst>
        </pc:spChg>
        <pc:spChg chg="mod">
          <ac:chgData name="藤原 友正" userId="773db4682fb361c6" providerId="LiveId" clId="{25390CA6-3C7C-45EC-A532-411B6EC40DC1}" dt="2019-11-13T10:52:31.186" v="8" actId="1036"/>
          <ac:spMkLst>
            <pc:docMk/>
            <pc:sldMk cId="3759791044" sldId="271"/>
            <ac:spMk id="58" creationId="{437380BD-27BE-448B-81B1-1C24F6026B9F}"/>
          </ac:spMkLst>
        </pc:spChg>
        <pc:spChg chg="mod">
          <ac:chgData name="藤原 友正" userId="773db4682fb361c6" providerId="LiveId" clId="{25390CA6-3C7C-45EC-A532-411B6EC40DC1}" dt="2019-11-13T10:52:31.186" v="8" actId="1036"/>
          <ac:spMkLst>
            <pc:docMk/>
            <pc:sldMk cId="3759791044" sldId="271"/>
            <ac:spMk id="83" creationId="{EC520B5B-A0BE-45D7-9489-184EF8097C72}"/>
          </ac:spMkLst>
        </pc:spChg>
        <pc:spChg chg="mod">
          <ac:chgData name="藤原 友正" userId="773db4682fb361c6" providerId="LiveId" clId="{25390CA6-3C7C-45EC-A532-411B6EC40DC1}" dt="2019-11-13T10:52:31.186" v="8" actId="1036"/>
          <ac:spMkLst>
            <pc:docMk/>
            <pc:sldMk cId="3759791044" sldId="271"/>
            <ac:spMk id="84" creationId="{B136E9BB-0CC9-49DE-A145-A60AFACDDE3C}"/>
          </ac:spMkLst>
        </pc:spChg>
        <pc:spChg chg="mod">
          <ac:chgData name="藤原 友正" userId="773db4682fb361c6" providerId="LiveId" clId="{25390CA6-3C7C-45EC-A532-411B6EC40DC1}" dt="2019-11-13T10:52:31.186" v="8" actId="1036"/>
          <ac:spMkLst>
            <pc:docMk/>
            <pc:sldMk cId="3759791044" sldId="271"/>
            <ac:spMk id="85" creationId="{79E6CEE2-2C2D-402A-A6BE-819699F5D430}"/>
          </ac:spMkLst>
        </pc:spChg>
        <pc:spChg chg="mod">
          <ac:chgData name="藤原 友正" userId="773db4682fb361c6" providerId="LiveId" clId="{25390CA6-3C7C-45EC-A532-411B6EC40DC1}" dt="2019-11-13T10:52:31.186" v="8" actId="1036"/>
          <ac:spMkLst>
            <pc:docMk/>
            <pc:sldMk cId="3759791044" sldId="271"/>
            <ac:spMk id="99" creationId="{8473A411-BE60-4387-B47C-9B7632AE748F}"/>
          </ac:spMkLst>
        </pc:spChg>
        <pc:spChg chg="mod">
          <ac:chgData name="藤原 友正" userId="773db4682fb361c6" providerId="LiveId" clId="{25390CA6-3C7C-45EC-A532-411B6EC40DC1}" dt="2019-11-13T10:52:31.186" v="8" actId="1036"/>
          <ac:spMkLst>
            <pc:docMk/>
            <pc:sldMk cId="3759791044" sldId="271"/>
            <ac:spMk id="104" creationId="{9940E7C5-ACF2-4EB1-99B2-D3D0887D9FC8}"/>
          </ac:spMkLst>
        </pc:spChg>
        <pc:cxnChg chg="mod">
          <ac:chgData name="藤原 友正" userId="773db4682fb361c6" providerId="LiveId" clId="{25390CA6-3C7C-45EC-A532-411B6EC40DC1}" dt="2019-11-13T10:52:31.186" v="8" actId="1036"/>
          <ac:cxnSpMkLst>
            <pc:docMk/>
            <pc:sldMk cId="3759791044" sldId="271"/>
            <ac:cxnSpMk id="10" creationId="{65065DE9-2451-4BFB-9A1E-33ABD97FE16D}"/>
          </ac:cxnSpMkLst>
        </pc:cxnChg>
        <pc:cxnChg chg="mod">
          <ac:chgData name="藤原 友正" userId="773db4682fb361c6" providerId="LiveId" clId="{25390CA6-3C7C-45EC-A532-411B6EC40DC1}" dt="2019-11-13T10:52:31.186" v="8" actId="1036"/>
          <ac:cxnSpMkLst>
            <pc:docMk/>
            <pc:sldMk cId="3759791044" sldId="271"/>
            <ac:cxnSpMk id="12" creationId="{51994A7D-1C14-4B11-980C-5C5259155325}"/>
          </ac:cxnSpMkLst>
        </pc:cxnChg>
        <pc:cxnChg chg="mod">
          <ac:chgData name="藤原 友正" userId="773db4682fb361c6" providerId="LiveId" clId="{25390CA6-3C7C-45EC-A532-411B6EC40DC1}" dt="2019-11-13T10:52:31.186" v="8" actId="1036"/>
          <ac:cxnSpMkLst>
            <pc:docMk/>
            <pc:sldMk cId="3759791044" sldId="271"/>
            <ac:cxnSpMk id="15" creationId="{01967F4D-769C-4AF3-B159-2D1FA34E045D}"/>
          </ac:cxnSpMkLst>
        </pc:cxnChg>
        <pc:cxnChg chg="mod">
          <ac:chgData name="藤原 友正" userId="773db4682fb361c6" providerId="LiveId" clId="{25390CA6-3C7C-45EC-A532-411B6EC40DC1}" dt="2019-11-13T10:52:31.186" v="8" actId="1036"/>
          <ac:cxnSpMkLst>
            <pc:docMk/>
            <pc:sldMk cId="3759791044" sldId="271"/>
            <ac:cxnSpMk id="29" creationId="{6FDF7DA7-C1B5-41AA-B3C2-ADBB62582CAF}"/>
          </ac:cxnSpMkLst>
        </pc:cxnChg>
        <pc:cxnChg chg="mod">
          <ac:chgData name="藤原 友正" userId="773db4682fb361c6" providerId="LiveId" clId="{25390CA6-3C7C-45EC-A532-411B6EC40DC1}" dt="2019-11-13T10:52:31.186" v="8" actId="1036"/>
          <ac:cxnSpMkLst>
            <pc:docMk/>
            <pc:sldMk cId="3759791044" sldId="271"/>
            <ac:cxnSpMk id="40" creationId="{1581841D-7CB6-4358-87C3-063DB0A10650}"/>
          </ac:cxnSpMkLst>
        </pc:cxnChg>
        <pc:cxnChg chg="mod">
          <ac:chgData name="藤原 友正" userId="773db4682fb361c6" providerId="LiveId" clId="{25390CA6-3C7C-45EC-A532-411B6EC40DC1}" dt="2019-11-13T10:52:31.186" v="8" actId="1036"/>
          <ac:cxnSpMkLst>
            <pc:docMk/>
            <pc:sldMk cId="3759791044" sldId="271"/>
            <ac:cxnSpMk id="47" creationId="{912DB49E-AEC2-4E2F-9D8A-5D4A85C6A711}"/>
          </ac:cxnSpMkLst>
        </pc:cxnChg>
        <pc:cxnChg chg="mod">
          <ac:chgData name="藤原 友正" userId="773db4682fb361c6" providerId="LiveId" clId="{25390CA6-3C7C-45EC-A532-411B6EC40DC1}" dt="2019-11-13T10:52:31.186" v="8" actId="1036"/>
          <ac:cxnSpMkLst>
            <pc:docMk/>
            <pc:sldMk cId="3759791044" sldId="271"/>
            <ac:cxnSpMk id="55" creationId="{B551B2E0-62DC-4877-8637-92FF83DCAA5C}"/>
          </ac:cxnSpMkLst>
        </pc:cxnChg>
        <pc:cxnChg chg="mod">
          <ac:chgData name="藤原 友正" userId="773db4682fb361c6" providerId="LiveId" clId="{25390CA6-3C7C-45EC-A532-411B6EC40DC1}" dt="2019-11-13T10:52:31.186" v="8" actId="1036"/>
          <ac:cxnSpMkLst>
            <pc:docMk/>
            <pc:sldMk cId="3759791044" sldId="271"/>
            <ac:cxnSpMk id="69" creationId="{92DE6F07-CFA5-4C3D-98CE-EB65EC5D3C67}"/>
          </ac:cxnSpMkLst>
        </pc:cxnChg>
        <pc:cxnChg chg="mod">
          <ac:chgData name="藤原 友正" userId="773db4682fb361c6" providerId="LiveId" clId="{25390CA6-3C7C-45EC-A532-411B6EC40DC1}" dt="2019-11-13T10:52:31.186" v="8" actId="1036"/>
          <ac:cxnSpMkLst>
            <pc:docMk/>
            <pc:sldMk cId="3759791044" sldId="271"/>
            <ac:cxnSpMk id="78" creationId="{E4D7EC23-E577-4E3F-BD1D-B6F61587AADF}"/>
          </ac:cxnSpMkLst>
        </pc:cxnChg>
        <pc:cxnChg chg="mod">
          <ac:chgData name="藤原 友正" userId="773db4682fb361c6" providerId="LiveId" clId="{25390CA6-3C7C-45EC-A532-411B6EC40DC1}" dt="2019-11-13T10:52:31.186" v="8" actId="1036"/>
          <ac:cxnSpMkLst>
            <pc:docMk/>
            <pc:sldMk cId="3759791044" sldId="271"/>
            <ac:cxnSpMk id="79" creationId="{EE5D2E38-FEEA-4AA4-8D58-3EBA28075CD4}"/>
          </ac:cxnSpMkLst>
        </pc:cxnChg>
        <pc:cxnChg chg="mod">
          <ac:chgData name="藤原 友正" userId="773db4682fb361c6" providerId="LiveId" clId="{25390CA6-3C7C-45EC-A532-411B6EC40DC1}" dt="2019-11-13T10:52:31.186" v="8" actId="1036"/>
          <ac:cxnSpMkLst>
            <pc:docMk/>
            <pc:sldMk cId="3759791044" sldId="271"/>
            <ac:cxnSpMk id="82" creationId="{C2F2C02A-92B2-4F52-99C8-A1F958ED6C86}"/>
          </ac:cxnSpMkLst>
        </pc:cxnChg>
        <pc:cxnChg chg="mod">
          <ac:chgData name="藤原 友正" userId="773db4682fb361c6" providerId="LiveId" clId="{25390CA6-3C7C-45EC-A532-411B6EC40DC1}" dt="2019-11-13T10:52:31.186" v="8" actId="1036"/>
          <ac:cxnSpMkLst>
            <pc:docMk/>
            <pc:sldMk cId="3759791044" sldId="271"/>
            <ac:cxnSpMk id="86" creationId="{C374C8B1-95A6-4378-93E7-961E5E495C88}"/>
          </ac:cxnSpMkLst>
        </pc:cxnChg>
        <pc:cxnChg chg="mod">
          <ac:chgData name="藤原 友正" userId="773db4682fb361c6" providerId="LiveId" clId="{25390CA6-3C7C-45EC-A532-411B6EC40DC1}" dt="2019-11-13T10:52:31.186" v="8" actId="1036"/>
          <ac:cxnSpMkLst>
            <pc:docMk/>
            <pc:sldMk cId="3759791044" sldId="271"/>
            <ac:cxnSpMk id="93" creationId="{9BE7A242-7912-40E8-8A6D-BF332D1047BC}"/>
          </ac:cxnSpMkLst>
        </pc:cxnChg>
        <pc:cxnChg chg="mod">
          <ac:chgData name="藤原 友正" userId="773db4682fb361c6" providerId="LiveId" clId="{25390CA6-3C7C-45EC-A532-411B6EC40DC1}" dt="2019-11-13T10:52:31.186" v="8" actId="1036"/>
          <ac:cxnSpMkLst>
            <pc:docMk/>
            <pc:sldMk cId="3759791044" sldId="271"/>
            <ac:cxnSpMk id="100" creationId="{62BCFC6D-E07C-423C-A6D0-5DB848083A1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3147D-352A-47B4-B861-8833A904B4BF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FB96-B4C6-4ECB-B7B6-3EE3142A1C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62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72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#4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Contents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4241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#4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4033"/>
            <a:ext cx="1800367" cy="82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66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#4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939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01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#4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21525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89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82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8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#4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82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9007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#4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93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C67CAF-D6FA-4139-BAB6-45EB2558FC34}"/>
              </a:ext>
            </a:extLst>
          </p:cNvPr>
          <p:cNvSpPr/>
          <p:nvPr userDrawn="1"/>
        </p:nvSpPr>
        <p:spPr>
          <a:xfrm>
            <a:off x="0" y="0"/>
            <a:ext cx="12192000" cy="828000"/>
          </a:xfrm>
          <a:prstGeom prst="rect">
            <a:avLst/>
          </a:prstGeom>
          <a:gradFill flip="none" rotWithShape="1">
            <a:gsLst>
              <a:gs pos="26000">
                <a:srgbClr val="0070C0"/>
              </a:gs>
              <a:gs pos="100000">
                <a:srgbClr val="002060"/>
              </a:gs>
              <a:gs pos="0">
                <a:srgbClr val="F6F8FC">
                  <a:lumMod val="5000"/>
                  <a:lumOff val="9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#4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82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50"/>
            <a:ext cx="10515600" cy="828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2025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2019.11.14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#4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2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82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468"/>
            <a:ext cx="10515600" cy="828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5751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82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2019.11.14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#4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828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82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785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2019.11.14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#4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#4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46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#4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39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en-US" altLang="ja-JP"/>
              <a:t>2019.11.14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en-US" altLang="ja-JP"/>
              <a:t>Status Report #4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2C8C5DB-F396-48AF-BC73-0C73E99D6A7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 userDrawn="1"/>
        </p:nvSpPr>
        <p:spPr>
          <a:xfrm>
            <a:off x="10391633" y="1"/>
            <a:ext cx="1800367" cy="82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380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661" r:id="rId13"/>
    <p:sldLayoutId id="2147483710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2085BAD-2D96-4497-AEAD-936302036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7500" dirty="0">
                <a:latin typeface="+mj-ea"/>
              </a:rPr>
              <a:t>Status Report #4</a:t>
            </a:r>
            <a:endParaRPr kumimoji="1" lang="ja-JP" altLang="en-US" sz="7500" dirty="0">
              <a:latin typeface="+mj-ea"/>
            </a:endParaRP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2E23B00E-5646-4CFC-A0D9-3EE49FC47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7212" y="3429000"/>
            <a:ext cx="3384645" cy="1655762"/>
          </a:xfrm>
        </p:spPr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rgbClr val="0050B4"/>
                </a:solidFill>
              </a:rPr>
              <a:t>2019.11.14 Thu</a:t>
            </a:r>
          </a:p>
          <a:p>
            <a:r>
              <a:rPr lang="en-US" altLang="ja-JP" sz="2400" dirty="0">
                <a:solidFill>
                  <a:srgbClr val="0050B4"/>
                </a:solidFill>
              </a:rPr>
              <a:t>B4 Fujiwara </a:t>
            </a:r>
            <a:r>
              <a:rPr lang="en-US" altLang="ja-JP" sz="2400" dirty="0" err="1">
                <a:solidFill>
                  <a:srgbClr val="0050B4"/>
                </a:solidFill>
              </a:rPr>
              <a:t>Tomomasa</a:t>
            </a:r>
            <a:endParaRPr kumimoji="1" lang="ja-JP" altLang="en-US" sz="2400" dirty="0">
              <a:solidFill>
                <a:srgbClr val="0050B4"/>
              </a:solidFill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E9A59D-45D2-457A-8AD5-F90B25DB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2019.11.14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C0D10B-56C8-4958-AAB1-8977F35A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D97EDF-CB13-499A-8943-3C94F70C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CB3342C-E317-422F-AECC-88DDFE6E58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5304642" cy="2050231"/>
          </a:xfrm>
        </p:spPr>
        <p:txBody>
          <a:bodyPr/>
          <a:lstStyle/>
          <a:p>
            <a:r>
              <a:rPr kumimoji="1" lang="en-US" altLang="ja-JP"/>
              <a:t>FPGA Seminar</a:t>
            </a:r>
          </a:p>
          <a:p>
            <a:r>
              <a:rPr lang="en-US" altLang="ja-JP"/>
              <a:t>evaluate time resolution MPPC</a:t>
            </a:r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D0083DBA-3AD7-4CD6-804A-611778D77D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19237" y="3429000"/>
            <a:ext cx="5304643" cy="479425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65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06157-14C7-4C20-973E-AE9F3B3C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 progress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9DEE8B-5F09-4371-AA3A-4684211A4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0175"/>
            <a:ext cx="12192000" cy="4968000"/>
          </a:xfrm>
        </p:spPr>
        <p:txBody>
          <a:bodyPr/>
          <a:lstStyle/>
          <a:p>
            <a:r>
              <a:rPr lang="en-US" altLang="ja-JP" dirty="0"/>
              <a:t>Result 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D6D38A-B414-4755-B66D-4CDE7AE3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1F00C7-449D-4B12-8028-AE523B63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D02745-0DCD-4F7B-8C4C-30B499DF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10" name="図 9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43CF662B-6EFA-4F18-A4A5-DDBF3050C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5015"/>
            <a:ext cx="7433352" cy="41807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E883CEF-E3B7-42FB-AF7B-0D464F5E3B0D}"/>
                  </a:ext>
                </a:extLst>
              </p:cNvPr>
              <p:cNvSpPr txBox="1"/>
              <p:nvPr/>
            </p:nvSpPr>
            <p:spPr>
              <a:xfrm>
                <a:off x="7711160" y="1835015"/>
                <a:ext cx="4203032" cy="1054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ToF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=113.4±0.7 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psec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dirty="0"/>
                  <a:t> </a:t>
                </a:r>
              </a:p>
              <a:p>
                <a:endParaRPr kumimoji="1" lang="en-US" altLang="ja-JP" dirty="0"/>
              </a:p>
              <a:p>
                <a:r>
                  <a:rPr kumimoji="1" lang="ja-JP" altLang="en-US" dirty="0"/>
                  <a:t>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solidFill>
                              <a:srgbClr val="00D8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solidFill>
                              <a:srgbClr val="00D8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kumimoji="1" lang="en-US" altLang="ja-JP" b="1" i="0" smtClean="0">
                            <a:solidFill>
                              <a:srgbClr val="00D800"/>
                            </a:solidFill>
                            <a:latin typeface="Cambria Math" panose="02040503050406030204" pitchFamily="18" charset="0"/>
                          </a:rPr>
                          <m:t>𝐌𝐏𝐏𝐂</m:t>
                        </m:r>
                      </m:sub>
                    </m:sSub>
                    <m:r>
                      <a:rPr kumimoji="1" lang="en-US" altLang="ja-JP" b="1" i="1" smtClean="0">
                        <a:solidFill>
                          <a:srgbClr val="00D8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1" i="1" smtClean="0">
                            <a:solidFill>
                              <a:srgbClr val="00D8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1" i="1" smtClean="0">
                            <a:solidFill>
                              <a:srgbClr val="00D8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b="1" i="1" smtClean="0">
                                <a:solidFill>
                                  <a:srgbClr val="00D8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b="1" i="1" smtClean="0">
                                <a:solidFill>
                                  <a:srgbClr val="00D8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kumimoji="1" lang="en-US" altLang="ja-JP" b="1" i="1">
                            <a:solidFill>
                              <a:srgbClr val="00D8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>
                            <a:solidFill>
                              <a:srgbClr val="00D8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kumimoji="1" lang="en-US" altLang="ja-JP" b="1" i="0">
                            <a:solidFill>
                              <a:srgbClr val="00D800"/>
                            </a:solidFill>
                            <a:latin typeface="Cambria Math" panose="02040503050406030204" pitchFamily="18" charset="0"/>
                          </a:rPr>
                          <m:t>𝐓𝐨𝐅</m:t>
                        </m:r>
                        <m:r>
                          <a:rPr kumimoji="1" lang="en-US" altLang="ja-JP" b="1" i="0">
                            <a:solidFill>
                              <a:srgbClr val="00D8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kumimoji="1" lang="en-US" altLang="ja-JP" b="1" i="1" smtClean="0">
                        <a:solidFill>
                          <a:srgbClr val="00D8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solidFill>
                          <a:srgbClr val="00D800"/>
                        </a:solidFill>
                        <a:latin typeface="Cambria Math" panose="02040503050406030204" pitchFamily="18" charset="0"/>
                      </a:rPr>
                      <m:t>𝟖𝟎</m:t>
                    </m:r>
                    <m:r>
                      <a:rPr kumimoji="1" lang="en-US" altLang="ja-JP" b="1" i="1" smtClean="0">
                        <a:solidFill>
                          <a:srgbClr val="00D8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ja-JP" b="1" i="1" smtClean="0">
                        <a:solidFill>
                          <a:srgbClr val="00D800"/>
                        </a:solidFill>
                        <a:latin typeface="Cambria Math" panose="02040503050406030204" pitchFamily="18" charset="0"/>
                      </a:rPr>
                      <m:t>𝟏𝟕</m:t>
                    </m:r>
                    <m:r>
                      <a:rPr kumimoji="1" lang="en-US" altLang="ja-JP" b="1" i="1" smtClean="0">
                        <a:solidFill>
                          <a:srgbClr val="00D8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kumimoji="1" lang="en-US" altLang="ja-JP" b="1" i="1" smtClean="0">
                        <a:solidFill>
                          <a:srgbClr val="00D8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ja-JP" b="1" i="1" smtClean="0">
                        <a:solidFill>
                          <a:srgbClr val="00D8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ja-JP" b="1" i="1" smtClean="0">
                        <a:solidFill>
                          <a:srgbClr val="00D80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kumimoji="1" lang="en-US" altLang="ja-JP" b="1" dirty="0">
                    <a:solidFill>
                      <a:srgbClr val="00D800"/>
                    </a:solidFill>
                  </a:rPr>
                  <a:t>[</a:t>
                </a:r>
                <a:r>
                  <a:rPr kumimoji="1" lang="en-US" altLang="ja-JP" b="1" dirty="0" err="1">
                    <a:solidFill>
                      <a:srgbClr val="00D800"/>
                    </a:solidFill>
                  </a:rPr>
                  <a:t>psec</a:t>
                </a:r>
                <a:r>
                  <a:rPr kumimoji="1" lang="en-US" altLang="ja-JP" b="1" dirty="0">
                    <a:solidFill>
                      <a:srgbClr val="00D800"/>
                    </a:solidFill>
                  </a:rPr>
                  <a:t>]</a:t>
                </a:r>
                <a:endParaRPr kumimoji="1" lang="en-US" altLang="ja-JP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E883CEF-E3B7-42FB-AF7B-0D464F5E3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160" y="1835015"/>
                <a:ext cx="4203032" cy="1054391"/>
              </a:xfrm>
              <a:prstGeom prst="rect">
                <a:avLst/>
              </a:prstGeom>
              <a:blipFill>
                <a:blip r:embed="rId3"/>
                <a:stretch>
                  <a:fillRect l="-1306" r="-1016" b="-23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465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0B11F4-8247-44B7-B37A-3AC6CB54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In progress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01C4E-34DD-4B59-9A15-B33435E2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F65702-D3BF-46BF-AB48-2585EEC7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06EBA7-7441-413C-8622-26E235AA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11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C141060-1BD5-4070-8A85-8BDD04925C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8741" y="1076133"/>
                <a:ext cx="10639926" cy="4968000"/>
              </a:xfrm>
            </p:spPr>
            <p:txBody>
              <a:bodyPr/>
              <a:lstStyle/>
              <a:p>
                <a:r>
                  <a:rPr kumimoji="1" lang="en-US" altLang="ja-JP" dirty="0"/>
                  <a:t>assume another functional type: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QDC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QDC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Ped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/>
                  <a:t> 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C141060-1BD5-4070-8A85-8BDD04925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741" y="1076133"/>
                <a:ext cx="10639926" cy="4968000"/>
              </a:xfrm>
              <a:blipFill>
                <a:blip r:embed="rId2"/>
                <a:stretch>
                  <a:fillRect l="-745" t="-15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6708FEE0-8697-440B-961F-BBE21DD83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1664"/>
            <a:ext cx="6096000" cy="34349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59B361D-4675-4726-B619-512202B89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8704" y="1556981"/>
            <a:ext cx="6323296" cy="355644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DFA4C49-68CF-4862-8A9B-73F2E8763F0B}"/>
              </a:ext>
            </a:extLst>
          </p:cNvPr>
          <p:cNvSpPr txBox="1"/>
          <p:nvPr/>
        </p:nvSpPr>
        <p:spPr>
          <a:xfrm>
            <a:off x="6096000" y="1076133"/>
            <a:ext cx="2965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after correction</a:t>
            </a:r>
            <a:endParaRPr kumimoji="1" lang="ja-JP" altLang="en-US" sz="24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3266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224ECD-930B-47C9-BF54-59BE89C1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 progress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B9CA48-853E-418E-8490-44608CC3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02CA04-EAC1-4775-A624-4CE904D6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E6F385-360B-4B07-8E60-3BCCCC64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13" name="図 12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0C330E1B-8847-4A2E-82A7-7693B72C0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9313"/>
            <a:ext cx="5478443" cy="308162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3D48DF7-7E24-4307-A2F5-762206A36B8B}"/>
              </a:ext>
            </a:extLst>
          </p:cNvPr>
          <p:cNvSpPr txBox="1"/>
          <p:nvPr/>
        </p:nvSpPr>
        <p:spPr>
          <a:xfrm>
            <a:off x="4097755" y="5504812"/>
            <a:ext cx="5504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+mn-ea"/>
              </a:rPr>
              <a:t>QDC1</a:t>
            </a:r>
            <a:endParaRPr kumimoji="1" lang="ja-JP" altLang="en-US" sz="1000" b="1" dirty="0">
              <a:latin typeface="+mn-ea"/>
            </a:endParaRPr>
          </a:p>
        </p:txBody>
      </p:sp>
      <p:pic>
        <p:nvPicPr>
          <p:cNvPr id="8" name="コンテンツ プレースホルダー 7" descr="地図のスクリーンショットの画面&#10;&#10;自動的に生成された説明">
            <a:extLst>
              <a:ext uri="{FF2B5EF4-FFF2-40B4-BE49-F238E27FC236}">
                <a16:creationId xmlns:a16="http://schemas.microsoft.com/office/drawing/2014/main" id="{E1CEFB21-7B18-482B-A2FF-EA023B923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078" y="1221799"/>
            <a:ext cx="6800922" cy="3818190"/>
          </a:xfr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9F79F44-383C-4F04-8197-36F77F686C8B}"/>
              </a:ext>
            </a:extLst>
          </p:cNvPr>
          <p:cNvSpPr txBox="1"/>
          <p:nvPr/>
        </p:nvSpPr>
        <p:spPr>
          <a:xfrm>
            <a:off x="10536647" y="4850735"/>
            <a:ext cx="66574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latin typeface="+mn-ea"/>
              </a:rPr>
              <a:t>QDC1</a:t>
            </a:r>
            <a:endParaRPr kumimoji="1" lang="ja-JP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7128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06157-14C7-4C20-973E-AE9F3B3C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 progress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D6D38A-B414-4755-B66D-4CDE7AE3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1F00C7-449D-4B12-8028-AE523B63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D02745-0DCD-4F7B-8C4C-30B499DF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10406A75-2F52-4376-AB90-1EFF31CBA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326" y="1242133"/>
            <a:ext cx="10419347" cy="4968000"/>
          </a:xfrm>
        </p:spPr>
        <p:txBody>
          <a:bodyPr/>
          <a:lstStyle/>
          <a:p>
            <a:r>
              <a:rPr lang="en-US" altLang="ja-JP" dirty="0" err="1"/>
              <a:t>Reslut</a:t>
            </a:r>
            <a:r>
              <a:rPr lang="en-US" altLang="ja-JP" dirty="0"/>
              <a:t>: fitting w/ 2gaussian</a:t>
            </a:r>
            <a:endParaRPr kumimoji="1" lang="ja-JP" altLang="en-US" dirty="0"/>
          </a:p>
        </p:txBody>
      </p:sp>
      <p:pic>
        <p:nvPicPr>
          <p:cNvPr id="11" name="図 1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0051CCD-B8B3-4ACC-B19C-7D0264F42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748"/>
            <a:ext cx="7727605" cy="43411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32EFD4C-4510-4C16-A3E9-10A3CE1DFD7F}"/>
                  </a:ext>
                </a:extLst>
              </p:cNvPr>
              <p:cNvSpPr txBox="1"/>
              <p:nvPr/>
            </p:nvSpPr>
            <p:spPr>
              <a:xfrm>
                <a:off x="7002380" y="1722748"/>
                <a:ext cx="5189620" cy="1219757"/>
              </a:xfrm>
              <a:prstGeom prst="rect">
                <a:avLst/>
              </a:prstGeom>
              <a:solidFill>
                <a:srgbClr val="F0F0FF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1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100" b="0" i="0" smtClean="0">
                            <a:latin typeface="Cambria Math" panose="02040503050406030204" pitchFamily="18" charset="0"/>
                          </a:rPr>
                          <m:t>ToF</m:t>
                        </m:r>
                        <m:r>
                          <a:rPr kumimoji="1" lang="en-US" altLang="ja-JP" sz="2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kumimoji="1" lang="en-US" altLang="ja-JP" sz="2100" b="0" i="1" smtClean="0">
                        <a:latin typeface="Cambria Math" panose="02040503050406030204" pitchFamily="18" charset="0"/>
                      </a:rPr>
                      <m:t>=76.96±1.00 </m:t>
                    </m:r>
                    <m:r>
                      <a:rPr kumimoji="1" lang="en-US" altLang="ja-JP" sz="21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kumimoji="1" lang="en-US" altLang="ja-JP" sz="2100" b="0" i="0" smtClean="0">
                        <a:latin typeface="Cambria Math" panose="02040503050406030204" pitchFamily="18" charset="0"/>
                      </a:rPr>
                      <m:t>psec</m:t>
                    </m:r>
                    <m:r>
                      <a:rPr kumimoji="1" lang="en-US" altLang="ja-JP" sz="21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2100" dirty="0"/>
                  <a:t> </a:t>
                </a:r>
              </a:p>
              <a:p>
                <a:endParaRPr kumimoji="1" lang="en-US" altLang="ja-JP" sz="2100" dirty="0"/>
              </a:p>
              <a:p>
                <a:r>
                  <a:rPr kumimoji="1" lang="ja-JP" altLang="en-US" sz="2100" dirty="0"/>
                  <a:t>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kumimoji="1" lang="en-US" altLang="ja-JP" sz="21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𝐌𝐏𝐏𝐂</m:t>
                        </m:r>
                      </m:sub>
                    </m:sSub>
                    <m:r>
                      <a:rPr kumimoji="1" lang="en-US" altLang="ja-JP" sz="2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2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sz="2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sz="2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kumimoji="1" lang="en-US" altLang="ja-JP" sz="21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1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kumimoji="1" lang="en-US" altLang="ja-JP" sz="21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𝐓𝐨𝐅</m:t>
                        </m:r>
                        <m:r>
                          <a:rPr kumimoji="1" lang="en-US" altLang="ja-JP" sz="21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kumimoji="1" lang="en-US" altLang="ja-JP" sz="2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𝟓𝟒</m:t>
                    </m:r>
                    <m:r>
                      <a:rPr kumimoji="1" lang="en-US" altLang="ja-JP" sz="2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ja-JP" sz="2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𝟒𝟐</m:t>
                    </m:r>
                    <m:r>
                      <a:rPr kumimoji="1" lang="en-US" altLang="ja-JP" sz="2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kumimoji="1" lang="en-US" altLang="ja-JP" sz="2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ja-JP" sz="2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ja-JP" sz="2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𝟕𝟏</m:t>
                    </m:r>
                    <m:r>
                      <a:rPr kumimoji="1" lang="en-US" altLang="ja-JP" sz="2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100" b="1" dirty="0">
                    <a:solidFill>
                      <a:srgbClr val="FF0000"/>
                    </a:solidFill>
                  </a:rPr>
                  <a:t>[</a:t>
                </a:r>
                <a:r>
                  <a:rPr kumimoji="1" lang="en-US" altLang="ja-JP" sz="2100" b="1" dirty="0" err="1">
                    <a:solidFill>
                      <a:srgbClr val="FF0000"/>
                    </a:solidFill>
                  </a:rPr>
                  <a:t>psec</a:t>
                </a:r>
                <a:r>
                  <a:rPr kumimoji="1" lang="en-US" altLang="ja-JP" sz="2100" b="1" dirty="0">
                    <a:solidFill>
                      <a:srgbClr val="FF000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32EFD4C-4510-4C16-A3E9-10A3CE1DF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80" y="1722748"/>
                <a:ext cx="5189620" cy="1219757"/>
              </a:xfrm>
              <a:prstGeom prst="rect">
                <a:avLst/>
              </a:prstGeom>
              <a:blipFill>
                <a:blip r:embed="rId3"/>
                <a:stretch>
                  <a:fillRect l="-1410" b="-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343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49796F-A3F3-4812-B790-FE084D5E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 do next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2B478F-6DD1-4EB3-B3CC-926C1A34C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424" y="1270175"/>
            <a:ext cx="10741152" cy="4968000"/>
          </a:xfrm>
        </p:spPr>
        <p:txBody>
          <a:bodyPr/>
          <a:lstStyle/>
          <a:p>
            <a:r>
              <a:rPr lang="en-US" altLang="ja-JP" dirty="0"/>
              <a:t>evaluate time resolution of other run data</a:t>
            </a:r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⇒</a:t>
            </a:r>
            <a:r>
              <a:rPr lang="en-US" altLang="ja-JP" dirty="0"/>
              <a:t>compare among different condition</a:t>
            </a:r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/>
              <a:t>日本物理学会会員登録・物理学会申し込み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BC2AEC-4964-4E52-A65A-1F41CE0E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0BAD0F-F561-4DAD-A6E7-3750C735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3A6200-12C8-4C07-BE61-BE858C87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01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D4FD37-097A-4BE4-8A90-82516046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Time resolution of MPPC: setup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CDAFBB-25DA-425D-BC60-3D5275012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Leaning analysis procedure using ROOT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Goal: Evaluate time resolution of MPPC S14400-3015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65" name="日付プレースホルダー 64">
            <a:extLst>
              <a:ext uri="{FF2B5EF4-FFF2-40B4-BE49-F238E27FC236}">
                <a16:creationId xmlns:a16="http://schemas.microsoft.com/office/drawing/2014/main" id="{F3E150AE-1D68-45C5-898B-D8016743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2019.11.14</a:t>
            </a:r>
            <a:endParaRPr kumimoji="1" lang="ja-JP" altLang="en-US"/>
          </a:p>
        </p:txBody>
      </p:sp>
      <p:sp>
        <p:nvSpPr>
          <p:cNvPr id="66" name="フッター プレースホルダー 65">
            <a:extLst>
              <a:ext uri="{FF2B5EF4-FFF2-40B4-BE49-F238E27FC236}">
                <a16:creationId xmlns:a16="http://schemas.microsoft.com/office/drawing/2014/main" id="{8C8E55CC-5204-41CA-8516-1BD8DC44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#4</a:t>
            </a:r>
            <a:endParaRPr kumimoji="1" lang="ja-JP" altLang="en-US"/>
          </a:p>
        </p:txBody>
      </p:sp>
      <p:sp>
        <p:nvSpPr>
          <p:cNvPr id="67" name="スライド番号プレースホルダー 66">
            <a:extLst>
              <a:ext uri="{FF2B5EF4-FFF2-40B4-BE49-F238E27FC236}">
                <a16:creationId xmlns:a16="http://schemas.microsoft.com/office/drawing/2014/main" id="{A754B1A1-8EFD-4A7C-BF85-EBA60B29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714394-802A-48A5-B033-E1A03D10AEBB}"/>
              </a:ext>
            </a:extLst>
          </p:cNvPr>
          <p:cNvSpPr/>
          <p:nvPr/>
        </p:nvSpPr>
        <p:spPr>
          <a:xfrm>
            <a:off x="1368666" y="2381323"/>
            <a:ext cx="1003610" cy="36799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l-GR" altLang="ja-JP" b="1">
                <a:solidFill>
                  <a:schemeClr val="tx1"/>
                </a:solidFill>
              </a:rPr>
              <a:t>β</a:t>
            </a:r>
            <a:r>
              <a:rPr kumimoji="1" lang="en-US" altLang="ja-JP" b="1">
                <a:solidFill>
                  <a:schemeClr val="tx1"/>
                </a:solidFill>
              </a:rPr>
              <a:t>-ray</a:t>
            </a:r>
            <a:r>
              <a:rPr kumimoji="1" lang="ja-JP" altLang="en-US" b="1">
                <a:solidFill>
                  <a:schemeClr val="tx1"/>
                </a:solidFill>
              </a:rPr>
              <a:t> </a:t>
            </a:r>
            <a:r>
              <a:rPr kumimoji="1" lang="en-US" altLang="ja-JP" b="1">
                <a:solidFill>
                  <a:schemeClr val="tx1"/>
                </a:solidFill>
              </a:rPr>
              <a:t>source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2264FD7-8C36-48AF-8BC5-F253AB2404AE}"/>
              </a:ext>
            </a:extLst>
          </p:cNvPr>
          <p:cNvSpPr/>
          <p:nvPr/>
        </p:nvSpPr>
        <p:spPr>
          <a:xfrm>
            <a:off x="1223700" y="3573938"/>
            <a:ext cx="1293542" cy="535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5997E97-0139-4E8C-81E7-227A442D35CE}"/>
              </a:ext>
            </a:extLst>
          </p:cNvPr>
          <p:cNvSpPr/>
          <p:nvPr/>
        </p:nvSpPr>
        <p:spPr>
          <a:xfrm>
            <a:off x="1223700" y="5154227"/>
            <a:ext cx="1293542" cy="535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C551590-D3FB-48F9-973C-3C42AD8A0BA1}"/>
              </a:ext>
            </a:extLst>
          </p:cNvPr>
          <p:cNvSpPr/>
          <p:nvPr/>
        </p:nvSpPr>
        <p:spPr>
          <a:xfrm>
            <a:off x="2517242" y="3573938"/>
            <a:ext cx="278780" cy="53526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3440D83-A7C9-4BEF-8B12-DA668CEABBB3}"/>
              </a:ext>
            </a:extLst>
          </p:cNvPr>
          <p:cNvSpPr/>
          <p:nvPr/>
        </p:nvSpPr>
        <p:spPr>
          <a:xfrm>
            <a:off x="2517242" y="5149941"/>
            <a:ext cx="278780" cy="53526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5065DE9-2451-4BFB-9A1E-33ABD97FE16D}"/>
              </a:ext>
            </a:extLst>
          </p:cNvPr>
          <p:cNvCxnSpPr>
            <a:cxnSpLocks/>
          </p:cNvCxnSpPr>
          <p:nvPr/>
        </p:nvCxnSpPr>
        <p:spPr>
          <a:xfrm flipH="1">
            <a:off x="2656632" y="3075514"/>
            <a:ext cx="250902" cy="496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1994A7D-1C14-4B11-980C-5C5259155325}"/>
              </a:ext>
            </a:extLst>
          </p:cNvPr>
          <p:cNvCxnSpPr>
            <a:cxnSpLocks/>
          </p:cNvCxnSpPr>
          <p:nvPr/>
        </p:nvCxnSpPr>
        <p:spPr>
          <a:xfrm flipH="1">
            <a:off x="2656632" y="4640761"/>
            <a:ext cx="250902" cy="496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C18504-C390-42B1-9D91-40C95735823A}"/>
              </a:ext>
            </a:extLst>
          </p:cNvPr>
          <p:cNvSpPr txBox="1"/>
          <p:nvPr/>
        </p:nvSpPr>
        <p:spPr>
          <a:xfrm>
            <a:off x="2372276" y="2752781"/>
            <a:ext cx="261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MPPC1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4F9D8C2-CFAB-4B0F-84FE-64457FC29E88}"/>
              </a:ext>
            </a:extLst>
          </p:cNvPr>
          <p:cNvSpPr txBox="1"/>
          <p:nvPr/>
        </p:nvSpPr>
        <p:spPr>
          <a:xfrm>
            <a:off x="2372276" y="4249146"/>
            <a:ext cx="247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MPPC2</a:t>
            </a:r>
            <a:endParaRPr kumimoji="1" lang="ja-JP" altLang="en-US" dirty="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01967F4D-769C-4AF3-B159-2D1FA34E045D}"/>
              </a:ext>
            </a:extLst>
          </p:cNvPr>
          <p:cNvCxnSpPr>
            <a:cxnSpLocks/>
          </p:cNvCxnSpPr>
          <p:nvPr/>
        </p:nvCxnSpPr>
        <p:spPr>
          <a:xfrm flipV="1">
            <a:off x="2807174" y="2691973"/>
            <a:ext cx="6128279" cy="1146765"/>
          </a:xfrm>
          <a:prstGeom prst="bentConnector3">
            <a:avLst>
              <a:gd name="adj1" fmla="val 376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FDF7DA7-C1B5-41AA-B3C2-ADBB62582CAF}"/>
              </a:ext>
            </a:extLst>
          </p:cNvPr>
          <p:cNvCxnSpPr>
            <a:cxnSpLocks/>
            <a:endCxn id="58" idx="3"/>
          </p:cNvCxnSpPr>
          <p:nvPr/>
        </p:nvCxnSpPr>
        <p:spPr>
          <a:xfrm>
            <a:off x="2796022" y="5427789"/>
            <a:ext cx="3892509" cy="12186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581841D-7CB6-4358-87C3-063DB0A10650}"/>
              </a:ext>
            </a:extLst>
          </p:cNvPr>
          <p:cNvCxnSpPr>
            <a:cxnSpLocks/>
          </p:cNvCxnSpPr>
          <p:nvPr/>
        </p:nvCxnSpPr>
        <p:spPr>
          <a:xfrm>
            <a:off x="1870471" y="2749314"/>
            <a:ext cx="0" cy="35851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CEF8E75-8B3A-49F5-8348-78C47FDD8FA8}"/>
              </a:ext>
            </a:extLst>
          </p:cNvPr>
          <p:cNvSpPr txBox="1"/>
          <p:nvPr/>
        </p:nvSpPr>
        <p:spPr>
          <a:xfrm>
            <a:off x="80701" y="2012662"/>
            <a:ext cx="284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2060"/>
                </a:solidFill>
                <a:latin typeface="+mj-lt"/>
              </a:rPr>
              <a:t>〈Setup of measurement〉</a:t>
            </a:r>
            <a:endParaRPr kumimoji="1" lang="ja-JP" altLang="en-US" b="1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912DB49E-AEC2-4E2F-9D8A-5D4A85C6A711}"/>
              </a:ext>
            </a:extLst>
          </p:cNvPr>
          <p:cNvCxnSpPr>
            <a:cxnSpLocks/>
          </p:cNvCxnSpPr>
          <p:nvPr/>
        </p:nvCxnSpPr>
        <p:spPr>
          <a:xfrm>
            <a:off x="5119829" y="3838737"/>
            <a:ext cx="1567332" cy="0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二等辺三角形 52">
            <a:extLst>
              <a:ext uri="{FF2B5EF4-FFF2-40B4-BE49-F238E27FC236}">
                <a16:creationId xmlns:a16="http://schemas.microsoft.com/office/drawing/2014/main" id="{A2359D13-E24A-4E65-8EE3-22C9A4BA263A}"/>
              </a:ext>
            </a:extLst>
          </p:cNvPr>
          <p:cNvSpPr/>
          <p:nvPr/>
        </p:nvSpPr>
        <p:spPr>
          <a:xfrm rot="5400000">
            <a:off x="6653863" y="3536620"/>
            <a:ext cx="673570" cy="604235"/>
          </a:xfrm>
          <a:prstGeom prst="triangle">
            <a:avLst>
              <a:gd name="adj" fmla="val 5062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コネクタ: カギ線 54">
            <a:extLst>
              <a:ext uri="{FF2B5EF4-FFF2-40B4-BE49-F238E27FC236}">
                <a16:creationId xmlns:a16="http://schemas.microsoft.com/office/drawing/2014/main" id="{B551B2E0-62DC-4877-8637-92FF83DCAA5C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2796022" y="5431349"/>
            <a:ext cx="6150583" cy="966013"/>
          </a:xfrm>
          <a:prstGeom prst="bentConnector3">
            <a:avLst>
              <a:gd name="adj1" fmla="val 3800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3C82B33-CC3C-4356-A884-A9B7C9CD4D6B}"/>
              </a:ext>
            </a:extLst>
          </p:cNvPr>
          <p:cNvSpPr txBox="1"/>
          <p:nvPr/>
        </p:nvSpPr>
        <p:spPr>
          <a:xfrm>
            <a:off x="8946605" y="616652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/>
              <a:t>QDC</a:t>
            </a:r>
            <a:endParaRPr kumimoji="1" lang="ja-JP" altLang="en-US" sz="2400" b="1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B79F255-A564-45EB-84F4-583F8223C571}"/>
              </a:ext>
            </a:extLst>
          </p:cNvPr>
          <p:cNvSpPr txBox="1"/>
          <p:nvPr/>
        </p:nvSpPr>
        <p:spPr>
          <a:xfrm>
            <a:off x="8946605" y="246114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/>
              <a:t>QDC</a:t>
            </a:r>
            <a:endParaRPr kumimoji="1" lang="ja-JP" altLang="en-US" sz="2400" b="1"/>
          </a:p>
        </p:txBody>
      </p:sp>
      <p:sp>
        <p:nvSpPr>
          <p:cNvPr id="58" name="二等辺三角形 57">
            <a:extLst>
              <a:ext uri="{FF2B5EF4-FFF2-40B4-BE49-F238E27FC236}">
                <a16:creationId xmlns:a16="http://schemas.microsoft.com/office/drawing/2014/main" id="{437380BD-27BE-448B-81B1-1C24F6026B9F}"/>
              </a:ext>
            </a:extLst>
          </p:cNvPr>
          <p:cNvSpPr/>
          <p:nvPr/>
        </p:nvSpPr>
        <p:spPr>
          <a:xfrm rot="5400000">
            <a:off x="6653863" y="5133681"/>
            <a:ext cx="673570" cy="604235"/>
          </a:xfrm>
          <a:prstGeom prst="triangle">
            <a:avLst>
              <a:gd name="adj" fmla="val 5062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92DE6F07-CFA5-4C3D-98CE-EB65EC5D3C67}"/>
              </a:ext>
            </a:extLst>
          </p:cNvPr>
          <p:cNvCxnSpPr>
            <a:cxnSpLocks/>
          </p:cNvCxnSpPr>
          <p:nvPr/>
        </p:nvCxnSpPr>
        <p:spPr>
          <a:xfrm rot="5400000">
            <a:off x="6095501" y="3952497"/>
            <a:ext cx="581336" cy="580337"/>
          </a:xfrm>
          <a:prstGeom prst="bentConnector3">
            <a:avLst>
              <a:gd name="adj1" fmla="val -2431"/>
            </a:avLst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E4D7EC23-E577-4E3F-BD1D-B6F61587AADF}"/>
              </a:ext>
            </a:extLst>
          </p:cNvPr>
          <p:cNvCxnSpPr>
            <a:cxnSpLocks/>
          </p:cNvCxnSpPr>
          <p:nvPr/>
        </p:nvCxnSpPr>
        <p:spPr>
          <a:xfrm rot="5400000">
            <a:off x="6083588" y="5553480"/>
            <a:ext cx="581336" cy="580337"/>
          </a:xfrm>
          <a:prstGeom prst="bentConnector3">
            <a:avLst>
              <a:gd name="adj1" fmla="val -2431"/>
            </a:avLst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E5D2E38-FEEA-4AA4-8D58-3EBA28075CD4}"/>
              </a:ext>
            </a:extLst>
          </p:cNvPr>
          <p:cNvCxnSpPr>
            <a:cxnSpLocks/>
          </p:cNvCxnSpPr>
          <p:nvPr/>
        </p:nvCxnSpPr>
        <p:spPr>
          <a:xfrm>
            <a:off x="7292766" y="3838737"/>
            <a:ext cx="31185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2F2C02A-92B2-4F52-99C8-A1F958ED6C86}"/>
              </a:ext>
            </a:extLst>
          </p:cNvPr>
          <p:cNvCxnSpPr>
            <a:cxnSpLocks/>
          </p:cNvCxnSpPr>
          <p:nvPr/>
        </p:nvCxnSpPr>
        <p:spPr>
          <a:xfrm>
            <a:off x="7292766" y="5446305"/>
            <a:ext cx="31185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C520B5B-A0BE-45D7-9489-184EF8097C72}"/>
              </a:ext>
            </a:extLst>
          </p:cNvPr>
          <p:cNvSpPr txBox="1"/>
          <p:nvPr/>
        </p:nvSpPr>
        <p:spPr>
          <a:xfrm>
            <a:off x="5758473" y="3031719"/>
            <a:ext cx="175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/>
              <a:t>Discriminator</a:t>
            </a:r>
            <a:endParaRPr kumimoji="1" lang="ja-JP" altLang="en-US" sz="2000" b="1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136E9BB-0CC9-49DE-A145-A60AFACDDE3C}"/>
              </a:ext>
            </a:extLst>
          </p:cNvPr>
          <p:cNvSpPr txBox="1"/>
          <p:nvPr/>
        </p:nvSpPr>
        <p:spPr>
          <a:xfrm>
            <a:off x="10333708" y="360790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/>
              <a:t>TDC</a:t>
            </a:r>
            <a:endParaRPr kumimoji="1" lang="ja-JP" altLang="en-US" sz="2400" b="1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9E6CEE2-2C2D-402A-A6BE-819699F5D430}"/>
              </a:ext>
            </a:extLst>
          </p:cNvPr>
          <p:cNvSpPr txBox="1"/>
          <p:nvPr/>
        </p:nvSpPr>
        <p:spPr>
          <a:xfrm>
            <a:off x="10387263" y="520496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/>
              <a:t>TDC</a:t>
            </a:r>
            <a:endParaRPr kumimoji="1" lang="ja-JP" altLang="en-US" sz="2400" b="1"/>
          </a:p>
        </p:txBody>
      </p:sp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C374C8B1-95A6-4378-93E7-961E5E495C88}"/>
              </a:ext>
            </a:extLst>
          </p:cNvPr>
          <p:cNvCxnSpPr>
            <a:cxnSpLocks/>
          </p:cNvCxnSpPr>
          <p:nvPr/>
        </p:nvCxnSpPr>
        <p:spPr>
          <a:xfrm>
            <a:off x="7516713" y="3853694"/>
            <a:ext cx="876862" cy="659683"/>
          </a:xfrm>
          <a:prstGeom prst="bentConnector3">
            <a:avLst>
              <a:gd name="adj1" fmla="val 60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コネクタ: カギ線 92">
            <a:extLst>
              <a:ext uri="{FF2B5EF4-FFF2-40B4-BE49-F238E27FC236}">
                <a16:creationId xmlns:a16="http://schemas.microsoft.com/office/drawing/2014/main" id="{9BE7A242-7912-40E8-8A6D-BF332D1047BC}"/>
              </a:ext>
            </a:extLst>
          </p:cNvPr>
          <p:cNvCxnSpPr>
            <a:cxnSpLocks/>
          </p:cNvCxnSpPr>
          <p:nvPr/>
        </p:nvCxnSpPr>
        <p:spPr>
          <a:xfrm flipV="1">
            <a:off x="7516713" y="4754670"/>
            <a:ext cx="876862" cy="706592"/>
          </a:xfrm>
          <a:prstGeom prst="bentConnector3">
            <a:avLst>
              <a:gd name="adj1" fmla="val 243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フローチャート: 論理積ゲート 98">
            <a:extLst>
              <a:ext uri="{FF2B5EF4-FFF2-40B4-BE49-F238E27FC236}">
                <a16:creationId xmlns:a16="http://schemas.microsoft.com/office/drawing/2014/main" id="{8473A411-BE60-4387-B47C-9B7632AE748F}"/>
              </a:ext>
            </a:extLst>
          </p:cNvPr>
          <p:cNvSpPr/>
          <p:nvPr/>
        </p:nvSpPr>
        <p:spPr>
          <a:xfrm>
            <a:off x="8259388" y="4249146"/>
            <a:ext cx="810259" cy="73635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AND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62BCFC6D-E07C-423C-A6D0-5DB848083A12}"/>
              </a:ext>
            </a:extLst>
          </p:cNvPr>
          <p:cNvCxnSpPr>
            <a:cxnSpLocks/>
          </p:cNvCxnSpPr>
          <p:nvPr/>
        </p:nvCxnSpPr>
        <p:spPr>
          <a:xfrm>
            <a:off x="9069647" y="4609629"/>
            <a:ext cx="13416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9940E7C5-ACF2-4EB1-99B2-D3D0887D9FC8}"/>
              </a:ext>
            </a:extLst>
          </p:cNvPr>
          <p:cNvSpPr txBox="1"/>
          <p:nvPr/>
        </p:nvSpPr>
        <p:spPr>
          <a:xfrm>
            <a:off x="10444665" y="4378796"/>
            <a:ext cx="13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/>
              <a:t>Trigger</a:t>
            </a:r>
            <a:endParaRPr kumimoji="1"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375979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48ECB4-8A22-4614-A943-EF89E7CC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Time resolution of MPPC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8">
                <a:extLst>
                  <a:ext uri="{FF2B5EF4-FFF2-40B4-BE49-F238E27FC236}">
                    <a16:creationId xmlns:a16="http://schemas.microsoft.com/office/drawing/2014/main" id="{2F8E291E-5C05-4054-9F86-EDA7E1E8F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0889" y="1270175"/>
                <a:ext cx="11150221" cy="4968000"/>
              </a:xfrm>
            </p:spPr>
            <p:txBody>
              <a:bodyPr/>
              <a:lstStyle/>
              <a:p>
                <a:r>
                  <a:rPr kumimoji="1" lang="en-US" altLang="ja-JP" dirty="0"/>
                  <a:t>Calculate </a:t>
                </a:r>
                <a:r>
                  <a:rPr kumimoji="1" lang="en-US" altLang="ja-JP" dirty="0" err="1"/>
                  <a:t>ToF</a:t>
                </a:r>
                <a:r>
                  <a:rPr kumimoji="1" lang="en-US" altLang="ja-JP" dirty="0"/>
                  <a:t> from MPPC1.TDC &amp; MPPC2.TDC: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:r>
                  <a:rPr kumimoji="1" lang="en-US" altLang="ja-JP" dirty="0" err="1"/>
                  <a:t>ToF</a:t>
                </a:r>
                <a:r>
                  <a:rPr kumimoji="1" lang="en-US" altLang="ja-JP" dirty="0"/>
                  <a:t> = MPPC1.TDC – MPPC2.TDC</a:t>
                </a:r>
                <a:r>
                  <a:rPr lang="en-US" altLang="ja-JP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altLang="ja-JP" b="0" dirty="0"/>
              </a:p>
              <a:p>
                <a:pPr marL="0" indent="0">
                  <a:buNone/>
                </a:pPr>
                <a:r>
                  <a:rPr lang="en-US" altLang="ja-JP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ja-JP" sz="2000" dirty="0"/>
                  <a:t>: Time resolution of </a:t>
                </a:r>
                <a:r>
                  <a:rPr lang="en-US" altLang="ja-JP" sz="2000" dirty="0" err="1"/>
                  <a:t>ToF</a:t>
                </a:r>
                <a:r>
                  <a:rPr lang="en-US" altLang="ja-JP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ja-JP" sz="2000" dirty="0"/>
                  <a:t>: Time resolution of MPPC1 &amp; 2</a:t>
                </a:r>
              </a:p>
              <a:p>
                <a:pPr marL="0" indent="0">
                  <a:buNone/>
                </a:pPr>
                <a:endParaRPr lang="en-US" altLang="ja-JP" sz="2000" dirty="0"/>
              </a:p>
              <a:p>
                <a:r>
                  <a:rPr lang="en-US" altLang="ja-JP" dirty="0"/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MPPC</m:t>
                        </m:r>
                      </m:sub>
                    </m:sSub>
                  </m:oMath>
                </a14:m>
                <a:r>
                  <a:rPr lang="en-US" altLang="ja-JP" dirty="0"/>
                  <a:t>, 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MPPC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9" name="コンテンツ プレースホルダー 8">
                <a:extLst>
                  <a:ext uri="{FF2B5EF4-FFF2-40B4-BE49-F238E27FC236}">
                    <a16:creationId xmlns:a16="http://schemas.microsoft.com/office/drawing/2014/main" id="{2F8E291E-5C05-4054-9F86-EDA7E1E8F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889" y="1270175"/>
                <a:ext cx="11150221" cy="4968000"/>
              </a:xfrm>
              <a:blipFill>
                <a:blip r:embed="rId2"/>
                <a:stretch>
                  <a:fillRect l="-710" t="-15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E3AA9B-00E2-445A-A097-5075430D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3B7D30-0A7B-49B4-BEF5-6A887341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F730FF-2445-4430-BB8A-F5E3D1F7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76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840C7B-0C98-4A57-9591-55F2A81FE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Time walk correction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230D96B-4075-4A84-82BE-AA9E49CB7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/>
                  <a:t>TDC: output only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sig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th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=25</m:t>
                    </m:r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lang="en-US" altLang="ja-JP"/>
              </a:p>
              <a:p>
                <a:endParaRPr kumimoji="1" lang="en-US" altLang="ja-JP"/>
              </a:p>
              <a:p>
                <a:r>
                  <a:rPr kumimoji="1" lang="en-US" altLang="ja-JP"/>
                  <a:t>Rise time of TDC</a:t>
                </a:r>
              </a:p>
              <a:p>
                <a:pPr marL="0" indent="0">
                  <a:buNone/>
                </a:pPr>
                <a:r>
                  <a:rPr lang="en-US" altLang="ja-JP"/>
                  <a:t>  </a:t>
                </a:r>
                <a:r>
                  <a:rPr lang="ja-JP" altLang="en-US"/>
                  <a:t>→</a:t>
                </a:r>
                <a:r>
                  <a:rPr lang="en-US" altLang="ja-JP"/>
                  <a:t>vary by pulse height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230D96B-4075-4A84-82BE-AA9E49CB7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20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E45A07-7CF7-4ADE-ABB6-04757B66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DF8638-ED70-4AB5-94F1-1242C8559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50F42C-5E9B-45D7-ADDF-00855991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2AFAFA3-DA6F-4B37-834B-DC2C71231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0797" y="1821306"/>
            <a:ext cx="7301203" cy="38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3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8">
            <a:extLst>
              <a:ext uri="{FF2B5EF4-FFF2-40B4-BE49-F238E27FC236}">
                <a16:creationId xmlns:a16="http://schemas.microsoft.com/office/drawing/2014/main" id="{EFEAB277-8A45-4A54-8038-BBBCFE43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Time walk correction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コンテンツ プレースホルダー 19">
                <a:extLst>
                  <a:ext uri="{FF2B5EF4-FFF2-40B4-BE49-F238E27FC236}">
                    <a16:creationId xmlns:a16="http://schemas.microsoft.com/office/drawing/2014/main" id="{0DECC3ED-E90F-4386-BBCA-50DD678D63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70175"/>
                <a:ext cx="12192000" cy="5587824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Time walk correction</a:t>
                </a: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altLang="ja-JP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TDC</m:t>
                    </m:r>
                    <m:r>
                      <a:rPr lang="en-US" altLang="ja-JP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1 −</m:t>
                    </m:r>
                    <m:r>
                      <m:rPr>
                        <m:sty m:val="p"/>
                      </m:rPr>
                      <a:rPr lang="en-US" altLang="ja-JP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TDC</m:t>
                    </m:r>
                    <m:r>
                      <a:rPr lang="en-US" altLang="ja-JP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  <a:latin typeface="+mj-ea"/>
                  </a:rPr>
                  <a:t> </a:t>
                </a:r>
                <a:endParaRPr lang="ja-JP" altLang="en-US" dirty="0">
                  <a:solidFill>
                    <a:schemeClr val="tx1"/>
                  </a:solidFill>
                  <a:latin typeface="+mj-ea"/>
                </a:endParaRPr>
              </a:p>
              <a:p>
                <a:endParaRPr lang="en-US" altLang="ja-JP" i="1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r>
                  <a:rPr kumimoji="1" lang="en-US" altLang="ja-JP" dirty="0"/>
                  <a:t>After correction,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TOF</m:t>
                    </m:r>
                    <m:r>
                      <a:rPr kumimoji="1" lang="en-US" altLang="ja-JP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TDC</m:t>
                        </m:r>
                        <m:r>
                          <a:rPr kumimoji="1" lang="en-US" altLang="ja-JP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1 −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1" lang="en-US" altLang="ja-JP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QDC</m:t>
                                </m:r>
                                <m:r>
                                  <a:rPr kumimoji="1" lang="en-US" altLang="ja-JP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1 −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pe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kumimoji="1" lang="en-US" altLang="ja-JP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TDC</m:t>
                        </m:r>
                        <m:r>
                          <a:rPr kumimoji="1" lang="en-US" altLang="ja-JP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2−</m:t>
                        </m:r>
                        <m:f>
                          <m:fPr>
                            <m:ctrlP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QDC</m:t>
                                </m:r>
                                <m:r>
                                  <a:rPr lang="en-US" altLang="ja-JP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ja-JP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pe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US" altLang="ja-JP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20" name="コンテンツ プレースホルダー 19">
                <a:extLst>
                  <a:ext uri="{FF2B5EF4-FFF2-40B4-BE49-F238E27FC236}">
                    <a16:creationId xmlns:a16="http://schemas.microsoft.com/office/drawing/2014/main" id="{0DECC3ED-E90F-4386-BBCA-50DD678D63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70175"/>
                <a:ext cx="12192000" cy="5587824"/>
              </a:xfrm>
              <a:blipFill>
                <a:blip r:embed="rId2"/>
                <a:stretch>
                  <a:fillRect l="-650" t="-14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CA3531-2532-4799-9DCD-07A1CD01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BE8F48-B553-4CD5-921B-E0E7E980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Status Report #4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44C168-F94B-4679-87F2-4D408D8D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5</a:t>
            </a:fld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69C145F-03A9-4D33-AF97-296004731C97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697556" y="2518031"/>
            <a:ext cx="0" cy="21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DDE3DA1-2D7D-4FBB-9FBE-A7DE95DEB22C}"/>
              </a:ext>
            </a:extLst>
          </p:cNvPr>
          <p:cNvCxnSpPr>
            <a:cxnSpLocks noChangeAspect="1"/>
          </p:cNvCxnSpPr>
          <p:nvPr/>
        </p:nvCxnSpPr>
        <p:spPr>
          <a:xfrm>
            <a:off x="700537" y="4678031"/>
            <a:ext cx="40039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15FAFBF-7420-4C77-87E7-010F894F25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 rot="16200000">
                <a:off x="-348332" y="2894085"/>
                <a:ext cx="1669455" cy="3693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TDC</m:t>
                    </m:r>
                    <m:r>
                      <a:rPr kumimoji="1" lang="en-US" altLang="ja-JP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1 −</m:t>
                    </m:r>
                    <m:r>
                      <m:rPr>
                        <m:sty m:val="p"/>
                      </m:rPr>
                      <a:rPr kumimoji="1" lang="en-US" altLang="ja-JP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TDC</m:t>
                    </m:r>
                    <m:r>
                      <a:rPr kumimoji="1" lang="en-US" altLang="ja-JP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2</m:t>
                    </m:r>
                  </m:oMath>
                </a14:m>
                <a:r>
                  <a:rPr kumimoji="1" lang="en-US" altLang="ja-JP" dirty="0">
                    <a:solidFill>
                      <a:srgbClr val="002060"/>
                    </a:solidFill>
                    <a:latin typeface="+mj-ea"/>
                    <a:ea typeface="+mj-ea"/>
                  </a:rPr>
                  <a:t> </a:t>
                </a:r>
                <a:endParaRPr kumimoji="1"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15FAFBF-7420-4C77-87E7-010F894F2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48332" y="2894085"/>
                <a:ext cx="1669455" cy="369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C12926E-5B72-42E3-8DFA-1E6A906C961B}"/>
              </a:ext>
            </a:extLst>
          </p:cNvPr>
          <p:cNvSpPr txBox="1">
            <a:spLocks noChangeAspect="1"/>
          </p:cNvSpPr>
          <p:nvPr/>
        </p:nvSpPr>
        <p:spPr>
          <a:xfrm>
            <a:off x="4024713" y="4272674"/>
            <a:ext cx="784360" cy="369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dirty="0">
                <a:solidFill>
                  <a:srgbClr val="001E64"/>
                </a:solidFill>
              </a:rPr>
              <a:t>QDC1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1EC267EB-9CA4-48EE-8CD0-F83FB7238618}"/>
              </a:ext>
            </a:extLst>
          </p:cNvPr>
          <p:cNvSpPr>
            <a:spLocks noChangeAspect="1"/>
          </p:cNvSpPr>
          <p:nvPr/>
        </p:nvSpPr>
        <p:spPr>
          <a:xfrm>
            <a:off x="1356559" y="3164963"/>
            <a:ext cx="2483319" cy="1443878"/>
          </a:xfrm>
          <a:custGeom>
            <a:avLst/>
            <a:gdLst>
              <a:gd name="connsiteX0" fmla="*/ 0 w 3104148"/>
              <a:gd name="connsiteY0" fmla="*/ 1804849 h 1804849"/>
              <a:gd name="connsiteX1" fmla="*/ 24064 w 3104148"/>
              <a:gd name="connsiteY1" fmla="*/ 1744691 h 1804849"/>
              <a:gd name="connsiteX2" fmla="*/ 48127 w 3104148"/>
              <a:gd name="connsiteY2" fmla="*/ 1708596 h 1804849"/>
              <a:gd name="connsiteX3" fmla="*/ 84221 w 3104148"/>
              <a:gd name="connsiteY3" fmla="*/ 1600312 h 1804849"/>
              <a:gd name="connsiteX4" fmla="*/ 96253 w 3104148"/>
              <a:gd name="connsiteY4" fmla="*/ 1564217 h 1804849"/>
              <a:gd name="connsiteX5" fmla="*/ 144379 w 3104148"/>
              <a:gd name="connsiteY5" fmla="*/ 1467965 h 1804849"/>
              <a:gd name="connsiteX6" fmla="*/ 192506 w 3104148"/>
              <a:gd name="connsiteY6" fmla="*/ 1335617 h 1804849"/>
              <a:gd name="connsiteX7" fmla="*/ 204537 w 3104148"/>
              <a:gd name="connsiteY7" fmla="*/ 1299523 h 1804849"/>
              <a:gd name="connsiteX8" fmla="*/ 228600 w 3104148"/>
              <a:gd name="connsiteY8" fmla="*/ 1263428 h 1804849"/>
              <a:gd name="connsiteX9" fmla="*/ 240632 w 3104148"/>
              <a:gd name="connsiteY9" fmla="*/ 1227333 h 1804849"/>
              <a:gd name="connsiteX10" fmla="*/ 288758 w 3104148"/>
              <a:gd name="connsiteY10" fmla="*/ 1167175 h 1804849"/>
              <a:gd name="connsiteX11" fmla="*/ 312821 w 3104148"/>
              <a:gd name="connsiteY11" fmla="*/ 1131081 h 1804849"/>
              <a:gd name="connsiteX12" fmla="*/ 372979 w 3104148"/>
              <a:gd name="connsiteY12" fmla="*/ 1022796 h 1804849"/>
              <a:gd name="connsiteX13" fmla="*/ 457200 w 3104148"/>
              <a:gd name="connsiteY13" fmla="*/ 962639 h 1804849"/>
              <a:gd name="connsiteX14" fmla="*/ 517358 w 3104148"/>
              <a:gd name="connsiteY14" fmla="*/ 914512 h 1804849"/>
              <a:gd name="connsiteX15" fmla="*/ 565485 w 3104148"/>
              <a:gd name="connsiteY15" fmla="*/ 854354 h 1804849"/>
              <a:gd name="connsiteX16" fmla="*/ 637674 w 3104148"/>
              <a:gd name="connsiteY16" fmla="*/ 806228 h 1804849"/>
              <a:gd name="connsiteX17" fmla="*/ 673769 w 3104148"/>
              <a:gd name="connsiteY17" fmla="*/ 782165 h 1804849"/>
              <a:gd name="connsiteX18" fmla="*/ 757990 w 3104148"/>
              <a:gd name="connsiteY18" fmla="*/ 722007 h 1804849"/>
              <a:gd name="connsiteX19" fmla="*/ 818148 w 3104148"/>
              <a:gd name="connsiteY19" fmla="*/ 649817 h 1804849"/>
              <a:gd name="connsiteX20" fmla="*/ 854242 w 3104148"/>
              <a:gd name="connsiteY20" fmla="*/ 637786 h 1804849"/>
              <a:gd name="connsiteX21" fmla="*/ 914400 w 3104148"/>
              <a:gd name="connsiteY21" fmla="*/ 601691 h 1804849"/>
              <a:gd name="connsiteX22" fmla="*/ 938464 w 3104148"/>
              <a:gd name="connsiteY22" fmla="*/ 577628 h 1804849"/>
              <a:gd name="connsiteX23" fmla="*/ 974558 w 3104148"/>
              <a:gd name="connsiteY23" fmla="*/ 553565 h 1804849"/>
              <a:gd name="connsiteX24" fmla="*/ 1010653 w 3104148"/>
              <a:gd name="connsiteY24" fmla="*/ 541533 h 1804849"/>
              <a:gd name="connsiteX25" fmla="*/ 1046748 w 3104148"/>
              <a:gd name="connsiteY25" fmla="*/ 517470 h 1804849"/>
              <a:gd name="connsiteX26" fmla="*/ 1094874 w 3104148"/>
              <a:gd name="connsiteY26" fmla="*/ 493407 h 1804849"/>
              <a:gd name="connsiteX27" fmla="*/ 1130969 w 3104148"/>
              <a:gd name="connsiteY27" fmla="*/ 469344 h 1804849"/>
              <a:gd name="connsiteX28" fmla="*/ 1167064 w 3104148"/>
              <a:gd name="connsiteY28" fmla="*/ 457312 h 1804849"/>
              <a:gd name="connsiteX29" fmla="*/ 1215190 w 3104148"/>
              <a:gd name="connsiteY29" fmla="*/ 433249 h 1804849"/>
              <a:gd name="connsiteX30" fmla="*/ 1287379 w 3104148"/>
              <a:gd name="connsiteY30" fmla="*/ 409186 h 1804849"/>
              <a:gd name="connsiteX31" fmla="*/ 1359569 w 3104148"/>
              <a:gd name="connsiteY31" fmla="*/ 373091 h 1804849"/>
              <a:gd name="connsiteX32" fmla="*/ 1407695 w 3104148"/>
              <a:gd name="connsiteY32" fmla="*/ 349028 h 1804849"/>
              <a:gd name="connsiteX33" fmla="*/ 1479885 w 3104148"/>
              <a:gd name="connsiteY33" fmla="*/ 324965 h 1804849"/>
              <a:gd name="connsiteX34" fmla="*/ 1564106 w 3104148"/>
              <a:gd name="connsiteY34" fmla="*/ 288870 h 1804849"/>
              <a:gd name="connsiteX35" fmla="*/ 1684421 w 3104148"/>
              <a:gd name="connsiteY35" fmla="*/ 240744 h 1804849"/>
              <a:gd name="connsiteX36" fmla="*/ 1780674 w 3104148"/>
              <a:gd name="connsiteY36" fmla="*/ 216681 h 1804849"/>
              <a:gd name="connsiteX37" fmla="*/ 1852864 w 3104148"/>
              <a:gd name="connsiteY37" fmla="*/ 192617 h 1804849"/>
              <a:gd name="connsiteX38" fmla="*/ 1888958 w 3104148"/>
              <a:gd name="connsiteY38" fmla="*/ 180586 h 1804849"/>
              <a:gd name="connsiteX39" fmla="*/ 2129590 w 3104148"/>
              <a:gd name="connsiteY39" fmla="*/ 144491 h 1804849"/>
              <a:gd name="connsiteX40" fmla="*/ 2225842 w 3104148"/>
              <a:gd name="connsiteY40" fmla="*/ 120428 h 1804849"/>
              <a:gd name="connsiteX41" fmla="*/ 2261937 w 3104148"/>
              <a:gd name="connsiteY41" fmla="*/ 108396 h 1804849"/>
              <a:gd name="connsiteX42" fmla="*/ 2310064 w 3104148"/>
              <a:gd name="connsiteY42" fmla="*/ 96365 h 1804849"/>
              <a:gd name="connsiteX43" fmla="*/ 2346158 w 3104148"/>
              <a:gd name="connsiteY43" fmla="*/ 84333 h 1804849"/>
              <a:gd name="connsiteX44" fmla="*/ 2538664 w 3104148"/>
              <a:gd name="connsiteY44" fmla="*/ 60270 h 1804849"/>
              <a:gd name="connsiteX45" fmla="*/ 2658979 w 3104148"/>
              <a:gd name="connsiteY45" fmla="*/ 36207 h 1804849"/>
              <a:gd name="connsiteX46" fmla="*/ 2743200 w 3104148"/>
              <a:gd name="connsiteY46" fmla="*/ 24175 h 1804849"/>
              <a:gd name="connsiteX47" fmla="*/ 2791327 w 3104148"/>
              <a:gd name="connsiteY47" fmla="*/ 12144 h 1804849"/>
              <a:gd name="connsiteX48" fmla="*/ 3104148 w 3104148"/>
              <a:gd name="connsiteY48" fmla="*/ 112 h 180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104148" h="1804849">
                <a:moveTo>
                  <a:pt x="0" y="1804849"/>
                </a:moveTo>
                <a:cubicBezTo>
                  <a:pt x="8021" y="1784796"/>
                  <a:pt x="14405" y="1764008"/>
                  <a:pt x="24064" y="1744691"/>
                </a:cubicBezTo>
                <a:cubicBezTo>
                  <a:pt x="30531" y="1731757"/>
                  <a:pt x="42254" y="1721810"/>
                  <a:pt x="48127" y="1708596"/>
                </a:cubicBezTo>
                <a:cubicBezTo>
                  <a:pt x="48135" y="1708578"/>
                  <a:pt x="78202" y="1618369"/>
                  <a:pt x="84221" y="1600312"/>
                </a:cubicBezTo>
                <a:cubicBezTo>
                  <a:pt x="88232" y="1588280"/>
                  <a:pt x="90581" y="1575561"/>
                  <a:pt x="96253" y="1564217"/>
                </a:cubicBezTo>
                <a:cubicBezTo>
                  <a:pt x="112295" y="1532133"/>
                  <a:pt x="133036" y="1501995"/>
                  <a:pt x="144379" y="1467965"/>
                </a:cubicBezTo>
                <a:cubicBezTo>
                  <a:pt x="194935" y="1316294"/>
                  <a:pt x="142278" y="1469555"/>
                  <a:pt x="192506" y="1335617"/>
                </a:cubicBezTo>
                <a:cubicBezTo>
                  <a:pt x="196959" y="1323742"/>
                  <a:pt x="198865" y="1310866"/>
                  <a:pt x="204537" y="1299523"/>
                </a:cubicBezTo>
                <a:cubicBezTo>
                  <a:pt x="211004" y="1286589"/>
                  <a:pt x="222133" y="1276362"/>
                  <a:pt x="228600" y="1263428"/>
                </a:cubicBezTo>
                <a:cubicBezTo>
                  <a:pt x="234272" y="1252084"/>
                  <a:pt x="234960" y="1238677"/>
                  <a:pt x="240632" y="1227333"/>
                </a:cubicBezTo>
                <a:cubicBezTo>
                  <a:pt x="265318" y="1177963"/>
                  <a:pt x="258918" y="1204475"/>
                  <a:pt x="288758" y="1167175"/>
                </a:cubicBezTo>
                <a:cubicBezTo>
                  <a:pt x="297791" y="1155884"/>
                  <a:pt x="306354" y="1144014"/>
                  <a:pt x="312821" y="1131081"/>
                </a:cubicBezTo>
                <a:cubicBezTo>
                  <a:pt x="334762" y="1087200"/>
                  <a:pt x="316078" y="1060730"/>
                  <a:pt x="372979" y="1022796"/>
                </a:cubicBezTo>
                <a:cubicBezTo>
                  <a:pt x="404234" y="1001959"/>
                  <a:pt x="427354" y="987510"/>
                  <a:pt x="457200" y="962639"/>
                </a:cubicBezTo>
                <a:cubicBezTo>
                  <a:pt x="525781" y="905488"/>
                  <a:pt x="428113" y="974009"/>
                  <a:pt x="517358" y="914512"/>
                </a:cubicBezTo>
                <a:cubicBezTo>
                  <a:pt x="533146" y="890830"/>
                  <a:pt x="542624" y="871500"/>
                  <a:pt x="565485" y="854354"/>
                </a:cubicBezTo>
                <a:cubicBezTo>
                  <a:pt x="588621" y="837002"/>
                  <a:pt x="613611" y="822270"/>
                  <a:pt x="637674" y="806228"/>
                </a:cubicBezTo>
                <a:cubicBezTo>
                  <a:pt x="649706" y="798207"/>
                  <a:pt x="663544" y="792390"/>
                  <a:pt x="673769" y="782165"/>
                </a:cubicBezTo>
                <a:cubicBezTo>
                  <a:pt x="722546" y="733388"/>
                  <a:pt x="694645" y="753679"/>
                  <a:pt x="757990" y="722007"/>
                </a:cubicBezTo>
                <a:cubicBezTo>
                  <a:pt x="764013" y="713976"/>
                  <a:pt x="800768" y="660245"/>
                  <a:pt x="818148" y="649817"/>
                </a:cubicBezTo>
                <a:cubicBezTo>
                  <a:pt x="829023" y="643292"/>
                  <a:pt x="842211" y="641796"/>
                  <a:pt x="854242" y="637786"/>
                </a:cubicBezTo>
                <a:cubicBezTo>
                  <a:pt x="915215" y="576815"/>
                  <a:pt x="836306" y="648548"/>
                  <a:pt x="914400" y="601691"/>
                </a:cubicBezTo>
                <a:cubicBezTo>
                  <a:pt x="924127" y="595855"/>
                  <a:pt x="929606" y="584714"/>
                  <a:pt x="938464" y="577628"/>
                </a:cubicBezTo>
                <a:cubicBezTo>
                  <a:pt x="949755" y="568595"/>
                  <a:pt x="961625" y="560032"/>
                  <a:pt x="974558" y="553565"/>
                </a:cubicBezTo>
                <a:cubicBezTo>
                  <a:pt x="985902" y="547893"/>
                  <a:pt x="999309" y="547205"/>
                  <a:pt x="1010653" y="541533"/>
                </a:cubicBezTo>
                <a:cubicBezTo>
                  <a:pt x="1023587" y="535066"/>
                  <a:pt x="1034193" y="524644"/>
                  <a:pt x="1046748" y="517470"/>
                </a:cubicBezTo>
                <a:cubicBezTo>
                  <a:pt x="1062320" y="508572"/>
                  <a:pt x="1079302" y="502305"/>
                  <a:pt x="1094874" y="493407"/>
                </a:cubicBezTo>
                <a:cubicBezTo>
                  <a:pt x="1107429" y="486233"/>
                  <a:pt x="1118035" y="475811"/>
                  <a:pt x="1130969" y="469344"/>
                </a:cubicBezTo>
                <a:cubicBezTo>
                  <a:pt x="1142313" y="463672"/>
                  <a:pt x="1155407" y="462308"/>
                  <a:pt x="1167064" y="457312"/>
                </a:cubicBezTo>
                <a:cubicBezTo>
                  <a:pt x="1183549" y="450247"/>
                  <a:pt x="1198537" y="439910"/>
                  <a:pt x="1215190" y="433249"/>
                </a:cubicBezTo>
                <a:cubicBezTo>
                  <a:pt x="1238740" y="423829"/>
                  <a:pt x="1287379" y="409186"/>
                  <a:pt x="1287379" y="409186"/>
                </a:cubicBezTo>
                <a:cubicBezTo>
                  <a:pt x="1356744" y="362943"/>
                  <a:pt x="1289831" y="402979"/>
                  <a:pt x="1359569" y="373091"/>
                </a:cubicBezTo>
                <a:cubicBezTo>
                  <a:pt x="1376054" y="366026"/>
                  <a:pt x="1391042" y="355689"/>
                  <a:pt x="1407695" y="349028"/>
                </a:cubicBezTo>
                <a:cubicBezTo>
                  <a:pt x="1431246" y="339608"/>
                  <a:pt x="1457198" y="336309"/>
                  <a:pt x="1479885" y="324965"/>
                </a:cubicBezTo>
                <a:cubicBezTo>
                  <a:pt x="1639497" y="245159"/>
                  <a:pt x="1440183" y="341980"/>
                  <a:pt x="1564106" y="288870"/>
                </a:cubicBezTo>
                <a:cubicBezTo>
                  <a:pt x="1633806" y="258998"/>
                  <a:pt x="1596791" y="262651"/>
                  <a:pt x="1684421" y="240744"/>
                </a:cubicBezTo>
                <a:cubicBezTo>
                  <a:pt x="1716505" y="232723"/>
                  <a:pt x="1749299" y="227139"/>
                  <a:pt x="1780674" y="216681"/>
                </a:cubicBezTo>
                <a:lnTo>
                  <a:pt x="1852864" y="192617"/>
                </a:lnTo>
                <a:cubicBezTo>
                  <a:pt x="1864895" y="188607"/>
                  <a:pt x="1876374" y="182159"/>
                  <a:pt x="1888958" y="180586"/>
                </a:cubicBezTo>
                <a:cubicBezTo>
                  <a:pt x="1940169" y="174184"/>
                  <a:pt x="2094336" y="156242"/>
                  <a:pt x="2129590" y="144491"/>
                </a:cubicBezTo>
                <a:cubicBezTo>
                  <a:pt x="2212107" y="116987"/>
                  <a:pt x="2109678" y="149470"/>
                  <a:pt x="2225842" y="120428"/>
                </a:cubicBezTo>
                <a:cubicBezTo>
                  <a:pt x="2238146" y="117352"/>
                  <a:pt x="2249742" y="111880"/>
                  <a:pt x="2261937" y="108396"/>
                </a:cubicBezTo>
                <a:cubicBezTo>
                  <a:pt x="2277837" y="103853"/>
                  <a:pt x="2294164" y="100908"/>
                  <a:pt x="2310064" y="96365"/>
                </a:cubicBezTo>
                <a:cubicBezTo>
                  <a:pt x="2322258" y="92881"/>
                  <a:pt x="2333854" y="87409"/>
                  <a:pt x="2346158" y="84333"/>
                </a:cubicBezTo>
                <a:cubicBezTo>
                  <a:pt x="2417188" y="66575"/>
                  <a:pt x="2456494" y="67740"/>
                  <a:pt x="2538664" y="60270"/>
                </a:cubicBezTo>
                <a:cubicBezTo>
                  <a:pt x="2578769" y="52249"/>
                  <a:pt x="2618491" y="41991"/>
                  <a:pt x="2658979" y="36207"/>
                </a:cubicBezTo>
                <a:cubicBezTo>
                  <a:pt x="2687053" y="32196"/>
                  <a:pt x="2715299" y="29248"/>
                  <a:pt x="2743200" y="24175"/>
                </a:cubicBezTo>
                <a:cubicBezTo>
                  <a:pt x="2759469" y="21217"/>
                  <a:pt x="2774865" y="13712"/>
                  <a:pt x="2791327" y="12144"/>
                </a:cubicBezTo>
                <a:cubicBezTo>
                  <a:pt x="2939921" y="-2008"/>
                  <a:pt x="2976176" y="112"/>
                  <a:pt x="3104148" y="112"/>
                </a:cubicBezTo>
              </a:path>
            </a:pathLst>
          </a:custGeom>
          <a:noFill/>
          <a:ln w="57150">
            <a:solidFill>
              <a:srgbClr val="001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F148042-2EA3-48A1-B2B2-6874BCAFB5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77962" y="2177991"/>
                <a:ext cx="4277975" cy="8413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QDC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000" b="0" i="0" smtClean="0">
                                  <a:latin typeface="Cambria Math" panose="02040503050406030204" pitchFamily="18" charset="0"/>
                                </a:rPr>
                                <m:t>QDC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2000" b="0" i="0" smtClean="0">
                                  <a:latin typeface="Cambria Math" panose="02040503050406030204" pitchFamily="18" charset="0"/>
                                </a:rPr>
                                <m:t>Ped</m:t>
                              </m:r>
                            </m:e>
                          </m:ra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F148042-2EA3-48A1-B2B2-6874BCAFB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962" y="2177991"/>
                <a:ext cx="4277975" cy="841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D1402E2-D98B-46C3-9D92-73BFD3B75864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6826934" y="2521021"/>
            <a:ext cx="0" cy="21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BEB33AB-9556-4449-8EED-E8B87BDC0542}"/>
              </a:ext>
            </a:extLst>
          </p:cNvPr>
          <p:cNvCxnSpPr>
            <a:cxnSpLocks noChangeAspect="1"/>
          </p:cNvCxnSpPr>
          <p:nvPr/>
        </p:nvCxnSpPr>
        <p:spPr>
          <a:xfrm>
            <a:off x="6826933" y="4685757"/>
            <a:ext cx="37113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4742D2B-F142-4BC5-A23E-A0333F37B286}"/>
              </a:ext>
            </a:extLst>
          </p:cNvPr>
          <p:cNvSpPr txBox="1">
            <a:spLocks noChangeAspect="1"/>
          </p:cNvSpPr>
          <p:nvPr/>
        </p:nvSpPr>
        <p:spPr>
          <a:xfrm>
            <a:off x="10084824" y="4311691"/>
            <a:ext cx="679783" cy="369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dirty="0">
                <a:solidFill>
                  <a:srgbClr val="001E64"/>
                </a:solidFill>
              </a:rPr>
              <a:t>QDC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9581895-FA58-42F2-8432-7778593EC90B}"/>
              </a:ext>
            </a:extLst>
          </p:cNvPr>
          <p:cNvSpPr>
            <a:spLocks noChangeAspect="1"/>
          </p:cNvSpPr>
          <p:nvPr/>
        </p:nvSpPr>
        <p:spPr>
          <a:xfrm>
            <a:off x="7385874" y="3252243"/>
            <a:ext cx="2812496" cy="73774"/>
          </a:xfrm>
          <a:custGeom>
            <a:avLst/>
            <a:gdLst>
              <a:gd name="connsiteX0" fmla="*/ 0 w 3515621"/>
              <a:gd name="connsiteY0" fmla="*/ 42884 h 92215"/>
              <a:gd name="connsiteX1" fmla="*/ 878305 w 3515621"/>
              <a:gd name="connsiteY1" fmla="*/ 30853 h 92215"/>
              <a:gd name="connsiteX2" fmla="*/ 1708484 w 3515621"/>
              <a:gd name="connsiteY2" fmla="*/ 18821 h 92215"/>
              <a:gd name="connsiteX3" fmla="*/ 1973179 w 3515621"/>
              <a:gd name="connsiteY3" fmla="*/ 30853 h 92215"/>
              <a:gd name="connsiteX4" fmla="*/ 2141621 w 3515621"/>
              <a:gd name="connsiteY4" fmla="*/ 42884 h 92215"/>
              <a:gd name="connsiteX5" fmla="*/ 2406316 w 3515621"/>
              <a:gd name="connsiteY5" fmla="*/ 54916 h 92215"/>
              <a:gd name="connsiteX6" fmla="*/ 2634916 w 3515621"/>
              <a:gd name="connsiteY6" fmla="*/ 66947 h 92215"/>
              <a:gd name="connsiteX7" fmla="*/ 2899610 w 3515621"/>
              <a:gd name="connsiteY7" fmla="*/ 54916 h 92215"/>
              <a:gd name="connsiteX8" fmla="*/ 2947737 w 3515621"/>
              <a:gd name="connsiteY8" fmla="*/ 42884 h 92215"/>
              <a:gd name="connsiteX9" fmla="*/ 3116179 w 3515621"/>
              <a:gd name="connsiteY9" fmla="*/ 6790 h 92215"/>
              <a:gd name="connsiteX10" fmla="*/ 3200400 w 3515621"/>
              <a:gd name="connsiteY10" fmla="*/ 18821 h 92215"/>
              <a:gd name="connsiteX11" fmla="*/ 3236495 w 3515621"/>
              <a:gd name="connsiteY11" fmla="*/ 30853 h 92215"/>
              <a:gd name="connsiteX12" fmla="*/ 3392905 w 3515621"/>
              <a:gd name="connsiteY12" fmla="*/ 54916 h 92215"/>
              <a:gd name="connsiteX13" fmla="*/ 3465095 w 3515621"/>
              <a:gd name="connsiteY13" fmla="*/ 78979 h 92215"/>
              <a:gd name="connsiteX14" fmla="*/ 3513221 w 3515621"/>
              <a:gd name="connsiteY14" fmla="*/ 91011 h 92215"/>
              <a:gd name="connsiteX15" fmla="*/ 3501189 w 3515621"/>
              <a:gd name="connsiteY15" fmla="*/ 66947 h 9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15621" h="92215">
                <a:moveTo>
                  <a:pt x="0" y="42884"/>
                </a:moveTo>
                <a:cubicBezTo>
                  <a:pt x="355547" y="-46002"/>
                  <a:pt x="13022" y="30853"/>
                  <a:pt x="878305" y="30853"/>
                </a:cubicBezTo>
                <a:cubicBezTo>
                  <a:pt x="1155060" y="30853"/>
                  <a:pt x="1431758" y="22832"/>
                  <a:pt x="1708484" y="18821"/>
                </a:cubicBezTo>
                <a:lnTo>
                  <a:pt x="1973179" y="30853"/>
                </a:lnTo>
                <a:cubicBezTo>
                  <a:pt x="2029383" y="33975"/>
                  <a:pt x="2085417" y="39762"/>
                  <a:pt x="2141621" y="42884"/>
                </a:cubicBezTo>
                <a:cubicBezTo>
                  <a:pt x="2229808" y="47783"/>
                  <a:pt x="2318098" y="50613"/>
                  <a:pt x="2406316" y="54916"/>
                </a:cubicBezTo>
                <a:lnTo>
                  <a:pt x="2634916" y="66947"/>
                </a:lnTo>
                <a:cubicBezTo>
                  <a:pt x="2723147" y="62937"/>
                  <a:pt x="2811548" y="61690"/>
                  <a:pt x="2899610" y="54916"/>
                </a:cubicBezTo>
                <a:cubicBezTo>
                  <a:pt x="2916097" y="53648"/>
                  <a:pt x="2931568" y="46349"/>
                  <a:pt x="2947737" y="42884"/>
                </a:cubicBezTo>
                <a:cubicBezTo>
                  <a:pt x="3138904" y="1919"/>
                  <a:pt x="3006285" y="34262"/>
                  <a:pt x="3116179" y="6790"/>
                </a:cubicBezTo>
                <a:cubicBezTo>
                  <a:pt x="3144253" y="10800"/>
                  <a:pt x="3172592" y="13259"/>
                  <a:pt x="3200400" y="18821"/>
                </a:cubicBezTo>
                <a:cubicBezTo>
                  <a:pt x="3212836" y="21308"/>
                  <a:pt x="3224114" y="28102"/>
                  <a:pt x="3236495" y="30853"/>
                </a:cubicBezTo>
                <a:cubicBezTo>
                  <a:pt x="3266531" y="37528"/>
                  <a:pt x="3366055" y="51080"/>
                  <a:pt x="3392905" y="54916"/>
                </a:cubicBezTo>
                <a:cubicBezTo>
                  <a:pt x="3416968" y="62937"/>
                  <a:pt x="3440487" y="72827"/>
                  <a:pt x="3465095" y="78979"/>
                </a:cubicBezTo>
                <a:cubicBezTo>
                  <a:pt x="3481137" y="82990"/>
                  <a:pt x="3497534" y="96240"/>
                  <a:pt x="3513221" y="91011"/>
                </a:cubicBezTo>
                <a:cubicBezTo>
                  <a:pt x="3521729" y="88175"/>
                  <a:pt x="3505200" y="74968"/>
                  <a:pt x="3501189" y="66947"/>
                </a:cubicBezTo>
              </a:path>
            </a:pathLst>
          </a:custGeom>
          <a:noFill/>
          <a:ln w="28575">
            <a:solidFill>
              <a:srgbClr val="001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02B36AA7-9EAB-4E22-8415-73BEA9A1D1F5}"/>
              </a:ext>
            </a:extLst>
          </p:cNvPr>
          <p:cNvSpPr>
            <a:spLocks noChangeAspect="1"/>
          </p:cNvSpPr>
          <p:nvPr/>
        </p:nvSpPr>
        <p:spPr>
          <a:xfrm>
            <a:off x="5569115" y="3825604"/>
            <a:ext cx="828565" cy="318600"/>
          </a:xfrm>
          <a:prstGeom prst="rightArrow">
            <a:avLst/>
          </a:prstGeom>
          <a:noFill/>
          <a:ln w="38100">
            <a:solidFill>
              <a:srgbClr val="64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2C9FE0A-2E31-4C5E-AB96-C0A611DB7C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137191" y="2256871"/>
                <a:ext cx="3711328" cy="481715"/>
              </a:xfrm>
              <a:prstGeom prst="rect">
                <a:avLst/>
              </a:prstGeom>
              <a:noFill/>
              <a:ln w="19050">
                <a:solidFill>
                  <a:srgbClr val="FF00FF"/>
                </a:solidFill>
              </a:ln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TDC</m:t>
                          </m:r>
                          <m: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TDC</m:t>
                          </m:r>
                          <m: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QDC</m:t>
                          </m:r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2C9FE0A-2E31-4C5E-AB96-C0A611DB7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191" y="2256871"/>
                <a:ext cx="3711328" cy="4817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A432EE1-8B3A-49E9-B0C9-461779E9A2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 rot="16200000">
                <a:off x="5192293" y="3244335"/>
                <a:ext cx="2835028" cy="3693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TDC</m:t>
                          </m:r>
                          <m:r>
                            <a:rPr kumimoji="1" lang="en-US" altLang="ja-JP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TDC</m:t>
                          </m:r>
                          <m:r>
                            <a:rPr kumimoji="1" lang="en-US" altLang="ja-JP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e>
                      </m:d>
                      <m:r>
                        <a:rPr kumimoji="1" lang="en-US" altLang="ja-JP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kumimoji="1" lang="en-US" altLang="ja-JP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QDC</m:t>
                          </m:r>
                        </m:e>
                      </m:d>
                    </m:oMath>
                  </m:oMathPara>
                </a14:m>
                <a:endParaRPr kumimoji="1" lang="ja-JP" altLang="en-US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A432EE1-8B3A-49E9-B0C9-461779E9A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92293" y="3244335"/>
                <a:ext cx="2835028" cy="369330"/>
              </a:xfrm>
              <a:prstGeom prst="rect">
                <a:avLst/>
              </a:prstGeom>
              <a:blipFill>
                <a:blip r:embed="rId6"/>
                <a:stretch>
                  <a:fillRect r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41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A043B-FC0A-48D4-B1A4-FC0D0F65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 progress: Constraints for data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B3F5DDD-13A2-49CA-AE96-F8B93ED52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1471" y="945000"/>
                <a:ext cx="11389057" cy="54113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ja-JP" sz="2400" dirty="0">
                  <a:latin typeface="+mj-ea"/>
                  <a:ea typeface="+mj-ea"/>
                </a:endParaRPr>
              </a:p>
              <a:p>
                <a:endParaRPr kumimoji="1" lang="en-US" altLang="ja-JP" sz="2400" dirty="0">
                  <a:latin typeface="+mj-ea"/>
                  <a:ea typeface="+mj-ea"/>
                </a:endParaRPr>
              </a:p>
              <a:p>
                <a:endParaRPr lang="en-US" altLang="ja-JP" sz="2400" dirty="0">
                  <a:latin typeface="+mj-ea"/>
                  <a:ea typeface="+mj-ea"/>
                </a:endParaRPr>
              </a:p>
              <a:p>
                <a:endParaRPr kumimoji="1" lang="en-US" altLang="ja-JP" sz="2400" dirty="0">
                  <a:latin typeface="+mj-ea"/>
                  <a:ea typeface="+mj-ea"/>
                </a:endParaRPr>
              </a:p>
              <a:p>
                <a:endParaRPr lang="en-US" altLang="ja-JP" sz="2400" dirty="0"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endParaRPr lang="en-US" altLang="ja-JP" sz="2400" dirty="0"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endParaRPr lang="en-US" altLang="ja-JP" sz="2400" dirty="0">
                  <a:latin typeface="+mj-ea"/>
                  <a:ea typeface="+mj-ea"/>
                </a:endParaRPr>
              </a:p>
              <a:p>
                <a:r>
                  <a:rPr lang="en-US" altLang="ja-JP" sz="2400" dirty="0">
                    <a:latin typeface="+mj-ea"/>
                    <a:ea typeface="+mj-ea"/>
                  </a:rPr>
                  <a:t>Before </a:t>
                </a:r>
                <a:r>
                  <a:rPr lang="ja-JP" altLang="en-US" sz="2400" dirty="0">
                    <a:latin typeface="+mj-ea"/>
                    <a:ea typeface="+mj-ea"/>
                  </a:rPr>
                  <a:t>→ </a:t>
                </a:r>
                <a:r>
                  <a:rPr lang="en-US" altLang="ja-JP" sz="2400" dirty="0">
                    <a:latin typeface="+mj-ea"/>
                    <a:ea typeface="+mj-ea"/>
                  </a:rPr>
                  <a:t>constrain with </a:t>
                </a:r>
                <a:r>
                  <a:rPr lang="en-US" altLang="ja-JP" sz="2400" b="1" dirty="0">
                    <a:latin typeface="+mj-ea"/>
                    <a:ea typeface="+mj-ea"/>
                  </a:rPr>
                  <a:t>MPPC2.QDC</a:t>
                </a:r>
              </a:p>
              <a:p>
                <a:r>
                  <a:rPr kumimoji="1" lang="en-US" altLang="ja-JP" sz="2400" dirty="0">
                    <a:latin typeface="+mj-ea"/>
                    <a:ea typeface="+mj-ea"/>
                  </a:rPr>
                  <a:t>New    </a:t>
                </a:r>
                <a:r>
                  <a:rPr kumimoji="1" lang="ja-JP" altLang="en-US" sz="2400" dirty="0">
                    <a:latin typeface="+mj-ea"/>
                    <a:ea typeface="+mj-ea"/>
                  </a:rPr>
                  <a:t>→ </a:t>
                </a:r>
                <a:r>
                  <a:rPr lang="en-US" altLang="ja-JP" sz="2400" dirty="0">
                    <a:latin typeface="+mj-ea"/>
                  </a:rPr>
                  <a:t>constrain with </a:t>
                </a:r>
                <a:r>
                  <a:rPr lang="en-US" altLang="ja-JP" sz="2400" b="1" dirty="0">
                    <a:solidFill>
                      <a:srgbClr val="FF00FF"/>
                    </a:solidFill>
                    <a:latin typeface="+mj-ea"/>
                  </a:rPr>
                  <a:t>MPPC1.QDC</a:t>
                </a:r>
              </a:p>
              <a:p>
                <a:pPr marL="457200" lvl="1" indent="0">
                  <a:buNone/>
                </a:pPr>
                <a:r>
                  <a:rPr lang="ja-JP" altLang="en-US" dirty="0">
                    <a:latin typeface="+mj-ea"/>
                  </a:rPr>
                  <a:t>→ </a:t>
                </a:r>
                <a:r>
                  <a:rPr lang="en-US" altLang="ja-JP" dirty="0">
                    <a:latin typeface="+mj-ea"/>
                  </a:rPr>
                  <a:t>cutoff;</a:t>
                </a:r>
                <a14:m>
                  <m:oMath xmlns:m="http://schemas.openxmlformats.org/officeDocument/2006/math">
                    <m:r>
                      <a:rPr lang="en-US" altLang="ja-JP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altLang="ja-JP" b="0" i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ja-JP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n-US" altLang="ja-JP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MPPC</m:t>
                    </m:r>
                    <m:r>
                      <a:rPr lang="en-US" altLang="ja-JP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1.</m:t>
                    </m:r>
                    <m:r>
                      <m:rPr>
                        <m:sty m:val="p"/>
                      </m:rPr>
                      <a:rPr lang="en-US" altLang="ja-JP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QDC</m:t>
                    </m:r>
                    <m:r>
                      <a:rPr lang="en-US" altLang="ja-JP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&lt;30.5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ch</m:t>
                        </m:r>
                      </m:e>
                    </m:d>
                  </m:oMath>
                </a14:m>
                <a:endParaRPr lang="en-US" altLang="ja-JP" dirty="0">
                  <a:solidFill>
                    <a:srgbClr val="FF00FF"/>
                  </a:solidFill>
                  <a:latin typeface="+mj-ea"/>
                </a:endParaRPr>
              </a:p>
              <a:p>
                <a:endParaRPr kumimoji="1" lang="ja-JP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B3F5DDD-13A2-49CA-AE96-F8B93ED52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471" y="945000"/>
                <a:ext cx="11389057" cy="5411350"/>
              </a:xfrm>
              <a:blipFill>
                <a:blip r:embed="rId2"/>
                <a:stretch>
                  <a:fillRect l="-7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8914B4-D5CF-49A5-832F-DEAF5B2B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2155BC-093E-4320-81B4-4F302C32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14C9D1-2157-449A-8A48-2F737F08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8" name="図 7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6BF501A3-7886-4A81-8630-AE11FE581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1" y="1024067"/>
            <a:ext cx="4881291" cy="2743583"/>
          </a:xfrm>
          <a:prstGeom prst="rect">
            <a:avLst/>
          </a:prstGeom>
        </p:spPr>
      </p:pic>
      <p:pic>
        <p:nvPicPr>
          <p:cNvPr id="10" name="図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5FEA017-7253-46DE-BC46-FD333098D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828" y="1024066"/>
            <a:ext cx="4881291" cy="2743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3C5F44F-AA16-464D-A710-C3DBB1B3F1C8}"/>
                  </a:ext>
                </a:extLst>
              </p:cNvPr>
              <p:cNvSpPr txBox="1"/>
              <p:nvPr/>
            </p:nvSpPr>
            <p:spPr>
              <a:xfrm rot="16200000">
                <a:off x="6271622" y="1653062"/>
                <a:ext cx="425450" cy="3231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500" b="0" i="0" smtClean="0">
                          <a:latin typeface="Cambria Math" panose="02040503050406030204" pitchFamily="18" charset="0"/>
                        </a:rPr>
                        <m:t>ΔT</m:t>
                      </m:r>
                    </m:oMath>
                  </m:oMathPara>
                </a14:m>
                <a:endParaRPr kumimoji="1" lang="ja-JP" altLang="en-US" sz="15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3C5F44F-AA16-464D-A710-C3DBB1B3F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71622" y="1653062"/>
                <a:ext cx="425450" cy="3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8E0E1D0-BEAF-4C85-B899-8C2EE29FE393}"/>
                  </a:ext>
                </a:extLst>
              </p:cNvPr>
              <p:cNvSpPr txBox="1"/>
              <p:nvPr/>
            </p:nvSpPr>
            <p:spPr>
              <a:xfrm rot="16200000">
                <a:off x="1076996" y="1637044"/>
                <a:ext cx="425450" cy="3231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500" b="0" i="0" smtClean="0">
                          <a:latin typeface="Cambria Math" panose="02040503050406030204" pitchFamily="18" charset="0"/>
                        </a:rPr>
                        <m:t>ΔT</m:t>
                      </m:r>
                    </m:oMath>
                  </m:oMathPara>
                </a14:m>
                <a:endParaRPr kumimoji="1" lang="ja-JP" altLang="en-US" sz="15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8E0E1D0-BEAF-4C85-B899-8C2EE29FE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76996" y="1637044"/>
                <a:ext cx="425450" cy="323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CF72E94-7C98-43EA-9CD0-BC9A37BAAF02}"/>
                  </a:ext>
                </a:extLst>
              </p:cNvPr>
              <p:cNvSpPr txBox="1"/>
              <p:nvPr/>
            </p:nvSpPr>
            <p:spPr>
              <a:xfrm>
                <a:off x="6819900" y="937409"/>
                <a:ext cx="1790700" cy="3231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500" b="1" i="0">
                        <a:latin typeface="Cambria Math" panose="02040503050406030204" pitchFamily="18" charset="0"/>
                      </a:rPr>
                      <m:t>𝚫</m:t>
                    </m:r>
                    <m:r>
                      <a:rPr kumimoji="1" lang="en-US" altLang="ja-JP" sz="1500" b="1" i="0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kumimoji="1" lang="ja-JP" altLang="en-US" sz="1500" b="1">
                    <a:latin typeface="+mn-ea"/>
                  </a:rPr>
                  <a:t> </a:t>
                </a:r>
                <a:r>
                  <a:rPr kumimoji="1" lang="en-US" altLang="ja-JP" sz="1500" b="1">
                    <a:latin typeface="+mn-ea"/>
                  </a:rPr>
                  <a:t>vs. QDC_2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CF72E94-7C98-43EA-9CD0-BC9A37BAA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900" y="937409"/>
                <a:ext cx="1790700" cy="323165"/>
              </a:xfrm>
              <a:prstGeom prst="rect">
                <a:avLst/>
              </a:prstGeom>
              <a:blipFill>
                <a:blip r:embed="rId7"/>
                <a:stretch>
                  <a:fillRect t="-1818" b="-163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9FEAB0-7003-4D08-BCA0-4CBC4A29B66A}"/>
                  </a:ext>
                </a:extLst>
              </p:cNvPr>
              <p:cNvSpPr txBox="1"/>
              <p:nvPr/>
            </p:nvSpPr>
            <p:spPr>
              <a:xfrm>
                <a:off x="1235129" y="916758"/>
                <a:ext cx="1790700" cy="3231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500" b="1" i="0">
                        <a:latin typeface="Cambria Math" panose="02040503050406030204" pitchFamily="18" charset="0"/>
                      </a:rPr>
                      <m:t>𝚫</m:t>
                    </m:r>
                    <m:r>
                      <a:rPr kumimoji="1" lang="en-US" altLang="ja-JP" sz="1500" b="1" i="0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kumimoji="1" lang="ja-JP" altLang="en-US" sz="1500" b="1">
                    <a:latin typeface="+mn-ea"/>
                  </a:rPr>
                  <a:t> </a:t>
                </a:r>
                <a:r>
                  <a:rPr kumimoji="1" lang="en-US" altLang="ja-JP" sz="1500" b="1">
                    <a:latin typeface="+mn-ea"/>
                  </a:rPr>
                  <a:t>vs. QDC_1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9FEAB0-7003-4D08-BCA0-4CBC4A29B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29" y="916758"/>
                <a:ext cx="1790700" cy="323165"/>
              </a:xfrm>
              <a:prstGeom prst="rect">
                <a:avLst/>
              </a:prstGeom>
              <a:blipFill>
                <a:blip r:embed="rId8"/>
                <a:stretch>
                  <a:fillRect t="-1818"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63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D9D59797-1D2F-4EA1-B4A2-BB71DE58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In progress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2DB2C3-2394-48CE-B106-277CDC429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0" y="1299625"/>
            <a:ext cx="5581650" cy="4968000"/>
          </a:xfrm>
        </p:spPr>
        <p:txBody>
          <a:bodyPr>
            <a:normAutofit/>
          </a:bodyPr>
          <a:lstStyle/>
          <a:p>
            <a:r>
              <a:rPr lang="en-US" altLang="ja-JP" sz="2400"/>
              <a:t>w/ cutoff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A3C9FF-57C9-47C7-AE03-8A69F579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15E7EA-94FC-426E-9653-7ABBC46F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AB0626-36EF-4D16-B0C3-70EEA08A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9F0AFF2-934A-4EA0-9A94-AF1A79B7D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7050" y="1696725"/>
            <a:ext cx="4881291" cy="2743583"/>
          </a:xfrm>
          <a:prstGeom prst="rect">
            <a:avLst/>
          </a:prstGeom>
        </p:spPr>
      </p:pic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07BA3E26-387D-457F-AFBA-B4932CFCC5AB}"/>
              </a:ext>
            </a:extLst>
          </p:cNvPr>
          <p:cNvSpPr txBox="1">
            <a:spLocks/>
          </p:cNvSpPr>
          <p:nvPr/>
        </p:nvSpPr>
        <p:spPr>
          <a:xfrm>
            <a:off x="6108700" y="1299625"/>
            <a:ext cx="60833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 baseline="0">
                <a:solidFill>
                  <a:schemeClr val="tx1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/>
              <a:t>QDC2 vs. (TDC1 – TDC2), after correction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6FBBD0A-765A-4178-B1B8-5AADA0E81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4507" y="1828157"/>
            <a:ext cx="5579235" cy="3139679"/>
          </a:xfrm>
          <a:prstGeom prst="rect">
            <a:avLst/>
          </a:prstGeom>
        </p:spPr>
      </p:pic>
      <p:sp>
        <p:nvSpPr>
          <p:cNvPr id="2" name="矢印: 右 1">
            <a:extLst>
              <a:ext uri="{FF2B5EF4-FFF2-40B4-BE49-F238E27FC236}">
                <a16:creationId xmlns:a16="http://schemas.microsoft.com/office/drawing/2014/main" id="{AA03B1F4-4C88-499F-A8E0-806A088BFC25}"/>
              </a:ext>
            </a:extLst>
          </p:cNvPr>
          <p:cNvSpPr/>
          <p:nvPr/>
        </p:nvSpPr>
        <p:spPr>
          <a:xfrm rot="18151837">
            <a:off x="7280014" y="4020313"/>
            <a:ext cx="802940" cy="357344"/>
          </a:xfrm>
          <a:prstGeom prst="rightArrow">
            <a:avLst>
              <a:gd name="adj1" fmla="val 50000"/>
              <a:gd name="adj2" fmla="val 96661"/>
            </a:avLst>
          </a:prstGeom>
          <a:noFill/>
          <a:ln w="254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0C976BA-47DC-4557-AD5B-B7BDA3670CFB}"/>
              </a:ext>
            </a:extLst>
          </p:cNvPr>
          <p:cNvSpPr/>
          <p:nvPr/>
        </p:nvSpPr>
        <p:spPr>
          <a:xfrm>
            <a:off x="7638095" y="2971800"/>
            <a:ext cx="1086085" cy="914400"/>
          </a:xfrm>
          <a:prstGeom prst="ellipse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A459D7-7B93-449F-BE60-D7AC9D51A200}"/>
              </a:ext>
            </a:extLst>
          </p:cNvPr>
          <p:cNvSpPr txBox="1"/>
          <p:nvPr/>
        </p:nvSpPr>
        <p:spPr>
          <a:xfrm>
            <a:off x="6515099" y="4580983"/>
            <a:ext cx="190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+mj-ea"/>
                <a:ea typeface="+mj-ea"/>
              </a:rPr>
              <a:t>Over correction…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2832A5-6840-45A9-9A1A-AD2382767F14}"/>
              </a:ext>
            </a:extLst>
          </p:cNvPr>
          <p:cNvSpPr txBox="1"/>
          <p:nvPr/>
        </p:nvSpPr>
        <p:spPr>
          <a:xfrm>
            <a:off x="6156047" y="5093138"/>
            <a:ext cx="428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fit parameter x0.9 </a:t>
            </a:r>
            <a:r>
              <a:rPr kumimoji="1" lang="ja-JP" altLang="en-US" dirty="0"/>
              <a:t>➡ </a:t>
            </a:r>
            <a:r>
              <a:rPr kumimoji="1" lang="en-US" altLang="ja-JP" dirty="0"/>
              <a:t>Work out?</a:t>
            </a:r>
            <a:r>
              <a:rPr kumimoji="1" lang="ja-JP" altLang="en-US" dirty="0"/>
              <a:t> </a:t>
            </a:r>
            <a:r>
              <a:rPr kumimoji="1" lang="en-US" altLang="ja-JP" dirty="0"/>
              <a:t> </a:t>
            </a:r>
            <a:r>
              <a:rPr kumimoji="1" lang="en-US" altLang="ja-JP" sz="1000" dirty="0"/>
              <a:t>(by </a:t>
            </a:r>
            <a:r>
              <a:rPr kumimoji="1" lang="ja-JP" altLang="en-US" sz="1000" dirty="0"/>
              <a:t>永尾さん</a:t>
            </a:r>
            <a:r>
              <a:rPr kumimoji="1" lang="en-US" altLang="ja-JP" sz="1000" dirty="0"/>
              <a:t>)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2779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06157-14C7-4C20-973E-AE9F3B3C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 progress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F9DEE8B-5F09-4371-AA3A-4684211A40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000" y="1293491"/>
                <a:ext cx="11520000" cy="4968000"/>
              </a:xfrm>
              <a:solidFill>
                <a:srgbClr val="F5F5FF">
                  <a:alpha val="50000"/>
                </a:srgbClr>
              </a:solidFill>
            </p:spPr>
            <p:txBody>
              <a:bodyPr>
                <a:normAutofit/>
              </a:bodyPr>
              <a:lstStyle/>
              <a:p>
                <a:r>
                  <a:rPr lang="en-US" altLang="ja-JP" sz="2000" dirty="0">
                    <a:ea typeface="Yu Gothic UI Light" panose="020B0300000000000000" pitchFamily="50" charset="-128"/>
                  </a:rPr>
                  <a:t>Result of fitting: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QDC</m:t>
                          </m:r>
                          <m: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QDC</m:t>
                              </m:r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b="0" i="0" smtClean="0">
                                      <a:latin typeface="Cambria Math" panose="02040503050406030204" pitchFamily="18" charset="0"/>
                                    </a:rPr>
                                    <m:t>pC</m:t>
                                  </m:r>
                                </m:e>
                              </m:d>
                              <m:r>
                                <a:rPr lang="en-US" altLang="ja-JP" sz="20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b="0" i="0" smtClean="0">
                                  <a:latin typeface="Cambria Math" panose="02040503050406030204" pitchFamily="18" charset="0"/>
                                </a:rPr>
                                <m:t>Ped</m:t>
                              </m:r>
                              <m:r>
                                <a:rPr lang="en-US" altLang="ja-JP" sz="2000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b="0" i="0" smtClean="0">
                                  <a:latin typeface="Cambria Math" panose="02040503050406030204" pitchFamily="18" charset="0"/>
                                </a:rPr>
                                <m:t>pC</m:t>
                              </m:r>
                              <m:r>
                                <a:rPr lang="en-US" altLang="ja-JP" sz="2000" b="0" i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rad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=4524.74±22.1292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2000" b="0" i="0" smtClean="0">
                                      <a:latin typeface="Cambria Math" panose="02040503050406030204" pitchFamily="18" charset="0"/>
                                    </a:rPr>
                                    <m:t>psec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∕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ja-JP" sz="20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pC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1/2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=140.049±9.47814         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2000" b="0" i="0" smtClean="0">
                                      <a:latin typeface="Cambria Math" panose="02040503050406030204" pitchFamily="18" charset="0"/>
                                    </a:rPr>
                                    <m:t>psec</m:t>
                                  </m:r>
                                </m:e>
                              </m:d>
                              <m:r>
                                <a:rPr kumimoji="1" lang="en-US" altLang="ja-JP" sz="2000" b="0" i="0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buNone/>
                </a:pPr>
                <a:endParaRPr lang="en-US" altLang="ja-JP" sz="1000" dirty="0"/>
              </a:p>
              <a:p>
                <a:r>
                  <a:rPr kumimoji="1" lang="en-US" altLang="ja-JP" sz="2000" b="1" dirty="0"/>
                  <a:t>0.80*p</a:t>
                </a:r>
                <a:r>
                  <a:rPr kumimoji="1" lang="en-US" altLang="ja-JP" sz="2000" b="1" baseline="-25000" dirty="0"/>
                  <a:t>2</a:t>
                </a:r>
                <a:r>
                  <a:rPr kumimoji="1" lang="en-US" altLang="ja-JP" sz="2000" b="1" baseline="-40000" dirty="0"/>
                  <a:t>0</a:t>
                </a:r>
                <a:endParaRPr kumimoji="1" lang="ja-JP" altLang="en-US" sz="2000" b="1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F9DEE8B-5F09-4371-AA3A-4684211A40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000" y="1293491"/>
                <a:ext cx="11520000" cy="4968000"/>
              </a:xfrm>
              <a:blipFill>
                <a:blip r:embed="rId2"/>
                <a:stretch>
                  <a:fillRect l="-476" t="-11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D6D38A-B414-4755-B66D-4CDE7AE3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1F00C7-449D-4B12-8028-AE523B63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Status Report #4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D02745-0DCD-4F7B-8C4C-30B499DF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41B81FD5-EB68-4A28-8518-5E386270FC13}"/>
              </a:ext>
            </a:extLst>
          </p:cNvPr>
          <p:cNvSpPr txBox="1">
            <a:spLocks/>
          </p:cNvSpPr>
          <p:nvPr/>
        </p:nvSpPr>
        <p:spPr>
          <a:xfrm>
            <a:off x="7940842" y="3296287"/>
            <a:ext cx="4010526" cy="577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 baseline="0">
                <a:solidFill>
                  <a:schemeClr val="tx1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next cutoff:  </a:t>
            </a:r>
            <a:r>
              <a:rPr lang="en-US" altLang="ja-JP" sz="2000" b="1" dirty="0"/>
              <a:t>17.&lt; QDC2 &lt; 36. [</a:t>
            </a:r>
            <a:r>
              <a:rPr lang="en-US" altLang="ja-JP" sz="2000" b="1" dirty="0" err="1"/>
              <a:t>pC</a:t>
            </a:r>
            <a:r>
              <a:rPr lang="en-US" altLang="ja-JP" sz="2000" b="1" dirty="0"/>
              <a:t>]</a:t>
            </a:r>
            <a:endParaRPr lang="ja-JP" altLang="en-US" sz="200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182DED3-4E81-4886-9888-6FB1A51D0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1397" y="2928762"/>
            <a:ext cx="6081772" cy="342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0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06157-14C7-4C20-973E-AE9F3B3C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 progress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9DEE8B-5F09-4371-AA3A-4684211A4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0175"/>
            <a:ext cx="6096000" cy="4968000"/>
          </a:xfrm>
        </p:spPr>
        <p:txBody>
          <a:bodyPr/>
          <a:lstStyle/>
          <a:p>
            <a:r>
              <a:rPr kumimoji="1" lang="en-US" altLang="ja-JP" dirty="0"/>
              <a:t>(TDC1 – TDC2) vs. QDC1  w/cutoff Q2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D6D38A-B414-4755-B66D-4CDE7AE3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2019.11.14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1F00C7-449D-4B12-8028-AE523B63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D02745-0DCD-4F7B-8C4C-30B499DF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C5DB-F396-48AF-BC73-0C73E99D6A7E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8" name="図 7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F142910-9A47-4A91-B485-9D2241AE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7008"/>
            <a:ext cx="6096000" cy="3424574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04A85A0B-F5F1-4DAD-AD60-6AD4614C1E14}"/>
              </a:ext>
            </a:extLst>
          </p:cNvPr>
          <p:cNvSpPr txBox="1">
            <a:spLocks/>
          </p:cNvSpPr>
          <p:nvPr/>
        </p:nvSpPr>
        <p:spPr>
          <a:xfrm>
            <a:off x="6112042" y="1270175"/>
            <a:ext cx="6096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 baseline="0">
                <a:solidFill>
                  <a:schemeClr val="tx1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After correction</a:t>
            </a:r>
            <a:endParaRPr lang="ja-JP" altLang="en-US" dirty="0"/>
          </a:p>
        </p:txBody>
      </p:sp>
      <p:pic>
        <p:nvPicPr>
          <p:cNvPr id="11" name="図 10" descr="地図と文字の加工写真&#10;&#10;自動的に生成された説明">
            <a:extLst>
              <a:ext uri="{FF2B5EF4-FFF2-40B4-BE49-F238E27FC236}">
                <a16:creationId xmlns:a16="http://schemas.microsoft.com/office/drawing/2014/main" id="{3DDC22B9-9126-41E3-8A16-7834DFBA0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042" y="1997007"/>
            <a:ext cx="6063918" cy="340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3008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001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001" id="{EC70E543-F23A-4B3D-B109-72CA77EFFCF3}" vid="{936C128F-11DC-479B-8173-90913E9704D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mytheme001</Template>
  <TotalTime>197</TotalTime>
  <Words>473</Words>
  <Application>Microsoft Office PowerPoint</Application>
  <PresentationFormat>ワイド画面</PresentationFormat>
  <Paragraphs>149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2" baseType="lpstr">
      <vt:lpstr>Yu Gothic UI Light</vt:lpstr>
      <vt:lpstr>游ゴシック</vt:lpstr>
      <vt:lpstr>游ゴシック Light</vt:lpstr>
      <vt:lpstr>Arial</vt:lpstr>
      <vt:lpstr>Calibri</vt:lpstr>
      <vt:lpstr>Calibri Light</vt:lpstr>
      <vt:lpstr>Cambria Math</vt:lpstr>
      <vt:lpstr>mytheme001</vt:lpstr>
      <vt:lpstr>Status Report #4</vt:lpstr>
      <vt:lpstr>Time resolution of MPPC: setup</vt:lpstr>
      <vt:lpstr>Time resolution of MPPC</vt:lpstr>
      <vt:lpstr>Time walk correction</vt:lpstr>
      <vt:lpstr>Time walk correction</vt:lpstr>
      <vt:lpstr>In progress: Constraints for data</vt:lpstr>
      <vt:lpstr>In progress</vt:lpstr>
      <vt:lpstr>In progress</vt:lpstr>
      <vt:lpstr>In progress</vt:lpstr>
      <vt:lpstr>In progress</vt:lpstr>
      <vt:lpstr>In progress</vt:lpstr>
      <vt:lpstr>In progress</vt:lpstr>
      <vt:lpstr>In progress</vt:lpstr>
      <vt:lpstr>To do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#3</dc:title>
  <dc:creator>藤原 友正</dc:creator>
  <cp:lastModifiedBy>Fujiwara Tomomasa</cp:lastModifiedBy>
  <cp:revision>1</cp:revision>
  <dcterms:created xsi:type="dcterms:W3CDTF">2019-10-27T11:17:55Z</dcterms:created>
  <dcterms:modified xsi:type="dcterms:W3CDTF">2020-02-06T02:15:08Z</dcterms:modified>
</cp:coreProperties>
</file>