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63" r:id="rId3"/>
    <p:sldId id="257" r:id="rId4"/>
    <p:sldId id="265" r:id="rId5"/>
    <p:sldId id="264" r:id="rId6"/>
    <p:sldId id="266" r:id="rId7"/>
    <p:sldId id="258" r:id="rId8"/>
    <p:sldId id="267" r:id="rId9"/>
    <p:sldId id="261" r:id="rId10"/>
    <p:sldId id="262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7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FEF9-69D0-4F8C-A336-59491FBEDC4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1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1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7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7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3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E98D4B4-34FE-7FD5-17B4-AE1EDDAC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6398"/>
            <a:ext cx="5051737" cy="284160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1A1B787-6496-CA3D-3096-39B1F2AE7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953" y="1030941"/>
            <a:ext cx="9628094" cy="2985456"/>
          </a:xfrm>
          <a:solidFill>
            <a:srgbClr val="0066CC"/>
          </a:solidFill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仮想通貨で一発逆転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＆</a:t>
            </a:r>
            <a:b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猫ちゃんたちの安泰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を夢見る</a:t>
            </a:r>
            <a:b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つかいわけ口座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BOT </a:t>
            </a:r>
            <a:b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4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設計詳細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C4845D-44E5-AC1D-FAD2-638E1BFB6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8459"/>
            <a:ext cx="9144000" cy="195920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2023.07.14</a:t>
            </a:r>
          </a:p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MsEngineer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BootCamp3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期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team-B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Tomomi Kawaguchi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Yuko Hiwatashi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E347CE9-E9E1-9BEF-C974-FBD74334C2D6}"/>
              </a:ext>
            </a:extLst>
          </p:cNvPr>
          <p:cNvSpPr txBox="1">
            <a:spLocks/>
          </p:cNvSpPr>
          <p:nvPr/>
        </p:nvSpPr>
        <p:spPr>
          <a:xfrm>
            <a:off x="0" y="277905"/>
            <a:ext cx="7700683" cy="1209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GMO</a:t>
            </a:r>
            <a:r>
              <a:rPr lang="ja-JP" altLang="en-US" sz="36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あおぞらネット銀行株式会社　御中</a:t>
            </a:r>
            <a:br>
              <a:rPr lang="en-US" altLang="ja-JP" sz="3600" u="sng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36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116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エンドポイント設計・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URI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EB640701-BCE0-5266-C389-A0C04A0A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410409"/>
              </p:ext>
            </p:extLst>
          </p:nvPr>
        </p:nvGraphicFramePr>
        <p:xfrm>
          <a:off x="680321" y="2679700"/>
          <a:ext cx="714851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74256">
                  <a:extLst>
                    <a:ext uri="{9D8B030D-6E8A-4147-A177-3AD203B41FA5}">
                      <a16:colId xmlns:a16="http://schemas.microsoft.com/office/drawing/2014/main" val="950520010"/>
                    </a:ext>
                  </a:extLst>
                </a:gridCol>
                <a:gridCol w="3574256">
                  <a:extLst>
                    <a:ext uri="{9D8B030D-6E8A-4147-A177-3AD203B41FA5}">
                      <a16:colId xmlns:a16="http://schemas.microsoft.com/office/drawing/2014/main" val="1952419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Localhost:3000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9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Localhost:3000/portfolio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26099"/>
                  </a:ext>
                </a:extLst>
              </a:tr>
            </a:tbl>
          </a:graphicData>
        </a:graphic>
      </p:graphicFrame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3BEBC425-0613-C87E-D69F-7A654168395C}"/>
              </a:ext>
            </a:extLst>
          </p:cNvPr>
          <p:cNvSpPr txBox="1">
            <a:spLocks/>
          </p:cNvSpPr>
          <p:nvPr/>
        </p:nvSpPr>
        <p:spPr>
          <a:xfrm>
            <a:off x="680321" y="2152983"/>
            <a:ext cx="3936502" cy="46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➀エンドポイント設計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id="{4F719065-F8ED-C8EF-19B8-FB92F10E2B42}"/>
              </a:ext>
            </a:extLst>
          </p:cNvPr>
          <p:cNvSpPr txBox="1">
            <a:spLocks/>
          </p:cNvSpPr>
          <p:nvPr/>
        </p:nvSpPr>
        <p:spPr>
          <a:xfrm>
            <a:off x="680321" y="3762708"/>
            <a:ext cx="3936502" cy="46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➁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URI</a:t>
            </a: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2" name="表 10">
            <a:extLst>
              <a:ext uri="{FF2B5EF4-FFF2-40B4-BE49-F238E27FC236}">
                <a16:creationId xmlns:a16="http://schemas.microsoft.com/office/drawing/2014/main" id="{A75EDDE0-240B-EF99-701F-9757776BB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725710"/>
              </p:ext>
            </p:extLst>
          </p:nvPr>
        </p:nvGraphicFramePr>
        <p:xfrm>
          <a:off x="680321" y="4222823"/>
          <a:ext cx="7066833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950520010"/>
                    </a:ext>
                  </a:extLst>
                </a:gridCol>
                <a:gridCol w="5838108">
                  <a:extLst>
                    <a:ext uri="{9D8B030D-6E8A-4147-A177-3AD203B41FA5}">
                      <a16:colId xmlns:a16="http://schemas.microsoft.com/office/drawing/2014/main" val="1952419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GET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Localhost:3000/portfolio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9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PUT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Localhost:3000/portfolio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POST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Localhost:3000/portfolio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7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4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48" y="97494"/>
            <a:ext cx="11926119" cy="692150"/>
          </a:xfrm>
          <a:solidFill>
            <a:srgbClr val="0066CC"/>
          </a:solidFill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画面イメージ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1F625AD4-2250-0CEF-DE3C-A018F2B0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9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8" y="71518"/>
            <a:ext cx="11999259" cy="818216"/>
          </a:xfrm>
          <a:solidFill>
            <a:srgbClr val="0066CC"/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９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　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E88B94B-3C24-DEAD-271E-349B4D366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388790"/>
              </p:ext>
            </p:extLst>
          </p:nvPr>
        </p:nvGraphicFramePr>
        <p:xfrm>
          <a:off x="680321" y="2481473"/>
          <a:ext cx="7691120" cy="3895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4060586819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1751023378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3854901019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769976931"/>
                    </a:ext>
                  </a:extLst>
                </a:gridCol>
              </a:tblGrid>
              <a:tr h="52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７月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日（火）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７月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日（水）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７月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日（木）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７月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日（金）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868252"/>
                  </a:ext>
                </a:extLst>
              </a:tr>
              <a:tr h="337555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➀要件定義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➂環境構築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➀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Bot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実装</a:t>
                      </a:r>
                      <a:b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➀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Bot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実装</a:t>
                      </a:r>
                      <a:b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➁デモ確認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➀予備日</a:t>
                      </a:r>
                      <a:b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（発表準備）</a:t>
                      </a:r>
                      <a:b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08804"/>
                  </a:ext>
                </a:extLst>
              </a:tr>
            </a:tbl>
          </a:graphicData>
        </a:graphic>
      </p:graphicFrame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47E1A4DD-AE11-5CE9-C743-D875416A2479}"/>
              </a:ext>
            </a:extLst>
          </p:cNvPr>
          <p:cNvSpPr txBox="1">
            <a:spLocks/>
          </p:cNvSpPr>
          <p:nvPr/>
        </p:nvSpPr>
        <p:spPr>
          <a:xfrm>
            <a:off x="680321" y="2037722"/>
            <a:ext cx="4897718" cy="44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７月</a:t>
            </a:r>
            <a:r>
              <a:rPr lang="en-US" altLang="ja-JP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日時点予定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69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" y="108186"/>
            <a:ext cx="12039600" cy="774843"/>
          </a:xfrm>
          <a:solidFill>
            <a:srgbClr val="0066CC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与件の確認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D0F7FE6-BBDF-9ED2-C684-5975586B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61" y="949293"/>
            <a:ext cx="10010077" cy="58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3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" y="108186"/>
            <a:ext cx="12039600" cy="774843"/>
          </a:xfrm>
          <a:solidFill>
            <a:srgbClr val="0066CC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FC0BB-9780-CCED-F1E9-7C591108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116106"/>
            <a:ext cx="11591365" cy="549984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仮想通貨</a:t>
            </a:r>
            <a:r>
              <a:rPr kumimoji="1" lang="ja-JP" altLang="en-US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レート確認後などに、つかいわけ口座へ振込んで仮想通貨用の資金を貯金できる</a:t>
            </a:r>
            <a:endParaRPr kumimoji="1" lang="en-US" altLang="ja-JP" sz="28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ja-JP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LINEBOT</a:t>
            </a:r>
            <a:r>
              <a:rPr kumimoji="1" lang="ja-JP" altLang="en-US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を作成。</a:t>
            </a:r>
            <a:endParaRPr kumimoji="1" lang="en-US" altLang="ja-JP" sz="28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➀「仮想通貨レート」と入力したら、その日のレートを表示してくれる。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➁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「ビットコイン　振込」としたら、つかいわけ口座へ振込みを行う。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➂通貨レートが買いたいと思う金額になったら、アラートを通知する。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④仮想通貨取引口座（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GMO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コイン）への振込処理を行う。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（仮想通貨　振込）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⑤振込金額の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％の金額分を、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GMO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あおぞらネット銀行様負担で、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保護猫の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NPO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へ寄付できる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426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" y="108186"/>
            <a:ext cx="12039600" cy="774843"/>
          </a:xfrm>
          <a:solidFill>
            <a:srgbClr val="0066CC"/>
          </a:solidFill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開発背景➀</a:t>
            </a:r>
            <a:endParaRPr kumimoji="1" lang="ja-JP" altLang="en-US" sz="2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FC0BB-9780-CCED-F1E9-7C591108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996580"/>
            <a:ext cx="11591365" cy="108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コロナ禍の「巣ごもり需要」で仮想通貨取引が活発化⇨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With</a:t>
            </a: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コロナで着実に成長</a:t>
            </a:r>
            <a:endParaRPr lang="en-US" altLang="ja-JP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2020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月から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月にかけて利用率が急上昇。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5319F21-EC0B-510D-39CC-7F4227B4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" y="1899850"/>
            <a:ext cx="7010400" cy="47114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74CF8B-7FBC-6C48-48ED-A0F62FDDE2B4}"/>
              </a:ext>
            </a:extLst>
          </p:cNvPr>
          <p:cNvSpPr txBox="1"/>
          <p:nvPr/>
        </p:nvSpPr>
        <p:spPr>
          <a:xfrm>
            <a:off x="242936" y="6332363"/>
            <a:ext cx="6319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➀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日刊行の定期誌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『MarkeZine』79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号より</a:t>
            </a:r>
            <a:endParaRPr lang="en-US" altLang="ja-JP" sz="1200" b="0" i="0" dirty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マクロミルのアプリログデータ「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A-cube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」および「ブランドデータバンク」から引用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1E7E8EE-AB73-54D0-DB6D-EC10C6A98753}"/>
              </a:ext>
            </a:extLst>
          </p:cNvPr>
          <p:cNvSpPr/>
          <p:nvPr/>
        </p:nvSpPr>
        <p:spPr>
          <a:xfrm rot="19581003">
            <a:off x="2758112" y="2936189"/>
            <a:ext cx="1523796" cy="5385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16FDAAA-8D44-3BCC-3763-829964847292}"/>
              </a:ext>
            </a:extLst>
          </p:cNvPr>
          <p:cNvSpPr/>
          <p:nvPr/>
        </p:nvSpPr>
        <p:spPr>
          <a:xfrm>
            <a:off x="4510635" y="2559128"/>
            <a:ext cx="1658471" cy="5385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786EC4B-FC4C-85E7-D450-B9B30BAF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728" y="1899850"/>
            <a:ext cx="5011271" cy="4711464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4861B1DB-5B35-E205-CBDC-0CE072B8A52B}"/>
              </a:ext>
            </a:extLst>
          </p:cNvPr>
          <p:cNvSpPr txBox="1">
            <a:spLocks/>
          </p:cNvSpPr>
          <p:nvPr/>
        </p:nvSpPr>
        <p:spPr>
          <a:xfrm>
            <a:off x="229489" y="1898728"/>
            <a:ext cx="5853064" cy="320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➀仮想通貨取引アプリの利用率推移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A95BC247-25AB-00D5-798C-181DC2BE18DA}"/>
              </a:ext>
            </a:extLst>
          </p:cNvPr>
          <p:cNvSpPr txBox="1">
            <a:spLocks/>
          </p:cNvSpPr>
          <p:nvPr/>
        </p:nvSpPr>
        <p:spPr>
          <a:xfrm>
            <a:off x="7239889" y="1830919"/>
            <a:ext cx="4656276" cy="320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NFT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関連アプリの利用率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4987392-7FA5-7425-CF87-DA6BC75DE0EA}"/>
              </a:ext>
            </a:extLst>
          </p:cNvPr>
          <p:cNvSpPr txBox="1"/>
          <p:nvPr/>
        </p:nvSpPr>
        <p:spPr>
          <a:xfrm>
            <a:off x="8053497" y="4487162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1.2%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DFC67F-9864-44F3-48A5-60ADB10E1047}"/>
              </a:ext>
            </a:extLst>
          </p:cNvPr>
          <p:cNvSpPr txBox="1"/>
          <p:nvPr/>
        </p:nvSpPr>
        <p:spPr>
          <a:xfrm>
            <a:off x="8926505" y="3097683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3.6%</a:t>
            </a:r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31BC3EC4-AB9B-BBFC-57EB-FA3BEBB8F062}"/>
              </a:ext>
            </a:extLst>
          </p:cNvPr>
          <p:cNvSpPr/>
          <p:nvPr/>
        </p:nvSpPr>
        <p:spPr>
          <a:xfrm rot="18666735">
            <a:off x="7697664" y="3582528"/>
            <a:ext cx="1523796" cy="5385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6DC9212-0C68-0B9C-CA5E-389E72AC4596}"/>
              </a:ext>
            </a:extLst>
          </p:cNvPr>
          <p:cNvSpPr txBox="1"/>
          <p:nvPr/>
        </p:nvSpPr>
        <p:spPr>
          <a:xfrm>
            <a:off x="11077689" y="3595207"/>
            <a:ext cx="6415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2.0%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407432-32C2-ADC8-9BF4-367EEC2767AA}"/>
              </a:ext>
            </a:extLst>
          </p:cNvPr>
          <p:cNvSpPr txBox="1"/>
          <p:nvPr/>
        </p:nvSpPr>
        <p:spPr>
          <a:xfrm>
            <a:off x="7180728" y="6332363"/>
            <a:ext cx="4921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➁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日刊行の定期誌</a:t>
            </a:r>
            <a:endParaRPr lang="en-US" altLang="ja-JP" sz="1200" b="0" i="0" dirty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『MarkeZine』79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号より</a:t>
            </a:r>
            <a:endParaRPr lang="en-US" altLang="ja-JP" sz="1200" b="0" i="0" dirty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182516-63D0-9330-2330-476AB0B89900}"/>
              </a:ext>
            </a:extLst>
          </p:cNvPr>
          <p:cNvSpPr txBox="1"/>
          <p:nvPr/>
        </p:nvSpPr>
        <p:spPr>
          <a:xfrm>
            <a:off x="1846457" y="2783489"/>
            <a:ext cx="8472191" cy="267765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（仮説➀）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現市場は、「イノベーター」で構成されており、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リテラシーが高い人が活用していると推測。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➝</a:t>
            </a:r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操作にあまり詳しくない人にも、情報提供することで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タッチポイントを増やし、顧客が取り込める可能性がある。</a:t>
            </a:r>
          </a:p>
        </p:txBody>
      </p:sp>
    </p:spTree>
    <p:extLst>
      <p:ext uri="{BB962C8B-B14F-4D97-AF65-F5344CB8AC3E}">
        <p14:creationId xmlns:p14="http://schemas.microsoft.com/office/powerpoint/2010/main" val="36421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" y="108186"/>
            <a:ext cx="12039600" cy="774843"/>
          </a:xfrm>
          <a:solidFill>
            <a:srgbClr val="0066CC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開発背景➁ </a:t>
            </a:r>
            <a:r>
              <a:rPr kumimoji="1" lang="ja-JP" altLang="en-US" sz="3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仮想通貨の保有経験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FC0BB-9780-CCED-F1E9-7C591108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0" y="883029"/>
            <a:ext cx="11591365" cy="8561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性年代別の保有経験率は、男性</a:t>
            </a:r>
            <a:r>
              <a:rPr kumimoji="1" lang="en-US" altLang="ja-JP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代で最も多く、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19.3</a:t>
            </a: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％。次いで男性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代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18.2</a:t>
            </a: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％。女性は女性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代で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8.4</a:t>
            </a: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％と最も高いが男性の半分以下、次いで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代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7.5</a:t>
            </a: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％と続く。</a:t>
            </a:r>
            <a:endParaRPr kumimoji="1" lang="en-US" altLang="ja-JP" sz="28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96104E5-52C7-2143-6D0E-9BCA55FBE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75" b="3399"/>
          <a:stretch/>
        </p:blipFill>
        <p:spPr>
          <a:xfrm>
            <a:off x="1631445" y="1630668"/>
            <a:ext cx="8328344" cy="5119145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A94012-C68F-F346-944A-71B7D497BA90}"/>
              </a:ext>
            </a:extLst>
          </p:cNvPr>
          <p:cNvSpPr/>
          <p:nvPr/>
        </p:nvSpPr>
        <p:spPr>
          <a:xfrm>
            <a:off x="3299012" y="5611906"/>
            <a:ext cx="3048000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E74734-4544-D9B5-E03A-93C3046C5C2C}"/>
              </a:ext>
            </a:extLst>
          </p:cNvPr>
          <p:cNvSpPr/>
          <p:nvPr/>
        </p:nvSpPr>
        <p:spPr>
          <a:xfrm>
            <a:off x="3810000" y="1630668"/>
            <a:ext cx="1075765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466A3D-03A1-281F-3B74-1CEF9D221F09}"/>
              </a:ext>
            </a:extLst>
          </p:cNvPr>
          <p:cNvSpPr/>
          <p:nvPr/>
        </p:nvSpPr>
        <p:spPr>
          <a:xfrm>
            <a:off x="3810000" y="2033161"/>
            <a:ext cx="1156447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61C0C29-C6F7-539F-33BC-22663B9BA017}"/>
              </a:ext>
            </a:extLst>
          </p:cNvPr>
          <p:cNvSpPr/>
          <p:nvPr/>
        </p:nvSpPr>
        <p:spPr>
          <a:xfrm>
            <a:off x="3810001" y="2420582"/>
            <a:ext cx="869576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A0328AA-21EB-76FF-DD31-43A7AE3655A6}"/>
              </a:ext>
            </a:extLst>
          </p:cNvPr>
          <p:cNvSpPr/>
          <p:nvPr/>
        </p:nvSpPr>
        <p:spPr>
          <a:xfrm>
            <a:off x="3810001" y="2807300"/>
            <a:ext cx="690282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75D8B5-4D49-7A76-16CD-60E43752A4D1}"/>
              </a:ext>
            </a:extLst>
          </p:cNvPr>
          <p:cNvSpPr/>
          <p:nvPr/>
        </p:nvSpPr>
        <p:spPr>
          <a:xfrm>
            <a:off x="3810000" y="3194018"/>
            <a:ext cx="869576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F81D827-946A-A41D-1D08-E2F01AEDF6C2}"/>
              </a:ext>
            </a:extLst>
          </p:cNvPr>
          <p:cNvSpPr/>
          <p:nvPr/>
        </p:nvSpPr>
        <p:spPr>
          <a:xfrm>
            <a:off x="3810000" y="3575518"/>
            <a:ext cx="690283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313D97-E1C2-5CAC-D4A6-AE97B4487D06}"/>
              </a:ext>
            </a:extLst>
          </p:cNvPr>
          <p:cNvSpPr/>
          <p:nvPr/>
        </p:nvSpPr>
        <p:spPr>
          <a:xfrm>
            <a:off x="3810000" y="3938584"/>
            <a:ext cx="690283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372805-0E68-6812-A033-FB8AEBE56D7C}"/>
              </a:ext>
            </a:extLst>
          </p:cNvPr>
          <p:cNvSpPr/>
          <p:nvPr/>
        </p:nvSpPr>
        <p:spPr>
          <a:xfrm>
            <a:off x="3810001" y="4309204"/>
            <a:ext cx="412376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DAC798-4B14-0283-4037-9E9C4DE65807}"/>
              </a:ext>
            </a:extLst>
          </p:cNvPr>
          <p:cNvSpPr/>
          <p:nvPr/>
        </p:nvSpPr>
        <p:spPr>
          <a:xfrm>
            <a:off x="3809999" y="4720672"/>
            <a:ext cx="233083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751447-0575-D7F4-E3DC-120CED399DCA}"/>
              </a:ext>
            </a:extLst>
          </p:cNvPr>
          <p:cNvSpPr/>
          <p:nvPr/>
        </p:nvSpPr>
        <p:spPr>
          <a:xfrm>
            <a:off x="3810001" y="5112791"/>
            <a:ext cx="233082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84B7F25-11AC-ACCC-AB87-21146D0250FF}"/>
              </a:ext>
            </a:extLst>
          </p:cNvPr>
          <p:cNvSpPr txBox="1"/>
          <p:nvPr/>
        </p:nvSpPr>
        <p:spPr>
          <a:xfrm>
            <a:off x="220081" y="6319370"/>
            <a:ext cx="2469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月　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MMD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研究所調べ</a:t>
            </a:r>
            <a:endParaRPr lang="en-US" altLang="ja-JP" sz="1200" b="0" i="0" dirty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歳～</a:t>
            </a:r>
            <a:r>
              <a:rPr lang="en-US" altLang="ja-JP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69</a:t>
            </a:r>
            <a:r>
              <a:rPr lang="ja-JP" altLang="en-US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歳の男女</a:t>
            </a:r>
            <a:r>
              <a:rPr lang="en-US" altLang="ja-JP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8,800</a:t>
            </a:r>
            <a:r>
              <a:rPr lang="ja-JP" altLang="en-US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F59FD7-10FE-1E5C-25C4-B600D3325F00}"/>
              </a:ext>
            </a:extLst>
          </p:cNvPr>
          <p:cNvSpPr txBox="1"/>
          <p:nvPr/>
        </p:nvSpPr>
        <p:spPr>
          <a:xfrm>
            <a:off x="1846457" y="2783489"/>
            <a:ext cx="8008924" cy="224676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（仮説➁）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市場のポテンシャルは高いが、女性の認知促進も課題</a:t>
            </a:r>
          </a:p>
          <a:p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➝女性の共感およびモチベーションを保てるサービスを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付加することで、利用促進が図れる可能性がある。</a:t>
            </a:r>
          </a:p>
        </p:txBody>
      </p:sp>
    </p:spTree>
    <p:extLst>
      <p:ext uri="{BB962C8B-B14F-4D97-AF65-F5344CB8AC3E}">
        <p14:creationId xmlns:p14="http://schemas.microsoft.com/office/powerpoint/2010/main" val="272837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" y="108186"/>
            <a:ext cx="12039600" cy="774843"/>
          </a:xfrm>
          <a:solidFill>
            <a:srgbClr val="0066CC"/>
          </a:solidFill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開発背景③仮説と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要件について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FC0BB-9780-CCED-F1E9-7C591108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" y="959690"/>
            <a:ext cx="11591365" cy="17257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（ターゲット）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操作に詳しくないけれど、仮想通貨に興味がある女性に、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（ベネフィット）相場情報や売買のタイミングを知らせることで、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ユーザービリティ向上と、積立資金の一部を</a:t>
            </a:r>
            <a:r>
              <a:rPr kumimoji="1"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企業様を通じて</a:t>
            </a:r>
            <a:r>
              <a:rPr kumimoji="1"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社会貢献活動に寄与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できる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つかいわけ口座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BOT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を提案します！</a:t>
            </a:r>
            <a:endParaRPr kumimoji="1"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ja-JP" altLang="en-US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38BFE6-449D-95D2-DDC7-B6C16C466D40}"/>
              </a:ext>
            </a:extLst>
          </p:cNvPr>
          <p:cNvSpPr txBox="1"/>
          <p:nvPr/>
        </p:nvSpPr>
        <p:spPr>
          <a:xfrm>
            <a:off x="286870" y="3716137"/>
            <a:ext cx="4912930" cy="138499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操作にあまり詳しくない人にも、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情報提供することでタッチポイントを増やす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EF549-BF25-99B0-F506-1C22B6891D46}"/>
              </a:ext>
            </a:extLst>
          </p:cNvPr>
          <p:cNvSpPr txBox="1"/>
          <p:nvPr/>
        </p:nvSpPr>
        <p:spPr>
          <a:xfrm>
            <a:off x="286870" y="5428606"/>
            <a:ext cx="4912930" cy="120032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女性の共感およびモチベーションを保てるサービスを付加することで、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利用促進が図れる可能性がある。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79C7873-5883-B054-EE71-F45FB1A8FF4D}"/>
              </a:ext>
            </a:extLst>
          </p:cNvPr>
          <p:cNvSpPr txBox="1">
            <a:spLocks/>
          </p:cNvSpPr>
          <p:nvPr/>
        </p:nvSpPr>
        <p:spPr>
          <a:xfrm>
            <a:off x="5786853" y="3666056"/>
            <a:ext cx="6189994" cy="164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➀「仮想通貨レート」と入力したら、その日のレートを表示してくれる。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➁「ビットコイン　振込」としたら、つかいわけ口座へ振込みを行う。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➂通貨レートが買いたいと思う金額になったら、アラートを通知する。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④仮想通貨取引口座（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GMO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コイン）への振込処理を行う。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B419397-E274-0A56-1E84-CC98A19F6959}"/>
              </a:ext>
            </a:extLst>
          </p:cNvPr>
          <p:cNvSpPr txBox="1">
            <a:spLocks/>
          </p:cNvSpPr>
          <p:nvPr/>
        </p:nvSpPr>
        <p:spPr>
          <a:xfrm>
            <a:off x="5786853" y="5682932"/>
            <a:ext cx="6189994" cy="91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⑤振込金額の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％の金額分を、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GMO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あおぞらネット銀行様負担で、猫の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NPO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へ寄付できる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D15B228-BE4C-DF03-CC6A-DC7D94C8B6AC}"/>
              </a:ext>
            </a:extLst>
          </p:cNvPr>
          <p:cNvSpPr txBox="1">
            <a:spLocks/>
          </p:cNvSpPr>
          <p:nvPr/>
        </p:nvSpPr>
        <p:spPr>
          <a:xfrm>
            <a:off x="286871" y="3435963"/>
            <a:ext cx="1380564" cy="360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E7EADBF-7F0E-3539-C597-6149DC07067E}"/>
              </a:ext>
            </a:extLst>
          </p:cNvPr>
          <p:cNvSpPr txBox="1">
            <a:spLocks/>
          </p:cNvSpPr>
          <p:nvPr/>
        </p:nvSpPr>
        <p:spPr>
          <a:xfrm>
            <a:off x="5774354" y="3400102"/>
            <a:ext cx="1380564" cy="360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C42B9CE-D521-C2AA-D6AE-40233B25F1BB}"/>
              </a:ext>
            </a:extLst>
          </p:cNvPr>
          <p:cNvSpPr/>
          <p:nvPr/>
        </p:nvSpPr>
        <p:spPr>
          <a:xfrm>
            <a:off x="5266900" y="3933402"/>
            <a:ext cx="440354" cy="11118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088A3C6-F6B7-79FE-F82A-40A4FD409274}"/>
              </a:ext>
            </a:extLst>
          </p:cNvPr>
          <p:cNvSpPr/>
          <p:nvPr/>
        </p:nvSpPr>
        <p:spPr>
          <a:xfrm>
            <a:off x="5266900" y="5624455"/>
            <a:ext cx="440354" cy="11118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2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8" y="112737"/>
            <a:ext cx="11981329" cy="809251"/>
          </a:xfrm>
          <a:solidFill>
            <a:srgbClr val="0066CC"/>
          </a:solidFill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環境設定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環境構築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Picture 2" descr="LINEの通知に表示する送信相手のアイコン(プロフィール画像)を非 ...">
            <a:extLst>
              <a:ext uri="{FF2B5EF4-FFF2-40B4-BE49-F238E27FC236}">
                <a16:creationId xmlns:a16="http://schemas.microsoft.com/office/drawing/2014/main" id="{469770A8-B663-E5C2-67CE-2EBF212DF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10802" r="23383" b="8153"/>
          <a:stretch/>
        </p:blipFill>
        <p:spPr bwMode="auto">
          <a:xfrm>
            <a:off x="1052856" y="2357152"/>
            <a:ext cx="1511050" cy="15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74D09EAA-6FCC-469B-B194-46D4F1C1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5302622" y="2495575"/>
            <a:ext cx="1280982" cy="128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A3E9D6-84DB-E0ED-C1E8-E0C97B55A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3989" y="2783357"/>
            <a:ext cx="1253149" cy="165027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F43142D-78E3-EAE2-B9DB-ABD3CBA60216}"/>
              </a:ext>
            </a:extLst>
          </p:cNvPr>
          <p:cNvCxnSpPr/>
          <p:nvPr/>
        </p:nvCxnSpPr>
        <p:spPr>
          <a:xfrm>
            <a:off x="2644588" y="2886635"/>
            <a:ext cx="2554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7F648AF-A461-8F15-7E33-85C4D0BED414}"/>
              </a:ext>
            </a:extLst>
          </p:cNvPr>
          <p:cNvCxnSpPr>
            <a:cxnSpLocks/>
          </p:cNvCxnSpPr>
          <p:nvPr/>
        </p:nvCxnSpPr>
        <p:spPr>
          <a:xfrm>
            <a:off x="6804211" y="2886635"/>
            <a:ext cx="30027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90EBA8D-6655-766D-7379-A4EBE566370D}"/>
              </a:ext>
            </a:extLst>
          </p:cNvPr>
          <p:cNvCxnSpPr>
            <a:cxnSpLocks/>
          </p:cNvCxnSpPr>
          <p:nvPr/>
        </p:nvCxnSpPr>
        <p:spPr>
          <a:xfrm flipH="1">
            <a:off x="6730502" y="3321420"/>
            <a:ext cx="30764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ED1A482-0E01-EE9B-46A5-EE644FA2F2B6}"/>
              </a:ext>
            </a:extLst>
          </p:cNvPr>
          <p:cNvCxnSpPr>
            <a:cxnSpLocks/>
          </p:cNvCxnSpPr>
          <p:nvPr/>
        </p:nvCxnSpPr>
        <p:spPr>
          <a:xfrm flipH="1">
            <a:off x="2622175" y="3311746"/>
            <a:ext cx="25325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9AC76BD1-6666-7CDC-A8F5-6E32DF73D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5193" y="4851283"/>
            <a:ext cx="1828959" cy="104250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32BAA50-A458-519B-B4DE-DB2A8ACF4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776" y="5043100"/>
            <a:ext cx="952500" cy="952500"/>
          </a:xfrm>
          <a:prstGeom prst="rect">
            <a:avLst/>
          </a:prstGeom>
        </p:spPr>
      </p:pic>
      <p:pic>
        <p:nvPicPr>
          <p:cNvPr id="1026" name="Picture 2" descr="google, スクリプト, アプリ, ロゴ アイコン">
            <a:extLst>
              <a:ext uri="{FF2B5EF4-FFF2-40B4-BE49-F238E27FC236}">
                <a16:creationId xmlns:a16="http://schemas.microsoft.com/office/drawing/2014/main" id="{FC566343-3F77-7611-2499-02ED2A0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69" y="4856816"/>
            <a:ext cx="1336135" cy="13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174B02B-C0FB-62FB-5FD5-49CC2FA7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990" y="4856816"/>
            <a:ext cx="1336135" cy="13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9654DF2-1CC7-87B9-0F41-F21547B8B3D3}"/>
              </a:ext>
            </a:extLst>
          </p:cNvPr>
          <p:cNvSpPr txBox="1"/>
          <p:nvPr/>
        </p:nvSpPr>
        <p:spPr>
          <a:xfrm>
            <a:off x="7465443" y="5995600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スプレッドシート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11BECE6-D43D-129D-9F15-FDA10B60C3B3}"/>
              </a:ext>
            </a:extLst>
          </p:cNvPr>
          <p:cNvCxnSpPr>
            <a:cxnSpLocks/>
          </p:cNvCxnSpPr>
          <p:nvPr/>
        </p:nvCxnSpPr>
        <p:spPr>
          <a:xfrm>
            <a:off x="4699261" y="5432611"/>
            <a:ext cx="9485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A325ECA-AF0B-D351-68D9-D63CD6C59D3B}"/>
              </a:ext>
            </a:extLst>
          </p:cNvPr>
          <p:cNvCxnSpPr>
            <a:cxnSpLocks/>
          </p:cNvCxnSpPr>
          <p:nvPr/>
        </p:nvCxnSpPr>
        <p:spPr>
          <a:xfrm flipH="1">
            <a:off x="4667883" y="5705317"/>
            <a:ext cx="9171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924B92FE-F635-2244-0FA0-7E37CE7A91F4}"/>
              </a:ext>
            </a:extLst>
          </p:cNvPr>
          <p:cNvCxnSpPr>
            <a:cxnSpLocks/>
          </p:cNvCxnSpPr>
          <p:nvPr/>
        </p:nvCxnSpPr>
        <p:spPr>
          <a:xfrm>
            <a:off x="6745343" y="5432611"/>
            <a:ext cx="9485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D86F2A6A-2C66-819F-77E1-6E288E362A0D}"/>
              </a:ext>
            </a:extLst>
          </p:cNvPr>
          <p:cNvCxnSpPr>
            <a:cxnSpLocks/>
          </p:cNvCxnSpPr>
          <p:nvPr/>
        </p:nvCxnSpPr>
        <p:spPr>
          <a:xfrm flipH="1">
            <a:off x="6713965" y="5705317"/>
            <a:ext cx="9888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線矢印コネクタ 1029">
            <a:extLst>
              <a:ext uri="{FF2B5EF4-FFF2-40B4-BE49-F238E27FC236}">
                <a16:creationId xmlns:a16="http://schemas.microsoft.com/office/drawing/2014/main" id="{1E1AF8AD-8297-A820-8121-0903643542B9}"/>
              </a:ext>
            </a:extLst>
          </p:cNvPr>
          <p:cNvCxnSpPr>
            <a:cxnSpLocks/>
          </p:cNvCxnSpPr>
          <p:nvPr/>
        </p:nvCxnSpPr>
        <p:spPr>
          <a:xfrm>
            <a:off x="8686689" y="5432611"/>
            <a:ext cx="9485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E69745A1-6E7F-4F4D-2046-3451FEF71BBF}"/>
              </a:ext>
            </a:extLst>
          </p:cNvPr>
          <p:cNvCxnSpPr>
            <a:cxnSpLocks/>
          </p:cNvCxnSpPr>
          <p:nvPr/>
        </p:nvCxnSpPr>
        <p:spPr>
          <a:xfrm flipH="1">
            <a:off x="8655311" y="5705317"/>
            <a:ext cx="9888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線矢印コネクタ 1034">
            <a:extLst>
              <a:ext uri="{FF2B5EF4-FFF2-40B4-BE49-F238E27FC236}">
                <a16:creationId xmlns:a16="http://schemas.microsoft.com/office/drawing/2014/main" id="{F2F1DBBB-2EDE-979F-3401-E1629E657B83}"/>
              </a:ext>
            </a:extLst>
          </p:cNvPr>
          <p:cNvCxnSpPr>
            <a:cxnSpLocks/>
          </p:cNvCxnSpPr>
          <p:nvPr/>
        </p:nvCxnSpPr>
        <p:spPr>
          <a:xfrm>
            <a:off x="2286000" y="3914980"/>
            <a:ext cx="887506" cy="8663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BDBF90AB-F348-9F3E-73BD-1542536540A0}"/>
              </a:ext>
            </a:extLst>
          </p:cNvPr>
          <p:cNvCxnSpPr>
            <a:cxnSpLocks/>
          </p:cNvCxnSpPr>
          <p:nvPr/>
        </p:nvCxnSpPr>
        <p:spPr>
          <a:xfrm flipH="1" flipV="1">
            <a:off x="2070847" y="4118954"/>
            <a:ext cx="860612" cy="8564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0012FD4B-9EF1-FB40-90CE-890E147FDDDB}"/>
              </a:ext>
            </a:extLst>
          </p:cNvPr>
          <p:cNvSpPr txBox="1"/>
          <p:nvPr/>
        </p:nvSpPr>
        <p:spPr>
          <a:xfrm>
            <a:off x="5321671" y="6021953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 Apps Script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9" name="テキスト ボックス 1048">
            <a:extLst>
              <a:ext uri="{FF2B5EF4-FFF2-40B4-BE49-F238E27FC236}">
                <a16:creationId xmlns:a16="http://schemas.microsoft.com/office/drawing/2014/main" id="{E53097FA-C28B-5529-2DCB-ECF0F06BB95D}"/>
              </a:ext>
            </a:extLst>
          </p:cNvPr>
          <p:cNvSpPr txBox="1"/>
          <p:nvPr/>
        </p:nvSpPr>
        <p:spPr>
          <a:xfrm>
            <a:off x="3382018" y="6298952"/>
            <a:ext cx="101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LINE notify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DA515640-45F0-D6A3-DA04-D44059143C79}"/>
              </a:ext>
            </a:extLst>
          </p:cNvPr>
          <p:cNvSpPr txBox="1"/>
          <p:nvPr/>
        </p:nvSpPr>
        <p:spPr>
          <a:xfrm>
            <a:off x="351466" y="1455371"/>
            <a:ext cx="3438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通貨レート確認および振込対応</a:t>
            </a:r>
            <a:endParaRPr kumimoji="1" lang="en-US" altLang="ja-JP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（要件定義➀➁④⑤）</a:t>
            </a:r>
          </a:p>
        </p:txBody>
      </p: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9FC2F80C-8570-C503-DCE7-2817C3F0DC28}"/>
              </a:ext>
            </a:extLst>
          </p:cNvPr>
          <p:cNvSpPr txBox="1"/>
          <p:nvPr/>
        </p:nvSpPr>
        <p:spPr>
          <a:xfrm>
            <a:off x="1112695" y="540262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アラート通知</a:t>
            </a:r>
            <a:endParaRPr kumimoji="1" lang="en-US" altLang="ja-JP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（要件定義➂）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3BAF7E-6E9B-B6F5-CE9B-0C47BCDD56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7050" y="4003018"/>
            <a:ext cx="2867025" cy="5238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7530401-438A-0C2E-FE38-DFCC0EDC6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9033" y="1848106"/>
            <a:ext cx="1828959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5B9CA9F-02A2-DD1B-A1F1-0538E8F9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87" y="1347330"/>
            <a:ext cx="9614879" cy="540248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" y="108186"/>
            <a:ext cx="12039600" cy="774843"/>
          </a:xfrm>
          <a:solidFill>
            <a:srgbClr val="0066CC"/>
          </a:solidFill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環境設定参考</a:t>
            </a:r>
            <a:endParaRPr kumimoji="1" lang="ja-JP" altLang="en-US" sz="3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FC0BB-9780-CCED-F1E9-7C591108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0" y="883029"/>
            <a:ext cx="11591365" cy="85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アラートの</a:t>
            </a:r>
            <a:r>
              <a:rPr kumimoji="1" lang="en-US" altLang="ja-JP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に関しては、認知率の高い</a:t>
            </a:r>
            <a:r>
              <a:rPr kumimoji="1" lang="en-US" altLang="ja-JP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GMO</a:t>
            </a:r>
            <a:r>
              <a:rPr kumimoji="1" lang="ja-JP" altLang="en-US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コイン様経由での入手。</a:t>
            </a:r>
            <a:endParaRPr kumimoji="1" lang="en-US" altLang="ja-JP" sz="28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E74734-4544-D9B5-E03A-93C3046C5C2C}"/>
              </a:ext>
            </a:extLst>
          </p:cNvPr>
          <p:cNvSpPr/>
          <p:nvPr/>
        </p:nvSpPr>
        <p:spPr>
          <a:xfrm>
            <a:off x="3810000" y="1831429"/>
            <a:ext cx="4258235" cy="372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84B7F25-11AC-ACCC-AB87-21146D0250FF}"/>
              </a:ext>
            </a:extLst>
          </p:cNvPr>
          <p:cNvSpPr txBox="1"/>
          <p:nvPr/>
        </p:nvSpPr>
        <p:spPr>
          <a:xfrm>
            <a:off x="139398" y="6111021"/>
            <a:ext cx="2469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月　</a:t>
            </a:r>
            <a:r>
              <a:rPr lang="en-US" altLang="ja-JP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MMD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研究所調べ</a:t>
            </a:r>
            <a:endParaRPr lang="en-US" altLang="ja-JP" sz="1200" b="0" i="0" dirty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歳～</a:t>
            </a:r>
            <a:r>
              <a:rPr lang="en-US" altLang="ja-JP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69</a:t>
            </a:r>
            <a:r>
              <a:rPr lang="ja-JP" altLang="en-US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歳の男女</a:t>
            </a:r>
            <a:r>
              <a:rPr lang="en-US" altLang="ja-JP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8,800</a:t>
            </a:r>
            <a:r>
              <a:rPr lang="ja-JP" altLang="en-US" sz="12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99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A838-4332-16B8-E926-E25F9EF2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設定および正規化および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6E1630E-5E41-8964-2077-25BDCB92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04" y="2076274"/>
            <a:ext cx="8203702" cy="8731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➀エンティティ</a:t>
            </a:r>
            <a:endParaRPr lang="en-US" altLang="ja-JP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➀学習経験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(skills)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➁キャリア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3BEBC425-0613-C87E-D69F-7A654168395C}"/>
              </a:ext>
            </a:extLst>
          </p:cNvPr>
          <p:cNvSpPr txBox="1">
            <a:spLocks/>
          </p:cNvSpPr>
          <p:nvPr/>
        </p:nvSpPr>
        <p:spPr>
          <a:xfrm>
            <a:off x="142439" y="3160120"/>
            <a:ext cx="3936502" cy="46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➁正規化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DA2C29-8E7D-DFBC-B73A-D0CEB57C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6" y="3620235"/>
            <a:ext cx="2202180" cy="230124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30B8688-8DF1-3CA4-53CD-F0DD35A43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34" y="3616138"/>
            <a:ext cx="2202180" cy="967740"/>
          </a:xfrm>
          <a:prstGeom prst="rect">
            <a:avLst/>
          </a:prstGeom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855A09A-AB03-4033-FF81-AE4C282FD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32749"/>
              </p:ext>
            </p:extLst>
          </p:nvPr>
        </p:nvGraphicFramePr>
        <p:xfrm>
          <a:off x="2753735" y="4701988"/>
          <a:ext cx="379946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023">
                  <a:extLst>
                    <a:ext uri="{9D8B030D-6E8A-4147-A177-3AD203B41FA5}">
                      <a16:colId xmlns:a16="http://schemas.microsoft.com/office/drawing/2014/main" val="3620445203"/>
                    </a:ext>
                  </a:extLst>
                </a:gridCol>
                <a:gridCol w="610743">
                  <a:extLst>
                    <a:ext uri="{9D8B030D-6E8A-4147-A177-3AD203B41FA5}">
                      <a16:colId xmlns:a16="http://schemas.microsoft.com/office/drawing/2014/main" val="4285908582"/>
                    </a:ext>
                  </a:extLst>
                </a:gridCol>
                <a:gridCol w="610743">
                  <a:extLst>
                    <a:ext uri="{9D8B030D-6E8A-4147-A177-3AD203B41FA5}">
                      <a16:colId xmlns:a16="http://schemas.microsoft.com/office/drawing/2014/main" val="744317466"/>
                    </a:ext>
                  </a:extLst>
                </a:gridCol>
                <a:gridCol w="2082956">
                  <a:extLst>
                    <a:ext uri="{9D8B030D-6E8A-4147-A177-3AD203B41FA5}">
                      <a16:colId xmlns:a16="http://schemas.microsoft.com/office/drawing/2014/main" val="41392424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Date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Company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experiences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162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1995-2000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株式会社シムリー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バイヤー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女性衣料（アウター）バイヤー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9687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2000-2002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株式会社テレマート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バイヤー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梅干し、ベッカムカレンダー等を販売。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858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2002 -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ピップ株式会社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販促・マーケティング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衛生用品、ベビー用品、介護用品等の開発及びリニューアルを遂行。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2447762"/>
                  </a:ext>
                </a:extLst>
              </a:tr>
            </a:tbl>
          </a:graphicData>
        </a:graphic>
      </p:graphicFrame>
      <p:pic>
        <p:nvPicPr>
          <p:cNvPr id="12" name="図 11">
            <a:extLst>
              <a:ext uri="{FF2B5EF4-FFF2-40B4-BE49-F238E27FC236}">
                <a16:creationId xmlns:a16="http://schemas.microsoft.com/office/drawing/2014/main" id="{16387F21-FF36-53A4-012A-415D8AE916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52" t="12185" r="14038" b="12185"/>
          <a:stretch/>
        </p:blipFill>
        <p:spPr>
          <a:xfrm>
            <a:off x="6843209" y="3030599"/>
            <a:ext cx="4934729" cy="31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1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746</TotalTime>
  <Words>894</Words>
  <Application>Microsoft Office PowerPoint</Application>
  <PresentationFormat>ワイド画面</PresentationFormat>
  <Paragraphs>117</Paragraphs>
  <Slides>12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Arial</vt:lpstr>
      <vt:lpstr>Calibri</vt:lpstr>
      <vt:lpstr>Calibri Light</vt:lpstr>
      <vt:lpstr>Office テーマ</vt:lpstr>
      <vt:lpstr>仮想通貨で一発逆転＆ 猫ちゃんたちの安泰を夢見る つかいわけ口座BOT  設計詳細</vt:lpstr>
      <vt:lpstr>1. 与件の確認</vt:lpstr>
      <vt:lpstr>2. 要件定義</vt:lpstr>
      <vt:lpstr>3. 開発背景➀</vt:lpstr>
      <vt:lpstr>4.開発背景➁ 仮想通貨の保有経験</vt:lpstr>
      <vt:lpstr>5. 開発背景③仮説と要件について</vt:lpstr>
      <vt:lpstr>6. 環境設定(環境構築)</vt:lpstr>
      <vt:lpstr>7.環境設定参考</vt:lpstr>
      <vt:lpstr>３. DB設定および正規化およびER図</vt:lpstr>
      <vt:lpstr>４.エンドポイント設計・URI設計</vt:lpstr>
      <vt:lpstr>8. 画面イメージ</vt:lpstr>
      <vt:lpstr>９. スケジュール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week5  TODOアプリ設計詳細</dc:title>
  <dc:creator>日渡 裕子</dc:creator>
  <cp:lastModifiedBy>日渡 裕子</cp:lastModifiedBy>
  <cp:revision>46</cp:revision>
  <dcterms:created xsi:type="dcterms:W3CDTF">2023-06-26T02:28:11Z</dcterms:created>
  <dcterms:modified xsi:type="dcterms:W3CDTF">2023-07-13T00:53:59Z</dcterms:modified>
</cp:coreProperties>
</file>