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4" r:id="rId9"/>
    <p:sldId id="263" r:id="rId10"/>
    <p:sldId id="266" r:id="rId11"/>
    <p:sldId id="267" r:id="rId12"/>
    <p:sldId id="269" r:id="rId13"/>
    <p:sldId id="271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C64"/>
    <a:srgbClr val="FF4A4A"/>
    <a:srgbClr val="FF646A"/>
    <a:srgbClr val="0C76FF"/>
    <a:srgbClr val="BE3EBD"/>
    <a:srgbClr val="84CCC5"/>
    <a:srgbClr val="999988"/>
    <a:srgbClr val="98EEE7"/>
    <a:srgbClr val="4DAA4D"/>
    <a:srgbClr val="00D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67"/>
    <p:restoredTop sz="94650"/>
  </p:normalViewPr>
  <p:slideViewPr>
    <p:cSldViewPr snapToGrid="0" snapToObjects="1">
      <p:cViewPr>
        <p:scale>
          <a:sx n="75" d="100"/>
          <a:sy n="75" d="100"/>
        </p:scale>
        <p:origin x="97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A36DA-4D60-2B4F-8D7C-9707FE046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E11C44-EE0C-0D4E-A0A6-4721B42C6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82F90D-E7EA-1246-9DEF-61C662D3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C948E-B22A-A840-A046-2B8F58CF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761881-EFEE-7047-BFCE-CCACD377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36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15359-A4AD-614C-A86A-9F40E68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EF1D6D-067A-9B44-ADB3-118EF2E48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742B7-45B8-474B-9070-2E75D03A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40D80-B991-CA45-BC97-F35EAFF0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5B0746-966F-9E4F-BCAF-FE160176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9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7D6B82-022F-B940-879D-0C843015C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786E7D-B9C4-AD44-81BD-D53392D25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91BC6-6D27-1846-8E25-95C6FCA0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81765-5F07-0F48-98E3-DCBD853A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D5265-BFE2-FD4A-96B9-2DC31101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09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AE830-2FAF-7644-A083-52426223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09B4A-5943-B547-9C41-62A4A186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80E60-6259-3D4A-981D-63EA9DCF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6C67CE-E4E7-1741-82E0-918A7736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1B660-B904-6743-B2E2-00CA91A5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9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F07CC-3D9C-C445-9F3A-9A89FF67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7D78F8-5E42-9046-A28C-E5470B29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1FAF3A-B7A9-4348-81D6-A5673289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C292A8-3DC8-8447-9CDF-7967376C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97B2AC-9CE1-CD4D-A5ED-F4359C47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78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31300-A9E5-5348-9821-0DFF56AA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5AFE7-355E-9A42-8EE3-F289D4F2F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38DD5E-49E5-E64F-9820-E424C191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31E4C9-A70D-784E-9DDA-05C1976D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1BA18-1454-1E41-B1AD-531D71D2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950BC-C287-B841-B0F5-F8E57F98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80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82AD8-9865-B641-924A-C74BB3B4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182399-7189-AE41-A3C2-2C4B2DF3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84940D-83FF-F644-8DE0-F683B559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1337B6-EC27-364E-9A90-10DCF01D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F5C48E-BFAB-C24C-B9F3-324C85556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E7955F-FA5F-DA42-8A0F-74548819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9BC820-F69E-F44B-B9B0-901B2674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C87B44-6B16-C242-AA55-16FE1050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7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A912F-3BC1-8847-8ED0-A1248D12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321065-C3DA-7B4E-AC58-68E4335C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EAEA2D-7633-264B-8B81-4B94A13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CCB900-1283-794D-BA70-D0AE3FB5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49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C3284B-993D-C94B-91E8-2ABE9409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43CD83-168E-3D49-ABCF-965DD5B3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C81AD5-4770-484F-A382-5C4DBAB2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20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A3E9D-E221-CF4E-8EE7-659527F8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BDC7E-2CB5-8140-9454-562D3F5B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0FC0EC-24DE-9347-9230-8BBC42C01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465B8F-67D0-204C-807C-5B42F23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9FAF13-F975-354B-BB33-4258D9B6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F0A63D-5375-DD47-82DD-73FB8448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07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C643C-5160-AB4F-A184-662D40D9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14591-4104-E440-B70C-C767D978C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4C3B42-E184-5540-960B-6A40BF1D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B9325C-F3A7-F747-980A-076BFD56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6D4D0B-7CED-7B4D-A6FC-F8623A7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1990CA-6950-E041-AFEE-2315BBB4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1ED760-9ADA-7544-B30B-BC71D1E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29E130-4D65-A542-BDAD-01FF8FCD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14C31-D333-D744-90FC-100E841D0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E847-AD5E-D847-BAA0-9F0F57BF2DC3}" type="datetimeFigureOut">
              <a:rPr kumimoji="1" lang="ja-JP" altLang="en-US" smtClean="0"/>
              <a:t>2022/4/16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13F8D-C165-EE45-AF15-E4189C8CC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CDFCA-7F2B-4341-BF19-E47245243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D8ED6-E320-9740-914B-8638871FEF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16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EB46E-34DB-1847-94D1-4DF14E49E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  <a:r>
              <a:rPr kumimoji="1"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言語講習会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9046E7-AE15-A947-9DFB-EF361BA6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#2 C</a:t>
            </a:r>
            <a:r>
              <a:rPr kumimoji="1"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言語のルール</a:t>
            </a:r>
          </a:p>
        </p:txBody>
      </p:sp>
    </p:spTree>
    <p:extLst>
      <p:ext uri="{BB962C8B-B14F-4D97-AF65-F5344CB8AC3E}">
        <p14:creationId xmlns:p14="http://schemas.microsoft.com/office/powerpoint/2010/main" val="317915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735"/>
            <a:ext cx="10515600" cy="1325563"/>
          </a:xfrm>
        </p:spPr>
        <p:txBody>
          <a:bodyPr/>
          <a:lstStyle/>
          <a:p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補足</a:t>
            </a:r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コメントアウト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DFF6DA7-6910-FA4D-A759-89BF68F66A08}"/>
              </a:ext>
            </a:extLst>
          </p:cNvPr>
          <p:cNvSpPr/>
          <p:nvPr/>
        </p:nvSpPr>
        <p:spPr>
          <a:xfrm>
            <a:off x="838200" y="5434356"/>
            <a:ext cx="10515600" cy="819398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E5811F-7601-AE4B-A8C3-B7722A8CE8DD}"/>
              </a:ext>
            </a:extLst>
          </p:cNvPr>
          <p:cNvSpPr txBox="1"/>
          <p:nvPr/>
        </p:nvSpPr>
        <p:spPr>
          <a:xfrm>
            <a:off x="1037924" y="5179164"/>
            <a:ext cx="23636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コメントアウト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171AB41-489A-1A4D-B061-352E6AE14FDC}"/>
              </a:ext>
            </a:extLst>
          </p:cNvPr>
          <p:cNvSpPr txBox="1"/>
          <p:nvPr/>
        </p:nvSpPr>
        <p:spPr>
          <a:xfrm>
            <a:off x="1127000" y="5628971"/>
            <a:ext cx="770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1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行だけの場合は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//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、複数行の場合は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/*  */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で囲む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E7E79F25-F888-4D4C-916C-248EF901AB03}"/>
              </a:ext>
            </a:extLst>
          </p:cNvPr>
          <p:cNvSpPr/>
          <p:nvPr/>
        </p:nvSpPr>
        <p:spPr>
          <a:xfrm>
            <a:off x="830038" y="2172851"/>
            <a:ext cx="5146989" cy="819398"/>
          </a:xfrm>
          <a:prstGeom prst="roundRect">
            <a:avLst>
              <a:gd name="adj" fmla="val 9245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9BA03B-918F-9D4D-825F-8AA450B6DE12}"/>
              </a:ext>
            </a:extLst>
          </p:cNvPr>
          <p:cNvSpPr/>
          <p:nvPr/>
        </p:nvSpPr>
        <p:spPr>
          <a:xfrm>
            <a:off x="1072814" y="2341280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// #include &lt;</a:t>
            </a:r>
            <a:r>
              <a:rPr lang="en" altLang="ja-JP" sz="2400" dirty="0" err="1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&gt;</a:t>
            </a: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8BC47F95-6CAB-664A-BB1D-B92A4793B2CA}"/>
              </a:ext>
            </a:extLst>
          </p:cNvPr>
          <p:cNvSpPr/>
          <p:nvPr/>
        </p:nvSpPr>
        <p:spPr>
          <a:xfrm>
            <a:off x="6313493" y="2172851"/>
            <a:ext cx="5146989" cy="2651760"/>
          </a:xfrm>
          <a:prstGeom prst="roundRect">
            <a:avLst>
              <a:gd name="adj" fmla="val 3401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7341BB-9747-6347-8836-62225F6735B8}"/>
              </a:ext>
            </a:extLst>
          </p:cNvPr>
          <p:cNvSpPr/>
          <p:nvPr/>
        </p:nvSpPr>
        <p:spPr>
          <a:xfrm>
            <a:off x="6684773" y="2384717"/>
            <a:ext cx="4504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400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){</a:t>
            </a:r>
          </a:p>
          <a:p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/*</a:t>
            </a:r>
          </a:p>
          <a:p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</a:t>
            </a:r>
            <a:r>
              <a:rPr lang="en" altLang="ja-JP" sz="2400" dirty="0" err="1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("Hello World!!</a:t>
            </a:r>
            <a:r>
              <a:rPr lang="en-US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\</a:t>
            </a:r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n</a:t>
            </a:r>
            <a:r>
              <a:rPr lang="en-US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</a:t>
            </a:r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);</a:t>
            </a:r>
          </a:p>
          <a:p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return 0;</a:t>
            </a:r>
          </a:p>
          <a:p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*/</a:t>
            </a:r>
          </a:p>
          <a:p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}</a:t>
            </a:r>
            <a:endParaRPr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E6103CD-C5E3-C94B-B11C-15B831B2FAD1}"/>
              </a:ext>
            </a:extLst>
          </p:cNvPr>
          <p:cNvSpPr txBox="1"/>
          <p:nvPr/>
        </p:nvSpPr>
        <p:spPr>
          <a:xfrm>
            <a:off x="785743" y="1711186"/>
            <a:ext cx="365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一行だけコメントアウト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A70883-B9C4-2B44-9E9A-29AD8FD2F865}"/>
              </a:ext>
            </a:extLst>
          </p:cNvPr>
          <p:cNvSpPr txBox="1"/>
          <p:nvPr/>
        </p:nvSpPr>
        <p:spPr>
          <a:xfrm>
            <a:off x="6284753" y="1710802"/>
            <a:ext cx="340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複数行コメントアウト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A284BA-A392-EB4F-AFF0-1291EE85BC66}"/>
              </a:ext>
            </a:extLst>
          </p:cNvPr>
          <p:cNvSpPr/>
          <p:nvPr/>
        </p:nvSpPr>
        <p:spPr>
          <a:xfrm>
            <a:off x="785743" y="3406200"/>
            <a:ext cx="5191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コメントアウトした部分は実行されません</a:t>
            </a:r>
            <a:endParaRPr lang="en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381DF6A-79DA-BB44-996E-B3DC9E19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各命令の意味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19D7823-E867-0B47-BC00-23BA08FFBB5D}"/>
              </a:ext>
            </a:extLst>
          </p:cNvPr>
          <p:cNvSpPr/>
          <p:nvPr/>
        </p:nvSpPr>
        <p:spPr>
          <a:xfrm>
            <a:off x="838200" y="1690688"/>
            <a:ext cx="10380786" cy="586397"/>
          </a:xfrm>
          <a:prstGeom prst="roundRect">
            <a:avLst>
              <a:gd name="adj" fmla="val 11496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076EDF-B8BB-184B-A6EE-8554B78E1093}"/>
              </a:ext>
            </a:extLst>
          </p:cNvPr>
          <p:cNvSpPr/>
          <p:nvPr/>
        </p:nvSpPr>
        <p:spPr>
          <a:xfrm>
            <a:off x="1108260" y="1780166"/>
            <a:ext cx="2775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0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// #include &lt;</a:t>
            </a:r>
            <a:r>
              <a:rPr lang="en" altLang="ja-JP" sz="2000" dirty="0" err="1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" altLang="ja-JP" sz="20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&gt;</a:t>
            </a: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31BB7F8-209C-0345-9A88-64626B7189CD}"/>
              </a:ext>
            </a:extLst>
          </p:cNvPr>
          <p:cNvSpPr/>
          <p:nvPr/>
        </p:nvSpPr>
        <p:spPr>
          <a:xfrm>
            <a:off x="838200" y="2949534"/>
            <a:ext cx="10380786" cy="3307892"/>
          </a:xfrm>
          <a:prstGeom prst="roundRect">
            <a:avLst>
              <a:gd name="adj" fmla="val 2705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DB7636-39C8-444C-AA64-B7A334D75C5E}"/>
              </a:ext>
            </a:extLst>
          </p:cNvPr>
          <p:cNvSpPr/>
          <p:nvPr/>
        </p:nvSpPr>
        <p:spPr>
          <a:xfrm>
            <a:off x="1108260" y="3079986"/>
            <a:ext cx="101107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rgbClr val="485C64"/>
                </a:solidFill>
              </a:rPr>
              <a:t>$ gcc hello.c -o hello</a:t>
            </a:r>
          </a:p>
          <a:p>
            <a:r>
              <a:rPr lang="ja-JP" altLang="en-US" sz="2400">
                <a:solidFill>
                  <a:srgbClr val="485C64"/>
                </a:solidFill>
              </a:rPr>
              <a:t>hello.c:4:5: </a:t>
            </a:r>
            <a:r>
              <a:rPr lang="ja-JP" altLang="en-US" sz="2400" b="1">
                <a:solidFill>
                  <a:srgbClr val="FF646A"/>
                </a:solidFill>
              </a:rPr>
              <a:t>error:</a:t>
            </a:r>
            <a:r>
              <a:rPr lang="ja-JP" altLang="en-US" sz="2400">
                <a:solidFill>
                  <a:srgbClr val="485C64"/>
                </a:solidFill>
              </a:rPr>
              <a:t> implicitly declaring library function 'printf' with type 'int (const char *, ...)' [-Werror,-Wimplicit-function-declaration]</a:t>
            </a:r>
          </a:p>
          <a:p>
            <a:r>
              <a:rPr lang="ja-JP" altLang="en-US" sz="2400">
                <a:solidFill>
                  <a:srgbClr val="485C64"/>
                </a:solidFill>
              </a:rPr>
              <a:t>    printf("Hello World!!\n");</a:t>
            </a:r>
          </a:p>
          <a:p>
            <a:r>
              <a:rPr lang="ja-JP" altLang="en-US" sz="2400">
                <a:solidFill>
                  <a:srgbClr val="485C64"/>
                </a:solidFill>
              </a:rPr>
              <a:t>    </a:t>
            </a:r>
            <a:r>
              <a:rPr lang="ja-JP" altLang="en-US" sz="2400" b="1">
                <a:solidFill>
                  <a:srgbClr val="00D684"/>
                </a:solidFill>
              </a:rPr>
              <a:t>^</a:t>
            </a:r>
          </a:p>
          <a:p>
            <a:r>
              <a:rPr lang="ja-JP" altLang="en-US" sz="2400">
                <a:solidFill>
                  <a:srgbClr val="485C64"/>
                </a:solidFill>
              </a:rPr>
              <a:t>hello.c:4:5: note: include the header &lt;stdio.h&gt; or explicitly provide a declaration for 'printf'</a:t>
            </a:r>
          </a:p>
          <a:p>
            <a:r>
              <a:rPr lang="ja-JP" altLang="en-US" sz="2400">
                <a:solidFill>
                  <a:srgbClr val="485C64"/>
                </a:solidFill>
              </a:rPr>
              <a:t>1 error generated.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8CA6C8-1248-834F-8886-1AD3A252FAC8}"/>
              </a:ext>
            </a:extLst>
          </p:cNvPr>
          <p:cNvSpPr txBox="1"/>
          <p:nvPr/>
        </p:nvSpPr>
        <p:spPr>
          <a:xfrm>
            <a:off x="838200" y="2391060"/>
            <a:ext cx="791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実行するとエラーになる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環境によっては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warning)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3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381DF6A-79DA-BB44-996E-B3DC9E19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各命令の意味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19D7823-E867-0B47-BC00-23BA08FFBB5D}"/>
              </a:ext>
            </a:extLst>
          </p:cNvPr>
          <p:cNvSpPr/>
          <p:nvPr/>
        </p:nvSpPr>
        <p:spPr>
          <a:xfrm>
            <a:off x="838200" y="2216493"/>
            <a:ext cx="10380786" cy="1133718"/>
          </a:xfrm>
          <a:prstGeom prst="roundRect">
            <a:avLst>
              <a:gd name="adj" fmla="val 11496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076EDF-B8BB-184B-A6EE-8554B78E1093}"/>
              </a:ext>
            </a:extLst>
          </p:cNvPr>
          <p:cNvSpPr/>
          <p:nvPr/>
        </p:nvSpPr>
        <p:spPr>
          <a:xfrm>
            <a:off x="1041034" y="2367853"/>
            <a:ext cx="9975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sz="2400" dirty="0">
                <a:solidFill>
                  <a:srgbClr val="485C64"/>
                </a:solidFill>
              </a:rPr>
              <a:t>Applications/</a:t>
            </a:r>
            <a:r>
              <a:rPr lang="en" altLang="ja-JP" sz="2400" dirty="0" err="1">
                <a:solidFill>
                  <a:srgbClr val="485C64"/>
                </a:solidFill>
              </a:rPr>
              <a:t>Xcode.app</a:t>
            </a:r>
            <a:r>
              <a:rPr lang="en" altLang="ja-JP" sz="2400" dirty="0">
                <a:solidFill>
                  <a:srgbClr val="485C64"/>
                </a:solidFill>
              </a:rPr>
              <a:t>/Contents/Developer/Platforms/</a:t>
            </a:r>
          </a:p>
          <a:p>
            <a:r>
              <a:rPr lang="en" altLang="ja-JP" sz="2400" dirty="0" err="1">
                <a:solidFill>
                  <a:srgbClr val="485C64"/>
                </a:solidFill>
              </a:rPr>
              <a:t>MacOSX.platform</a:t>
            </a:r>
            <a:r>
              <a:rPr lang="en" altLang="ja-JP" sz="2400" dirty="0">
                <a:solidFill>
                  <a:srgbClr val="485C64"/>
                </a:solidFill>
              </a:rPr>
              <a:t>/Developer/SDKs/</a:t>
            </a:r>
            <a:r>
              <a:rPr lang="en" altLang="ja-JP" sz="2400" dirty="0" err="1">
                <a:solidFill>
                  <a:srgbClr val="485C64"/>
                </a:solidFill>
              </a:rPr>
              <a:t>MacOSX.sdk</a:t>
            </a:r>
            <a:r>
              <a:rPr lang="en" altLang="ja-JP" sz="2400" dirty="0">
                <a:solidFill>
                  <a:srgbClr val="485C64"/>
                </a:solidFill>
              </a:rPr>
              <a:t>/</a:t>
            </a:r>
            <a:r>
              <a:rPr lang="en" altLang="ja-JP" sz="2400" dirty="0" err="1">
                <a:solidFill>
                  <a:srgbClr val="485C64"/>
                </a:solidFill>
              </a:rPr>
              <a:t>usr</a:t>
            </a:r>
            <a:r>
              <a:rPr lang="en" altLang="ja-JP" sz="2400" dirty="0">
                <a:solidFill>
                  <a:srgbClr val="485C64"/>
                </a:solidFill>
              </a:rPr>
              <a:t>/include/</a:t>
            </a:r>
            <a:r>
              <a:rPr lang="en" altLang="ja-JP" sz="2400" dirty="0" err="1">
                <a:solidFill>
                  <a:srgbClr val="485C64"/>
                </a:solidFill>
              </a:rPr>
              <a:t>stdio.h</a:t>
            </a:r>
            <a:endParaRPr lang="en" altLang="ja-JP" sz="2400" dirty="0">
              <a:solidFill>
                <a:srgbClr val="485C64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31BB7F8-209C-0345-9A88-64626B7189CD}"/>
              </a:ext>
            </a:extLst>
          </p:cNvPr>
          <p:cNvSpPr/>
          <p:nvPr/>
        </p:nvSpPr>
        <p:spPr>
          <a:xfrm>
            <a:off x="838200" y="4153568"/>
            <a:ext cx="10380786" cy="679083"/>
          </a:xfrm>
          <a:prstGeom prst="roundRect">
            <a:avLst>
              <a:gd name="adj" fmla="val 12679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2A5DF7-C46F-0D45-B03D-2F992A9D61FA}"/>
              </a:ext>
            </a:extLst>
          </p:cNvPr>
          <p:cNvSpPr txBox="1"/>
          <p:nvPr/>
        </p:nvSpPr>
        <p:spPr>
          <a:xfrm>
            <a:off x="838200" y="1690688"/>
            <a:ext cx="791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が保存されている場所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(Mac OS)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ED523AA-460E-AB40-8D4E-DB27E990F073}"/>
              </a:ext>
            </a:extLst>
          </p:cNvPr>
          <p:cNvSpPr/>
          <p:nvPr/>
        </p:nvSpPr>
        <p:spPr>
          <a:xfrm>
            <a:off x="1041034" y="4254722"/>
            <a:ext cx="766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400" dirty="0">
                <a:solidFill>
                  <a:srgbClr val="0C76FF"/>
                </a:solidFill>
              </a:rPr>
              <a:t>int</a:t>
            </a:r>
            <a:r>
              <a:rPr lang="en" altLang="ja-JP" sz="2400" dirty="0">
                <a:solidFill>
                  <a:srgbClr val="485C64"/>
                </a:solidFill>
              </a:rPr>
              <a:t> </a:t>
            </a:r>
            <a:r>
              <a:rPr lang="en" altLang="ja-JP" sz="2400" dirty="0" err="1">
                <a:solidFill>
                  <a:srgbClr val="485C64"/>
                </a:solidFill>
              </a:rPr>
              <a:t>printf</a:t>
            </a:r>
            <a:r>
              <a:rPr lang="en" altLang="ja-JP" sz="2400" dirty="0">
                <a:solidFill>
                  <a:srgbClr val="333333"/>
                </a:solidFill>
              </a:rPr>
              <a:t>(</a:t>
            </a:r>
            <a:r>
              <a:rPr lang="en" altLang="ja-JP" sz="2400" dirty="0">
                <a:solidFill>
                  <a:srgbClr val="FF4A4A"/>
                </a:solidFill>
              </a:rPr>
              <a:t>const char </a:t>
            </a:r>
            <a:r>
              <a:rPr lang="en" altLang="ja-JP" sz="2400" dirty="0">
                <a:solidFill>
                  <a:srgbClr val="333333"/>
                </a:solidFill>
              </a:rPr>
              <a:t>*</a:t>
            </a:r>
            <a:r>
              <a:rPr lang="en" altLang="ja-JP" sz="2400" dirty="0">
                <a:solidFill>
                  <a:srgbClr val="485C64"/>
                </a:solidFill>
              </a:rPr>
              <a:t> __restrict</a:t>
            </a:r>
            <a:r>
              <a:rPr lang="en" altLang="ja-JP" sz="2400" dirty="0">
                <a:solidFill>
                  <a:srgbClr val="333333"/>
                </a:solidFill>
              </a:rPr>
              <a:t>,</a:t>
            </a:r>
            <a:r>
              <a:rPr lang="en" altLang="ja-JP" sz="2400" dirty="0">
                <a:solidFill>
                  <a:srgbClr val="485C64"/>
                </a:solidFill>
              </a:rPr>
              <a:t> </a:t>
            </a:r>
            <a:r>
              <a:rPr lang="en" altLang="ja-JP" sz="2400" dirty="0">
                <a:solidFill>
                  <a:srgbClr val="333333"/>
                </a:solidFill>
              </a:rPr>
              <a:t>...)</a:t>
            </a:r>
            <a:r>
              <a:rPr lang="en" altLang="ja-JP" sz="2400" dirty="0">
                <a:solidFill>
                  <a:srgbClr val="485C64"/>
                </a:solidFill>
              </a:rPr>
              <a:t> __</a:t>
            </a:r>
            <a:r>
              <a:rPr lang="en" altLang="ja-JP" sz="2400" dirty="0" err="1">
                <a:solidFill>
                  <a:srgbClr val="485C64"/>
                </a:solidFill>
              </a:rPr>
              <a:t>printflike</a:t>
            </a:r>
            <a:r>
              <a:rPr lang="en" altLang="ja-JP" sz="2400" dirty="0">
                <a:solidFill>
                  <a:srgbClr val="333333"/>
                </a:solidFill>
              </a:rPr>
              <a:t>(</a:t>
            </a:r>
            <a:r>
              <a:rPr lang="en" altLang="ja-JP" sz="2400" dirty="0">
                <a:solidFill>
                  <a:srgbClr val="BD3EBD"/>
                </a:solidFill>
              </a:rPr>
              <a:t>1</a:t>
            </a:r>
            <a:r>
              <a:rPr lang="en" altLang="ja-JP" sz="2400" dirty="0">
                <a:solidFill>
                  <a:srgbClr val="333333"/>
                </a:solidFill>
              </a:rPr>
              <a:t>,</a:t>
            </a:r>
            <a:r>
              <a:rPr lang="en" altLang="ja-JP" sz="2400" dirty="0">
                <a:solidFill>
                  <a:srgbClr val="485C64"/>
                </a:solidFill>
              </a:rPr>
              <a:t> </a:t>
            </a:r>
            <a:r>
              <a:rPr lang="en" altLang="ja-JP" sz="2400" dirty="0">
                <a:solidFill>
                  <a:srgbClr val="BD3EBD"/>
                </a:solidFill>
              </a:rPr>
              <a:t>2</a:t>
            </a:r>
            <a:r>
              <a:rPr lang="en" altLang="ja-JP" sz="2400" dirty="0">
                <a:solidFill>
                  <a:srgbClr val="333333"/>
                </a:solidFill>
              </a:rPr>
              <a:t>);</a:t>
            </a:r>
            <a:endParaRPr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859BAA-D96C-6548-B216-1C3396EA1ACA}"/>
              </a:ext>
            </a:extLst>
          </p:cNvPr>
          <p:cNvSpPr txBox="1"/>
          <p:nvPr/>
        </p:nvSpPr>
        <p:spPr>
          <a:xfrm>
            <a:off x="786372" y="3630175"/>
            <a:ext cx="791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の</a:t>
            </a:r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170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行目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に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-US" altLang="ja-JP" sz="2400" b="1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 が定義されている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3DF47FC-8AAD-AF43-9A0E-C178057C4C03}"/>
              </a:ext>
            </a:extLst>
          </p:cNvPr>
          <p:cNvSpPr/>
          <p:nvPr/>
        </p:nvSpPr>
        <p:spPr>
          <a:xfrm>
            <a:off x="838200" y="5434356"/>
            <a:ext cx="10515600" cy="819398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B137BC-3762-0344-AF1C-C9F776166EEE}"/>
              </a:ext>
            </a:extLst>
          </p:cNvPr>
          <p:cNvSpPr txBox="1"/>
          <p:nvPr/>
        </p:nvSpPr>
        <p:spPr>
          <a:xfrm>
            <a:off x="1037925" y="5179164"/>
            <a:ext cx="1239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ja-JP" sz="2400" b="1" dirty="0" err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F3AD00-B21D-A045-971A-8B747A9690A7}"/>
              </a:ext>
            </a:extLst>
          </p:cNvPr>
          <p:cNvSpPr txBox="1"/>
          <p:nvPr/>
        </p:nvSpPr>
        <p:spPr>
          <a:xfrm>
            <a:off x="1127000" y="5628971"/>
            <a:ext cx="988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関数などの標準入力関数がたくさん定義されているファイル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AFFC0321-0F0E-EB45-91BF-A9ADF8E94058}"/>
              </a:ext>
            </a:extLst>
          </p:cNvPr>
          <p:cNvSpPr/>
          <p:nvPr/>
        </p:nvSpPr>
        <p:spPr>
          <a:xfrm>
            <a:off x="789350" y="5704294"/>
            <a:ext cx="3953132" cy="443736"/>
          </a:xfrm>
          <a:prstGeom prst="roundRect">
            <a:avLst>
              <a:gd name="adj" fmla="val 2097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4D7836E8-4A26-9A45-8CBC-6F8114141C42}"/>
              </a:ext>
            </a:extLst>
          </p:cNvPr>
          <p:cNvSpPr/>
          <p:nvPr/>
        </p:nvSpPr>
        <p:spPr>
          <a:xfrm>
            <a:off x="7503915" y="5200257"/>
            <a:ext cx="1517049" cy="443736"/>
          </a:xfrm>
          <a:prstGeom prst="roundRect">
            <a:avLst>
              <a:gd name="adj" fmla="val 2097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381DF6A-79DA-BB44-996E-B3DC9E19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各命令の意味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3DF47FC-8AAD-AF43-9A0E-C178057C4C03}"/>
              </a:ext>
            </a:extLst>
          </p:cNvPr>
          <p:cNvSpPr/>
          <p:nvPr/>
        </p:nvSpPr>
        <p:spPr>
          <a:xfrm>
            <a:off x="813774" y="3835722"/>
            <a:ext cx="10515600" cy="819398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B137BC-3762-0344-AF1C-C9F776166EEE}"/>
              </a:ext>
            </a:extLst>
          </p:cNvPr>
          <p:cNvSpPr txBox="1"/>
          <p:nvPr/>
        </p:nvSpPr>
        <p:spPr>
          <a:xfrm>
            <a:off x="981877" y="3524230"/>
            <a:ext cx="26978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 0; </a:t>
            </a:r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の意味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F3AD00-B21D-A045-971A-8B747A9690A7}"/>
              </a:ext>
            </a:extLst>
          </p:cNvPr>
          <p:cNvSpPr txBox="1"/>
          <p:nvPr/>
        </p:nvSpPr>
        <p:spPr>
          <a:xfrm>
            <a:off x="1102574" y="4030337"/>
            <a:ext cx="988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関数を終了し、外側に戻り値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(0)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を返す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7D75F6D-26D7-444A-AE5A-C6651BD53741}"/>
              </a:ext>
            </a:extLst>
          </p:cNvPr>
          <p:cNvSpPr/>
          <p:nvPr/>
        </p:nvSpPr>
        <p:spPr>
          <a:xfrm>
            <a:off x="838199" y="1764129"/>
            <a:ext cx="10515600" cy="658985"/>
          </a:xfrm>
          <a:prstGeom prst="roundRect">
            <a:avLst>
              <a:gd name="adj" fmla="val 11496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4C4AC6C-9370-C24F-8B95-35149986786B}"/>
              </a:ext>
            </a:extLst>
          </p:cNvPr>
          <p:cNvSpPr/>
          <p:nvPr/>
        </p:nvSpPr>
        <p:spPr>
          <a:xfrm>
            <a:off x="1037925" y="1860215"/>
            <a:ext cx="1511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BE3EB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0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;</a:t>
            </a:r>
            <a:endParaRPr lang="ja-JP" altLang="en-US" sz="2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FEA0BBB-1306-3A4F-9F19-30C61CE3AEE4}"/>
              </a:ext>
            </a:extLst>
          </p:cNvPr>
          <p:cNvSpPr txBox="1"/>
          <p:nvPr/>
        </p:nvSpPr>
        <p:spPr>
          <a:xfrm>
            <a:off x="789349" y="266775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【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他動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】: 〔~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を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〕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返す、戻す、返上する</a:t>
            </a:r>
            <a:endParaRPr lang="en-US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E30ADC56-084F-A24A-BD9B-001E08110936}"/>
              </a:ext>
            </a:extLst>
          </p:cNvPr>
          <p:cNvSpPr/>
          <p:nvPr/>
        </p:nvSpPr>
        <p:spPr>
          <a:xfrm>
            <a:off x="789349" y="5209903"/>
            <a:ext cx="1517049" cy="443736"/>
          </a:xfrm>
          <a:prstGeom prst="roundRect">
            <a:avLst>
              <a:gd name="adj" fmla="val 2097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CFF069-0A40-F049-BE78-1F1A7765F5B6}"/>
              </a:ext>
            </a:extLst>
          </p:cNvPr>
          <p:cNvSpPr txBox="1"/>
          <p:nvPr/>
        </p:nvSpPr>
        <p:spPr>
          <a:xfrm>
            <a:off x="813774" y="5182810"/>
            <a:ext cx="1025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646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-US" altLang="ja-JP" sz="2400" dirty="0">
                <a:solidFill>
                  <a:srgbClr val="BE3EB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0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;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は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関数の最後に記述しましたが、</a:t>
            </a:r>
            <a:r>
              <a:rPr lang="en-US" altLang="ja-JP" sz="2400" dirty="0">
                <a:solidFill>
                  <a:srgbClr val="FF646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-US" altLang="ja-JP" sz="2400" dirty="0">
                <a:solidFill>
                  <a:srgbClr val="BE3EB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0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;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の後に</a:t>
            </a:r>
            <a:endParaRPr lang="en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1D4D73E-3E22-5B42-90F3-74222FAECAA3}"/>
              </a:ext>
            </a:extLst>
          </p:cNvPr>
          <p:cNvSpPr txBox="1"/>
          <p:nvPr/>
        </p:nvSpPr>
        <p:spPr>
          <a:xfrm>
            <a:off x="789350" y="5684052"/>
            <a:ext cx="1078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"add message\n"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);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を追加するとどうなるか実行してみましょう</a:t>
            </a:r>
            <a:endParaRPr lang="en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2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70902F78-AC19-1849-8D77-844C6A99AF11}"/>
              </a:ext>
            </a:extLst>
          </p:cNvPr>
          <p:cNvSpPr/>
          <p:nvPr/>
        </p:nvSpPr>
        <p:spPr>
          <a:xfrm>
            <a:off x="838199" y="5149173"/>
            <a:ext cx="1517049" cy="443736"/>
          </a:xfrm>
          <a:prstGeom prst="roundRect">
            <a:avLst>
              <a:gd name="adj" fmla="val 2097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 </a:t>
            </a:r>
            <a:r>
              <a:rPr kumimoji="1"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各命令の意味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53A9A5D-A08B-2847-B9AB-5E247424ED35}"/>
              </a:ext>
            </a:extLst>
          </p:cNvPr>
          <p:cNvSpPr/>
          <p:nvPr/>
        </p:nvSpPr>
        <p:spPr>
          <a:xfrm>
            <a:off x="838199" y="1690688"/>
            <a:ext cx="5146989" cy="3051364"/>
          </a:xfrm>
          <a:prstGeom prst="roundRect">
            <a:avLst>
              <a:gd name="adj" fmla="val 2549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71E433-3463-FB49-A19C-C9FD8494CA0E}"/>
              </a:ext>
            </a:extLst>
          </p:cNvPr>
          <p:cNvSpPr txBox="1"/>
          <p:nvPr/>
        </p:nvSpPr>
        <p:spPr>
          <a:xfrm>
            <a:off x="1037924" y="1862089"/>
            <a:ext cx="4747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#include 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&lt;</a:t>
            </a:r>
            <a:r>
              <a:rPr lang="en" altLang="ja-JP" sz="2400" dirty="0" err="1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&gt;</a:t>
            </a:r>
          </a:p>
          <a:p>
            <a:endParaRPr lang="en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r>
              <a:rPr lang="en" altLang="ja-JP" sz="2400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){</a:t>
            </a:r>
          </a:p>
          <a:p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</a:t>
            </a:r>
            <a:r>
              <a:rPr lang="en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"Hello World!!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\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n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);</a:t>
            </a:r>
          </a:p>
          <a:p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</a:t>
            </a:r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BE3EB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0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;</a:t>
            </a: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　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"add message\n"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); </a:t>
            </a:r>
            <a:endParaRPr lang="en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}</a:t>
            </a:r>
            <a:endParaRPr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76C8232-B95D-4E4A-BEE0-1C4E604FF55F}"/>
              </a:ext>
            </a:extLst>
          </p:cNvPr>
          <p:cNvSpPr/>
          <p:nvPr/>
        </p:nvSpPr>
        <p:spPr>
          <a:xfrm>
            <a:off x="6243409" y="1682112"/>
            <a:ext cx="5146989" cy="3037610"/>
          </a:xfrm>
          <a:prstGeom prst="roundRect">
            <a:avLst>
              <a:gd name="adj" fmla="val 2549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E60778-A81A-224D-924D-1DA01B352801}"/>
              </a:ext>
            </a:extLst>
          </p:cNvPr>
          <p:cNvSpPr txBox="1"/>
          <p:nvPr/>
        </p:nvSpPr>
        <p:spPr>
          <a:xfrm>
            <a:off x="6443133" y="1844220"/>
            <a:ext cx="4747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$ </a:t>
            </a:r>
            <a:r>
              <a:rPr lang="en-US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gcc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-US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hello.c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-o hello </a:t>
            </a:r>
          </a:p>
          <a:p>
            <a:endParaRPr lang="en-US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$ ./hello</a:t>
            </a:r>
          </a:p>
          <a:p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　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Hello World!!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BD771D-6F92-F247-9B5E-CEE15C5AD40D}"/>
              </a:ext>
            </a:extLst>
          </p:cNvPr>
          <p:cNvSpPr txBox="1"/>
          <p:nvPr/>
        </p:nvSpPr>
        <p:spPr>
          <a:xfrm>
            <a:off x="6753269" y="3866746"/>
            <a:ext cx="429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↑</a:t>
            </a:r>
            <a:r>
              <a:rPr lang="en" altLang="ja-JP" sz="2000" b="1" dirty="0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add message </a:t>
            </a:r>
            <a:r>
              <a:rPr lang="ja-JP" altLang="en-US" sz="20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が表示されない</a:t>
            </a:r>
            <a:endParaRPr lang="en" altLang="ja-JP" sz="20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5F8F4E3-5505-264C-A010-341525170C41}"/>
              </a:ext>
            </a:extLst>
          </p:cNvPr>
          <p:cNvSpPr/>
          <p:nvPr/>
        </p:nvSpPr>
        <p:spPr>
          <a:xfrm>
            <a:off x="6858942" y="3413882"/>
            <a:ext cx="4083788" cy="379347"/>
          </a:xfrm>
          <a:prstGeom prst="roundRect">
            <a:avLst/>
          </a:prstGeom>
          <a:noFill/>
          <a:ln w="34925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0E1BD9-1830-6448-BAB5-AAAB3BA93E18}"/>
              </a:ext>
            </a:extLst>
          </p:cNvPr>
          <p:cNvSpPr txBox="1"/>
          <p:nvPr/>
        </p:nvSpPr>
        <p:spPr>
          <a:xfrm>
            <a:off x="840886" y="5123899"/>
            <a:ext cx="1054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>
                <a:solidFill>
                  <a:srgbClr val="FF646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BE3EB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0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; 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で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main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関数を終了するため、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add message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が表示されません</a:t>
            </a:r>
            <a:endParaRPr lang="en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ED536AF-9529-0A4C-B840-3599CE09BD35}"/>
              </a:ext>
            </a:extLst>
          </p:cNvPr>
          <p:cNvSpPr/>
          <p:nvPr/>
        </p:nvSpPr>
        <p:spPr>
          <a:xfrm>
            <a:off x="1463041" y="3737114"/>
            <a:ext cx="3973921" cy="398402"/>
          </a:xfrm>
          <a:prstGeom prst="roundRect">
            <a:avLst/>
          </a:prstGeom>
          <a:noFill/>
          <a:ln w="34925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1F89A21D-73CB-644A-A6C2-E924CB67FE06}"/>
              </a:ext>
            </a:extLst>
          </p:cNvPr>
          <p:cNvSpPr/>
          <p:nvPr/>
        </p:nvSpPr>
        <p:spPr>
          <a:xfrm rot="20773501">
            <a:off x="5552684" y="3583477"/>
            <a:ext cx="1259690" cy="357118"/>
          </a:xfrm>
          <a:prstGeom prst="rightArrow">
            <a:avLst/>
          </a:prstGeom>
          <a:solidFill>
            <a:srgbClr val="84CCC5"/>
          </a:solidFill>
          <a:ln>
            <a:solidFill>
              <a:srgbClr val="84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15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FFEBC0C-6652-1F47-A2A0-ED994D6E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補足</a:t>
            </a:r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値の型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3CF53F-F885-7E47-BC5D-2DA5AEFCE585}"/>
              </a:ext>
            </a:extLst>
          </p:cNvPr>
          <p:cNvSpPr txBox="1"/>
          <p:nvPr/>
        </p:nvSpPr>
        <p:spPr>
          <a:xfrm>
            <a:off x="838200" y="1690688"/>
            <a:ext cx="1034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C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言語では整数や文字など、値の種類によって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”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型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”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が決まっています</a:t>
            </a:r>
            <a:endParaRPr lang="en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5D07251F-3D53-4A4D-876F-065372978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80798"/>
              </p:ext>
            </p:extLst>
          </p:nvPr>
        </p:nvGraphicFramePr>
        <p:xfrm>
          <a:off x="1125474" y="2354402"/>
          <a:ext cx="9941052" cy="29371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85263">
                  <a:extLst>
                    <a:ext uri="{9D8B030D-6E8A-4147-A177-3AD203B41FA5}">
                      <a16:colId xmlns:a16="http://schemas.microsoft.com/office/drawing/2014/main" val="3918440292"/>
                    </a:ext>
                  </a:extLst>
                </a:gridCol>
                <a:gridCol w="2485263">
                  <a:extLst>
                    <a:ext uri="{9D8B030D-6E8A-4147-A177-3AD203B41FA5}">
                      <a16:colId xmlns:a16="http://schemas.microsoft.com/office/drawing/2014/main" val="3292036602"/>
                    </a:ext>
                  </a:extLst>
                </a:gridCol>
                <a:gridCol w="2485263">
                  <a:extLst>
                    <a:ext uri="{9D8B030D-6E8A-4147-A177-3AD203B41FA5}">
                      <a16:colId xmlns:a16="http://schemas.microsoft.com/office/drawing/2014/main" val="434784199"/>
                    </a:ext>
                  </a:extLst>
                </a:gridCol>
                <a:gridCol w="2485263">
                  <a:extLst>
                    <a:ext uri="{9D8B030D-6E8A-4147-A177-3AD203B41FA5}">
                      <a16:colId xmlns:a16="http://schemas.microsoft.com/office/drawing/2014/main" val="2688560239"/>
                    </a:ext>
                  </a:extLst>
                </a:gridCol>
              </a:tblGrid>
              <a:tr h="559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型の名称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読み方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意味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値の例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722400"/>
                  </a:ext>
                </a:extLst>
              </a:tr>
              <a:tr h="5598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dirty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</a:t>
                      </a:r>
                      <a:endParaRPr kumimoji="1" lang="ja-JP" altLang="en-US" sz="1800" b="0" i="0">
                        <a:solidFill>
                          <a:srgbClr val="485C64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イント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整数型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dirty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0, 2, 19, </a:t>
                      </a:r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など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66744"/>
                  </a:ext>
                </a:extLst>
              </a:tr>
              <a:tr h="6978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dirty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double</a:t>
                      </a:r>
                      <a:endParaRPr kumimoji="1" lang="ja-JP" altLang="en-US" sz="1800" b="0" i="0">
                        <a:solidFill>
                          <a:srgbClr val="485C64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ダブル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倍精度浮動</a:t>
                      </a:r>
                      <a:endParaRPr kumimoji="1" lang="en-US" altLang="ja-JP" sz="1800" b="0" i="0" dirty="0">
                        <a:solidFill>
                          <a:srgbClr val="485C64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小数点数型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dirty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0.2900, 7.3450, </a:t>
                      </a:r>
                    </a:p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など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57490"/>
                  </a:ext>
                </a:extLst>
              </a:tr>
              <a:tr h="5598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dirty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char</a:t>
                      </a:r>
                      <a:endParaRPr kumimoji="1" lang="ja-JP" altLang="en-US" sz="1800" b="0" i="0">
                        <a:solidFill>
                          <a:srgbClr val="485C64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キャラ</a:t>
                      </a:r>
                      <a:r>
                        <a:rPr kumimoji="1" lang="en-US" altLang="ja-JP" sz="1800" b="0" i="0" dirty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(</a:t>
                      </a:r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チャー</a:t>
                      </a:r>
                      <a:r>
                        <a:rPr kumimoji="1" lang="en-US" altLang="ja-JP" sz="1800" b="0" i="0" dirty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kumimoji="1" lang="ja-JP" altLang="en-US" sz="1800" b="0" i="0">
                        <a:solidFill>
                          <a:srgbClr val="485C64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文字型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dirty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‘a’, ‘x’, ‘z’, </a:t>
                      </a:r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など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70296"/>
                  </a:ext>
                </a:extLst>
              </a:tr>
              <a:tr h="5598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dirty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void</a:t>
                      </a:r>
                      <a:endParaRPr kumimoji="1" lang="ja-JP" altLang="en-US" sz="1800" b="0" i="0">
                        <a:solidFill>
                          <a:srgbClr val="485C64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ボイド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>
                          <a:solidFill>
                            <a:srgbClr val="485C64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空のデータ型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i="0">
                        <a:solidFill>
                          <a:srgbClr val="485C64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23317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0EBD44E-5DFE-FC4A-9CE5-30237C6210FF}"/>
              </a:ext>
            </a:extLst>
          </p:cNvPr>
          <p:cNvSpPr txBox="1"/>
          <p:nvPr/>
        </p:nvSpPr>
        <p:spPr>
          <a:xfrm>
            <a:off x="838199" y="5674207"/>
            <a:ext cx="10349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詳しい内容は、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“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変数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”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について講義する際に再度説明します。</a:t>
            </a:r>
            <a:endParaRPr lang="en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2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0D38E666-0E4F-7841-8912-163EF297968A}"/>
              </a:ext>
            </a:extLst>
          </p:cNvPr>
          <p:cNvSpPr/>
          <p:nvPr/>
        </p:nvSpPr>
        <p:spPr>
          <a:xfrm>
            <a:off x="6211038" y="3565617"/>
            <a:ext cx="2577364" cy="479593"/>
          </a:xfrm>
          <a:prstGeom prst="roundRect">
            <a:avLst>
              <a:gd name="adj" fmla="val 2097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70902F78-AC19-1849-8D77-844C6A99AF11}"/>
              </a:ext>
            </a:extLst>
          </p:cNvPr>
          <p:cNvSpPr/>
          <p:nvPr/>
        </p:nvSpPr>
        <p:spPr>
          <a:xfrm>
            <a:off x="6211038" y="2480446"/>
            <a:ext cx="2444826" cy="479593"/>
          </a:xfrm>
          <a:prstGeom prst="roundRect">
            <a:avLst>
              <a:gd name="adj" fmla="val 2097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 </a:t>
            </a:r>
            <a:r>
              <a:rPr kumimoji="1"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各命令の意味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53A9A5D-A08B-2847-B9AB-5E247424ED35}"/>
              </a:ext>
            </a:extLst>
          </p:cNvPr>
          <p:cNvSpPr/>
          <p:nvPr/>
        </p:nvSpPr>
        <p:spPr>
          <a:xfrm>
            <a:off x="838201" y="2003794"/>
            <a:ext cx="5120925" cy="2170112"/>
          </a:xfrm>
          <a:prstGeom prst="roundRect">
            <a:avLst>
              <a:gd name="adj" fmla="val 4194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71E433-3463-FB49-A19C-C9FD8494CA0E}"/>
              </a:ext>
            </a:extLst>
          </p:cNvPr>
          <p:cNvSpPr txBox="1"/>
          <p:nvPr/>
        </p:nvSpPr>
        <p:spPr>
          <a:xfrm>
            <a:off x="1037926" y="2097914"/>
            <a:ext cx="4747537" cy="195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sz="2800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</a:t>
            </a:r>
            <a:r>
              <a:rPr lang="en" altLang="ja-JP" sz="28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8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</a:t>
            </a:r>
            <a:r>
              <a:rPr lang="en" altLang="ja-JP" sz="28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</a:t>
            </a: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</a:t>
            </a:r>
            <a:r>
              <a:rPr lang="en" altLang="ja-JP" sz="2800" dirty="0">
                <a:solidFill>
                  <a:srgbClr val="BE3EB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0  </a:t>
            </a: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}</a:t>
            </a:r>
            <a:endParaRPr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0E1BD9-1830-6448-BAB5-AAAB3BA93E18}"/>
              </a:ext>
            </a:extLst>
          </p:cNvPr>
          <p:cNvSpPr txBox="1"/>
          <p:nvPr/>
        </p:nvSpPr>
        <p:spPr>
          <a:xfrm>
            <a:off x="6211041" y="2003796"/>
            <a:ext cx="539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関数の戻り値は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BE3EB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0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(int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型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なので</a:t>
            </a:r>
            <a:endParaRPr lang="en-US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9803FA0A-E12F-C543-A375-B4E7ED62B010}"/>
              </a:ext>
            </a:extLst>
          </p:cNvPr>
          <p:cNvSpPr/>
          <p:nvPr/>
        </p:nvSpPr>
        <p:spPr>
          <a:xfrm>
            <a:off x="6211041" y="2480446"/>
            <a:ext cx="616025" cy="461665"/>
          </a:xfrm>
          <a:prstGeom prst="roundRect">
            <a:avLst/>
          </a:prstGeom>
          <a:noFill/>
          <a:ln w="34925">
            <a:solidFill>
              <a:srgbClr val="0C76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D6F731B7-6384-6947-A5ED-1971C8B507B5}"/>
              </a:ext>
            </a:extLst>
          </p:cNvPr>
          <p:cNvSpPr/>
          <p:nvPr/>
        </p:nvSpPr>
        <p:spPr>
          <a:xfrm>
            <a:off x="2835528" y="2913758"/>
            <a:ext cx="420762" cy="414656"/>
          </a:xfrm>
          <a:prstGeom prst="roundRect">
            <a:avLst/>
          </a:prstGeom>
          <a:noFill/>
          <a:ln w="34925">
            <a:solidFill>
              <a:srgbClr val="BE3E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B2243BC-89A8-9A4B-9EA6-63D0AC9B86AB}"/>
              </a:ext>
            </a:extLst>
          </p:cNvPr>
          <p:cNvSpPr txBox="1"/>
          <p:nvPr/>
        </p:nvSpPr>
        <p:spPr>
          <a:xfrm>
            <a:off x="6232883" y="2479934"/>
            <a:ext cx="537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main(</a:t>
            </a:r>
            <a:r>
              <a:rPr lang="en-US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); 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となる。</a:t>
            </a:r>
            <a:endParaRPr lang="en-US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DE4B587B-18BA-0346-84CD-A4A3871C1E05}"/>
              </a:ext>
            </a:extLst>
          </p:cNvPr>
          <p:cNvSpPr/>
          <p:nvPr/>
        </p:nvSpPr>
        <p:spPr>
          <a:xfrm rot="21028966">
            <a:off x="3594149" y="2793381"/>
            <a:ext cx="2503361" cy="323370"/>
          </a:xfrm>
          <a:prstGeom prst="rightArrow">
            <a:avLst/>
          </a:prstGeom>
          <a:solidFill>
            <a:srgbClr val="84CCC5"/>
          </a:solidFill>
          <a:ln>
            <a:solidFill>
              <a:srgbClr val="84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C8C95488-892D-A148-A95F-EA0FCBAC2FA1}"/>
              </a:ext>
            </a:extLst>
          </p:cNvPr>
          <p:cNvSpPr/>
          <p:nvPr/>
        </p:nvSpPr>
        <p:spPr>
          <a:xfrm>
            <a:off x="849212" y="5266579"/>
            <a:ext cx="10515600" cy="798816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49524A-B072-554B-89B9-2454484141F0}"/>
              </a:ext>
            </a:extLst>
          </p:cNvPr>
          <p:cNvSpPr txBox="1"/>
          <p:nvPr/>
        </p:nvSpPr>
        <p:spPr>
          <a:xfrm>
            <a:off x="1125511" y="5002224"/>
            <a:ext cx="27463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関数の表記 </a:t>
            </a:r>
            <a:r>
              <a:rPr lang="en-US" altLang="ja-JP" sz="2400" b="1" dirty="0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復習</a:t>
            </a:r>
            <a:r>
              <a:rPr lang="en-US" altLang="ja-JP" sz="2400" b="1" dirty="0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1171A9-2C98-D94C-B41F-9F459EEAD801}"/>
              </a:ext>
            </a:extLst>
          </p:cNvPr>
          <p:cNvSpPr txBox="1"/>
          <p:nvPr/>
        </p:nvSpPr>
        <p:spPr>
          <a:xfrm>
            <a:off x="1019370" y="5463889"/>
            <a:ext cx="939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C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言語では　</a:t>
            </a:r>
            <a:r>
              <a:rPr lang="ja-JP" altLang="en-US" sz="2400" b="1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戻り値の型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関数名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</a:t>
            </a:r>
            <a:r>
              <a:rPr lang="ja-JP" altLang="en-US" sz="2400" b="1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引数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 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で関数を定義する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83E835-9816-F34B-9E36-5FA91627127B}"/>
              </a:ext>
            </a:extLst>
          </p:cNvPr>
          <p:cNvSpPr txBox="1"/>
          <p:nvPr/>
        </p:nvSpPr>
        <p:spPr>
          <a:xfrm>
            <a:off x="6158853" y="3139421"/>
            <a:ext cx="539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もちろん、戻り値がない関数であれば、</a:t>
            </a:r>
            <a:endParaRPr lang="en-US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48636BC-D3FC-E349-BBE6-C9F8E86AAEA9}"/>
              </a:ext>
            </a:extLst>
          </p:cNvPr>
          <p:cNvSpPr txBox="1"/>
          <p:nvPr/>
        </p:nvSpPr>
        <p:spPr>
          <a:xfrm>
            <a:off x="6232881" y="3564205"/>
            <a:ext cx="535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main(</a:t>
            </a:r>
            <a:r>
              <a:rPr lang="en-US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); 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となる。</a:t>
            </a:r>
            <a:endParaRPr lang="en-US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2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参考文献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370B6B0-BC15-F84B-AE72-A01F28733062}"/>
              </a:ext>
            </a:extLst>
          </p:cNvPr>
          <p:cNvSpPr txBox="1"/>
          <p:nvPr/>
        </p:nvSpPr>
        <p:spPr>
          <a:xfrm>
            <a:off x="838200" y="1654176"/>
            <a:ext cx="9965267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・大川内隆郎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,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大原竜男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,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かんたん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C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言語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[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改訂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2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版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],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技術評論社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, 2017.</a:t>
            </a:r>
          </a:p>
          <a:p>
            <a:pPr>
              <a:lnSpc>
                <a:spcPct val="150000"/>
              </a:lnSpc>
            </a:pP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・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筧捷彦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高田大二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他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入門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C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言語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実教出版株式会社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2019.</a:t>
            </a:r>
            <a:endParaRPr lang="en-US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1.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前回のおさらい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53A9A5D-A08B-2847-B9AB-5E247424ED35}"/>
              </a:ext>
            </a:extLst>
          </p:cNvPr>
          <p:cNvSpPr/>
          <p:nvPr/>
        </p:nvSpPr>
        <p:spPr>
          <a:xfrm>
            <a:off x="844378" y="2298558"/>
            <a:ext cx="5146989" cy="3051364"/>
          </a:xfrm>
          <a:prstGeom prst="roundRect">
            <a:avLst>
              <a:gd name="adj" fmla="val 2549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71E433-3463-FB49-A19C-C9FD8494CA0E}"/>
              </a:ext>
            </a:extLst>
          </p:cNvPr>
          <p:cNvSpPr txBox="1"/>
          <p:nvPr/>
        </p:nvSpPr>
        <p:spPr>
          <a:xfrm>
            <a:off x="1096420" y="2602493"/>
            <a:ext cx="4747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#include 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&lt;</a:t>
            </a:r>
            <a:r>
              <a:rPr lang="en" altLang="ja-JP" sz="2400" dirty="0" err="1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&gt;</a:t>
            </a:r>
          </a:p>
          <a:p>
            <a:endParaRPr lang="en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r>
              <a:rPr lang="en" altLang="ja-JP" sz="2400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){</a:t>
            </a:r>
          </a:p>
          <a:p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</a:t>
            </a:r>
            <a:r>
              <a:rPr lang="en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"Hello World!!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\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n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);</a:t>
            </a:r>
          </a:p>
          <a:p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</a:t>
            </a:r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BE3EB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0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;</a:t>
            </a:r>
          </a:p>
          <a:p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}</a:t>
            </a:r>
            <a:endParaRPr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BE101-8799-DC49-9A32-A780908EB179}"/>
              </a:ext>
            </a:extLst>
          </p:cNvPr>
          <p:cNvSpPr txBox="1"/>
          <p:nvPr/>
        </p:nvSpPr>
        <p:spPr>
          <a:xfrm>
            <a:off x="885075" y="1773896"/>
            <a:ext cx="42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ソースコード：</a:t>
            </a:r>
            <a:r>
              <a:rPr lang="en" altLang="ja-JP" sz="2400" b="1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hello.c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76C8232-B95D-4E4A-BEE0-1C4E604FF55F}"/>
              </a:ext>
            </a:extLst>
          </p:cNvPr>
          <p:cNvSpPr/>
          <p:nvPr/>
        </p:nvSpPr>
        <p:spPr>
          <a:xfrm>
            <a:off x="6243411" y="2312312"/>
            <a:ext cx="5146989" cy="3037610"/>
          </a:xfrm>
          <a:prstGeom prst="roundRect">
            <a:avLst>
              <a:gd name="adj" fmla="val 2549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E60778-A81A-224D-924D-1DA01B352801}"/>
              </a:ext>
            </a:extLst>
          </p:cNvPr>
          <p:cNvSpPr txBox="1"/>
          <p:nvPr/>
        </p:nvSpPr>
        <p:spPr>
          <a:xfrm>
            <a:off x="6443136" y="2424704"/>
            <a:ext cx="4747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$ </a:t>
            </a:r>
            <a:r>
              <a:rPr lang="en-US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gcc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-US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hello.c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-o hello</a:t>
            </a:r>
          </a:p>
          <a:p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</a:p>
          <a:p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$ ls</a:t>
            </a:r>
          </a:p>
          <a:p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　</a:t>
            </a:r>
            <a:r>
              <a:rPr lang="en-US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hello.c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hello</a:t>
            </a:r>
          </a:p>
          <a:p>
            <a:endParaRPr lang="en-US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$ ./hello</a:t>
            </a:r>
          </a:p>
          <a:p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　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Hello World!!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BD771D-6F92-F247-9B5E-CEE15C5AD40D}"/>
              </a:ext>
            </a:extLst>
          </p:cNvPr>
          <p:cNvSpPr txBox="1"/>
          <p:nvPr/>
        </p:nvSpPr>
        <p:spPr>
          <a:xfrm>
            <a:off x="838199" y="565368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Point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：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print( )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のなかに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-US" altLang="ja-JP" sz="2400" b="1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“</a:t>
            </a:r>
            <a:r>
              <a:rPr lang="ja-JP" altLang="en-US" sz="2400" b="1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好きな文字列</a:t>
            </a:r>
            <a:r>
              <a:rPr lang="en-US" altLang="ja-JP" sz="2400" b="1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”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を入れると画面に表示される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BF9A52-E095-B343-B692-842D597299CD}"/>
              </a:ext>
            </a:extLst>
          </p:cNvPr>
          <p:cNvSpPr txBox="1"/>
          <p:nvPr/>
        </p:nvSpPr>
        <p:spPr>
          <a:xfrm>
            <a:off x="6243409" y="1836895"/>
            <a:ext cx="42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ターミナル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(terminal)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4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各命令の意味</a:t>
            </a:r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53A9A5D-A08B-2847-B9AB-5E247424ED35}"/>
              </a:ext>
            </a:extLst>
          </p:cNvPr>
          <p:cNvSpPr/>
          <p:nvPr/>
        </p:nvSpPr>
        <p:spPr>
          <a:xfrm>
            <a:off x="838199" y="1690688"/>
            <a:ext cx="10515599" cy="800721"/>
          </a:xfrm>
          <a:prstGeom prst="roundRect">
            <a:avLst>
              <a:gd name="adj" fmla="val 11496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71E433-3463-FB49-A19C-C9FD8494CA0E}"/>
              </a:ext>
            </a:extLst>
          </p:cNvPr>
          <p:cNvSpPr txBox="1"/>
          <p:nvPr/>
        </p:nvSpPr>
        <p:spPr>
          <a:xfrm>
            <a:off x="1037924" y="1860216"/>
            <a:ext cx="47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#include 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&lt;</a:t>
            </a:r>
            <a:r>
              <a:rPr lang="en" altLang="ja-JP" sz="2400" dirty="0" err="1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&gt;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BD771D-6F92-F247-9B5E-CEE15C5AD40D}"/>
              </a:ext>
            </a:extLst>
          </p:cNvPr>
          <p:cNvSpPr txBox="1"/>
          <p:nvPr/>
        </p:nvSpPr>
        <p:spPr>
          <a:xfrm>
            <a:off x="838199" y="296733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include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【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他動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】: 〜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含める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,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包含する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BC0293-484E-7F42-BAFB-E68552CC0EBC}"/>
              </a:ext>
            </a:extLst>
          </p:cNvPr>
          <p:cNvSpPr txBox="1"/>
          <p:nvPr/>
        </p:nvSpPr>
        <p:spPr>
          <a:xfrm>
            <a:off x="838198" y="3404641"/>
            <a:ext cx="10515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sz="2400" b="1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</a:t>
            </a:r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</a:t>
            </a:r>
            <a:r>
              <a:rPr lang="en-US" altLang="ja-JP" sz="2400" b="1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an</a:t>
            </a:r>
            <a:r>
              <a:rPr lang="en-US" altLang="ja-JP" sz="2400" b="1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d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ard </a:t>
            </a:r>
            <a:r>
              <a:rPr lang="en-US" altLang="ja-JP" sz="2400" b="1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nput </a:t>
            </a:r>
            <a:r>
              <a:rPr lang="en-US" altLang="ja-JP" sz="2400" b="1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O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utput)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：標準入出力</a:t>
            </a:r>
            <a:endParaRPr lang="en-US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.h : header file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の拡張子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DFF6DA7-6910-FA4D-A759-89BF68F66A08}"/>
              </a:ext>
            </a:extLst>
          </p:cNvPr>
          <p:cNvSpPr/>
          <p:nvPr/>
        </p:nvSpPr>
        <p:spPr>
          <a:xfrm>
            <a:off x="838200" y="5167312"/>
            <a:ext cx="10515600" cy="819398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A8C31F-1F50-8A49-B4C5-84E6FA8C81F2}"/>
              </a:ext>
            </a:extLst>
          </p:cNvPr>
          <p:cNvSpPr txBox="1"/>
          <p:nvPr/>
        </p:nvSpPr>
        <p:spPr>
          <a:xfrm>
            <a:off x="1037925" y="5351846"/>
            <a:ext cx="1014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ja-JP" sz="2400" b="1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という名前のヘッダファイルをプログラムの中に含んでね！！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E5811F-7601-AE4B-A8C3-B7722A8CE8DD}"/>
              </a:ext>
            </a:extLst>
          </p:cNvPr>
          <p:cNvSpPr txBox="1"/>
          <p:nvPr/>
        </p:nvSpPr>
        <p:spPr>
          <a:xfrm>
            <a:off x="1037924" y="4912120"/>
            <a:ext cx="41338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#include &lt;</a:t>
            </a:r>
            <a:r>
              <a:rPr lang="en" altLang="ja-JP" sz="2400" b="1" dirty="0" err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" altLang="ja-JP" sz="2400" b="1" dirty="0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&gt; </a:t>
            </a:r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の意味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0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各命令の意味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53A9A5D-A08B-2847-B9AB-5E247424ED35}"/>
              </a:ext>
            </a:extLst>
          </p:cNvPr>
          <p:cNvSpPr/>
          <p:nvPr/>
        </p:nvSpPr>
        <p:spPr>
          <a:xfrm>
            <a:off x="838199" y="1703516"/>
            <a:ext cx="5005756" cy="1725484"/>
          </a:xfrm>
          <a:prstGeom prst="roundRect">
            <a:avLst>
              <a:gd name="adj" fmla="val 6329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71E433-3463-FB49-A19C-C9FD8494CA0E}"/>
              </a:ext>
            </a:extLst>
          </p:cNvPr>
          <p:cNvSpPr txBox="1"/>
          <p:nvPr/>
        </p:nvSpPr>
        <p:spPr>
          <a:xfrm>
            <a:off x="1096418" y="1966092"/>
            <a:ext cx="4747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){</a:t>
            </a:r>
          </a:p>
          <a:p>
            <a:endParaRPr lang="en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}</a:t>
            </a:r>
            <a:endParaRPr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BD771D-6F92-F247-9B5E-CEE15C5AD40D}"/>
              </a:ext>
            </a:extLst>
          </p:cNvPr>
          <p:cNvSpPr txBox="1"/>
          <p:nvPr/>
        </p:nvSpPr>
        <p:spPr>
          <a:xfrm>
            <a:off x="6348049" y="2048977"/>
            <a:ext cx="329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main( ) :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メイン関数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650EF9C-F0DF-3740-B2CC-788D746CDFF8}"/>
              </a:ext>
            </a:extLst>
          </p:cNvPr>
          <p:cNvSpPr txBox="1"/>
          <p:nvPr/>
        </p:nvSpPr>
        <p:spPr>
          <a:xfrm>
            <a:off x="838200" y="371097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(integer)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【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名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】: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整数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CD4661-FBC5-844F-A090-22C335EA4972}"/>
              </a:ext>
            </a:extLst>
          </p:cNvPr>
          <p:cNvSpPr txBox="1"/>
          <p:nvPr/>
        </p:nvSpPr>
        <p:spPr>
          <a:xfrm>
            <a:off x="6316964" y="245249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b="1" dirty="0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{  }</a:t>
            </a:r>
            <a:r>
              <a:rPr lang="ja-JP" altLang="en-US" sz="20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の中に書いた内容がメインに実行される</a:t>
            </a:r>
            <a:endParaRPr lang="en" altLang="ja-JP" sz="20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DC3DFCCF-4DC3-6044-9929-D98E0343DD62}"/>
              </a:ext>
            </a:extLst>
          </p:cNvPr>
          <p:cNvSpPr/>
          <p:nvPr/>
        </p:nvSpPr>
        <p:spPr>
          <a:xfrm>
            <a:off x="1569427" y="2480763"/>
            <a:ext cx="3543300" cy="283829"/>
          </a:xfrm>
          <a:prstGeom prst="roundRect">
            <a:avLst/>
          </a:prstGeom>
          <a:noFill/>
          <a:ln w="34925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5A3C5D4-3767-BF44-A6DB-706B12169373}"/>
              </a:ext>
            </a:extLst>
          </p:cNvPr>
          <p:cNvSpPr/>
          <p:nvPr/>
        </p:nvSpPr>
        <p:spPr>
          <a:xfrm rot="10800000">
            <a:off x="5225530" y="2480762"/>
            <a:ext cx="984041" cy="343584"/>
          </a:xfrm>
          <a:prstGeom prst="rightArrow">
            <a:avLst>
              <a:gd name="adj1" fmla="val 45010"/>
              <a:gd name="adj2" fmla="val 67742"/>
            </a:avLst>
          </a:prstGeom>
          <a:solidFill>
            <a:srgbClr val="84CCC5"/>
          </a:solidFill>
          <a:ln>
            <a:solidFill>
              <a:srgbClr val="84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9FDF3B-ACEB-8E45-8CCC-70F0574C1204}"/>
              </a:ext>
            </a:extLst>
          </p:cNvPr>
          <p:cNvSpPr txBox="1"/>
          <p:nvPr/>
        </p:nvSpPr>
        <p:spPr>
          <a:xfrm>
            <a:off x="838199" y="422377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【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形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】: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空っぽの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, 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中身のない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4D42DE1-896A-764C-A4D9-554ABA2D2C03}"/>
              </a:ext>
            </a:extLst>
          </p:cNvPr>
          <p:cNvSpPr txBox="1"/>
          <p:nvPr/>
        </p:nvSpPr>
        <p:spPr>
          <a:xfrm>
            <a:off x="838199" y="6071704"/>
            <a:ext cx="1014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関数と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の意味については、後ほど説明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A56036BE-D599-BA4F-8700-A411F84E3A32}"/>
              </a:ext>
            </a:extLst>
          </p:cNvPr>
          <p:cNvSpPr/>
          <p:nvPr/>
        </p:nvSpPr>
        <p:spPr>
          <a:xfrm>
            <a:off x="6757968" y="6133513"/>
            <a:ext cx="457200" cy="338049"/>
          </a:xfrm>
          <a:prstGeom prst="rightArrow">
            <a:avLst/>
          </a:prstGeom>
          <a:solidFill>
            <a:srgbClr val="84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95D4879F-C0AD-724C-811E-5AEB2F2248BD}"/>
              </a:ext>
            </a:extLst>
          </p:cNvPr>
          <p:cNvSpPr/>
          <p:nvPr/>
        </p:nvSpPr>
        <p:spPr>
          <a:xfrm>
            <a:off x="838199" y="5049873"/>
            <a:ext cx="10515600" cy="798816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E80CAB-9271-8748-AAE8-56AF9F2161E6}"/>
              </a:ext>
            </a:extLst>
          </p:cNvPr>
          <p:cNvSpPr txBox="1"/>
          <p:nvPr/>
        </p:nvSpPr>
        <p:spPr>
          <a:xfrm>
            <a:off x="1114498" y="4785518"/>
            <a:ext cx="25065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関数の意味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E34631-5DFB-DA41-A171-362703AEA4C1}"/>
              </a:ext>
            </a:extLst>
          </p:cNvPr>
          <p:cNvSpPr txBox="1"/>
          <p:nvPr/>
        </p:nvSpPr>
        <p:spPr>
          <a:xfrm>
            <a:off x="1008356" y="5247183"/>
            <a:ext cx="99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準備ができたら、</a:t>
            </a:r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{  }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で囲まれた部分からプログラムを実行してね！！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3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735"/>
            <a:ext cx="10515600" cy="1325563"/>
          </a:xfrm>
        </p:spPr>
        <p:txBody>
          <a:bodyPr/>
          <a:lstStyle/>
          <a:p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補足</a:t>
            </a:r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インデント</a:t>
            </a:r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ソースコードの読みやすさ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DFF6DA7-6910-FA4D-A759-89BF68F66A08}"/>
              </a:ext>
            </a:extLst>
          </p:cNvPr>
          <p:cNvSpPr/>
          <p:nvPr/>
        </p:nvSpPr>
        <p:spPr>
          <a:xfrm>
            <a:off x="838200" y="5378367"/>
            <a:ext cx="10515600" cy="798816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E5811F-7601-AE4B-A8C3-B7722A8CE8DD}"/>
              </a:ext>
            </a:extLst>
          </p:cNvPr>
          <p:cNvSpPr txBox="1"/>
          <p:nvPr/>
        </p:nvSpPr>
        <p:spPr>
          <a:xfrm>
            <a:off x="1114499" y="5114012"/>
            <a:ext cx="17705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インデント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DCBF116-F2D3-044A-A441-46FC74A71A7C}"/>
              </a:ext>
            </a:extLst>
          </p:cNvPr>
          <p:cNvSpPr txBox="1"/>
          <p:nvPr/>
        </p:nvSpPr>
        <p:spPr>
          <a:xfrm>
            <a:off x="1008358" y="5575677"/>
            <a:ext cx="985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{  }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の間に命令を記述する際に字下げすることを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インデント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という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E47D605-E149-BF42-8D77-686E731D1515}"/>
              </a:ext>
            </a:extLst>
          </p:cNvPr>
          <p:cNvSpPr/>
          <p:nvPr/>
        </p:nvSpPr>
        <p:spPr>
          <a:xfrm>
            <a:off x="674535" y="2112761"/>
            <a:ext cx="5275161" cy="2769675"/>
          </a:xfrm>
          <a:prstGeom prst="roundRect">
            <a:avLst>
              <a:gd name="adj" fmla="val 2549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AAAF33-3E96-0747-8D9D-F9CE8A8D46AD}"/>
              </a:ext>
            </a:extLst>
          </p:cNvPr>
          <p:cNvSpPr txBox="1"/>
          <p:nvPr/>
        </p:nvSpPr>
        <p:spPr>
          <a:xfrm>
            <a:off x="968196" y="2153737"/>
            <a:ext cx="4981499" cy="259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sz="2400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  </a:t>
            </a: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</a:t>
            </a:r>
            <a:r>
              <a:rPr lang="en-US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"Hello World!!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\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n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);</a:t>
            </a:r>
            <a:endParaRPr lang="en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 </a:t>
            </a:r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BE3EB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0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;</a:t>
            </a:r>
            <a:endParaRPr lang="en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}</a:t>
            </a:r>
            <a:endParaRPr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D804E3B5-293A-B247-8772-A1D17F8616D2}"/>
              </a:ext>
            </a:extLst>
          </p:cNvPr>
          <p:cNvSpPr/>
          <p:nvPr/>
        </p:nvSpPr>
        <p:spPr>
          <a:xfrm>
            <a:off x="1021441" y="2806247"/>
            <a:ext cx="553812" cy="1388416"/>
          </a:xfrm>
          <a:prstGeom prst="roundRect">
            <a:avLst/>
          </a:prstGeom>
          <a:noFill/>
          <a:ln w="34925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4DAA4D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1C778C4-445E-824D-AA26-45BFC5DBD63E}"/>
              </a:ext>
            </a:extLst>
          </p:cNvPr>
          <p:cNvSpPr txBox="1"/>
          <p:nvPr/>
        </p:nvSpPr>
        <p:spPr>
          <a:xfrm>
            <a:off x="1104054" y="2831809"/>
            <a:ext cx="335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インデント</a:t>
            </a:r>
            <a:endParaRPr lang="en" altLang="ja-JP" sz="16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F024635B-0B38-2242-92BF-7C20F0AB026A}"/>
              </a:ext>
            </a:extLst>
          </p:cNvPr>
          <p:cNvSpPr/>
          <p:nvPr/>
        </p:nvSpPr>
        <p:spPr>
          <a:xfrm>
            <a:off x="946026" y="4300617"/>
            <a:ext cx="316056" cy="378711"/>
          </a:xfrm>
          <a:prstGeom prst="roundRect">
            <a:avLst/>
          </a:prstGeom>
          <a:noFill/>
          <a:ln w="34925">
            <a:solidFill>
              <a:srgbClr val="FF4A4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4A4A"/>
              </a:solidFill>
            </a:endParaRP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323C0BAB-A755-BE43-BDDA-7C9866A4ACE2}"/>
              </a:ext>
            </a:extLst>
          </p:cNvPr>
          <p:cNvSpPr/>
          <p:nvPr/>
        </p:nvSpPr>
        <p:spPr>
          <a:xfrm>
            <a:off x="3220738" y="2376266"/>
            <a:ext cx="316056" cy="378711"/>
          </a:xfrm>
          <a:prstGeom prst="roundRect">
            <a:avLst/>
          </a:prstGeom>
          <a:noFill/>
          <a:ln w="34925">
            <a:solidFill>
              <a:srgbClr val="FF4A4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FF4A4A"/>
              </a:solidFill>
            </a:endParaRP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A05D97F8-9C48-3F4B-8764-E373458B264C}"/>
              </a:ext>
            </a:extLst>
          </p:cNvPr>
          <p:cNvSpPr/>
          <p:nvPr/>
        </p:nvSpPr>
        <p:spPr>
          <a:xfrm>
            <a:off x="6243358" y="2157744"/>
            <a:ext cx="5257799" cy="2132557"/>
          </a:xfrm>
          <a:prstGeom prst="roundRect">
            <a:avLst>
              <a:gd name="adj" fmla="val 2549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3C348E-54D5-4644-918C-54B6D7ED8596}"/>
              </a:ext>
            </a:extLst>
          </p:cNvPr>
          <p:cNvSpPr txBox="1"/>
          <p:nvPr/>
        </p:nvSpPr>
        <p:spPr>
          <a:xfrm>
            <a:off x="6519658" y="2208997"/>
            <a:ext cx="4981499" cy="185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sz="2400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{ </a:t>
            </a:r>
            <a:r>
              <a:rPr lang="en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"Hello World!!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\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n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);</a:t>
            </a:r>
            <a:endParaRPr lang="en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 		</a:t>
            </a:r>
            <a:r>
              <a:rPr lang="en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return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BE3EB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0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;		</a:t>
            </a:r>
            <a:r>
              <a:rPr lang="en" altLang="ja-JP" sz="28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}</a:t>
            </a:r>
            <a:endParaRPr lang="ja-JP" altLang="en-US" sz="280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101E5D-2A4C-0247-8F26-7024A46576C6}"/>
              </a:ext>
            </a:extLst>
          </p:cNvPr>
          <p:cNvSpPr txBox="1"/>
          <p:nvPr/>
        </p:nvSpPr>
        <p:spPr>
          <a:xfrm>
            <a:off x="691896" y="1653296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インデントあり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53076B0-EE72-9E42-911D-69C22FBB852A}"/>
              </a:ext>
            </a:extLst>
          </p:cNvPr>
          <p:cNvSpPr txBox="1"/>
          <p:nvPr/>
        </p:nvSpPr>
        <p:spPr>
          <a:xfrm>
            <a:off x="6243358" y="1675591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インデントなし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CC2F03D-1669-C149-8303-0084D192002D}"/>
              </a:ext>
            </a:extLst>
          </p:cNvPr>
          <p:cNvSpPr txBox="1"/>
          <p:nvPr/>
        </p:nvSpPr>
        <p:spPr>
          <a:xfrm>
            <a:off x="6132367" y="4445748"/>
            <a:ext cx="5479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インデントは</a:t>
            </a:r>
            <a:r>
              <a:rPr lang="en-US" altLang="ja-JP" sz="20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Tab</a:t>
            </a:r>
            <a:r>
              <a:rPr lang="ja-JP" altLang="en-US" sz="20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キー</a:t>
            </a:r>
            <a:r>
              <a:rPr lang="en-US" altLang="ja-JP" sz="20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ja-JP" altLang="en-US" sz="20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を使うと楽にできます</a:t>
            </a:r>
            <a:endParaRPr lang="en" altLang="ja-JP" sz="20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0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735"/>
            <a:ext cx="10515600" cy="1325563"/>
          </a:xfrm>
        </p:spPr>
        <p:txBody>
          <a:bodyPr/>
          <a:lstStyle/>
          <a:p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補足</a:t>
            </a:r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関数とは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DFF6DA7-6910-FA4D-A759-89BF68F66A08}"/>
              </a:ext>
            </a:extLst>
          </p:cNvPr>
          <p:cNvSpPr/>
          <p:nvPr/>
        </p:nvSpPr>
        <p:spPr>
          <a:xfrm>
            <a:off x="838199" y="4752717"/>
            <a:ext cx="10515600" cy="1469572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E5811F-7601-AE4B-A8C3-B7722A8CE8DD}"/>
              </a:ext>
            </a:extLst>
          </p:cNvPr>
          <p:cNvSpPr txBox="1"/>
          <p:nvPr/>
        </p:nvSpPr>
        <p:spPr>
          <a:xfrm>
            <a:off x="1286448" y="4497324"/>
            <a:ext cx="14497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関数とは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171AB41-489A-1A4D-B061-352E6AE14FDC}"/>
              </a:ext>
            </a:extLst>
          </p:cNvPr>
          <p:cNvSpPr txBox="1"/>
          <p:nvPr/>
        </p:nvSpPr>
        <p:spPr>
          <a:xfrm>
            <a:off x="1037925" y="4866130"/>
            <a:ext cx="1011615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変数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,   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について、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を入力すると　の値が</a:t>
            </a:r>
            <a:r>
              <a:rPr lang="ja-JP" altLang="en-US" sz="2400" b="1" u="sng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ただ一つに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定まるとき、</a:t>
            </a:r>
            <a:endParaRPr lang="en-US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　を　の関数という。</a:t>
            </a:r>
            <a:endParaRPr lang="en-US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AB99F577-E12C-0B40-9FD7-B6C16F54B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5" y="5065619"/>
            <a:ext cx="294234" cy="2942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12A420D-D97D-C04C-896C-A910B2046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75" y="5072604"/>
            <a:ext cx="267285" cy="379372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F1E6B0B6-2A31-FA42-B4AE-52A37B6E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43" y="5072604"/>
            <a:ext cx="294234" cy="29423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29D55A6-65FE-9A46-9529-D756A472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85" y="5072604"/>
            <a:ext cx="267285" cy="37937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12C27A4-53F6-6E47-AD00-8557100F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06" y="5618606"/>
            <a:ext cx="267285" cy="379372"/>
          </a:xfrm>
          <a:prstGeom prst="rect">
            <a:avLst/>
          </a:prstGeom>
        </p:spPr>
      </p:pic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6073F6A8-81D5-044E-8DA9-EBB3D858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5" y="5615044"/>
            <a:ext cx="294234" cy="294234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B98B2AD-49AC-2B4E-85B9-0818C6016CAA}"/>
              </a:ext>
            </a:extLst>
          </p:cNvPr>
          <p:cNvSpPr/>
          <p:nvPr/>
        </p:nvSpPr>
        <p:spPr>
          <a:xfrm>
            <a:off x="4138043" y="2105284"/>
            <a:ext cx="3265714" cy="1691669"/>
          </a:xfrm>
          <a:prstGeom prst="roundRect">
            <a:avLst>
              <a:gd name="adj" fmla="val 6085"/>
            </a:avLst>
          </a:prstGeom>
          <a:noFill/>
          <a:ln w="50800">
            <a:solidFill>
              <a:srgbClr val="485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60D662-3A99-0445-859E-CBD06D006EF6}"/>
              </a:ext>
            </a:extLst>
          </p:cNvPr>
          <p:cNvSpPr txBox="1"/>
          <p:nvPr/>
        </p:nvSpPr>
        <p:spPr>
          <a:xfrm>
            <a:off x="4531658" y="2469937"/>
            <a:ext cx="247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(function)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D4568B9-B369-384F-96FF-046D01DAD2CE}"/>
              </a:ext>
            </a:extLst>
          </p:cNvPr>
          <p:cNvSpPr txBox="1"/>
          <p:nvPr/>
        </p:nvSpPr>
        <p:spPr>
          <a:xfrm>
            <a:off x="1515870" y="1642284"/>
            <a:ext cx="201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入力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(input)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5274C3-2A99-2C4F-BACA-3FD5F5ED9696}"/>
              </a:ext>
            </a:extLst>
          </p:cNvPr>
          <p:cNvSpPr txBox="1"/>
          <p:nvPr/>
        </p:nvSpPr>
        <p:spPr>
          <a:xfrm>
            <a:off x="8009556" y="1642283"/>
            <a:ext cx="231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出力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(output)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035C1A-5071-2147-A885-67ABB8447157}"/>
              </a:ext>
            </a:extLst>
          </p:cNvPr>
          <p:cNvSpPr txBox="1"/>
          <p:nvPr/>
        </p:nvSpPr>
        <p:spPr>
          <a:xfrm>
            <a:off x="2379330" y="2248556"/>
            <a:ext cx="40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1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31991A3-E284-F943-A38D-D108E50AD56C}"/>
              </a:ext>
            </a:extLst>
          </p:cNvPr>
          <p:cNvSpPr txBox="1"/>
          <p:nvPr/>
        </p:nvSpPr>
        <p:spPr>
          <a:xfrm>
            <a:off x="2379329" y="2704744"/>
            <a:ext cx="40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2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AAE3982-7850-0B4D-9BB8-7B2FF034C7FC}"/>
              </a:ext>
            </a:extLst>
          </p:cNvPr>
          <p:cNvSpPr txBox="1"/>
          <p:nvPr/>
        </p:nvSpPr>
        <p:spPr>
          <a:xfrm>
            <a:off x="2379328" y="3197501"/>
            <a:ext cx="40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1D4EDE-5D0C-834F-9F0B-FFFA6CD10E07}"/>
              </a:ext>
            </a:extLst>
          </p:cNvPr>
          <p:cNvSpPr txBox="1"/>
          <p:nvPr/>
        </p:nvSpPr>
        <p:spPr>
          <a:xfrm>
            <a:off x="8759541" y="2248556"/>
            <a:ext cx="40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5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647AEFE-6C39-334D-81F4-9F08F27B5865}"/>
              </a:ext>
            </a:extLst>
          </p:cNvPr>
          <p:cNvSpPr txBox="1"/>
          <p:nvPr/>
        </p:nvSpPr>
        <p:spPr>
          <a:xfrm>
            <a:off x="8759540" y="2704744"/>
            <a:ext cx="40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7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366616E-67B0-FC41-84E6-0273E8C9A79B}"/>
              </a:ext>
            </a:extLst>
          </p:cNvPr>
          <p:cNvSpPr txBox="1"/>
          <p:nvPr/>
        </p:nvSpPr>
        <p:spPr>
          <a:xfrm>
            <a:off x="8759537" y="3197501"/>
            <a:ext cx="49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4</a:t>
            </a:r>
          </a:p>
        </p:txBody>
      </p: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1902A11-9724-C249-829B-9A78F5226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917" y="2944079"/>
            <a:ext cx="2189961" cy="517854"/>
          </a:xfrm>
          <a:prstGeom prst="rect">
            <a:avLst/>
          </a:prstGeom>
        </p:spPr>
      </p:pic>
      <p:sp>
        <p:nvSpPr>
          <p:cNvPr id="12" name="右矢印 11">
            <a:extLst>
              <a:ext uri="{FF2B5EF4-FFF2-40B4-BE49-F238E27FC236}">
                <a16:creationId xmlns:a16="http://schemas.microsoft.com/office/drawing/2014/main" id="{8EFEE8E1-D6A2-1945-B5E0-0E5DE2FA5D5A}"/>
              </a:ext>
            </a:extLst>
          </p:cNvPr>
          <p:cNvSpPr/>
          <p:nvPr/>
        </p:nvSpPr>
        <p:spPr>
          <a:xfrm>
            <a:off x="2943158" y="2358418"/>
            <a:ext cx="831271" cy="250645"/>
          </a:xfrm>
          <a:prstGeom prst="rightArrow">
            <a:avLst/>
          </a:prstGeom>
          <a:solidFill>
            <a:srgbClr val="84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右矢印 40">
            <a:extLst>
              <a:ext uri="{FF2B5EF4-FFF2-40B4-BE49-F238E27FC236}">
                <a16:creationId xmlns:a16="http://schemas.microsoft.com/office/drawing/2014/main" id="{1D479B19-C703-2848-B8D4-06FC8D5C4B46}"/>
              </a:ext>
            </a:extLst>
          </p:cNvPr>
          <p:cNvSpPr/>
          <p:nvPr/>
        </p:nvSpPr>
        <p:spPr>
          <a:xfrm>
            <a:off x="2941550" y="2810253"/>
            <a:ext cx="831271" cy="250645"/>
          </a:xfrm>
          <a:prstGeom prst="rightArrow">
            <a:avLst/>
          </a:prstGeom>
          <a:solidFill>
            <a:srgbClr val="84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右矢印 41">
            <a:extLst>
              <a:ext uri="{FF2B5EF4-FFF2-40B4-BE49-F238E27FC236}">
                <a16:creationId xmlns:a16="http://schemas.microsoft.com/office/drawing/2014/main" id="{454995E0-59C3-F042-99D8-4112DDF96FA0}"/>
              </a:ext>
            </a:extLst>
          </p:cNvPr>
          <p:cNvSpPr/>
          <p:nvPr/>
        </p:nvSpPr>
        <p:spPr>
          <a:xfrm>
            <a:off x="2941549" y="3303010"/>
            <a:ext cx="831271" cy="250645"/>
          </a:xfrm>
          <a:prstGeom prst="rightArrow">
            <a:avLst/>
          </a:prstGeom>
          <a:solidFill>
            <a:srgbClr val="84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B2C7F5CE-2D7F-194F-B5AA-CB5C80119F95}"/>
              </a:ext>
            </a:extLst>
          </p:cNvPr>
          <p:cNvSpPr/>
          <p:nvPr/>
        </p:nvSpPr>
        <p:spPr>
          <a:xfrm>
            <a:off x="7667758" y="2352369"/>
            <a:ext cx="831271" cy="250645"/>
          </a:xfrm>
          <a:prstGeom prst="rightArrow">
            <a:avLst/>
          </a:prstGeom>
          <a:solidFill>
            <a:srgbClr val="84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88E40893-EF15-C54B-BB3D-F57DB6E3F706}"/>
              </a:ext>
            </a:extLst>
          </p:cNvPr>
          <p:cNvSpPr/>
          <p:nvPr/>
        </p:nvSpPr>
        <p:spPr>
          <a:xfrm>
            <a:off x="7666150" y="2804204"/>
            <a:ext cx="831271" cy="250645"/>
          </a:xfrm>
          <a:prstGeom prst="rightArrow">
            <a:avLst/>
          </a:prstGeom>
          <a:solidFill>
            <a:srgbClr val="84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右矢印 45">
            <a:extLst>
              <a:ext uri="{FF2B5EF4-FFF2-40B4-BE49-F238E27FC236}">
                <a16:creationId xmlns:a16="http://schemas.microsoft.com/office/drawing/2014/main" id="{81B7DECB-401E-A64C-A0BF-2939A7664794}"/>
              </a:ext>
            </a:extLst>
          </p:cNvPr>
          <p:cNvSpPr/>
          <p:nvPr/>
        </p:nvSpPr>
        <p:spPr>
          <a:xfrm>
            <a:off x="7666149" y="3296961"/>
            <a:ext cx="831271" cy="250645"/>
          </a:xfrm>
          <a:prstGeom prst="rightArrow">
            <a:avLst/>
          </a:prstGeom>
          <a:solidFill>
            <a:srgbClr val="84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47F51C-185D-1F44-BEEC-6A715FCFC7AF}"/>
              </a:ext>
            </a:extLst>
          </p:cNvPr>
          <p:cNvSpPr/>
          <p:nvPr/>
        </p:nvSpPr>
        <p:spPr>
          <a:xfrm rot="2700000">
            <a:off x="8768135" y="3412712"/>
            <a:ext cx="385743" cy="45719"/>
          </a:xfrm>
          <a:prstGeom prst="rect">
            <a:avLst/>
          </a:prstGeom>
          <a:solidFill>
            <a:srgbClr val="FF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734EFA7-1F7C-C04C-83E4-17B2FA9F6BAE}"/>
              </a:ext>
            </a:extLst>
          </p:cNvPr>
          <p:cNvSpPr txBox="1"/>
          <p:nvPr/>
        </p:nvSpPr>
        <p:spPr>
          <a:xfrm>
            <a:off x="8759537" y="3693804"/>
            <a:ext cx="279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同じ入力に対して</a:t>
            </a:r>
            <a:endParaRPr lang="en-US" altLang="ja-JP" b="1" dirty="0">
              <a:solidFill>
                <a:srgbClr val="FF4A4A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r>
              <a:rPr lang="ja-JP" altLang="en-US" b="1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異なる出力にはならない</a:t>
            </a:r>
            <a:endParaRPr lang="en-US" altLang="ja-JP" b="1" dirty="0">
              <a:solidFill>
                <a:srgbClr val="FF4A4A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735"/>
            <a:ext cx="10515600" cy="1325563"/>
          </a:xfrm>
        </p:spPr>
        <p:txBody>
          <a:bodyPr/>
          <a:lstStyle/>
          <a:p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補足</a:t>
            </a:r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数学的な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関数の表記</a:t>
            </a:r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DFF6DA7-6910-FA4D-A759-89BF68F66A08}"/>
              </a:ext>
            </a:extLst>
          </p:cNvPr>
          <p:cNvSpPr/>
          <p:nvPr/>
        </p:nvSpPr>
        <p:spPr>
          <a:xfrm>
            <a:off x="838200" y="5355761"/>
            <a:ext cx="10515600" cy="819398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E5811F-7601-AE4B-A8C3-B7722A8CE8DD}"/>
              </a:ext>
            </a:extLst>
          </p:cNvPr>
          <p:cNvSpPr txBox="1"/>
          <p:nvPr/>
        </p:nvSpPr>
        <p:spPr>
          <a:xfrm>
            <a:off x="1037925" y="5100569"/>
            <a:ext cx="17705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関数の表記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5DC7AF-15D0-464D-B944-4F925351BEE8}"/>
              </a:ext>
            </a:extLst>
          </p:cNvPr>
          <p:cNvSpPr txBox="1"/>
          <p:nvPr/>
        </p:nvSpPr>
        <p:spPr>
          <a:xfrm>
            <a:off x="1910282" y="1768122"/>
            <a:ext cx="272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中学生までの表記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pic>
        <p:nvPicPr>
          <p:cNvPr id="15" name="図 14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DF3C33C-2CC3-954F-ADAE-C1D36050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83" y="2387578"/>
            <a:ext cx="2686067" cy="635167"/>
          </a:xfrm>
          <a:prstGeom prst="rect">
            <a:avLst/>
          </a:prstGeom>
        </p:spPr>
      </p:pic>
      <p:pic>
        <p:nvPicPr>
          <p:cNvPr id="17" name="図 1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2F914776-B9A3-C94D-B820-23DB002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84" y="3407798"/>
            <a:ext cx="2585605" cy="128424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85A5DA-1BEF-5D42-8AFB-2967E6FA16A8}"/>
              </a:ext>
            </a:extLst>
          </p:cNvPr>
          <p:cNvSpPr txBox="1"/>
          <p:nvPr/>
        </p:nvSpPr>
        <p:spPr>
          <a:xfrm>
            <a:off x="6520448" y="1811726"/>
            <a:ext cx="272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高校生以降の表記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02674130-2C7D-5548-909E-69B350064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448" y="2388232"/>
            <a:ext cx="3184072" cy="635320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0C7B9C32-D578-D747-9CBE-CFC34A88B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450" y="3407798"/>
            <a:ext cx="1713127" cy="549971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D04B707-07DD-BB47-AD5D-AC8EA4CBF959}"/>
              </a:ext>
            </a:extLst>
          </p:cNvPr>
          <p:cNvSpPr txBox="1"/>
          <p:nvPr/>
        </p:nvSpPr>
        <p:spPr>
          <a:xfrm>
            <a:off x="8085515" y="4521611"/>
            <a:ext cx="32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function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【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名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】: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2651D4C7-9707-FF49-AD67-BE9996AE7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237" y="5538862"/>
            <a:ext cx="683055" cy="45743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171AB41-489A-1A4D-B061-352E6AE14FDC}"/>
              </a:ext>
            </a:extLst>
          </p:cNvPr>
          <p:cNvSpPr txBox="1"/>
          <p:nvPr/>
        </p:nvSpPr>
        <p:spPr>
          <a:xfrm>
            <a:off x="2004290" y="5534629"/>
            <a:ext cx="6842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の変数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  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に値を代入すると、結果が出力される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AB99F577-E12C-0B40-9FD7-B6C16F54B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3335" y="5618342"/>
            <a:ext cx="294234" cy="2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0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75602C64-B948-544F-AAF6-966724DFC8D0}"/>
              </a:ext>
            </a:extLst>
          </p:cNvPr>
          <p:cNvSpPr/>
          <p:nvPr/>
        </p:nvSpPr>
        <p:spPr>
          <a:xfrm>
            <a:off x="1986314" y="2386962"/>
            <a:ext cx="3722038" cy="819398"/>
          </a:xfrm>
          <a:prstGeom prst="roundRect">
            <a:avLst>
              <a:gd name="adj" fmla="val 7837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11D98A-7A3E-8A4A-9D6B-32BB75D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735"/>
            <a:ext cx="10515600" cy="1325563"/>
          </a:xfrm>
        </p:spPr>
        <p:txBody>
          <a:bodyPr/>
          <a:lstStyle/>
          <a:p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補足</a:t>
            </a:r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: 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(C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言語での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関数の表記</a:t>
            </a:r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3DFF6DA7-6910-FA4D-A759-89BF68F66A08}"/>
              </a:ext>
            </a:extLst>
          </p:cNvPr>
          <p:cNvSpPr/>
          <p:nvPr/>
        </p:nvSpPr>
        <p:spPr>
          <a:xfrm>
            <a:off x="838200" y="5464824"/>
            <a:ext cx="10515600" cy="798816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E5811F-7601-AE4B-A8C3-B7722A8CE8DD}"/>
              </a:ext>
            </a:extLst>
          </p:cNvPr>
          <p:cNvSpPr txBox="1"/>
          <p:nvPr/>
        </p:nvSpPr>
        <p:spPr>
          <a:xfrm>
            <a:off x="1114499" y="5200469"/>
            <a:ext cx="17705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関数の表記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5DC7AF-15D0-464D-B944-4F925351BEE8}"/>
              </a:ext>
            </a:extLst>
          </p:cNvPr>
          <p:cNvSpPr txBox="1"/>
          <p:nvPr/>
        </p:nvSpPr>
        <p:spPr>
          <a:xfrm>
            <a:off x="1910282" y="1768122"/>
            <a:ext cx="272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C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言語での表記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85A5DA-1BEF-5D42-8AFB-2967E6FA16A8}"/>
              </a:ext>
            </a:extLst>
          </p:cNvPr>
          <p:cNvSpPr txBox="1"/>
          <p:nvPr/>
        </p:nvSpPr>
        <p:spPr>
          <a:xfrm>
            <a:off x="6520448" y="1811726"/>
            <a:ext cx="272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数学での表記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02674130-2C7D-5548-909E-69B350064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48" y="2388232"/>
            <a:ext cx="3184072" cy="63532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DE42C5D-2537-E945-8238-26A78F8E58D9}"/>
              </a:ext>
            </a:extLst>
          </p:cNvPr>
          <p:cNvSpPr/>
          <p:nvPr/>
        </p:nvSpPr>
        <p:spPr>
          <a:xfrm>
            <a:off x="2204097" y="2519643"/>
            <a:ext cx="3206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3200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int</a:t>
            </a:r>
            <a:r>
              <a:rPr lang="en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32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main</a:t>
            </a:r>
            <a:r>
              <a:rPr lang="en" altLang="ja-JP" sz="3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 </a:t>
            </a:r>
            <a:r>
              <a:rPr lang="en" altLang="ja-JP" sz="32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 </a:t>
            </a:r>
            <a:r>
              <a:rPr lang="en" altLang="ja-JP" sz="3200" dirty="0">
                <a:solidFill>
                  <a:srgbClr val="00206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</a:t>
            </a:r>
            <a:endParaRPr lang="ja-JP" altLang="en-US" sz="3200">
              <a:solidFill>
                <a:srgbClr val="002060"/>
              </a:solidFill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700A71E6-271F-1F43-9989-EB25635D5452}"/>
              </a:ext>
            </a:extLst>
          </p:cNvPr>
          <p:cNvSpPr/>
          <p:nvPr/>
        </p:nvSpPr>
        <p:spPr>
          <a:xfrm>
            <a:off x="4104024" y="2558441"/>
            <a:ext cx="984202" cy="481631"/>
          </a:xfrm>
          <a:prstGeom prst="roundRect">
            <a:avLst/>
          </a:prstGeom>
          <a:noFill/>
          <a:ln w="28575">
            <a:solidFill>
              <a:srgbClr val="FF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C6871C-9C8F-0A48-AC1D-436B7A4B95B6}"/>
              </a:ext>
            </a:extLst>
          </p:cNvPr>
          <p:cNvSpPr/>
          <p:nvPr/>
        </p:nvSpPr>
        <p:spPr>
          <a:xfrm>
            <a:off x="4253451" y="3140620"/>
            <a:ext cx="685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引数</a:t>
            </a:r>
            <a:r>
              <a:rPr lang="en-US" altLang="ja-JP" b="1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endParaRPr lang="ja-JP" altLang="en-US">
              <a:solidFill>
                <a:srgbClr val="FF4A4A"/>
              </a:solidFill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37F42969-7AA8-074E-B0FA-E4A4E58EBE1E}"/>
              </a:ext>
            </a:extLst>
          </p:cNvPr>
          <p:cNvSpPr/>
          <p:nvPr/>
        </p:nvSpPr>
        <p:spPr>
          <a:xfrm>
            <a:off x="2204095" y="2555847"/>
            <a:ext cx="680994" cy="481631"/>
          </a:xfrm>
          <a:prstGeom prst="roundRect">
            <a:avLst/>
          </a:prstGeom>
          <a:noFill/>
          <a:ln w="31750">
            <a:solidFill>
              <a:srgbClr val="0C7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EF1189F-71D4-B84D-83F5-DC1CD87D8254}"/>
              </a:ext>
            </a:extLst>
          </p:cNvPr>
          <p:cNvSpPr/>
          <p:nvPr/>
        </p:nvSpPr>
        <p:spPr>
          <a:xfrm>
            <a:off x="1825295" y="3140620"/>
            <a:ext cx="1438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戻り値の型</a:t>
            </a:r>
            <a:r>
              <a:rPr lang="en-US" altLang="ja-JP" b="1" dirty="0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endParaRPr lang="ja-JP" altLang="en-US">
              <a:solidFill>
                <a:srgbClr val="0C76FF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DCBF116-F2D3-044A-A441-46FC74A71A7C}"/>
              </a:ext>
            </a:extLst>
          </p:cNvPr>
          <p:cNvSpPr txBox="1"/>
          <p:nvPr/>
        </p:nvSpPr>
        <p:spPr>
          <a:xfrm>
            <a:off x="1008358" y="5662134"/>
            <a:ext cx="939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C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言語では　</a:t>
            </a:r>
            <a:r>
              <a:rPr lang="ja-JP" altLang="en-US" sz="2400" b="1">
                <a:solidFill>
                  <a:srgbClr val="0C76FF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戻り値の型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関数名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</a:t>
            </a:r>
            <a:r>
              <a:rPr lang="ja-JP" altLang="en-US" sz="2400" b="1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引数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  </a:t>
            </a:r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で関数を定義する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A4F79D-A30D-2A4D-8165-F0B6CD5F9161}"/>
              </a:ext>
            </a:extLst>
          </p:cNvPr>
          <p:cNvSpPr/>
          <p:nvPr/>
        </p:nvSpPr>
        <p:spPr>
          <a:xfrm>
            <a:off x="838200" y="4357892"/>
            <a:ext cx="957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この場合は、</a:t>
            </a:r>
            <a:r>
              <a:rPr lang="ja-JP" altLang="en-US" sz="2400" u="sng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引数として渡すものがない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ので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-US" altLang="ja-JP" sz="2400" dirty="0">
                <a:solidFill>
                  <a:srgbClr val="FF4A4A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void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を渡しています。</a:t>
            </a:r>
            <a:endParaRPr lang="en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2E66B18-08BD-564A-989B-A124CC70F1A9}"/>
              </a:ext>
            </a:extLst>
          </p:cNvPr>
          <p:cNvSpPr txBox="1"/>
          <p:nvPr/>
        </p:nvSpPr>
        <p:spPr>
          <a:xfrm>
            <a:off x="838200" y="3865747"/>
            <a:ext cx="939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プログラミング言語では引数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(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ひきすう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といい、</a:t>
            </a:r>
            <a:endParaRPr lang="en-US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5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381DF6A-79DA-BB44-996E-B3DC9E19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2. </a:t>
            </a:r>
            <a:r>
              <a:rPr lang="ja-JP" altLang="en-US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各命令の意味</a:t>
            </a:r>
            <a:endParaRPr kumimoji="1" lang="ja-JP" altLang="en-US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19D7823-E867-0B47-BC00-23BA08FFBB5D}"/>
              </a:ext>
            </a:extLst>
          </p:cNvPr>
          <p:cNvSpPr/>
          <p:nvPr/>
        </p:nvSpPr>
        <p:spPr>
          <a:xfrm>
            <a:off x="838199" y="1690688"/>
            <a:ext cx="5146989" cy="800721"/>
          </a:xfrm>
          <a:prstGeom prst="roundRect">
            <a:avLst>
              <a:gd name="adj" fmla="val 11496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F69A87-F6C4-6846-94E2-976542B8F407}"/>
              </a:ext>
            </a:extLst>
          </p:cNvPr>
          <p:cNvSpPr/>
          <p:nvPr/>
        </p:nvSpPr>
        <p:spPr>
          <a:xfrm>
            <a:off x="1000380" y="1860216"/>
            <a:ext cx="4105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(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"Hello World!!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\</a:t>
            </a:r>
            <a:r>
              <a:rPr lang="en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n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” </a:t>
            </a:r>
            <a:r>
              <a:rPr lang="en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);</a:t>
            </a:r>
            <a:endParaRPr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C20135-0239-CB4C-BDDC-C0C86D05E5D7}"/>
              </a:ext>
            </a:extLst>
          </p:cNvPr>
          <p:cNvSpPr txBox="1"/>
          <p:nvPr/>
        </p:nvSpPr>
        <p:spPr>
          <a:xfrm>
            <a:off x="6496834" y="1990465"/>
            <a:ext cx="329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b="1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en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-US" altLang="ja-JP" sz="24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: print format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E26EA87-FCA3-084D-BC10-6B4E65537431}"/>
              </a:ext>
            </a:extLst>
          </p:cNvPr>
          <p:cNvSpPr txBox="1"/>
          <p:nvPr/>
        </p:nvSpPr>
        <p:spPr>
          <a:xfrm>
            <a:off x="842368" y="4360407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800" b="1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ja-JP" altLang="en-US" sz="28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を</a:t>
            </a:r>
            <a:r>
              <a:rPr lang="en-US" altLang="ja-JP" sz="2800" b="1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include</a:t>
            </a:r>
            <a:r>
              <a:rPr lang="ja-JP" altLang="en-US" sz="28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する理由</a:t>
            </a:r>
            <a:endParaRPr lang="en" altLang="ja-JP" sz="28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1571D608-B3E0-FE4C-8FAC-B63DF7A6DBAD}"/>
              </a:ext>
            </a:extLst>
          </p:cNvPr>
          <p:cNvSpPr/>
          <p:nvPr/>
        </p:nvSpPr>
        <p:spPr>
          <a:xfrm>
            <a:off x="1878689" y="5678024"/>
            <a:ext cx="2849880" cy="443736"/>
          </a:xfrm>
          <a:prstGeom prst="roundRect">
            <a:avLst>
              <a:gd name="adj" fmla="val 2097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C2DAED-7B3B-3945-9CC2-F45BC8D8DE21}"/>
              </a:ext>
            </a:extLst>
          </p:cNvPr>
          <p:cNvSpPr txBox="1"/>
          <p:nvPr/>
        </p:nvSpPr>
        <p:spPr>
          <a:xfrm>
            <a:off x="838199" y="4937892"/>
            <a:ext cx="1025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実は、</a:t>
            </a:r>
            <a:r>
              <a:rPr lang="en-US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関数などの標準入出力を利用するには、</a:t>
            </a:r>
            <a:r>
              <a:rPr lang="en-US" altLang="ja-JP" sz="2400" dirty="0" err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を読み込む必要があります。</a:t>
            </a:r>
            <a:endParaRPr lang="en-US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  <a:p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試しに</a:t>
            </a:r>
            <a:r>
              <a:rPr lang="en-US" altLang="ja-JP" sz="2400" dirty="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 </a:t>
            </a:r>
            <a:r>
              <a:rPr lang="en-US" altLang="ja-JP" sz="2400" dirty="0">
                <a:solidFill>
                  <a:srgbClr val="999988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#include 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&lt;</a:t>
            </a:r>
            <a:r>
              <a:rPr lang="en-US" altLang="ja-JP" sz="2400" dirty="0" err="1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stdio.h</a:t>
            </a:r>
            <a:r>
              <a:rPr lang="en-US" altLang="ja-JP" sz="2400" dirty="0">
                <a:solidFill>
                  <a:srgbClr val="4DAA4D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&gt; </a:t>
            </a:r>
            <a:r>
              <a:rPr lang="ja-JP" altLang="en-US" sz="2400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をコメントアウトしてみましょう。</a:t>
            </a:r>
            <a:endParaRPr lang="en" altLang="ja-JP" sz="2400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890FF9F-18A0-074A-AE27-3CDB8EDCD1E5}"/>
              </a:ext>
            </a:extLst>
          </p:cNvPr>
          <p:cNvSpPr/>
          <p:nvPr/>
        </p:nvSpPr>
        <p:spPr>
          <a:xfrm>
            <a:off x="838199" y="3145824"/>
            <a:ext cx="10515600" cy="800721"/>
          </a:xfrm>
          <a:prstGeom prst="roundRect">
            <a:avLst/>
          </a:prstGeom>
          <a:ln w="50800">
            <a:solidFill>
              <a:srgbClr val="84CCC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750027-8608-934D-B704-022633D1363B}"/>
              </a:ext>
            </a:extLst>
          </p:cNvPr>
          <p:cNvSpPr txBox="1"/>
          <p:nvPr/>
        </p:nvSpPr>
        <p:spPr>
          <a:xfrm>
            <a:off x="1112425" y="2905271"/>
            <a:ext cx="26344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 err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printf</a:t>
            </a:r>
            <a:r>
              <a:rPr lang="ja-JP" altLang="en-US" sz="2400" b="1">
                <a:solidFill>
                  <a:srgbClr val="84CCC5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関数の意味</a:t>
            </a:r>
            <a:endParaRPr lang="en" altLang="ja-JP" sz="2400" b="1" dirty="0">
              <a:solidFill>
                <a:srgbClr val="84CCC5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D354D3-E31F-C84A-80F1-06D915A45F5C}"/>
              </a:ext>
            </a:extLst>
          </p:cNvPr>
          <p:cNvSpPr txBox="1"/>
          <p:nvPr/>
        </p:nvSpPr>
        <p:spPr>
          <a:xfrm>
            <a:off x="1004547" y="3338991"/>
            <a:ext cx="939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rgbClr val="485C64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Noto Sans Kaithi" panose="020B0502040504020204" pitchFamily="34" charset="0"/>
              </a:rPr>
              <a:t>引数に渡した文字列を画面に表示してね！！</a:t>
            </a:r>
            <a:endParaRPr lang="en" altLang="ja-JP" sz="2400" b="1" dirty="0">
              <a:solidFill>
                <a:srgbClr val="485C64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Noto Sans Kaith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5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2182</TotalTime>
  <Words>1208</Words>
  <Application>Microsoft Macintosh PowerPoint</Application>
  <PresentationFormat>ワイド画面</PresentationFormat>
  <Paragraphs>178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Hiragino Kaku Gothic Pro W3</vt:lpstr>
      <vt:lpstr>游ゴシック</vt:lpstr>
      <vt:lpstr>游ゴシック Light</vt:lpstr>
      <vt:lpstr>Arial</vt:lpstr>
      <vt:lpstr>Office テーマ</vt:lpstr>
      <vt:lpstr>C言語講習会</vt:lpstr>
      <vt:lpstr>1. 前回のおさらい</vt:lpstr>
      <vt:lpstr>2. 各命令の意味 </vt:lpstr>
      <vt:lpstr>2. 各命令の意味</vt:lpstr>
      <vt:lpstr>補足: インデント (ソースコードの読みやすさ)</vt:lpstr>
      <vt:lpstr>補足: 関数とは</vt:lpstr>
      <vt:lpstr>補足: (数学的な)関数の表記 </vt:lpstr>
      <vt:lpstr>補足: (C言語での)関数の表記 </vt:lpstr>
      <vt:lpstr>2. 各命令の意味</vt:lpstr>
      <vt:lpstr>補足: コメントアウト</vt:lpstr>
      <vt:lpstr>2. 各命令の意味</vt:lpstr>
      <vt:lpstr>2. 各命令の意味</vt:lpstr>
      <vt:lpstr>2. 各命令の意味</vt:lpstr>
      <vt:lpstr>2. 各命令の意味</vt:lpstr>
      <vt:lpstr>補足: 値の型</vt:lpstr>
      <vt:lpstr>2. 各命令の意味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C言語講習会</dc:title>
  <dc:creator>泉　知成_釧路学生</dc:creator>
  <cp:lastModifiedBy>泉　知成_釧路学生</cp:lastModifiedBy>
  <cp:revision>16</cp:revision>
  <cp:lastPrinted>2022-04-16T16:27:54Z</cp:lastPrinted>
  <dcterms:created xsi:type="dcterms:W3CDTF">2022-04-15T02:51:50Z</dcterms:created>
  <dcterms:modified xsi:type="dcterms:W3CDTF">2022-04-16T16:48:48Z</dcterms:modified>
</cp:coreProperties>
</file>