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6" r:id="rId2"/>
    <p:sldId id="257" r:id="rId3"/>
    <p:sldId id="843" r:id="rId4"/>
    <p:sldId id="735" r:id="rId5"/>
    <p:sldId id="260" r:id="rId6"/>
    <p:sldId id="835" r:id="rId7"/>
    <p:sldId id="845" r:id="rId8"/>
    <p:sldId id="844" r:id="rId9"/>
    <p:sldId id="836" r:id="rId10"/>
    <p:sldId id="839" r:id="rId11"/>
    <p:sldId id="842" r:id="rId12"/>
    <p:sldId id="838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0B5"/>
    <a:srgbClr val="FFF1CB"/>
    <a:srgbClr val="FBB800"/>
    <a:srgbClr val="8C2F39"/>
    <a:srgbClr val="CB4C15"/>
    <a:srgbClr val="B6D7A8"/>
    <a:srgbClr val="678D58"/>
    <a:srgbClr val="283845"/>
    <a:srgbClr val="F29559"/>
    <a:srgbClr val="004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2745" autoAdjust="0"/>
  </p:normalViewPr>
  <p:slideViewPr>
    <p:cSldViewPr snapToGrid="0" snapToObjects="1">
      <p:cViewPr varScale="1">
        <p:scale>
          <a:sx n="47" d="100"/>
          <a:sy n="47" d="100"/>
        </p:scale>
        <p:origin x="724" y="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5144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0B10B-99B7-4C00-B5B6-8E5B193798C0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FF9BC-6B7D-4350-9373-A662223D4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78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693C-8B6A-4603-B70E-59B550F9D39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BF7C7-580D-481F-82AA-E85D3568A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BF7C7-580D-481F-82AA-E85D3568AFCF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20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25a10f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25a10f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EB52B-0383-BC4A-A9EF-681EE26ED9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95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6bf81c7a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6bf81c7a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Recovered after treatment - relapse parameter based on people who have successfully completed treatment?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for Rein: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Is this structure ok?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Rates around on-treatment (use from tbvax?)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Disease incidence: what we fit the model to? (</a:t>
            </a:r>
            <a:r>
              <a:rPr lang="en" dirty="0">
                <a:solidFill>
                  <a:schemeClr val="dk1"/>
                </a:solidFill>
              </a:rPr>
              <a:t>Limitation of not having the additional minimal / infection / recovered route)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Propose to fit one of the arrows to the WHO data (caveat won’t be a great match bc of the loop between min and sub, could add as limitation)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Currently using +/- 15 group for treatment, going to try to get the model going without the age varying parameters and as they come in from Alvaro we will add them in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(other questions not for Rein meeting: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Decision on age groups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Vaccine effectiveness in each box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Public / private treatment (yes keep)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6bf81c7a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6bf81c7a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Recovered after treatment - relapse parameter based on people who have successfully completed treatment?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Rein: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Is this structure ok?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Rates around on-treatment (use from tbvax?)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Disease incidence: what we fit the model to? (</a:t>
            </a:r>
            <a:r>
              <a:rPr lang="en">
                <a:solidFill>
                  <a:schemeClr val="dk1"/>
                </a:solidFill>
              </a:rPr>
              <a:t>Limitation of not having the additional minimal / infection / recovered route)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Propose to fit one of the arrows to the WHO data (caveat won’t be a great match bc of the loop between min and sub, could add as limitation)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Currently using +/- 15 group for treatment, going to try to get the model going without the age varying parameters and as they come in from Alvaro we will add them 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(other questions not for Rein meeting: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Decision on age groups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Vaccine effectiveness in each box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Public / private treatment (yes keep)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Corbel" panose="020B0503020204020204" pitchFamily="34" charset="0"/>
              </a:rPr>
              <a:t> (some current model assumptions modified to reflect new model structure. Previously this was “No subclinical TB self-resolution to </a:t>
            </a:r>
            <a:r>
              <a:rPr lang="en-US" sz="1200" i="1" dirty="0" err="1">
                <a:latin typeface="Corbel" panose="020B0503020204020204" pitchFamily="34" charset="0"/>
              </a:rPr>
              <a:t>Mtb</a:t>
            </a:r>
            <a:r>
              <a:rPr lang="en-US" sz="1200" i="1" dirty="0">
                <a:latin typeface="Corbel" panose="020B0503020204020204" pitchFamily="34" charset="0"/>
              </a:rPr>
              <a:t> infection)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EB52B-0383-BC4A-A9EF-681EE26ED9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08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natural cure from scTB, </a:t>
            </a:r>
            <a:r>
              <a:rPr lang="en-US" dirty="0" err="1"/>
              <a:t>cTb</a:t>
            </a:r>
            <a:r>
              <a:rPr lang="en-US" dirty="0"/>
              <a:t> like Tbvax model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EB52B-0383-BC4A-A9EF-681EE26ED9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67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natural cure from scTB, </a:t>
            </a:r>
            <a:r>
              <a:rPr lang="en-US" dirty="0" err="1"/>
              <a:t>cTb</a:t>
            </a:r>
            <a:r>
              <a:rPr lang="en-US" dirty="0"/>
              <a:t> like Tbvax model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EB52B-0383-BC4A-A9EF-681EE26ED9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02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EB52B-0383-BC4A-A9EF-681EE26ED9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95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13243"/>
            <a:ext cx="105124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04278"/>
            <a:ext cx="105124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9132"/>
            <a:ext cx="948085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0" y="1477818"/>
            <a:ext cx="10969943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rgbClr val="333333"/>
                </a:solidFill>
                <a:latin typeface="open sans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0" y="1477818"/>
            <a:ext cx="10969943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rgbClr val="333333"/>
                </a:solidFill>
                <a:latin typeface="open sans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9132"/>
            <a:ext cx="941706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491919"/>
            <a:ext cx="6813892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333333"/>
                </a:solidFill>
                <a:latin typeface="Open Sans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491919"/>
            <a:ext cx="4010039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333333"/>
                </a:solidFill>
                <a:latin typeface="Open Sans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279132"/>
            <a:ext cx="947022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491919"/>
            <a:ext cx="6813892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333333"/>
                </a:solidFill>
                <a:latin typeface="Open Sans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491919"/>
            <a:ext cx="4010039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333333"/>
                </a:solidFill>
                <a:latin typeface="Open Sans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9132"/>
            <a:ext cx="10195579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47" cy="763500"/>
          </a:xfrm>
          <a:prstGeom prst="rect">
            <a:avLst/>
          </a:prstGeom>
        </p:spPr>
        <p:txBody>
          <a:bodyPr spcFirstLastPara="1" wrap="square" lIns="152375" tIns="152375" rIns="152375" bIns="1523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47" cy="4555125"/>
          </a:xfrm>
          <a:prstGeom prst="rect">
            <a:avLst/>
          </a:prstGeom>
        </p:spPr>
        <p:txBody>
          <a:bodyPr spcFirstLastPara="1" wrap="square" lIns="152375" tIns="152375" rIns="152375" bIns="152375" anchor="t" anchorCtr="0">
            <a:normAutofit/>
          </a:bodyPr>
          <a:lstStyle>
            <a:lvl1pPr marL="285750" lvl="0" indent="-261938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571500" lvl="1" indent="-234156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marL="857250" lvl="2" indent="-234156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marL="1143000" lvl="3" indent="-234156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marL="1428750" lvl="4" indent="-234156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marL="1714500" lvl="5" indent="-234156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marL="2000250" lvl="6" indent="-234156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marL="2286000" lvl="7" indent="-234156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marL="2571750" lvl="8" indent="-234156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3668" y="6217623"/>
            <a:ext cx="731339" cy="525000"/>
          </a:xfrm>
          <a:prstGeom prst="rect">
            <a:avLst/>
          </a:prstGeom>
        </p:spPr>
        <p:txBody>
          <a:bodyPr spcFirstLastPara="1" wrap="square" lIns="152375" tIns="152375" rIns="152375" bIns="1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407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63" r:id="rId4"/>
    <p:sldLayoutId id="2147483656" r:id="rId5"/>
    <p:sldLayoutId id="2147483665" r:id="rId6"/>
    <p:sldLayoutId id="2147483669" r:id="rId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2870829"/>
            <a:ext cx="10512425" cy="1325563"/>
          </a:xfrm>
        </p:spPr>
        <p:txBody>
          <a:bodyPr/>
          <a:lstStyle/>
          <a:p>
            <a:r>
              <a:rPr lang="en-US" dirty="0"/>
              <a:t>New</a:t>
            </a:r>
            <a:r>
              <a:rPr lang="en-US" sz="4400" dirty="0"/>
              <a:t> </a:t>
            </a:r>
            <a:r>
              <a:rPr lang="en-US" dirty="0"/>
              <a:t>scTB natural history</a:t>
            </a:r>
            <a:r>
              <a:rPr lang="en-US" sz="4400" dirty="0"/>
              <a:t> </a:t>
            </a:r>
            <a:r>
              <a:rPr lang="en-US" dirty="0"/>
              <a:t>implemented in Tbvax xml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18</a:t>
            </a:r>
            <a:r>
              <a:rPr lang="en-US" sz="2800" dirty="0">
                <a:solidFill>
                  <a:schemeClr val="bg1"/>
                </a:solidFill>
              </a:rPr>
              <a:t> April 2024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7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78B6-387B-E391-55C4-59D01C08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26" y="160570"/>
            <a:ext cx="10162900" cy="623236"/>
          </a:xfrm>
        </p:spPr>
        <p:txBody>
          <a:bodyPr>
            <a:noAutofit/>
          </a:bodyPr>
          <a:lstStyle/>
          <a:p>
            <a:r>
              <a:rPr lang="en-US" sz="2400" dirty="0"/>
              <a:t>TB structure: Alternative assumptions about scTB </a:t>
            </a:r>
            <a:br>
              <a:rPr lang="en-US" sz="2400" dirty="0"/>
            </a:br>
            <a:r>
              <a:rPr lang="en-US" sz="2400" dirty="0"/>
              <a:t>characteristics</a:t>
            </a:r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312D12-C8C9-A8D3-8B6C-D58F28C20FB1}"/>
              </a:ext>
            </a:extLst>
          </p:cNvPr>
          <p:cNvGrpSpPr/>
          <p:nvPr/>
        </p:nvGrpSpPr>
        <p:grpSpPr>
          <a:xfrm>
            <a:off x="710893" y="1395245"/>
            <a:ext cx="10767037" cy="2784221"/>
            <a:chOff x="741121" y="2140197"/>
            <a:chExt cx="10767037" cy="278422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B6A25B2-E1C2-547E-FF84-0894E04C1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8553" y="2443772"/>
              <a:ext cx="3960000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E13858-69DB-9B7B-A308-898ECE8B9A3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908553" y="2447974"/>
              <a:ext cx="0" cy="36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FDE43B-1C50-8EA9-E8B0-87D05CF820C8}"/>
                </a:ext>
              </a:extLst>
            </p:cNvPr>
            <p:cNvCxnSpPr>
              <a:cxnSpLocks/>
            </p:cNvCxnSpPr>
            <p:nvPr/>
          </p:nvCxnSpPr>
          <p:spPr>
            <a:xfrm>
              <a:off x="7868553" y="2447974"/>
              <a:ext cx="0" cy="36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Rectangle: Rounded Corners 97">
              <a:extLst>
                <a:ext uri="{FF2B5EF4-FFF2-40B4-BE49-F238E27FC236}">
                  <a16:creationId xmlns:a16="http://schemas.microsoft.com/office/drawing/2014/main" id="{CAEB5FCE-BD65-FC0C-8683-4E44C8C60651}"/>
                </a:ext>
              </a:extLst>
            </p:cNvPr>
            <p:cNvSpPr/>
            <p:nvPr/>
          </p:nvSpPr>
          <p:spPr>
            <a:xfrm>
              <a:off x="318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Infection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: Rounded Corners 98">
              <a:extLst>
                <a:ext uri="{FF2B5EF4-FFF2-40B4-BE49-F238E27FC236}">
                  <a16:creationId xmlns:a16="http://schemas.microsoft.com/office/drawing/2014/main" id="{96977676-F7B2-CD07-CFBB-1FB8BD9DE77F}"/>
                </a:ext>
              </a:extLst>
            </p:cNvPr>
            <p:cNvSpPr/>
            <p:nvPr/>
          </p:nvSpPr>
          <p:spPr>
            <a:xfrm>
              <a:off x="516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Minimal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99">
              <a:extLst>
                <a:ext uri="{FF2B5EF4-FFF2-40B4-BE49-F238E27FC236}">
                  <a16:creationId xmlns:a16="http://schemas.microsoft.com/office/drawing/2014/main" id="{B991F8B7-C131-8812-3A90-B6BFFD862232}"/>
                </a:ext>
              </a:extLst>
            </p:cNvPr>
            <p:cNvSpPr/>
            <p:nvPr/>
          </p:nvSpPr>
          <p:spPr>
            <a:xfrm>
              <a:off x="714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Subclinical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00">
              <a:extLst>
                <a:ext uri="{FF2B5EF4-FFF2-40B4-BE49-F238E27FC236}">
                  <a16:creationId xmlns:a16="http://schemas.microsoft.com/office/drawing/2014/main" id="{1DFE46C9-9E4B-0561-741C-A2E566ECCA78}"/>
                </a:ext>
              </a:extLst>
            </p:cNvPr>
            <p:cNvSpPr/>
            <p:nvPr/>
          </p:nvSpPr>
          <p:spPr>
            <a:xfrm>
              <a:off x="912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Clinical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60D971-6CF2-F132-9D99-6F3BE623629D}"/>
                </a:ext>
              </a:extLst>
            </p:cNvPr>
            <p:cNvCxnSpPr>
              <a:cxnSpLocks/>
            </p:cNvCxnSpPr>
            <p:nvPr/>
          </p:nvCxnSpPr>
          <p:spPr>
            <a:xfrm>
              <a:off x="4628553" y="3167974"/>
              <a:ext cx="5400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Rectangle: Rounded Corners 102">
              <a:extLst>
                <a:ext uri="{FF2B5EF4-FFF2-40B4-BE49-F238E27FC236}">
                  <a16:creationId xmlns:a16="http://schemas.microsoft.com/office/drawing/2014/main" id="{E33B58EC-4F43-61D3-AB04-57F5D2183C4E}"/>
                </a:ext>
              </a:extLst>
            </p:cNvPr>
            <p:cNvSpPr/>
            <p:nvPr/>
          </p:nvSpPr>
          <p:spPr>
            <a:xfrm>
              <a:off x="120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Susceptible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1A3F4D-3CDB-7302-C971-CF06D09BA085}"/>
                </a:ext>
              </a:extLst>
            </p:cNvPr>
            <p:cNvCxnSpPr>
              <a:cxnSpLocks/>
            </p:cNvCxnSpPr>
            <p:nvPr/>
          </p:nvCxnSpPr>
          <p:spPr>
            <a:xfrm>
              <a:off x="2639628" y="3203704"/>
              <a:ext cx="540000" cy="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8AB2B5-07BC-63D8-838D-915BF47B1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027" y="3391489"/>
              <a:ext cx="655309" cy="676485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CA0B74B-A361-AD0E-C8CB-0B38C1A1F60A}"/>
                </a:ext>
              </a:extLst>
            </p:cNvPr>
            <p:cNvGrpSpPr/>
            <p:nvPr/>
          </p:nvGrpSpPr>
          <p:grpSpPr>
            <a:xfrm>
              <a:off x="6608553" y="3078598"/>
              <a:ext cx="540000" cy="178753"/>
              <a:chOff x="2781583" y="3569137"/>
              <a:chExt cx="589117" cy="178753"/>
            </a:xfrm>
            <a:noFill/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FE27186-E0A6-39FC-3037-0AD3F9D9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583" y="3569137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E16EFCF-ACE4-7970-5ACE-40D75ACD0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583" y="3747890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CEB458-BF29-6777-BAF2-47DD7BEEB8AC}"/>
                </a:ext>
              </a:extLst>
            </p:cNvPr>
            <p:cNvGrpSpPr/>
            <p:nvPr/>
          </p:nvGrpSpPr>
          <p:grpSpPr>
            <a:xfrm>
              <a:off x="8588553" y="3078598"/>
              <a:ext cx="540000" cy="178753"/>
              <a:chOff x="2781583" y="3569137"/>
              <a:chExt cx="589117" cy="178753"/>
            </a:xfrm>
            <a:noFill/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26A1C4F-EC0D-E2FA-9655-3DC905B05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583" y="3569137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7D571C9-6241-DBA8-9D93-4AC72E1FF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583" y="3747890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733EC9-56B2-DA7F-BB50-B206D90DC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7930" y="4427974"/>
              <a:ext cx="1170623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B625CF-FB85-0716-330A-80917E42548A}"/>
                </a:ext>
              </a:extLst>
            </p:cNvPr>
            <p:cNvSpPr txBox="1"/>
            <p:nvPr/>
          </p:nvSpPr>
          <p:spPr>
            <a:xfrm>
              <a:off x="4628553" y="2859939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7ABDAA-40C7-9884-FA84-D090A40DC4E1}"/>
                </a:ext>
              </a:extLst>
            </p:cNvPr>
            <p:cNvSpPr txBox="1"/>
            <p:nvPr/>
          </p:nvSpPr>
          <p:spPr>
            <a:xfrm>
              <a:off x="6608552" y="2769574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855D9A-2098-86B7-8FD9-B96752207914}"/>
                </a:ext>
              </a:extLst>
            </p:cNvPr>
            <p:cNvSpPr txBox="1"/>
            <p:nvPr/>
          </p:nvSpPr>
          <p:spPr>
            <a:xfrm>
              <a:off x="8588551" y="2769574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subclin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B5EB77-15B5-2E5B-0867-B8F4238B153D}"/>
                </a:ext>
              </a:extLst>
            </p:cNvPr>
            <p:cNvSpPr txBox="1"/>
            <p:nvPr/>
          </p:nvSpPr>
          <p:spPr>
            <a:xfrm>
              <a:off x="8588553" y="3261958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clinsub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3A3A81-87A2-F138-1301-C0583280F61C}"/>
                </a:ext>
              </a:extLst>
            </p:cNvPr>
            <p:cNvSpPr txBox="1"/>
            <p:nvPr/>
          </p:nvSpPr>
          <p:spPr>
            <a:xfrm>
              <a:off x="6608552" y="3261958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1A8A12-B219-0F99-D8E6-6788555C57E9}"/>
                </a:ext>
              </a:extLst>
            </p:cNvPr>
            <p:cNvSpPr txBox="1"/>
            <p:nvPr/>
          </p:nvSpPr>
          <p:spPr>
            <a:xfrm>
              <a:off x="2913336" y="375760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infclr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C1048F-5637-BF0F-1AB9-D2E4F1164D07}"/>
                </a:ext>
              </a:extLst>
            </p:cNvPr>
            <p:cNvSpPr txBox="1"/>
            <p:nvPr/>
          </p:nvSpPr>
          <p:spPr>
            <a:xfrm>
              <a:off x="5618553" y="214019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2C8DE4-D80F-578F-2EAB-E051FF6E9EB4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62186" y="3447128"/>
              <a:ext cx="0" cy="36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3F26CC-8DA3-2AD0-A107-78D594C0A338}"/>
                </a:ext>
              </a:extLst>
            </p:cNvPr>
            <p:cNvSpPr txBox="1"/>
            <p:nvPr/>
          </p:nvSpPr>
          <p:spPr>
            <a:xfrm>
              <a:off x="10513822" y="335418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l-GR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μ</a:t>
              </a:r>
              <a:r>
                <a:rPr lang="en-US" sz="1200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TB</a:t>
              </a:r>
              <a:endParaRPr lang="en-GB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67AD89E-2910-489C-1AE2-08BF7DA8BD8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8163" y="2531109"/>
              <a:ext cx="0" cy="36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E23E2A-B8B3-5B8C-A814-048BC7D1C3C9}"/>
                </a:ext>
              </a:extLst>
            </p:cNvPr>
            <p:cNvSpPr txBox="1"/>
            <p:nvPr/>
          </p:nvSpPr>
          <p:spPr>
            <a:xfrm>
              <a:off x="741121" y="257276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l-GR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ω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FFF61D-42B5-DE46-C576-340A8494E6AE}"/>
                </a:ext>
              </a:extLst>
            </p:cNvPr>
            <p:cNvSpPr txBox="1"/>
            <p:nvPr/>
          </p:nvSpPr>
          <p:spPr>
            <a:xfrm>
              <a:off x="2641011" y="2933080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EABF54-2B62-24DB-496C-ED92F04A6AEF}"/>
                </a:ext>
              </a:extLst>
            </p:cNvPr>
            <p:cNvSpPr txBox="1"/>
            <p:nvPr/>
          </p:nvSpPr>
          <p:spPr>
            <a:xfrm>
              <a:off x="4268553" y="412019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accent5"/>
                  </a:solidFill>
                </a:rPr>
                <a:t>λ</a:t>
              </a:r>
              <a:r>
                <a:rPr lang="en-GB" sz="1200" i="1" dirty="0">
                  <a:solidFill>
                    <a:schemeClr val="accent5"/>
                  </a:solidFill>
                </a:rPr>
                <a:t>*</a:t>
              </a:r>
              <a:r>
                <a:rPr lang="en-US" sz="1200" i="1" dirty="0">
                  <a:solidFill>
                    <a:schemeClr val="accent5"/>
                  </a:solidFill>
                </a:rPr>
                <a:t>p</a:t>
              </a:r>
              <a:endParaRPr lang="en-GB" sz="1200" i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Rectangle: Rounded Corners 135">
              <a:extLst>
                <a:ext uri="{FF2B5EF4-FFF2-40B4-BE49-F238E27FC236}">
                  <a16:creationId xmlns:a16="http://schemas.microsoft.com/office/drawing/2014/main" id="{1A239942-22E5-6789-1245-4D3DA192A849}"/>
                </a:ext>
              </a:extLst>
            </p:cNvPr>
            <p:cNvSpPr/>
            <p:nvPr/>
          </p:nvSpPr>
          <p:spPr>
            <a:xfrm>
              <a:off x="1208553" y="406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Cleared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0FBD9F-B777-D5A4-1ED9-DAD3A0BB7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8553" y="3522211"/>
              <a:ext cx="647168" cy="682396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DBE394D-1598-EBBA-D2ED-75D9899518F0}"/>
                </a:ext>
              </a:extLst>
            </p:cNvPr>
            <p:cNvGrpSpPr/>
            <p:nvPr/>
          </p:nvGrpSpPr>
          <p:grpSpPr>
            <a:xfrm>
              <a:off x="4808553" y="3347973"/>
              <a:ext cx="682620" cy="540000"/>
              <a:chOff x="4087368" y="2759065"/>
              <a:chExt cx="682620" cy="5400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A8AF32-4579-3080-BE80-8FD8667BDACC}"/>
                  </a:ext>
                </a:extLst>
              </p:cNvPr>
              <p:cNvSpPr txBox="1"/>
              <p:nvPr/>
            </p:nvSpPr>
            <p:spPr>
              <a:xfrm>
                <a:off x="4229988" y="2939066"/>
                <a:ext cx="540000" cy="30777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noAutofit/>
              </a:bodyPr>
              <a:lstStyle/>
              <a:p>
                <a:pPr algn="r"/>
                <a:r>
                  <a:rPr lang="en-US" sz="1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minrec</a:t>
                </a:r>
                <a:endParaRPr lang="en-GB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444DC11-9ED3-A391-A79D-FCA9BC83F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368" y="2759065"/>
                <a:ext cx="360000" cy="54000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3CD746-0CC8-BE4E-51B7-994A54633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706" y="4247974"/>
              <a:ext cx="146847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6559AD-C05B-15B3-1300-3716AE13C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027" y="3527974"/>
              <a:ext cx="0" cy="72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8677D1-8011-67D9-5253-F3C6D0B2065F}"/>
                </a:ext>
              </a:extLst>
            </p:cNvPr>
            <p:cNvSpPr txBox="1"/>
            <p:nvPr/>
          </p:nvSpPr>
          <p:spPr>
            <a:xfrm>
              <a:off x="3474447" y="3550902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Rectangle: Rounded Corners 144">
              <a:extLst>
                <a:ext uri="{FF2B5EF4-FFF2-40B4-BE49-F238E27FC236}">
                  <a16:creationId xmlns:a16="http://schemas.microsoft.com/office/drawing/2014/main" id="{E8FC7CBC-246F-222D-2A91-ED6CC25FA1F0}"/>
                </a:ext>
              </a:extLst>
            </p:cNvPr>
            <p:cNvSpPr/>
            <p:nvPr/>
          </p:nvSpPr>
          <p:spPr>
            <a:xfrm>
              <a:off x="3728553" y="3887974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Recovered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45">
              <a:extLst>
                <a:ext uri="{FF2B5EF4-FFF2-40B4-BE49-F238E27FC236}">
                  <a16:creationId xmlns:a16="http://schemas.microsoft.com/office/drawing/2014/main" id="{C32FC518-6E02-3524-18E2-F429F4B99E90}"/>
                </a:ext>
              </a:extLst>
            </p:cNvPr>
            <p:cNvSpPr/>
            <p:nvPr/>
          </p:nvSpPr>
          <p:spPr>
            <a:xfrm>
              <a:off x="10068158" y="4204418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Treated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3BCE9A2-B0B2-1D47-1067-4BDEDC55A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753" y="3167974"/>
              <a:ext cx="0" cy="1036633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50BB1ED-A14D-F8F2-EB1A-C3F3BD747FA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0568553" y="3167974"/>
              <a:ext cx="373200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F8C379-ECA7-4CA1-5715-0079DC48777E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5884671" y="4564418"/>
              <a:ext cx="4183487" cy="316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0273A61-8DFD-0957-99A3-C6A6AE8D8CAD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884671" y="3527974"/>
              <a:ext cx="3882" cy="1036760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D68133-27C1-BB9C-1B83-F2D8E408E78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864671" y="3527974"/>
              <a:ext cx="3882" cy="1036760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3843BB-6E99-7579-F4CF-CED485F17E61}"/>
                </a:ext>
              </a:extLst>
            </p:cNvPr>
            <p:cNvSpPr txBox="1"/>
            <p:nvPr/>
          </p:nvSpPr>
          <p:spPr>
            <a:xfrm>
              <a:off x="7764315" y="4256798"/>
              <a:ext cx="777055" cy="30777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6BC98B-BDAB-E8D6-796E-5919BC369459}"/>
                </a:ext>
              </a:extLst>
            </p:cNvPr>
            <p:cNvSpPr txBox="1"/>
            <p:nvPr/>
          </p:nvSpPr>
          <p:spPr>
            <a:xfrm>
              <a:off x="5777750" y="4257117"/>
              <a:ext cx="777055" cy="30777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D7FF93-4B12-9345-D141-BC2E6D1E592D}"/>
                </a:ext>
              </a:extLst>
            </p:cNvPr>
            <p:cNvGrpSpPr/>
            <p:nvPr/>
          </p:nvGrpSpPr>
          <p:grpSpPr>
            <a:xfrm>
              <a:off x="3411342" y="2609513"/>
              <a:ext cx="6658319" cy="2133658"/>
              <a:chOff x="2690157" y="1548479"/>
              <a:chExt cx="6658319" cy="2133658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86D49B3-4AAE-497D-4DC2-C341BAEFB7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0157" y="3682137"/>
                <a:ext cx="6658319" cy="0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ACC7A3-CE05-F45E-AD38-4133AF42F688}"/>
                  </a:ext>
                </a:extLst>
              </p:cNvPr>
              <p:cNvSpPr txBox="1"/>
              <p:nvPr/>
            </p:nvSpPr>
            <p:spPr>
              <a:xfrm>
                <a:off x="7888206" y="1548479"/>
                <a:ext cx="540000" cy="30777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λ</a:t>
                </a:r>
                <a:endParaRPr lang="en-GB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BCBD3F-B60E-9831-08C7-97EAD2910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0157" y="2466940"/>
                <a:ext cx="0" cy="1215197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2ACA58-5CC3-1048-CCEB-65C78B2CEE30}"/>
                </a:ext>
              </a:extLst>
            </p:cNvPr>
            <p:cNvSpPr txBox="1"/>
            <p:nvPr/>
          </p:nvSpPr>
          <p:spPr>
            <a:xfrm>
              <a:off x="2488329" y="3540384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0A4F253-9C60-13D4-50DF-167E7A2CD516}"/>
              </a:ext>
            </a:extLst>
          </p:cNvPr>
          <p:cNvSpPr/>
          <p:nvPr/>
        </p:nvSpPr>
        <p:spPr>
          <a:xfrm>
            <a:off x="8579163" y="2555527"/>
            <a:ext cx="506087" cy="269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B1EEE8-E7D9-3434-B896-010974AFFC84}"/>
              </a:ext>
            </a:extLst>
          </p:cNvPr>
          <p:cNvSpPr/>
          <p:nvPr/>
        </p:nvSpPr>
        <p:spPr>
          <a:xfrm>
            <a:off x="5571256" y="4151364"/>
            <a:ext cx="494487" cy="2572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858944-F350-0070-1C4C-F44DECD4FEB5}"/>
              </a:ext>
            </a:extLst>
          </p:cNvPr>
          <p:cNvSpPr/>
          <p:nvPr/>
        </p:nvSpPr>
        <p:spPr>
          <a:xfrm>
            <a:off x="8579163" y="1860129"/>
            <a:ext cx="479580" cy="411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ABF2F7-35E3-9612-CF73-E7B36D6851A3}"/>
              </a:ext>
            </a:extLst>
          </p:cNvPr>
          <p:cNvSpPr txBox="1"/>
          <p:nvPr/>
        </p:nvSpPr>
        <p:spPr>
          <a:xfrm>
            <a:off x="3302699" y="4448229"/>
            <a:ext cx="6860363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scTB has some morbidity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scTB is non-infectious or as infectious/slightly more infectious as cTB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scTB has shorter/longer duration than cTB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Regression from scTB to minimal 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Regression from to cTB to scTB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One-third or two-third scTB self-cures over course of trial (natural cure)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F79FE5-1184-1057-E5C0-021CE9AD3316}"/>
              </a:ext>
            </a:extLst>
          </p:cNvPr>
          <p:cNvSpPr txBox="1"/>
          <p:nvPr/>
        </p:nvSpPr>
        <p:spPr>
          <a:xfrm>
            <a:off x="6732881" y="2821537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1CF4BC-9A0A-0DED-820A-9C16629D55D3}"/>
              </a:ext>
            </a:extLst>
          </p:cNvPr>
          <p:cNvSpPr txBox="1"/>
          <p:nvPr/>
        </p:nvSpPr>
        <p:spPr>
          <a:xfrm>
            <a:off x="8722305" y="2867506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49F8C0-B325-44EF-98A6-3D72779D19CE}"/>
              </a:ext>
            </a:extLst>
          </p:cNvPr>
          <p:cNvSpPr txBox="1"/>
          <p:nvPr/>
        </p:nvSpPr>
        <p:spPr>
          <a:xfrm>
            <a:off x="9033113" y="1549133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0A7F25-7ADD-982C-83BC-644336CA6151}"/>
              </a:ext>
            </a:extLst>
          </p:cNvPr>
          <p:cNvSpPr txBox="1"/>
          <p:nvPr/>
        </p:nvSpPr>
        <p:spPr>
          <a:xfrm>
            <a:off x="8731796" y="1551293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B8AE5E-6027-7F89-C6E9-5A0F4C877075}"/>
              </a:ext>
            </a:extLst>
          </p:cNvPr>
          <p:cNvSpPr/>
          <p:nvPr/>
        </p:nvSpPr>
        <p:spPr>
          <a:xfrm>
            <a:off x="6588060" y="2548857"/>
            <a:ext cx="509427" cy="2341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CC3EFA6-A1CC-840E-D334-99EA665FFECB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 flipV="1">
            <a:off x="4418325" y="2784154"/>
            <a:ext cx="3094850" cy="1078868"/>
          </a:xfrm>
          <a:prstGeom prst="bentConnector4">
            <a:avLst>
              <a:gd name="adj1" fmla="val -745"/>
              <a:gd name="adj2" fmla="val 123611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B9863AD-AAD2-61C8-77D4-FD200BB1D8E4}"/>
              </a:ext>
            </a:extLst>
          </p:cNvPr>
          <p:cNvSpPr txBox="1"/>
          <p:nvPr/>
        </p:nvSpPr>
        <p:spPr>
          <a:xfrm>
            <a:off x="5554412" y="4126090"/>
            <a:ext cx="540000" cy="30777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sz="1200" i="1" dirty="0">
                <a:solidFill>
                  <a:srgbClr val="00B050"/>
                </a:solidFill>
              </a:rPr>
              <a:t>subrec</a:t>
            </a:r>
            <a:endParaRPr lang="en-GB" sz="1200" i="1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6A1F60-93EE-F235-B2D6-F158C82AF925}"/>
              </a:ext>
            </a:extLst>
          </p:cNvPr>
          <p:cNvSpPr txBox="1"/>
          <p:nvPr/>
        </p:nvSpPr>
        <p:spPr>
          <a:xfrm>
            <a:off x="6128325" y="4159032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53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78B6-387B-E391-55C4-59D01C08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26" y="160570"/>
            <a:ext cx="10162900" cy="623236"/>
          </a:xfrm>
        </p:spPr>
        <p:txBody>
          <a:bodyPr>
            <a:noAutofit/>
          </a:bodyPr>
          <a:lstStyle/>
          <a:p>
            <a:r>
              <a:rPr lang="en-US" sz="2400" dirty="0"/>
              <a:t>TB structure: Alternative assumptions about vaccine </a:t>
            </a:r>
            <a:br>
              <a:rPr lang="en-US" sz="2400" dirty="0"/>
            </a:br>
            <a:r>
              <a:rPr lang="en-US" sz="2400" dirty="0"/>
              <a:t>characteristics</a:t>
            </a:r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312D12-C8C9-A8D3-8B6C-D58F28C20FB1}"/>
              </a:ext>
            </a:extLst>
          </p:cNvPr>
          <p:cNvGrpSpPr/>
          <p:nvPr/>
        </p:nvGrpSpPr>
        <p:grpSpPr>
          <a:xfrm>
            <a:off x="710893" y="1137201"/>
            <a:ext cx="10767037" cy="3042265"/>
            <a:chOff x="741121" y="1882153"/>
            <a:chExt cx="10767037" cy="30422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B6A25B2-E1C2-547E-FF84-0894E04C1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8553" y="2202825"/>
              <a:ext cx="3960000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E13858-69DB-9B7B-A308-898ECE8B9A3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908553" y="2189930"/>
              <a:ext cx="0" cy="618044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FDE43B-1C50-8EA9-E8B0-87D05CF820C8}"/>
                </a:ext>
              </a:extLst>
            </p:cNvPr>
            <p:cNvCxnSpPr>
              <a:cxnSpLocks/>
            </p:cNvCxnSpPr>
            <p:nvPr/>
          </p:nvCxnSpPr>
          <p:spPr>
            <a:xfrm>
              <a:off x="7864671" y="2189930"/>
              <a:ext cx="3882" cy="618044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Rectangle: Rounded Corners 97">
              <a:extLst>
                <a:ext uri="{FF2B5EF4-FFF2-40B4-BE49-F238E27FC236}">
                  <a16:creationId xmlns:a16="http://schemas.microsoft.com/office/drawing/2014/main" id="{CAEB5FCE-BD65-FC0C-8683-4E44C8C60651}"/>
                </a:ext>
              </a:extLst>
            </p:cNvPr>
            <p:cNvSpPr/>
            <p:nvPr/>
          </p:nvSpPr>
          <p:spPr>
            <a:xfrm>
              <a:off x="318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Infection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: Rounded Corners 98">
              <a:extLst>
                <a:ext uri="{FF2B5EF4-FFF2-40B4-BE49-F238E27FC236}">
                  <a16:creationId xmlns:a16="http://schemas.microsoft.com/office/drawing/2014/main" id="{96977676-F7B2-CD07-CFBB-1FB8BD9DE77F}"/>
                </a:ext>
              </a:extLst>
            </p:cNvPr>
            <p:cNvSpPr/>
            <p:nvPr/>
          </p:nvSpPr>
          <p:spPr>
            <a:xfrm>
              <a:off x="516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Minimal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99">
              <a:extLst>
                <a:ext uri="{FF2B5EF4-FFF2-40B4-BE49-F238E27FC236}">
                  <a16:creationId xmlns:a16="http://schemas.microsoft.com/office/drawing/2014/main" id="{B991F8B7-C131-8812-3A90-B6BFFD862232}"/>
                </a:ext>
              </a:extLst>
            </p:cNvPr>
            <p:cNvSpPr/>
            <p:nvPr/>
          </p:nvSpPr>
          <p:spPr>
            <a:xfrm>
              <a:off x="714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Subclinical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00">
              <a:extLst>
                <a:ext uri="{FF2B5EF4-FFF2-40B4-BE49-F238E27FC236}">
                  <a16:creationId xmlns:a16="http://schemas.microsoft.com/office/drawing/2014/main" id="{1DFE46C9-9E4B-0561-741C-A2E566ECCA78}"/>
                </a:ext>
              </a:extLst>
            </p:cNvPr>
            <p:cNvSpPr/>
            <p:nvPr/>
          </p:nvSpPr>
          <p:spPr>
            <a:xfrm>
              <a:off x="912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Clinical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60D971-6CF2-F132-9D99-6F3BE623629D}"/>
                </a:ext>
              </a:extLst>
            </p:cNvPr>
            <p:cNvCxnSpPr>
              <a:cxnSpLocks/>
            </p:cNvCxnSpPr>
            <p:nvPr/>
          </p:nvCxnSpPr>
          <p:spPr>
            <a:xfrm>
              <a:off x="4628553" y="3167974"/>
              <a:ext cx="5400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Rectangle: Rounded Corners 102">
              <a:extLst>
                <a:ext uri="{FF2B5EF4-FFF2-40B4-BE49-F238E27FC236}">
                  <a16:creationId xmlns:a16="http://schemas.microsoft.com/office/drawing/2014/main" id="{E33B58EC-4F43-61D3-AB04-57F5D2183C4E}"/>
                </a:ext>
              </a:extLst>
            </p:cNvPr>
            <p:cNvSpPr/>
            <p:nvPr/>
          </p:nvSpPr>
          <p:spPr>
            <a:xfrm>
              <a:off x="120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Susceptible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1A3F4D-3CDB-7302-C971-CF06D09BA085}"/>
                </a:ext>
              </a:extLst>
            </p:cNvPr>
            <p:cNvCxnSpPr>
              <a:cxnSpLocks/>
            </p:cNvCxnSpPr>
            <p:nvPr/>
          </p:nvCxnSpPr>
          <p:spPr>
            <a:xfrm>
              <a:off x="2639628" y="3203704"/>
              <a:ext cx="540000" cy="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8AB2B5-07BC-63D8-838D-915BF47B1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027" y="3391489"/>
              <a:ext cx="655309" cy="676485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CA0B74B-A361-AD0E-C8CB-0B38C1A1F60A}"/>
                </a:ext>
              </a:extLst>
            </p:cNvPr>
            <p:cNvGrpSpPr/>
            <p:nvPr/>
          </p:nvGrpSpPr>
          <p:grpSpPr>
            <a:xfrm>
              <a:off x="6608553" y="3078598"/>
              <a:ext cx="540000" cy="178753"/>
              <a:chOff x="2781583" y="3569137"/>
              <a:chExt cx="589117" cy="178753"/>
            </a:xfrm>
            <a:noFill/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FE27186-E0A6-39FC-3037-0AD3F9D9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583" y="3569137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E16EFCF-ACE4-7970-5ACE-40D75ACD0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583" y="3747890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CEB458-BF29-6777-BAF2-47DD7BEEB8AC}"/>
                </a:ext>
              </a:extLst>
            </p:cNvPr>
            <p:cNvGrpSpPr/>
            <p:nvPr/>
          </p:nvGrpSpPr>
          <p:grpSpPr>
            <a:xfrm>
              <a:off x="8588553" y="3078598"/>
              <a:ext cx="540000" cy="178753"/>
              <a:chOff x="2781583" y="3569137"/>
              <a:chExt cx="589117" cy="178753"/>
            </a:xfrm>
            <a:noFill/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26A1C4F-EC0D-E2FA-9655-3DC905B05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583" y="3569137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7D571C9-6241-DBA8-9D93-4AC72E1FF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583" y="3747890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733EC9-56B2-DA7F-BB50-B206D90DC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7930" y="4427974"/>
              <a:ext cx="1170623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B625CF-FB85-0716-330A-80917E42548A}"/>
                </a:ext>
              </a:extLst>
            </p:cNvPr>
            <p:cNvSpPr txBox="1"/>
            <p:nvPr/>
          </p:nvSpPr>
          <p:spPr>
            <a:xfrm>
              <a:off x="4628553" y="2731463"/>
              <a:ext cx="540000" cy="436254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Infmin</a:t>
              </a:r>
            </a:p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(1-Pv)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7ABDAA-40C7-9884-FA84-D090A40DC4E1}"/>
                </a:ext>
              </a:extLst>
            </p:cNvPr>
            <p:cNvSpPr txBox="1"/>
            <p:nvPr/>
          </p:nvSpPr>
          <p:spPr>
            <a:xfrm>
              <a:off x="6608552" y="2609512"/>
              <a:ext cx="540000" cy="467839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Minsub</a:t>
              </a:r>
            </a:p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(1-Pv)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855D9A-2098-86B7-8FD9-B96752207914}"/>
                </a:ext>
              </a:extLst>
            </p:cNvPr>
            <p:cNvSpPr txBox="1"/>
            <p:nvPr/>
          </p:nvSpPr>
          <p:spPr>
            <a:xfrm>
              <a:off x="8588551" y="2769574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subclin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B5EB77-15B5-2E5B-0867-B8F4238B153D}"/>
                </a:ext>
              </a:extLst>
            </p:cNvPr>
            <p:cNvSpPr txBox="1"/>
            <p:nvPr/>
          </p:nvSpPr>
          <p:spPr>
            <a:xfrm>
              <a:off x="8588553" y="3261958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clinsub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3A3A81-87A2-F138-1301-C0583280F61C}"/>
                </a:ext>
              </a:extLst>
            </p:cNvPr>
            <p:cNvSpPr txBox="1"/>
            <p:nvPr/>
          </p:nvSpPr>
          <p:spPr>
            <a:xfrm>
              <a:off x="6608552" y="3261958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1A8A12-B219-0F99-D8E6-6788555C57E9}"/>
                </a:ext>
              </a:extLst>
            </p:cNvPr>
            <p:cNvSpPr txBox="1"/>
            <p:nvPr/>
          </p:nvSpPr>
          <p:spPr>
            <a:xfrm>
              <a:off x="2913336" y="375760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infclr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C1048F-5637-BF0F-1AB9-D2E4F1164D07}"/>
                </a:ext>
              </a:extLst>
            </p:cNvPr>
            <p:cNvSpPr txBox="1"/>
            <p:nvPr/>
          </p:nvSpPr>
          <p:spPr>
            <a:xfrm>
              <a:off x="5618553" y="1882153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2C8DE4-D80F-578F-2EAB-E051FF6E9EB4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62186" y="3447128"/>
              <a:ext cx="0" cy="36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3F26CC-8DA3-2AD0-A107-78D594C0A338}"/>
                </a:ext>
              </a:extLst>
            </p:cNvPr>
            <p:cNvSpPr txBox="1"/>
            <p:nvPr/>
          </p:nvSpPr>
          <p:spPr>
            <a:xfrm>
              <a:off x="10513822" y="335418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l-GR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μ</a:t>
              </a:r>
              <a:r>
                <a:rPr lang="en-US" sz="1200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TB</a:t>
              </a:r>
              <a:endParaRPr lang="en-GB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67AD89E-2910-489C-1AE2-08BF7DA8BD8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8163" y="2531109"/>
              <a:ext cx="0" cy="36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E23E2A-B8B3-5B8C-A814-048BC7D1C3C9}"/>
                </a:ext>
              </a:extLst>
            </p:cNvPr>
            <p:cNvSpPr txBox="1"/>
            <p:nvPr/>
          </p:nvSpPr>
          <p:spPr>
            <a:xfrm>
              <a:off x="741121" y="257276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l-GR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ω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FFF61D-42B5-DE46-C576-340A8494E6AE}"/>
                </a:ext>
              </a:extLst>
            </p:cNvPr>
            <p:cNvSpPr txBox="1"/>
            <p:nvPr/>
          </p:nvSpPr>
          <p:spPr>
            <a:xfrm>
              <a:off x="2641011" y="2933080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EABF54-2B62-24DB-496C-ED92F04A6AEF}"/>
                </a:ext>
              </a:extLst>
            </p:cNvPr>
            <p:cNvSpPr txBox="1"/>
            <p:nvPr/>
          </p:nvSpPr>
          <p:spPr>
            <a:xfrm>
              <a:off x="4268553" y="412019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accent5"/>
                  </a:solidFill>
                </a:rPr>
                <a:t>λ</a:t>
              </a:r>
              <a:r>
                <a:rPr lang="en-GB" sz="1200" i="1" dirty="0">
                  <a:solidFill>
                    <a:schemeClr val="accent5"/>
                  </a:solidFill>
                </a:rPr>
                <a:t>*</a:t>
              </a:r>
              <a:r>
                <a:rPr lang="en-US" sz="1200" i="1" dirty="0">
                  <a:solidFill>
                    <a:schemeClr val="accent5"/>
                  </a:solidFill>
                </a:rPr>
                <a:t>p</a:t>
              </a:r>
              <a:endParaRPr lang="en-GB" sz="1200" i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Rectangle: Rounded Corners 135">
              <a:extLst>
                <a:ext uri="{FF2B5EF4-FFF2-40B4-BE49-F238E27FC236}">
                  <a16:creationId xmlns:a16="http://schemas.microsoft.com/office/drawing/2014/main" id="{1A239942-22E5-6789-1245-4D3DA192A849}"/>
                </a:ext>
              </a:extLst>
            </p:cNvPr>
            <p:cNvSpPr/>
            <p:nvPr/>
          </p:nvSpPr>
          <p:spPr>
            <a:xfrm>
              <a:off x="1208553" y="406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Cleared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0FBD9F-B777-D5A4-1ED9-DAD3A0BB7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8553" y="3522211"/>
              <a:ext cx="647168" cy="682396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DBE394D-1598-EBBA-D2ED-75D9899518F0}"/>
                </a:ext>
              </a:extLst>
            </p:cNvPr>
            <p:cNvGrpSpPr/>
            <p:nvPr/>
          </p:nvGrpSpPr>
          <p:grpSpPr>
            <a:xfrm>
              <a:off x="4808553" y="3347973"/>
              <a:ext cx="682620" cy="540000"/>
              <a:chOff x="4087368" y="2759065"/>
              <a:chExt cx="682620" cy="5400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A8AF32-4579-3080-BE80-8FD8667BDACC}"/>
                  </a:ext>
                </a:extLst>
              </p:cNvPr>
              <p:cNvSpPr txBox="1"/>
              <p:nvPr/>
            </p:nvSpPr>
            <p:spPr>
              <a:xfrm>
                <a:off x="4229988" y="2939066"/>
                <a:ext cx="540000" cy="30777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noAutofit/>
              </a:bodyPr>
              <a:lstStyle/>
              <a:p>
                <a:pPr algn="r"/>
                <a:r>
                  <a:rPr lang="en-US" sz="1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minrec</a:t>
                </a:r>
                <a:endParaRPr lang="en-GB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444DC11-9ED3-A391-A79D-FCA9BC83F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368" y="2759065"/>
                <a:ext cx="360000" cy="54000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3CD746-0CC8-BE4E-51B7-994A54633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706" y="4247974"/>
              <a:ext cx="146847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6559AD-C05B-15B3-1300-3716AE13C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027" y="3527974"/>
              <a:ext cx="0" cy="72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8677D1-8011-67D9-5253-F3C6D0B2065F}"/>
                </a:ext>
              </a:extLst>
            </p:cNvPr>
            <p:cNvSpPr txBox="1"/>
            <p:nvPr/>
          </p:nvSpPr>
          <p:spPr>
            <a:xfrm>
              <a:off x="3474447" y="3550902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Rectangle: Rounded Corners 144">
              <a:extLst>
                <a:ext uri="{FF2B5EF4-FFF2-40B4-BE49-F238E27FC236}">
                  <a16:creationId xmlns:a16="http://schemas.microsoft.com/office/drawing/2014/main" id="{E8FC7CBC-246F-222D-2A91-ED6CC25FA1F0}"/>
                </a:ext>
              </a:extLst>
            </p:cNvPr>
            <p:cNvSpPr/>
            <p:nvPr/>
          </p:nvSpPr>
          <p:spPr>
            <a:xfrm>
              <a:off x="3728553" y="3887974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Recovered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45">
              <a:extLst>
                <a:ext uri="{FF2B5EF4-FFF2-40B4-BE49-F238E27FC236}">
                  <a16:creationId xmlns:a16="http://schemas.microsoft.com/office/drawing/2014/main" id="{C32FC518-6E02-3524-18E2-F429F4B99E90}"/>
                </a:ext>
              </a:extLst>
            </p:cNvPr>
            <p:cNvSpPr/>
            <p:nvPr/>
          </p:nvSpPr>
          <p:spPr>
            <a:xfrm>
              <a:off x="10068158" y="4204418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Treated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3BCE9A2-B0B2-1D47-1067-4BDEDC55A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753" y="3167974"/>
              <a:ext cx="0" cy="1036633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50BB1ED-A14D-F8F2-EB1A-C3F3BD747FA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0568553" y="3167974"/>
              <a:ext cx="373200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F8C379-ECA7-4CA1-5715-0079DC48777E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5884671" y="4564418"/>
              <a:ext cx="4183487" cy="316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0273A61-8DFD-0957-99A3-C6A6AE8D8CAD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884671" y="3527974"/>
              <a:ext cx="3882" cy="1036760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D68133-27C1-BB9C-1B83-F2D8E408E78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864671" y="3527974"/>
              <a:ext cx="3882" cy="1036760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3843BB-6E99-7579-F4CF-CED485F17E61}"/>
                </a:ext>
              </a:extLst>
            </p:cNvPr>
            <p:cNvSpPr txBox="1"/>
            <p:nvPr/>
          </p:nvSpPr>
          <p:spPr>
            <a:xfrm>
              <a:off x="7764315" y="4256798"/>
              <a:ext cx="777055" cy="30777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6BC98B-BDAB-E8D6-796E-5919BC369459}"/>
                </a:ext>
              </a:extLst>
            </p:cNvPr>
            <p:cNvSpPr txBox="1"/>
            <p:nvPr/>
          </p:nvSpPr>
          <p:spPr>
            <a:xfrm>
              <a:off x="5777750" y="4257117"/>
              <a:ext cx="777055" cy="30777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D7FF93-4B12-9345-D141-BC2E6D1E592D}"/>
                </a:ext>
              </a:extLst>
            </p:cNvPr>
            <p:cNvGrpSpPr/>
            <p:nvPr/>
          </p:nvGrpSpPr>
          <p:grpSpPr>
            <a:xfrm>
              <a:off x="3411342" y="2609513"/>
              <a:ext cx="6658319" cy="2133658"/>
              <a:chOff x="2690157" y="1548479"/>
              <a:chExt cx="6658319" cy="2133658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86D49B3-4AAE-497D-4DC2-C341BAEFB7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0157" y="3682137"/>
                <a:ext cx="6658319" cy="0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ACC7A3-CE05-F45E-AD38-4133AF42F688}"/>
                  </a:ext>
                </a:extLst>
              </p:cNvPr>
              <p:cNvSpPr txBox="1"/>
              <p:nvPr/>
            </p:nvSpPr>
            <p:spPr>
              <a:xfrm>
                <a:off x="7888206" y="1548479"/>
                <a:ext cx="540000" cy="30777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noAutofit/>
              </a:bodyPr>
              <a:lstStyle/>
              <a:p>
                <a:pPr algn="ctr"/>
                <a:endParaRPr lang="en-GB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BCBD3F-B60E-9831-08C7-97EAD2910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0157" y="2466940"/>
                <a:ext cx="0" cy="1215197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2ACA58-5CC3-1048-CCEB-65C78B2CEE30}"/>
                </a:ext>
              </a:extLst>
            </p:cNvPr>
            <p:cNvSpPr txBox="1"/>
            <p:nvPr/>
          </p:nvSpPr>
          <p:spPr>
            <a:xfrm>
              <a:off x="2488329" y="3540384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02858944-F350-0070-1C4C-F44DECD4FEB5}"/>
              </a:ext>
            </a:extLst>
          </p:cNvPr>
          <p:cNvSpPr/>
          <p:nvPr/>
        </p:nvSpPr>
        <p:spPr>
          <a:xfrm>
            <a:off x="8579163" y="2063021"/>
            <a:ext cx="479580" cy="208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ABF2F7-35E3-9612-CF73-E7B36D6851A3}"/>
              </a:ext>
            </a:extLst>
          </p:cNvPr>
          <p:cNvSpPr txBox="1"/>
          <p:nvPr/>
        </p:nvSpPr>
        <p:spPr>
          <a:xfrm>
            <a:off x="748625" y="4627498"/>
            <a:ext cx="10444800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POID-AI/CI vaccine is effective in scTB &amp; reduces progression to cTB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POID-AI,CI,NCI: Vaccine efficacy retained at low, mid, high protection when individuals progress from infection -&gt; subclinical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POID-AI,CI,NCI: Vaccine efficacy retained at low, mid, high protection when individuals progress from infection -&gt; minimal -&gt; subclinical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POD-AI,CI,NCI: vaccine reduces progression from scTB -&gt; cTB (but doesn’t work in those with scTB at time of vaccination)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POD-AI,CI,NCI: vaccine reduces progression from scTB -&gt; cTB (DOES work in those with scTB at time of vaccination)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F79FE5-1184-1057-E5C0-021CE9AD3316}"/>
              </a:ext>
            </a:extLst>
          </p:cNvPr>
          <p:cNvSpPr txBox="1"/>
          <p:nvPr/>
        </p:nvSpPr>
        <p:spPr>
          <a:xfrm>
            <a:off x="8751261" y="1765411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1CF4BC-9A0A-0DED-820A-9C16629D55D3}"/>
              </a:ext>
            </a:extLst>
          </p:cNvPr>
          <p:cNvSpPr txBox="1"/>
          <p:nvPr/>
        </p:nvSpPr>
        <p:spPr>
          <a:xfrm>
            <a:off x="9022634" y="1761158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49F8C0-B325-44EF-98A6-3D72779D19CE}"/>
              </a:ext>
            </a:extLst>
          </p:cNvPr>
          <p:cNvSpPr txBox="1"/>
          <p:nvPr/>
        </p:nvSpPr>
        <p:spPr>
          <a:xfrm>
            <a:off x="5319679" y="1155891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0A7F25-7ADD-982C-83BC-644336CA6151}"/>
              </a:ext>
            </a:extLst>
          </p:cNvPr>
          <p:cNvSpPr txBox="1"/>
          <p:nvPr/>
        </p:nvSpPr>
        <p:spPr>
          <a:xfrm>
            <a:off x="8461796" y="1762708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B8AE5E-6027-7F89-C6E9-5A0F4C877075}"/>
              </a:ext>
            </a:extLst>
          </p:cNvPr>
          <p:cNvSpPr/>
          <p:nvPr/>
        </p:nvSpPr>
        <p:spPr>
          <a:xfrm>
            <a:off x="6588060" y="2548857"/>
            <a:ext cx="509427" cy="2341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6D1552-A21D-2EDB-520E-DC50801D9739}"/>
              </a:ext>
            </a:extLst>
          </p:cNvPr>
          <p:cNvSpPr/>
          <p:nvPr/>
        </p:nvSpPr>
        <p:spPr>
          <a:xfrm>
            <a:off x="5618535" y="1175076"/>
            <a:ext cx="479580" cy="208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EE5A20B-0AFE-7BAC-F833-A9AF59284A2C}"/>
              </a:ext>
            </a:extLst>
          </p:cNvPr>
          <p:cNvSpPr/>
          <p:nvPr/>
        </p:nvSpPr>
        <p:spPr>
          <a:xfrm>
            <a:off x="4619163" y="2024622"/>
            <a:ext cx="479580" cy="35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4EC9B7-5C13-CFFB-BEC4-97A732188909}"/>
              </a:ext>
            </a:extLst>
          </p:cNvPr>
          <p:cNvSpPr/>
          <p:nvPr/>
        </p:nvSpPr>
        <p:spPr>
          <a:xfrm>
            <a:off x="6608534" y="1900496"/>
            <a:ext cx="479580" cy="3899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B95FE2-1A31-0EF0-2F41-789C235ED8F4}"/>
              </a:ext>
            </a:extLst>
          </p:cNvPr>
          <p:cNvSpPr txBox="1"/>
          <p:nvPr/>
        </p:nvSpPr>
        <p:spPr>
          <a:xfrm>
            <a:off x="4765320" y="1744275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364054-EC88-FC31-B117-1D6956FBF417}"/>
              </a:ext>
            </a:extLst>
          </p:cNvPr>
          <p:cNvSpPr txBox="1"/>
          <p:nvPr/>
        </p:nvSpPr>
        <p:spPr>
          <a:xfrm>
            <a:off x="6712716" y="1631452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520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78B6-387B-E391-55C4-59D01C08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 structure: Age</a:t>
            </a:r>
            <a:endParaRPr lang="en-GB" dirty="0"/>
          </a:p>
        </p:txBody>
      </p:sp>
      <p:pic>
        <p:nvPicPr>
          <p:cNvPr id="62" name="Picture 61" descr="A diagram of a basic structure&#10;&#10;Description automatically generated">
            <a:extLst>
              <a:ext uri="{FF2B5EF4-FFF2-40B4-BE49-F238E27FC236}">
                <a16:creationId xmlns:a16="http://schemas.microsoft.com/office/drawing/2014/main" id="{3BAC702E-3F69-9769-519F-3458EC78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00" y="1694744"/>
            <a:ext cx="6464922" cy="1734256"/>
          </a:xfrm>
          <a:prstGeom prst="rect">
            <a:avLst/>
          </a:prstGeom>
        </p:spPr>
      </p:pic>
      <p:pic>
        <p:nvPicPr>
          <p:cNvPr id="67" name="Picture 66" descr="A diagram of a basic structure&#10;&#10;Description automatically generated">
            <a:extLst>
              <a:ext uri="{FF2B5EF4-FFF2-40B4-BE49-F238E27FC236}">
                <a16:creationId xmlns:a16="http://schemas.microsoft.com/office/drawing/2014/main" id="{698F0095-C14B-FA1E-6A2F-7C55809D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00" y="4221376"/>
            <a:ext cx="6464922" cy="1734256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E3F2AB3-09CF-8142-15F8-FF076C378193}"/>
              </a:ext>
            </a:extLst>
          </p:cNvPr>
          <p:cNvCxnSpPr>
            <a:cxnSpLocks/>
          </p:cNvCxnSpPr>
          <p:nvPr/>
        </p:nvCxnSpPr>
        <p:spPr>
          <a:xfrm flipV="1">
            <a:off x="3977076" y="3429000"/>
            <a:ext cx="0" cy="5645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C736426-0315-E328-03BC-7D2D5B7732E6}"/>
              </a:ext>
            </a:extLst>
          </p:cNvPr>
          <p:cNvSpPr txBox="1"/>
          <p:nvPr/>
        </p:nvSpPr>
        <p:spPr>
          <a:xfrm rot="16200000">
            <a:off x="-196342" y="4903838"/>
            <a:ext cx="17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Children (&lt;15yo)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D3CCB3-8081-51CA-F007-4C61370C187D}"/>
              </a:ext>
            </a:extLst>
          </p:cNvPr>
          <p:cNvSpPr txBox="1"/>
          <p:nvPr/>
        </p:nvSpPr>
        <p:spPr>
          <a:xfrm rot="16200000">
            <a:off x="-103367" y="2377206"/>
            <a:ext cx="16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Adults (</a:t>
            </a:r>
            <a:r>
              <a:rPr lang="en-GB" sz="18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rbel" panose="020B0503020204020204" pitchFamily="34" charset="0"/>
              </a:rPr>
              <a:t>≥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15yo)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E1C32F-5E05-8548-D072-591727A8FAC6}"/>
              </a:ext>
            </a:extLst>
          </p:cNvPr>
          <p:cNvSpPr txBox="1"/>
          <p:nvPr/>
        </p:nvSpPr>
        <p:spPr>
          <a:xfrm>
            <a:off x="2576221" y="3671299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Age transition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BA001D-6DAA-E3FE-C79E-EAFF5DAF9B66}"/>
              </a:ext>
            </a:extLst>
          </p:cNvPr>
          <p:cNvSpPr txBox="1"/>
          <p:nvPr/>
        </p:nvSpPr>
        <p:spPr>
          <a:xfrm>
            <a:off x="7726380" y="3126309"/>
            <a:ext cx="3943848" cy="139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rbel" panose="020B0503020204020204" pitchFamily="34" charset="0"/>
              </a:rPr>
              <a:t>Childhood TB: </a:t>
            </a:r>
            <a:endParaRPr lang="en-US" sz="1600" dirty="0">
              <a:latin typeface="Corbel" panose="020B0503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>
                <a:latin typeface="Corbel" panose="020B0503020204020204" pitchFamily="34" charset="0"/>
              </a:rPr>
              <a:t>Decrease progression (maybe from scTB-cTB)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>
                <a:latin typeface="Corbel" panose="020B0503020204020204" pitchFamily="34" charset="0"/>
              </a:rPr>
              <a:t>Decrease transmission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>
                <a:latin typeface="Corbel" panose="020B0503020204020204" pitchFamily="34" charset="0"/>
              </a:rPr>
              <a:t>Increase mortality </a:t>
            </a:r>
            <a:endParaRPr lang="en-US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5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09441" y="279132"/>
            <a:ext cx="9480857" cy="623236"/>
          </a:xfrm>
        </p:spPr>
        <p:txBody>
          <a:bodyPr spcFirstLastPara="1" lIns="95234" tIns="95234" rIns="95234" bIns="95234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Old (Tbvax)</a:t>
            </a:r>
          </a:p>
        </p:txBody>
      </p:sp>
      <p:grpSp>
        <p:nvGrpSpPr>
          <p:cNvPr id="61" name="Google Shape;61;p14"/>
          <p:cNvGrpSpPr/>
          <p:nvPr/>
        </p:nvGrpSpPr>
        <p:grpSpPr>
          <a:xfrm>
            <a:off x="3547437" y="1477819"/>
            <a:ext cx="5093947" cy="4821387"/>
            <a:chOff x="2092616" y="1113575"/>
            <a:chExt cx="5190474" cy="5668227"/>
          </a:xfrm>
        </p:grpSpPr>
        <p:sp>
          <p:nvSpPr>
            <p:cNvPr id="62" name="Google Shape;62;p14"/>
            <p:cNvSpPr/>
            <p:nvPr/>
          </p:nvSpPr>
          <p:spPr>
            <a:xfrm>
              <a:off x="4076357" y="6457802"/>
              <a:ext cx="999600" cy="324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34" tIns="95234" rIns="95234" bIns="95234" anchor="ctr" anchorCtr="0">
              <a:noAutofit/>
            </a:bodyPr>
            <a:lstStyle/>
            <a:p>
              <a:pPr algn="ctr" defTabSz="352044">
                <a:spcAft>
                  <a:spcPts val="600"/>
                </a:spcAft>
              </a:pPr>
              <a:r>
                <a:rPr lang="en" sz="7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Recovered (R)</a:t>
              </a:r>
              <a:endParaRPr sz="938"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076357" y="5540267"/>
              <a:ext cx="999600" cy="324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34" tIns="95234" rIns="95234" bIns="95234" anchor="ctr" anchorCtr="0">
              <a:noAutofit/>
            </a:bodyPr>
            <a:lstStyle/>
            <a:p>
              <a:pPr algn="ctr" defTabSz="352044">
                <a:spcAft>
                  <a:spcPts val="600"/>
                </a:spcAft>
              </a:pPr>
              <a:r>
                <a:rPr lang="en" sz="7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On-treatment</a:t>
              </a:r>
              <a:endParaRPr sz="1125"/>
            </a:p>
          </p:txBody>
        </p:sp>
        <p:cxnSp>
          <p:nvCxnSpPr>
            <p:cNvPr id="64" name="Google Shape;64;p14"/>
            <p:cNvCxnSpPr>
              <a:stCxn id="63" idx="2"/>
              <a:endCxn id="62" idx="0"/>
            </p:cNvCxnSpPr>
            <p:nvPr/>
          </p:nvCxnSpPr>
          <p:spPr>
            <a:xfrm>
              <a:off x="4576157" y="5864267"/>
              <a:ext cx="0" cy="5934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65;p14"/>
            <p:cNvSpPr/>
            <p:nvPr/>
          </p:nvSpPr>
          <p:spPr>
            <a:xfrm>
              <a:off x="4076357" y="4666054"/>
              <a:ext cx="999600" cy="324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34" tIns="95234" rIns="95234" bIns="95234" anchor="ctr" anchorCtr="0">
              <a:noAutofit/>
            </a:bodyPr>
            <a:lstStyle/>
            <a:p>
              <a:pPr algn="ctr" defTabSz="352044">
                <a:spcAft>
                  <a:spcPts val="600"/>
                </a:spcAft>
              </a:pPr>
              <a:r>
                <a:rPr lang="en" sz="7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Clinical TB</a:t>
              </a:r>
              <a:endParaRPr sz="1125"/>
            </a:p>
          </p:txBody>
        </p:sp>
        <p:cxnSp>
          <p:nvCxnSpPr>
            <p:cNvPr id="66" name="Google Shape;66;p14"/>
            <p:cNvCxnSpPr/>
            <p:nvPr/>
          </p:nvCxnSpPr>
          <p:spPr>
            <a:xfrm>
              <a:off x="4374215" y="5009002"/>
              <a:ext cx="0" cy="51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" name="Google Shape;67;p14"/>
            <p:cNvSpPr/>
            <p:nvPr/>
          </p:nvSpPr>
          <p:spPr>
            <a:xfrm>
              <a:off x="4076357" y="3810551"/>
              <a:ext cx="999600" cy="324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34" tIns="95234" rIns="95234" bIns="95234" anchor="ctr" anchorCtr="0">
              <a:noAutofit/>
            </a:bodyPr>
            <a:lstStyle/>
            <a:p>
              <a:pPr algn="ctr" defTabSz="352044">
                <a:spcAft>
                  <a:spcPts val="600"/>
                </a:spcAft>
              </a:pPr>
              <a:r>
                <a:rPr lang="en" sz="7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Subclinical TB</a:t>
              </a:r>
              <a:endParaRPr sz="1125"/>
            </a:p>
          </p:txBody>
        </p:sp>
        <p:cxnSp>
          <p:nvCxnSpPr>
            <p:cNvPr id="68" name="Google Shape;68;p14"/>
            <p:cNvCxnSpPr>
              <a:stCxn id="67" idx="2"/>
            </p:cNvCxnSpPr>
            <p:nvPr/>
          </p:nvCxnSpPr>
          <p:spPr>
            <a:xfrm>
              <a:off x="4576157" y="4134551"/>
              <a:ext cx="0" cy="51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9;p14"/>
            <p:cNvSpPr/>
            <p:nvPr/>
          </p:nvSpPr>
          <p:spPr>
            <a:xfrm>
              <a:off x="4076357" y="2955022"/>
              <a:ext cx="999600" cy="324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34" tIns="95234" rIns="95234" bIns="95234" anchor="ctr" anchorCtr="0">
              <a:noAutofit/>
            </a:bodyPr>
            <a:lstStyle/>
            <a:p>
              <a:pPr algn="ctr" defTabSz="352044">
                <a:spcAft>
                  <a:spcPts val="600"/>
                </a:spcAft>
              </a:pPr>
              <a:r>
                <a:rPr lang="en" sz="7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Infection Slow</a:t>
              </a:r>
              <a:endParaRPr sz="1125"/>
            </a:p>
          </p:txBody>
        </p:sp>
        <p:cxnSp>
          <p:nvCxnSpPr>
            <p:cNvPr id="70" name="Google Shape;70;p14"/>
            <p:cNvCxnSpPr>
              <a:stCxn id="69" idx="2"/>
            </p:cNvCxnSpPr>
            <p:nvPr/>
          </p:nvCxnSpPr>
          <p:spPr>
            <a:xfrm>
              <a:off x="4576157" y="3279022"/>
              <a:ext cx="0" cy="51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4076357" y="2099493"/>
              <a:ext cx="999600" cy="324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34" tIns="95234" rIns="95234" bIns="95234" anchor="ctr" anchorCtr="0">
              <a:noAutofit/>
            </a:bodyPr>
            <a:lstStyle/>
            <a:p>
              <a:pPr algn="ctr" defTabSz="352044">
                <a:spcAft>
                  <a:spcPts val="600"/>
                </a:spcAft>
              </a:pPr>
              <a:r>
                <a:rPr lang="en" sz="7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Infection Fast</a:t>
              </a:r>
              <a:endParaRPr sz="1125"/>
            </a:p>
          </p:txBody>
        </p:sp>
        <p:cxnSp>
          <p:nvCxnSpPr>
            <p:cNvPr id="72" name="Google Shape;72;p14"/>
            <p:cNvCxnSpPr/>
            <p:nvPr/>
          </p:nvCxnSpPr>
          <p:spPr>
            <a:xfrm>
              <a:off x="4394678" y="2423730"/>
              <a:ext cx="0" cy="51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73;p14"/>
            <p:cNvSpPr/>
            <p:nvPr/>
          </p:nvSpPr>
          <p:spPr>
            <a:xfrm>
              <a:off x="4076357" y="1113575"/>
              <a:ext cx="999600" cy="473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34" tIns="95234" rIns="95234" bIns="95234" anchor="ctr" anchorCtr="0">
              <a:noAutofit/>
            </a:bodyPr>
            <a:lstStyle/>
            <a:p>
              <a:pPr algn="ctr" defTabSz="352044">
                <a:spcAft>
                  <a:spcPts val="600"/>
                </a:spcAft>
              </a:pPr>
              <a:r>
                <a:rPr lang="en" sz="7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Uninfected Naive</a:t>
              </a:r>
              <a:endParaRPr sz="1125"/>
            </a:p>
          </p:txBody>
        </p:sp>
        <p:cxnSp>
          <p:nvCxnSpPr>
            <p:cNvPr id="74" name="Google Shape;74;p14"/>
            <p:cNvCxnSpPr>
              <a:stCxn id="73" idx="2"/>
            </p:cNvCxnSpPr>
            <p:nvPr/>
          </p:nvCxnSpPr>
          <p:spPr>
            <a:xfrm>
              <a:off x="4576157" y="1586975"/>
              <a:ext cx="0" cy="51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4773793" y="5009002"/>
              <a:ext cx="0" cy="51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76" name="Google Shape;76;p14"/>
            <p:cNvCxnSpPr>
              <a:stCxn id="62" idx="1"/>
              <a:endCxn id="67" idx="1"/>
            </p:cNvCxnSpPr>
            <p:nvPr/>
          </p:nvCxnSpPr>
          <p:spPr>
            <a:xfrm rot="10800000" flipH="1">
              <a:off x="4076357" y="3972602"/>
              <a:ext cx="300" cy="2647200"/>
            </a:xfrm>
            <a:prstGeom prst="curvedConnector3">
              <a:avLst>
                <a:gd name="adj1" fmla="val -439580794"/>
              </a:avLst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2172038" y="1407035"/>
              <a:ext cx="999600" cy="513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234" tIns="95234" rIns="95234" bIns="95234" anchor="ctr" anchorCtr="0">
              <a:noAutofit/>
            </a:bodyPr>
            <a:lstStyle/>
            <a:p>
              <a:pPr algn="ctr" defTabSz="352044">
                <a:spcAft>
                  <a:spcPts val="600"/>
                </a:spcAft>
              </a:pPr>
              <a:r>
                <a:rPr lang="en" sz="7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Uninfected Cleared</a:t>
              </a:r>
              <a:endParaRPr sz="1125"/>
            </a:p>
          </p:txBody>
        </p:sp>
        <p:cxnSp>
          <p:nvCxnSpPr>
            <p:cNvPr id="78" name="Google Shape;78;p14"/>
            <p:cNvCxnSpPr>
              <a:stCxn id="65" idx="3"/>
              <a:endCxn id="62" idx="3"/>
            </p:cNvCxnSpPr>
            <p:nvPr/>
          </p:nvCxnSpPr>
          <p:spPr>
            <a:xfrm>
              <a:off x="5075957" y="4828054"/>
              <a:ext cx="300" cy="1791600"/>
            </a:xfrm>
            <a:prstGeom prst="curvedConnector3">
              <a:avLst>
                <a:gd name="adj1" fmla="val 256976603"/>
              </a:avLst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4"/>
            <p:cNvCxnSpPr>
              <a:stCxn id="67" idx="3"/>
              <a:endCxn id="62" idx="3"/>
            </p:cNvCxnSpPr>
            <p:nvPr/>
          </p:nvCxnSpPr>
          <p:spPr>
            <a:xfrm>
              <a:off x="5075957" y="3972551"/>
              <a:ext cx="300" cy="2647200"/>
            </a:xfrm>
            <a:prstGeom prst="curvedConnector3">
              <a:avLst>
                <a:gd name="adj1" fmla="val 480086966"/>
              </a:avLst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80;p14"/>
            <p:cNvCxnSpPr>
              <a:stCxn id="71" idx="3"/>
              <a:endCxn id="67" idx="3"/>
            </p:cNvCxnSpPr>
            <p:nvPr/>
          </p:nvCxnSpPr>
          <p:spPr>
            <a:xfrm>
              <a:off x="5075957" y="2261493"/>
              <a:ext cx="300" cy="1711200"/>
            </a:xfrm>
            <a:prstGeom prst="curvedConnector3">
              <a:avLst>
                <a:gd name="adj1" fmla="val 276588158"/>
              </a:avLst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4748566" y="2442467"/>
              <a:ext cx="0" cy="51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82" name="Google Shape;82;p14"/>
            <p:cNvCxnSpPr>
              <a:stCxn id="69" idx="1"/>
              <a:endCxn id="77" idx="1"/>
            </p:cNvCxnSpPr>
            <p:nvPr/>
          </p:nvCxnSpPr>
          <p:spPr>
            <a:xfrm rot="10800000">
              <a:off x="2171957" y="1663522"/>
              <a:ext cx="1904400" cy="1453500"/>
            </a:xfrm>
            <a:prstGeom prst="curvedConnector3">
              <a:avLst>
                <a:gd name="adj1" fmla="val 110517"/>
              </a:avLst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Google Shape;83;p14"/>
            <p:cNvCxnSpPr>
              <a:stCxn id="77" idx="3"/>
              <a:endCxn id="71" idx="1"/>
            </p:cNvCxnSpPr>
            <p:nvPr/>
          </p:nvCxnSpPr>
          <p:spPr>
            <a:xfrm>
              <a:off x="3171638" y="1663535"/>
              <a:ext cx="904800" cy="597900"/>
            </a:xfrm>
            <a:prstGeom prst="curvedConnector3">
              <a:avLst>
                <a:gd name="adj1" fmla="val 49996"/>
              </a:avLst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Google Shape;84;p14"/>
            <p:cNvCxnSpPr>
              <a:stCxn id="71" idx="1"/>
              <a:endCxn id="77" idx="2"/>
            </p:cNvCxnSpPr>
            <p:nvPr/>
          </p:nvCxnSpPr>
          <p:spPr>
            <a:xfrm rot="10800000">
              <a:off x="2671757" y="1920093"/>
              <a:ext cx="1404600" cy="341400"/>
            </a:xfrm>
            <a:prstGeom prst="curvedConnector2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85" name="Google Shape;85;p14"/>
            <p:cNvSpPr txBox="1"/>
            <p:nvPr/>
          </p:nvSpPr>
          <p:spPr>
            <a:xfrm>
              <a:off x="6259490" y="4437246"/>
              <a:ext cx="10236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Natural cure</a:t>
              </a:r>
              <a:endParaRPr sz="938" i="1"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5608571" y="4908357"/>
              <a:ext cx="10236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Natural cure</a:t>
              </a:r>
              <a:endParaRPr sz="938" i="1"/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5715498" y="2374533"/>
              <a:ext cx="10881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Fast progression</a:t>
              </a:r>
              <a:endParaRPr sz="938" i="1"/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3414349" y="3349442"/>
              <a:ext cx="10881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algn="r"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Reactivation</a:t>
              </a:r>
              <a:endParaRPr sz="938" i="1"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2127396" y="6041060"/>
              <a:ext cx="15888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Relapse / Reinfection</a:t>
              </a:r>
              <a:endParaRPr sz="938" i="1"/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2092616" y="2286297"/>
              <a:ext cx="10236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Self-clearance</a:t>
              </a:r>
              <a:endParaRPr sz="938" i="1"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3237187" y="5069816"/>
              <a:ext cx="10881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algn="r"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Rx initiation</a:t>
              </a:r>
              <a:endParaRPr sz="938" i="1"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3487945" y="5965690"/>
              <a:ext cx="10881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algn="r"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Rx completion</a:t>
              </a:r>
              <a:endParaRPr sz="938" i="1"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4809079" y="5069795"/>
              <a:ext cx="15888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Rx LTFU</a:t>
              </a:r>
              <a:endParaRPr sz="938" i="1"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4773793" y="2493913"/>
              <a:ext cx="15888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Reinfection</a:t>
              </a:r>
              <a:endParaRPr sz="938" i="1"/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4678851" y="1633421"/>
              <a:ext cx="15888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Infection</a:t>
              </a:r>
              <a:endParaRPr sz="938" i="1"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3299221" y="1377130"/>
              <a:ext cx="1588800" cy="30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34" tIns="95234" rIns="95234" bIns="95234" anchor="t" anchorCtr="0">
              <a:spAutoFit/>
            </a:bodyPr>
            <a:lstStyle/>
            <a:p>
              <a:pPr defTabSz="352044">
                <a:spcAft>
                  <a:spcPts val="600"/>
                </a:spcAft>
              </a:pPr>
              <a:r>
                <a:rPr lang="en" sz="722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Reinfection</a:t>
              </a:r>
              <a:endParaRPr sz="938" i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CA8B-7B2A-6D35-8C07-EA1FC184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9132"/>
            <a:ext cx="9480857" cy="623236"/>
          </a:xfrm>
        </p:spPr>
        <p:txBody>
          <a:bodyPr>
            <a:normAutofit/>
          </a:bodyPr>
          <a:lstStyle/>
          <a:p>
            <a:r>
              <a:rPr lang="en-US" dirty="0"/>
              <a:t>Old (Tbvax)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26543D-9A66-D090-4FD1-027CEC76F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59"/>
          <a:stretch/>
        </p:blipFill>
        <p:spPr>
          <a:xfrm>
            <a:off x="4151688" y="1337310"/>
            <a:ext cx="4180782" cy="5349712"/>
          </a:xfrm>
          <a:noFill/>
        </p:spPr>
      </p:pic>
    </p:spTree>
    <p:extLst>
      <p:ext uri="{BB962C8B-B14F-4D97-AF65-F5344CB8AC3E}">
        <p14:creationId xmlns:p14="http://schemas.microsoft.com/office/powerpoint/2010/main" val="307630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78B6-387B-E391-55C4-59D01C08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NIH2 TB Structure: Simplified</a:t>
            </a:r>
            <a:endParaRPr lang="en-GB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A23571-19C5-4A18-6493-01DE368C6118}"/>
              </a:ext>
            </a:extLst>
          </p:cNvPr>
          <p:cNvGrpSpPr/>
          <p:nvPr/>
        </p:nvGrpSpPr>
        <p:grpSpPr>
          <a:xfrm>
            <a:off x="710893" y="2036889"/>
            <a:ext cx="10767037" cy="2784221"/>
            <a:chOff x="710893" y="1422280"/>
            <a:chExt cx="10767037" cy="278422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53A2B62-5A2D-D71D-14CD-C0634D82B7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8325" y="1725855"/>
              <a:ext cx="3960000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BEE9633-03FE-2A45-A3F2-04B0841218B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878325" y="1730057"/>
              <a:ext cx="0" cy="36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99EC6D-F129-A463-F7C5-5508918CCBF9}"/>
                </a:ext>
              </a:extLst>
            </p:cNvPr>
            <p:cNvCxnSpPr>
              <a:cxnSpLocks/>
            </p:cNvCxnSpPr>
            <p:nvPr/>
          </p:nvCxnSpPr>
          <p:spPr>
            <a:xfrm>
              <a:off x="7838325" y="1730057"/>
              <a:ext cx="0" cy="36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Rectangle: Rounded Corners 97">
              <a:extLst>
                <a:ext uri="{FF2B5EF4-FFF2-40B4-BE49-F238E27FC236}">
                  <a16:creationId xmlns:a16="http://schemas.microsoft.com/office/drawing/2014/main" id="{DA032CA7-C088-BB1D-AC67-BBE1C213E9AC}"/>
                </a:ext>
              </a:extLst>
            </p:cNvPr>
            <p:cNvSpPr/>
            <p:nvPr/>
          </p:nvSpPr>
          <p:spPr>
            <a:xfrm>
              <a:off x="3158325" y="2090057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Infection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: Rounded Corners 98">
              <a:extLst>
                <a:ext uri="{FF2B5EF4-FFF2-40B4-BE49-F238E27FC236}">
                  <a16:creationId xmlns:a16="http://schemas.microsoft.com/office/drawing/2014/main" id="{4BE8BCB3-1BAC-AA01-D3EB-09101A1DCB55}"/>
                </a:ext>
              </a:extLst>
            </p:cNvPr>
            <p:cNvSpPr/>
            <p:nvPr/>
          </p:nvSpPr>
          <p:spPr>
            <a:xfrm>
              <a:off x="5138325" y="2090057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Minimal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99">
              <a:extLst>
                <a:ext uri="{FF2B5EF4-FFF2-40B4-BE49-F238E27FC236}">
                  <a16:creationId xmlns:a16="http://schemas.microsoft.com/office/drawing/2014/main" id="{D6B7706E-92F9-0422-0E52-5BE467EAACCB}"/>
                </a:ext>
              </a:extLst>
            </p:cNvPr>
            <p:cNvSpPr/>
            <p:nvPr/>
          </p:nvSpPr>
          <p:spPr>
            <a:xfrm>
              <a:off x="7118325" y="2090057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Subclinical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00">
              <a:extLst>
                <a:ext uri="{FF2B5EF4-FFF2-40B4-BE49-F238E27FC236}">
                  <a16:creationId xmlns:a16="http://schemas.microsoft.com/office/drawing/2014/main" id="{1BB7C289-9F4C-72F2-80C0-1EA96B60832A}"/>
                </a:ext>
              </a:extLst>
            </p:cNvPr>
            <p:cNvSpPr/>
            <p:nvPr/>
          </p:nvSpPr>
          <p:spPr>
            <a:xfrm>
              <a:off x="9098325" y="2090057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Clinical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5EF5B5-AE5B-877E-D026-5C6F1DCDC02F}"/>
                </a:ext>
              </a:extLst>
            </p:cNvPr>
            <p:cNvCxnSpPr>
              <a:cxnSpLocks/>
            </p:cNvCxnSpPr>
            <p:nvPr/>
          </p:nvCxnSpPr>
          <p:spPr>
            <a:xfrm>
              <a:off x="4598325" y="2450057"/>
              <a:ext cx="5400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Rectangle: Rounded Corners 102">
              <a:extLst>
                <a:ext uri="{FF2B5EF4-FFF2-40B4-BE49-F238E27FC236}">
                  <a16:creationId xmlns:a16="http://schemas.microsoft.com/office/drawing/2014/main" id="{5C868606-B6CB-871F-9BAF-DCF6317DA0BF}"/>
                </a:ext>
              </a:extLst>
            </p:cNvPr>
            <p:cNvSpPr/>
            <p:nvPr/>
          </p:nvSpPr>
          <p:spPr>
            <a:xfrm>
              <a:off x="1178325" y="2090057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Susceptible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12C35C-57A1-BCF1-2873-E7FE6FEC35AE}"/>
                </a:ext>
              </a:extLst>
            </p:cNvPr>
            <p:cNvCxnSpPr>
              <a:cxnSpLocks/>
            </p:cNvCxnSpPr>
            <p:nvPr/>
          </p:nvCxnSpPr>
          <p:spPr>
            <a:xfrm>
              <a:off x="2609400" y="2485787"/>
              <a:ext cx="540000" cy="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F0E45E-356F-3AE2-6C48-334EA1E66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799" y="2673572"/>
              <a:ext cx="655309" cy="676485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47E39D-FF1A-828B-0BF5-97CE74155884}"/>
                </a:ext>
              </a:extLst>
            </p:cNvPr>
            <p:cNvGrpSpPr/>
            <p:nvPr/>
          </p:nvGrpSpPr>
          <p:grpSpPr>
            <a:xfrm>
              <a:off x="6578325" y="2360681"/>
              <a:ext cx="540000" cy="178753"/>
              <a:chOff x="2781583" y="3569137"/>
              <a:chExt cx="589117" cy="178753"/>
            </a:xfrm>
            <a:noFill/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9600228-427A-B123-F9F6-3DA77DD8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583" y="3569137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96D805E-EBD7-DC08-1B2D-1B651687B8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583" y="3747890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1645AE-15AE-69D7-DE8D-F47FE686E5E4}"/>
                </a:ext>
              </a:extLst>
            </p:cNvPr>
            <p:cNvGrpSpPr/>
            <p:nvPr/>
          </p:nvGrpSpPr>
          <p:grpSpPr>
            <a:xfrm>
              <a:off x="8558325" y="2360681"/>
              <a:ext cx="540000" cy="178753"/>
              <a:chOff x="2781583" y="3569137"/>
              <a:chExt cx="589117" cy="178753"/>
            </a:xfrm>
            <a:noFill/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AED6020-CFAD-C998-6B45-99F6F02D7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583" y="3569137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6B4670A-F97E-7CE7-CEB5-70D7AB8298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583" y="3747890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5E26CD-547D-522B-BD4A-98359E4BA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7702" y="3710057"/>
              <a:ext cx="1170623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9EA61-F1D4-3D06-8743-034D8231D3AE}"/>
                </a:ext>
              </a:extLst>
            </p:cNvPr>
            <p:cNvSpPr txBox="1"/>
            <p:nvPr/>
          </p:nvSpPr>
          <p:spPr>
            <a:xfrm>
              <a:off x="4598325" y="2142022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F0160B-0108-D128-4AAA-50584F480AC0}"/>
                </a:ext>
              </a:extLst>
            </p:cNvPr>
            <p:cNvSpPr txBox="1"/>
            <p:nvPr/>
          </p:nvSpPr>
          <p:spPr>
            <a:xfrm>
              <a:off x="6578324" y="205165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112032-C7E7-11F1-41BC-618D8D01E527}"/>
                </a:ext>
              </a:extLst>
            </p:cNvPr>
            <p:cNvSpPr txBox="1"/>
            <p:nvPr/>
          </p:nvSpPr>
          <p:spPr>
            <a:xfrm>
              <a:off x="8558323" y="205165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subclin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3D4C89-8A9B-480C-C6AD-C9E3615AD8B7}"/>
                </a:ext>
              </a:extLst>
            </p:cNvPr>
            <p:cNvSpPr txBox="1"/>
            <p:nvPr/>
          </p:nvSpPr>
          <p:spPr>
            <a:xfrm>
              <a:off x="8558325" y="2544041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clinsub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7D46D-9986-C1A3-CA7C-2AF65FBF5066}"/>
                </a:ext>
              </a:extLst>
            </p:cNvPr>
            <p:cNvSpPr txBox="1"/>
            <p:nvPr/>
          </p:nvSpPr>
          <p:spPr>
            <a:xfrm>
              <a:off x="6578324" y="2544041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95B77A-7CB3-EDC6-7642-667571893CC7}"/>
                </a:ext>
              </a:extLst>
            </p:cNvPr>
            <p:cNvSpPr txBox="1"/>
            <p:nvPr/>
          </p:nvSpPr>
          <p:spPr>
            <a:xfrm>
              <a:off x="2883108" y="3039690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infclr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059387-0804-3F3F-B5CB-05E3C0373681}"/>
                </a:ext>
              </a:extLst>
            </p:cNvPr>
            <p:cNvSpPr txBox="1"/>
            <p:nvPr/>
          </p:nvSpPr>
          <p:spPr>
            <a:xfrm>
              <a:off x="5588325" y="1422280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E35C8BC-402E-D165-7E24-E9CFE11188A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1958" y="2729211"/>
              <a:ext cx="0" cy="36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25FE08-276C-2A3E-9632-58B6CD570A3F}"/>
                </a:ext>
              </a:extLst>
            </p:cNvPr>
            <p:cNvSpPr txBox="1"/>
            <p:nvPr/>
          </p:nvSpPr>
          <p:spPr>
            <a:xfrm>
              <a:off x="10483594" y="2636270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l-GR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μ</a:t>
              </a:r>
              <a:r>
                <a:rPr lang="en-US" sz="1200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TB</a:t>
              </a:r>
              <a:endParaRPr lang="en-GB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2FE9203-73AE-C466-9BEA-EEE6962E4A4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07935" y="1813192"/>
              <a:ext cx="0" cy="36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062A99-7EC5-7578-66D4-6A2F7E67CD83}"/>
                </a:ext>
              </a:extLst>
            </p:cNvPr>
            <p:cNvSpPr txBox="1"/>
            <p:nvPr/>
          </p:nvSpPr>
          <p:spPr>
            <a:xfrm>
              <a:off x="710893" y="1854850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l-GR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ω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E446BB-4411-20C6-7AD9-4F160244B612}"/>
                </a:ext>
              </a:extLst>
            </p:cNvPr>
            <p:cNvSpPr txBox="1"/>
            <p:nvPr/>
          </p:nvSpPr>
          <p:spPr>
            <a:xfrm>
              <a:off x="2610783" y="2215163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CA4628-FA3A-6B81-A39B-23027DEE827B}"/>
                </a:ext>
              </a:extLst>
            </p:cNvPr>
            <p:cNvSpPr txBox="1"/>
            <p:nvPr/>
          </p:nvSpPr>
          <p:spPr>
            <a:xfrm>
              <a:off x="4238325" y="3402280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accent5"/>
                  </a:solidFill>
                </a:rPr>
                <a:t>λ</a:t>
              </a:r>
              <a:r>
                <a:rPr lang="en-GB" sz="1200" i="1" dirty="0">
                  <a:solidFill>
                    <a:schemeClr val="accent5"/>
                  </a:solidFill>
                </a:rPr>
                <a:t>*</a:t>
              </a:r>
              <a:r>
                <a:rPr lang="en-US" sz="1200" i="1" dirty="0">
                  <a:solidFill>
                    <a:schemeClr val="accent5"/>
                  </a:solidFill>
                </a:rPr>
                <a:t>p</a:t>
              </a:r>
              <a:endParaRPr lang="en-GB" sz="1200" i="1" dirty="0">
                <a:solidFill>
                  <a:schemeClr val="accent5"/>
                </a:solidFill>
              </a:endParaRPr>
            </a:p>
          </p:txBody>
        </p:sp>
        <p:sp>
          <p:nvSpPr>
            <p:cNvPr id="36" name="Rectangle: Rounded Corners 135">
              <a:extLst>
                <a:ext uri="{FF2B5EF4-FFF2-40B4-BE49-F238E27FC236}">
                  <a16:creationId xmlns:a16="http://schemas.microsoft.com/office/drawing/2014/main" id="{C5A612BC-CE15-31E3-55E5-1761FF265F85}"/>
                </a:ext>
              </a:extLst>
            </p:cNvPr>
            <p:cNvSpPr/>
            <p:nvPr/>
          </p:nvSpPr>
          <p:spPr>
            <a:xfrm>
              <a:off x="1178325" y="3350057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Cleared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56B9BE5-F260-8E5F-A4F9-FBDDABB76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325" y="2804294"/>
              <a:ext cx="647168" cy="682396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64A4F3-069B-BE20-1379-5B290B1A296E}"/>
                </a:ext>
              </a:extLst>
            </p:cNvPr>
            <p:cNvSpPr txBox="1"/>
            <p:nvPr/>
          </p:nvSpPr>
          <p:spPr>
            <a:xfrm>
              <a:off x="2458101" y="282246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6A1338-334D-B4BF-48C0-F7DA3132A5D4}"/>
                </a:ext>
              </a:extLst>
            </p:cNvPr>
            <p:cNvGrpSpPr/>
            <p:nvPr/>
          </p:nvGrpSpPr>
          <p:grpSpPr>
            <a:xfrm>
              <a:off x="4778325" y="2630056"/>
              <a:ext cx="682620" cy="540000"/>
              <a:chOff x="4087368" y="2759065"/>
              <a:chExt cx="682620" cy="54000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ACB83E-7739-35B0-3DD7-0F740550B2E5}"/>
                  </a:ext>
                </a:extLst>
              </p:cNvPr>
              <p:cNvSpPr txBox="1"/>
              <p:nvPr/>
            </p:nvSpPr>
            <p:spPr>
              <a:xfrm>
                <a:off x="4229988" y="2939066"/>
                <a:ext cx="540000" cy="30777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noAutofit/>
              </a:bodyPr>
              <a:lstStyle/>
              <a:p>
                <a:pPr algn="r"/>
                <a:r>
                  <a:rPr lang="en-US" sz="1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minrec</a:t>
                </a:r>
                <a:endParaRPr lang="en-GB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30F2225-1392-4437-3A83-F199165F0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368" y="2759065"/>
                <a:ext cx="360000" cy="54000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89389C-A605-4CA3-4627-DF7F550C7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1478" y="3530057"/>
              <a:ext cx="146847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AEC0CDC-13DE-7E49-9C5F-BA4B7945F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1799" y="2810057"/>
              <a:ext cx="0" cy="72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262797-F4E4-F901-FE02-B29D36C3102D}"/>
                </a:ext>
              </a:extLst>
            </p:cNvPr>
            <p:cNvSpPr txBox="1"/>
            <p:nvPr/>
          </p:nvSpPr>
          <p:spPr>
            <a:xfrm>
              <a:off x="3512345" y="2833181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r>
                <a:rPr lang="en-GB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Rectangle: Rounded Corners 144">
              <a:extLst>
                <a:ext uri="{FF2B5EF4-FFF2-40B4-BE49-F238E27FC236}">
                  <a16:creationId xmlns:a16="http://schemas.microsoft.com/office/drawing/2014/main" id="{BE362A43-F2D6-C228-F085-C53F46496D27}"/>
                </a:ext>
              </a:extLst>
            </p:cNvPr>
            <p:cNvSpPr/>
            <p:nvPr/>
          </p:nvSpPr>
          <p:spPr>
            <a:xfrm>
              <a:off x="3698325" y="3170057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Recovered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: Rounded Corners 145">
              <a:extLst>
                <a:ext uri="{FF2B5EF4-FFF2-40B4-BE49-F238E27FC236}">
                  <a16:creationId xmlns:a16="http://schemas.microsoft.com/office/drawing/2014/main" id="{3B6EF0F9-699D-2F47-50F7-D54AD12C0CD3}"/>
                </a:ext>
              </a:extLst>
            </p:cNvPr>
            <p:cNvSpPr/>
            <p:nvPr/>
          </p:nvSpPr>
          <p:spPr>
            <a:xfrm>
              <a:off x="10037930" y="3486501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Treated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B750650-F9D9-8A88-E2CF-48A43C043C01}"/>
                </a:ext>
              </a:extLst>
            </p:cNvPr>
            <p:cNvCxnSpPr>
              <a:cxnSpLocks/>
            </p:cNvCxnSpPr>
            <p:nvPr/>
          </p:nvCxnSpPr>
          <p:spPr>
            <a:xfrm>
              <a:off x="10911525" y="2450057"/>
              <a:ext cx="0" cy="1036633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CC272F-793D-3933-C4B6-AC951852507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0538325" y="2450057"/>
              <a:ext cx="373200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5EC1C50-4F29-6298-5FF4-1881D5B95870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5854443" y="3846501"/>
              <a:ext cx="4183487" cy="316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C55C4EF-62F3-2DA9-CF23-8E48B36BF24F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854443" y="2810057"/>
              <a:ext cx="3882" cy="1036760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0B8D176-C717-E020-2661-EB101CF53800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834443" y="2810057"/>
              <a:ext cx="3882" cy="1036760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DAB4D0-D4F7-7E48-8C7D-2A32E9A8B7F7}"/>
                </a:ext>
              </a:extLst>
            </p:cNvPr>
            <p:cNvSpPr txBox="1"/>
            <p:nvPr/>
          </p:nvSpPr>
          <p:spPr>
            <a:xfrm>
              <a:off x="7734087" y="3538881"/>
              <a:ext cx="777055" cy="30777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FC854F-1C7A-DC51-DE22-F16C081F1482}"/>
                </a:ext>
              </a:extLst>
            </p:cNvPr>
            <p:cNvSpPr txBox="1"/>
            <p:nvPr/>
          </p:nvSpPr>
          <p:spPr>
            <a:xfrm>
              <a:off x="5747522" y="3539200"/>
              <a:ext cx="777055" cy="30777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B02B544-C0BE-8B83-316E-71FB030CFE8E}"/>
                </a:ext>
              </a:extLst>
            </p:cNvPr>
            <p:cNvGrpSpPr/>
            <p:nvPr/>
          </p:nvGrpSpPr>
          <p:grpSpPr>
            <a:xfrm>
              <a:off x="3283302" y="2810057"/>
              <a:ext cx="6756131" cy="1223481"/>
              <a:chOff x="2592345" y="2466940"/>
              <a:chExt cx="6756131" cy="1223481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8986C7-D399-504F-47F1-6E27C7B14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0157" y="3682137"/>
                <a:ext cx="6658319" cy="0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28F2D5-4E2F-26D6-5243-7F781B9F42F6}"/>
                  </a:ext>
                </a:extLst>
              </p:cNvPr>
              <p:cNvSpPr txBox="1"/>
              <p:nvPr/>
            </p:nvSpPr>
            <p:spPr>
              <a:xfrm>
                <a:off x="2592345" y="3382644"/>
                <a:ext cx="540000" cy="30777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λ*r</a:t>
                </a:r>
                <a:endParaRPr lang="en-GB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420528B-C0A0-E18F-58E1-24C4979955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0157" y="2466940"/>
                <a:ext cx="0" cy="1215197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304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5234" tIns="95234" rIns="95234" bIns="95234" anchor="t" anchorCtr="0">
            <a:normAutofit fontScale="90000"/>
          </a:bodyPr>
          <a:lstStyle/>
          <a:p>
            <a:pPr algn="l"/>
            <a:r>
              <a:rPr lang="en" dirty="0"/>
              <a:t>Tbvax with NIH2-like natural history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1236662" y="0"/>
            <a:ext cx="3187500" cy="41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34" tIns="95234" rIns="95234" bIns="95234" anchor="t" anchorCtr="0">
            <a:spAutoFit/>
          </a:bodyPr>
          <a:lstStyle/>
          <a:p>
            <a:r>
              <a:rPr lang="en" sz="1438"/>
              <a:t> </a:t>
            </a:r>
            <a:endParaRPr sz="1438"/>
          </a:p>
        </p:txBody>
      </p:sp>
      <p:cxnSp>
        <p:nvCxnSpPr>
          <p:cNvPr id="166" name="Google Shape;166;p17"/>
          <p:cNvCxnSpPr/>
          <p:nvPr/>
        </p:nvCxnSpPr>
        <p:spPr>
          <a:xfrm rot="10800000">
            <a:off x="3874576" y="1517099"/>
            <a:ext cx="3156563" cy="0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17"/>
          <p:cNvCxnSpPr>
            <a:endCxn id="168" idx="0"/>
          </p:cNvCxnSpPr>
          <p:nvPr/>
        </p:nvCxnSpPr>
        <p:spPr>
          <a:xfrm>
            <a:off x="3874597" y="1515868"/>
            <a:ext cx="0" cy="360000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17"/>
          <p:cNvCxnSpPr>
            <a:endCxn id="170" idx="0"/>
          </p:cNvCxnSpPr>
          <p:nvPr/>
        </p:nvCxnSpPr>
        <p:spPr>
          <a:xfrm flipH="1">
            <a:off x="7024815" y="1531276"/>
            <a:ext cx="9938" cy="319125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68" name="Google Shape;168;p17"/>
          <p:cNvSpPr/>
          <p:nvPr/>
        </p:nvSpPr>
        <p:spPr>
          <a:xfrm>
            <a:off x="3300660" y="1875868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Infection</a:t>
            </a:r>
            <a:endParaRPr sz="1125" baseline="-25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4874726" y="1875868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Minimal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450878" y="1850401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8125" tIns="35703" rIns="28125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Subclinical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8044733" y="1840818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Clinical</a:t>
            </a:r>
            <a:endParaRPr sz="1000"/>
          </a:p>
        </p:txBody>
      </p:sp>
      <p:cxnSp>
        <p:nvCxnSpPr>
          <p:cNvPr id="173" name="Google Shape;173;p17"/>
          <p:cNvCxnSpPr/>
          <p:nvPr/>
        </p:nvCxnSpPr>
        <p:spPr>
          <a:xfrm>
            <a:off x="4440277" y="2209634"/>
            <a:ext cx="430313" cy="0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74" name="Google Shape;174;p17"/>
          <p:cNvSpPr/>
          <p:nvPr/>
        </p:nvSpPr>
        <p:spPr>
          <a:xfrm>
            <a:off x="1730723" y="1828134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Susceptible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5" name="Google Shape;175;p17"/>
          <p:cNvCxnSpPr/>
          <p:nvPr/>
        </p:nvCxnSpPr>
        <p:spPr>
          <a:xfrm>
            <a:off x="2862032" y="2209631"/>
            <a:ext cx="430313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76" name="Google Shape;176;p17"/>
          <p:cNvCxnSpPr/>
          <p:nvPr/>
        </p:nvCxnSpPr>
        <p:spPr>
          <a:xfrm rot="10800000" flipH="1">
            <a:off x="2769942" y="2374268"/>
            <a:ext cx="522375" cy="676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grpSp>
        <p:nvGrpSpPr>
          <p:cNvPr id="177" name="Google Shape;177;p17"/>
          <p:cNvGrpSpPr/>
          <p:nvPr/>
        </p:nvGrpSpPr>
        <p:grpSpPr>
          <a:xfrm>
            <a:off x="6022352" y="2051592"/>
            <a:ext cx="430508" cy="178753"/>
            <a:chOff x="2781500" y="3569137"/>
            <a:chExt cx="589283" cy="178753"/>
          </a:xfrm>
        </p:grpSpPr>
        <p:cxnSp>
          <p:nvCxnSpPr>
            <p:cNvPr id="178" name="Google Shape;178;p17"/>
            <p:cNvCxnSpPr/>
            <p:nvPr/>
          </p:nvCxnSpPr>
          <p:spPr>
            <a:xfrm>
              <a:off x="2781583" y="3569137"/>
              <a:ext cx="589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79" name="Google Shape;179;p17"/>
            <p:cNvCxnSpPr/>
            <p:nvPr/>
          </p:nvCxnSpPr>
          <p:spPr>
            <a:xfrm rot="10800000">
              <a:off x="2781500" y="3747890"/>
              <a:ext cx="589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80" name="Google Shape;180;p17"/>
          <p:cNvGrpSpPr/>
          <p:nvPr/>
        </p:nvGrpSpPr>
        <p:grpSpPr>
          <a:xfrm>
            <a:off x="7596345" y="2060892"/>
            <a:ext cx="448388" cy="250255"/>
            <a:chOff x="2781500" y="3569137"/>
            <a:chExt cx="589283" cy="178753"/>
          </a:xfrm>
        </p:grpSpPr>
        <p:cxnSp>
          <p:nvCxnSpPr>
            <p:cNvPr id="181" name="Google Shape;181;p17"/>
            <p:cNvCxnSpPr/>
            <p:nvPr/>
          </p:nvCxnSpPr>
          <p:spPr>
            <a:xfrm>
              <a:off x="2781583" y="3569137"/>
              <a:ext cx="589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82" name="Google Shape;182;p17"/>
            <p:cNvCxnSpPr/>
            <p:nvPr/>
          </p:nvCxnSpPr>
          <p:spPr>
            <a:xfrm rot="10800000">
              <a:off x="2781500" y="3747890"/>
              <a:ext cx="589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83" name="Google Shape;183;p17"/>
          <p:cNvSpPr txBox="1"/>
          <p:nvPr/>
        </p:nvSpPr>
        <p:spPr>
          <a:xfrm>
            <a:off x="4448511" y="1860966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infmin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6022590" y="172793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minsub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7606551" y="172793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subclin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7606552" y="2280235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clinsub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027292" y="2275535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submin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2948449" y="2877001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infclr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4949526" y="113442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infsub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7"/>
          <p:cNvCxnSpPr>
            <a:cxnSpLocks/>
          </p:cNvCxnSpPr>
          <p:nvPr/>
        </p:nvCxnSpPr>
        <p:spPr>
          <a:xfrm>
            <a:off x="8883913" y="2570401"/>
            <a:ext cx="277161" cy="299429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1" name="Google Shape;191;p17"/>
          <p:cNvSpPr txBox="1"/>
          <p:nvPr/>
        </p:nvSpPr>
        <p:spPr>
          <a:xfrm>
            <a:off x="8665537" y="2619076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" sz="938" i="1" baseline="-25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TB</a:t>
            </a:r>
            <a:endParaRPr sz="938" i="1" baseline="-250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17"/>
          <p:cNvCxnSpPr>
            <a:cxnSpLocks/>
          </p:cNvCxnSpPr>
          <p:nvPr/>
        </p:nvCxnSpPr>
        <p:spPr>
          <a:xfrm>
            <a:off x="1403689" y="1643445"/>
            <a:ext cx="328800" cy="228509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3" name="Google Shape;193;p17"/>
          <p:cNvSpPr txBox="1"/>
          <p:nvPr/>
        </p:nvSpPr>
        <p:spPr>
          <a:xfrm>
            <a:off x="1357026" y="178353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847674" y="1902057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endParaRPr sz="938" i="1" baseline="-25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583613" y="310462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E95B0C"/>
                </a:solidFill>
                <a:latin typeface="Calibri"/>
                <a:ea typeface="Calibri"/>
                <a:cs typeface="Calibri"/>
                <a:sym typeface="Calibri"/>
              </a:rPr>
              <a:t>λ*p</a:t>
            </a:r>
            <a:endParaRPr sz="938" i="1">
              <a:solidFill>
                <a:srgbClr val="E95B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627767" y="3035001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Cleared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" name="Google Shape;197;p17"/>
          <p:cNvCxnSpPr/>
          <p:nvPr/>
        </p:nvCxnSpPr>
        <p:spPr>
          <a:xfrm flipH="1">
            <a:off x="2780182" y="2531204"/>
            <a:ext cx="515813" cy="682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8" name="Google Shape;198;p17"/>
          <p:cNvSpPr txBox="1"/>
          <p:nvPr/>
        </p:nvSpPr>
        <p:spPr>
          <a:xfrm>
            <a:off x="2691995" y="2623178"/>
            <a:ext cx="430313" cy="17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7"/>
          <p:cNvGrpSpPr/>
          <p:nvPr/>
        </p:nvGrpSpPr>
        <p:grpSpPr>
          <a:xfrm>
            <a:off x="4631392" y="2512405"/>
            <a:ext cx="576486" cy="442193"/>
            <a:chOff x="4087368" y="2759065"/>
            <a:chExt cx="762988" cy="540000"/>
          </a:xfrm>
        </p:grpSpPr>
        <p:sp>
          <p:nvSpPr>
            <p:cNvPr id="200" name="Google Shape;200;p17"/>
            <p:cNvSpPr txBox="1"/>
            <p:nvPr/>
          </p:nvSpPr>
          <p:spPr>
            <a:xfrm>
              <a:off x="4310356" y="2925939"/>
              <a:ext cx="54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125" tIns="28125" rIns="28125" bIns="28125" anchor="ctr" anchorCtr="0">
              <a:noAutofit/>
            </a:bodyPr>
            <a:lstStyle/>
            <a:p>
              <a:pPr algn="r"/>
              <a:r>
                <a:rPr lang="en" sz="938" i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minrec</a:t>
              </a:r>
              <a:endParaRPr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Google Shape;201;p17"/>
            <p:cNvCxnSpPr/>
            <p:nvPr/>
          </p:nvCxnSpPr>
          <p:spPr>
            <a:xfrm flipH="1">
              <a:off x="4087368" y="2759065"/>
              <a:ext cx="360000" cy="540000"/>
            </a:xfrm>
            <a:prstGeom prst="straightConnector1">
              <a:avLst/>
            </a:prstGeom>
            <a:solidFill>
              <a:srgbClr val="FFFFFF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cxnSp>
        <p:nvCxnSpPr>
          <p:cNvPr id="202" name="Google Shape;202;p17"/>
          <p:cNvCxnSpPr/>
          <p:nvPr/>
        </p:nvCxnSpPr>
        <p:spPr>
          <a:xfrm flipH="1">
            <a:off x="3614426" y="3347244"/>
            <a:ext cx="191813" cy="375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17"/>
          <p:cNvCxnSpPr>
            <a:cxnSpLocks/>
          </p:cNvCxnSpPr>
          <p:nvPr/>
        </p:nvCxnSpPr>
        <p:spPr>
          <a:xfrm flipV="1">
            <a:off x="3611873" y="2595203"/>
            <a:ext cx="2553" cy="747965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04" name="Google Shape;204;p17"/>
          <p:cNvSpPr txBox="1"/>
          <p:nvPr/>
        </p:nvSpPr>
        <p:spPr>
          <a:xfrm>
            <a:off x="3611875" y="2621458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λ*p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3806230" y="2954634"/>
            <a:ext cx="1147875" cy="72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Recovered (R)</a:t>
            </a:r>
            <a:endParaRPr sz="1125" baseline="-25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9630559" y="3202173"/>
            <a:ext cx="1315875" cy="934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Recovered after treatment (Rt)</a:t>
            </a:r>
            <a:endParaRPr sz="1125" baseline="-25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7" name="Google Shape;207;p17"/>
          <p:cNvCxnSpPr>
            <a:cxnSpLocks/>
          </p:cNvCxnSpPr>
          <p:nvPr/>
        </p:nvCxnSpPr>
        <p:spPr>
          <a:xfrm>
            <a:off x="10241688" y="2483469"/>
            <a:ext cx="2319" cy="720000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8" name="Google Shape;208;p17"/>
          <p:cNvCxnSpPr>
            <a:cxnSpLocks/>
          </p:cNvCxnSpPr>
          <p:nvPr/>
        </p:nvCxnSpPr>
        <p:spPr>
          <a:xfrm flipH="1">
            <a:off x="5456065" y="3533627"/>
            <a:ext cx="4174494" cy="29517"/>
          </a:xfrm>
          <a:prstGeom prst="straightConnector1">
            <a:avLst/>
          </a:prstGeom>
          <a:noFill/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17"/>
          <p:cNvCxnSpPr>
            <a:endCxn id="171" idx="2"/>
          </p:cNvCxnSpPr>
          <p:nvPr/>
        </p:nvCxnSpPr>
        <p:spPr>
          <a:xfrm rot="10800000" flipH="1">
            <a:off x="5445476" y="2595868"/>
            <a:ext cx="3188" cy="967125"/>
          </a:xfrm>
          <a:prstGeom prst="straightConnector1">
            <a:avLst/>
          </a:prstGeom>
          <a:noFill/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10" name="Google Shape;210;p17"/>
          <p:cNvCxnSpPr>
            <a:endCxn id="170" idx="2"/>
          </p:cNvCxnSpPr>
          <p:nvPr/>
        </p:nvCxnSpPr>
        <p:spPr>
          <a:xfrm rot="10800000" flipH="1">
            <a:off x="7024440" y="2570401"/>
            <a:ext cx="375" cy="979875"/>
          </a:xfrm>
          <a:prstGeom prst="straightConnector1">
            <a:avLst/>
          </a:prstGeom>
          <a:noFill/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11" name="Google Shape;211;p17"/>
          <p:cNvSpPr txBox="1"/>
          <p:nvPr/>
        </p:nvSpPr>
        <p:spPr>
          <a:xfrm>
            <a:off x="6929950" y="3241225"/>
            <a:ext cx="619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relsub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5379816" y="3241211"/>
            <a:ext cx="619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relmin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7"/>
          <p:cNvGrpSpPr/>
          <p:nvPr/>
        </p:nvGrpSpPr>
        <p:grpSpPr>
          <a:xfrm>
            <a:off x="3378719" y="2595202"/>
            <a:ext cx="6251840" cy="1251937"/>
            <a:chOff x="2592345" y="2433637"/>
            <a:chExt cx="6939743" cy="1256807"/>
          </a:xfrm>
        </p:grpSpPr>
        <p:cxnSp>
          <p:nvCxnSpPr>
            <p:cNvPr id="214" name="Google Shape;214;p17"/>
            <p:cNvCxnSpPr>
              <a:cxnSpLocks/>
            </p:cNvCxnSpPr>
            <p:nvPr/>
          </p:nvCxnSpPr>
          <p:spPr>
            <a:xfrm flipH="1">
              <a:off x="2690278" y="3671742"/>
              <a:ext cx="6841810" cy="10395"/>
            </a:xfrm>
            <a:prstGeom prst="straightConnector1">
              <a:avLst/>
            </a:prstGeom>
            <a:solidFill>
              <a:srgbClr val="FFFFFF"/>
            </a:solidFill>
            <a:ln w="1905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5" name="Google Shape;215;p17"/>
            <p:cNvSpPr txBox="1"/>
            <p:nvPr/>
          </p:nvSpPr>
          <p:spPr>
            <a:xfrm>
              <a:off x="2592345" y="3382644"/>
              <a:ext cx="54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125" tIns="28125" rIns="28125" bIns="28125" anchor="ctr" anchorCtr="0">
              <a:noAutofit/>
            </a:bodyPr>
            <a:lstStyle/>
            <a:p>
              <a:pPr algn="ctr"/>
              <a:r>
                <a:rPr lang="en" sz="938" i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λ*r</a:t>
              </a:r>
              <a:endParaRPr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17"/>
            <p:cNvCxnSpPr>
              <a:cxnSpLocks/>
            </p:cNvCxnSpPr>
            <p:nvPr/>
          </p:nvCxnSpPr>
          <p:spPr>
            <a:xfrm flipH="1" flipV="1">
              <a:off x="2690155" y="2433637"/>
              <a:ext cx="1" cy="1248500"/>
            </a:xfrm>
            <a:prstGeom prst="straightConnector1">
              <a:avLst/>
            </a:prstGeom>
            <a:solidFill>
              <a:srgbClr val="FFFFFF"/>
            </a:solidFill>
            <a:ln w="19050" cap="rnd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217" name="Google Shape;217;p17"/>
          <p:cNvSpPr/>
          <p:nvPr/>
        </p:nvSpPr>
        <p:spPr>
          <a:xfrm>
            <a:off x="9683931" y="1764068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On-</a:t>
            </a:r>
            <a:b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Treatment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(T)</a:t>
            </a:r>
            <a:endParaRPr sz="1000"/>
          </a:p>
        </p:txBody>
      </p:sp>
      <p:cxnSp>
        <p:nvCxnSpPr>
          <p:cNvPr id="218" name="Google Shape;218;p17"/>
          <p:cNvCxnSpPr>
            <a:cxnSpLocks/>
          </p:cNvCxnSpPr>
          <p:nvPr/>
        </p:nvCxnSpPr>
        <p:spPr>
          <a:xfrm flipH="1" flipV="1">
            <a:off x="9197147" y="2008497"/>
            <a:ext cx="489924" cy="6794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19" name="Google Shape;219;p17"/>
          <p:cNvCxnSpPr/>
          <p:nvPr/>
        </p:nvCxnSpPr>
        <p:spPr>
          <a:xfrm rot="-10061026" flipH="1">
            <a:off x="9202762" y="2183239"/>
            <a:ext cx="487853" cy="105276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graphicFrame>
        <p:nvGraphicFramePr>
          <p:cNvPr id="220" name="Google Shape;220;p17"/>
          <p:cNvGraphicFramePr/>
          <p:nvPr>
            <p:extLst>
              <p:ext uri="{D42A27DB-BD31-4B8C-83A1-F6EECF244321}">
                <p14:modId xmlns:p14="http://schemas.microsoft.com/office/powerpoint/2010/main" val="2331053801"/>
              </p:ext>
            </p:extLst>
          </p:nvPr>
        </p:nvGraphicFramePr>
        <p:xfrm>
          <a:off x="4552668" y="4463156"/>
          <a:ext cx="3788251" cy="20801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0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Parameters kept in new Tbvax with NIH2 like structure</a:t>
                      </a:r>
                      <a:endParaRPr sz="1100"/>
                    </a:p>
                  </a:txBody>
                  <a:tcPr marL="97141" marR="97141" marT="57141" marB="12190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definition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value</a:t>
                      </a:r>
                      <a:endParaRPr sz="110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eta 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Rate of treatment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</a:t>
                      </a:r>
                      <a:endParaRPr sz="110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kappa 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On-treatment mortality rate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0.1352</a:t>
                      </a:r>
                      <a:endParaRPr sz="110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tau 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Treatment duration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sage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Scaled by age groups A0,A15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A0=1; A15=0.5</a:t>
                      </a:r>
                      <a:endParaRPr sz="1100" dirty="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1" name="Google Shape;221;p17"/>
          <p:cNvSpPr txBox="1"/>
          <p:nvPr/>
        </p:nvSpPr>
        <p:spPr>
          <a:xfrm>
            <a:off x="9223079" y="2280235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eta</a:t>
            </a:r>
            <a:endParaRPr sz="938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9109684" y="1456960"/>
            <a:ext cx="706464" cy="44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(tf/tau)*</a:t>
            </a:r>
            <a:endParaRPr sz="938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938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(1-kappa*</a:t>
            </a:r>
          </a:p>
          <a:p>
            <a:pPr algn="ctr"/>
            <a:r>
              <a:rPr lang="en" sz="938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sage)</a:t>
            </a:r>
            <a:endParaRPr sz="938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10327035" y="2647560"/>
            <a:ext cx="69313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(ts/tau)*</a:t>
            </a:r>
            <a:endParaRPr sz="938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</a:pPr>
            <a:r>
              <a:rPr lang="en" sz="938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(1-kappa*sage)</a:t>
            </a:r>
            <a:endParaRPr sz="938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4448535" y="4203594"/>
            <a:ext cx="4048125" cy="25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813" i="1" dirty="0">
                <a:solidFill>
                  <a:schemeClr val="dk2"/>
                </a:solidFill>
              </a:rPr>
              <a:t>Abbreviations: tf = treatment failure; ts = treatment success</a:t>
            </a:r>
            <a:endParaRPr sz="813" i="1" dirty="0">
              <a:solidFill>
                <a:schemeClr val="dk2"/>
              </a:solidFill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10327035" y="4177536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" sz="938" i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 sz="938" i="1" baseline="-2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7"/>
          <p:cNvCxnSpPr>
            <a:cxnSpLocks/>
          </p:cNvCxnSpPr>
          <p:nvPr/>
        </p:nvCxnSpPr>
        <p:spPr>
          <a:xfrm>
            <a:off x="10565374" y="4136673"/>
            <a:ext cx="301312" cy="325121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E30-8E1F-B75E-1B69-964F64D4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E1BD472-8BF9-3072-32BF-90F3626E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95165"/>
              </p:ext>
            </p:extLst>
          </p:nvPr>
        </p:nvGraphicFramePr>
        <p:xfrm>
          <a:off x="609441" y="1325894"/>
          <a:ext cx="11106600" cy="50066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11546683"/>
                    </a:ext>
                  </a:extLst>
                </a:gridCol>
                <a:gridCol w="4562900">
                  <a:extLst>
                    <a:ext uri="{9D8B030D-6E8A-4147-A177-3AD203B41FA5}">
                      <a16:colId xmlns:a16="http://schemas.microsoft.com/office/drawing/2014/main" val="1427253572"/>
                    </a:ext>
                  </a:extLst>
                </a:gridCol>
                <a:gridCol w="1905925">
                  <a:extLst>
                    <a:ext uri="{9D8B030D-6E8A-4147-A177-3AD203B41FA5}">
                      <a16:colId xmlns:a16="http://schemas.microsoft.com/office/drawing/2014/main" val="4022240528"/>
                    </a:ext>
                  </a:extLst>
                </a:gridCol>
                <a:gridCol w="3197775">
                  <a:extLst>
                    <a:ext uri="{9D8B030D-6E8A-4147-A177-3AD203B41FA5}">
                      <a16:colId xmlns:a16="http://schemas.microsoft.com/office/drawing/2014/main" val="1558699671"/>
                    </a:ext>
                  </a:extLst>
                </a:gridCol>
              </a:tblGrid>
              <a:tr h="31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Description 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Value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Range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55873607"/>
                  </a:ext>
                </a:extLst>
              </a:tr>
              <a:tr h="31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Λ</a:t>
                      </a:r>
                      <a:endParaRPr sz="1400" i="1" baseline="-25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Force of Infection (S to I; C to I)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0.0034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(0, 0.0068)</a:t>
                      </a:r>
                      <a:endParaRPr sz="1400" i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3649186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sym typeface="Calibri"/>
                        </a:rPr>
                        <a:t>infmin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I to Dm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0.135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(0.04, 0.23)</a:t>
                      </a:r>
                      <a:endParaRPr sz="1400" i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0447202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infsub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I to Ds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0.055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(0.01, 0.1)</a:t>
                      </a:r>
                      <a:endParaRPr sz="1400" i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7817282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Minsub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Calibri"/>
                        </a:rPr>
                        <a:t>Dm to Ds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0.245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(0.21, 0.28)</a:t>
                      </a:r>
                      <a:endParaRPr sz="1400" i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6290916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submin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Ds to Dm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1.635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(1.24, 2.03)</a:t>
                      </a:r>
                      <a:endParaRPr sz="1400" i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5171620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subclin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Ds to Dc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0.75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(0.56, 0.94)</a:t>
                      </a:r>
                      <a:endParaRPr sz="1400" i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8397687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clinsub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Dc to Ds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0.59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(0.46, 0.72)</a:t>
                      </a:r>
                      <a:endParaRPr sz="1400" i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7013765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minrec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Dm to R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0.185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(0.14, 0.23)</a:t>
                      </a:r>
                      <a:endParaRPr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721171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relmin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Rt to Dm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0.005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(0, 0.01)</a:t>
                      </a:r>
                      <a:endParaRPr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3773784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relsub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Rt to Ds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0.005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(0, 0.01)</a:t>
                      </a:r>
                      <a:endParaRPr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8504081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infclr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I to C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2.115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(0.93, 3.3)</a:t>
                      </a:r>
                      <a:endParaRPr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919191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muTB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Clinical TB mortality rate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0.33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(0.28, 0.38)</a:t>
                      </a:r>
                      <a:endParaRPr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1459996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P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protection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0.22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(0.14, 0.3)</a:t>
                      </a:r>
                      <a:endParaRPr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6869797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r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sym typeface="Calibri"/>
                        </a:rPr>
                        <a:t>Re-infection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3.205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(2.14, 4.27)</a:t>
                      </a:r>
                      <a:endParaRPr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1801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5234" tIns="95234" rIns="95234" bIns="95234" anchor="t" anchorCtr="0">
            <a:normAutofit fontScale="90000"/>
          </a:bodyPr>
          <a:lstStyle/>
          <a:p>
            <a:pPr algn="l"/>
            <a:r>
              <a:rPr lang="en" dirty="0"/>
              <a:t>Tbvax (old) vs New Age Scaling Parameters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1236662" y="0"/>
            <a:ext cx="3187500" cy="41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34" tIns="95234" rIns="95234" bIns="95234" anchor="t" anchorCtr="0">
            <a:spAutoFit/>
          </a:bodyPr>
          <a:lstStyle/>
          <a:p>
            <a:r>
              <a:rPr lang="en" sz="1438"/>
              <a:t> </a:t>
            </a:r>
            <a:endParaRPr sz="1438"/>
          </a:p>
        </p:txBody>
      </p:sp>
      <p:graphicFrame>
        <p:nvGraphicFramePr>
          <p:cNvPr id="220" name="Google Shape;220;p17"/>
          <p:cNvGraphicFramePr/>
          <p:nvPr>
            <p:extLst>
              <p:ext uri="{D42A27DB-BD31-4B8C-83A1-F6EECF244321}">
                <p14:modId xmlns:p14="http://schemas.microsoft.com/office/powerpoint/2010/main" val="612619397"/>
              </p:ext>
            </p:extLst>
          </p:nvPr>
        </p:nvGraphicFramePr>
        <p:xfrm>
          <a:off x="609442" y="1404784"/>
          <a:ext cx="11182066" cy="517324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88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161">
                  <a:extLst>
                    <a:ext uri="{9D8B030D-6E8A-4147-A177-3AD203B41FA5}">
                      <a16:colId xmlns:a16="http://schemas.microsoft.com/office/drawing/2014/main" val="2852220508"/>
                    </a:ext>
                  </a:extLst>
                </a:gridCol>
                <a:gridCol w="215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535">
                  <a:extLst>
                    <a:ext uri="{9D8B030D-6E8A-4147-A177-3AD203B41FA5}">
                      <a16:colId xmlns:a16="http://schemas.microsoft.com/office/drawing/2014/main" val="762121766"/>
                    </a:ext>
                  </a:extLst>
                </a:gridCol>
              </a:tblGrid>
              <a:tr h="72596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Tbvax (Old) Parameter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+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Old Prior range</a:t>
                      </a:r>
                    </a:p>
                  </a:txBody>
                  <a:tcPr marL="97141" marR="97141" marT="57141" marB="12190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Tbvax (New) Parameter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+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New P</a:t>
                      </a:r>
                      <a:r>
                        <a:rPr lang="en" sz="1200" b="1" dirty="0"/>
                        <a:t>rior range</a:t>
                      </a:r>
                      <a:endParaRPr sz="1200" b="1" dirty="0"/>
                    </a:p>
                  </a:txBody>
                  <a:tcPr marL="97141" marR="97141" marT="57141" marB="12190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Sample the corresponding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age scaling parameter (j)</a:t>
                      </a:r>
                      <a:endParaRPr sz="1200" b="1" dirty="0"/>
                    </a:p>
                  </a:txBody>
                  <a:tcPr marL="97141" marR="97141" marT="57141" marB="12190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How age scaling parameters are </a:t>
                      </a:r>
                      <a:r>
                        <a:rPr lang="en-GB" sz="1200" b="1" noProof="0" dirty="0"/>
                        <a:t>used in Tbvax (New)</a:t>
                      </a:r>
                    </a:p>
                  </a:txBody>
                  <a:tcPr marL="97141" marR="97141" marT="57141" marB="12190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Age-specific constraints during calibration</a:t>
                      </a:r>
                      <a:endParaRPr sz="1200" b="1" dirty="0"/>
                    </a:p>
                  </a:txBody>
                  <a:tcPr marL="97141" marR="97141" marT="57141" marB="12190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</a:t>
                      </a:r>
                      <a:r>
                        <a:rPr lang="en" sz="1200" dirty="0"/>
                        <a:t>heta(j) - (</a:t>
                      </a:r>
                      <a:r>
                        <a:rPr lang="en-GB" sz="1200" dirty="0"/>
                        <a:t>Rate per year of fast </a:t>
                      </a:r>
                      <a:r>
                        <a:rPr lang="en-GB" sz="1200"/>
                        <a:t>progression)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(0.0696, 0.111)</a:t>
                      </a:r>
                      <a:endParaRPr lang="en-GB"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infsub(j)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(0.01, 0.1)</a:t>
                      </a:r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Sample j1 from (0, 1)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max(0.001,infsub*j1)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Retain if value for children is less than value for adults (but still within the prior range)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2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</a:t>
                      </a:r>
                      <a:r>
                        <a:rPr lang="en" sz="1200" dirty="0"/>
                        <a:t>igma(j) - (</a:t>
                      </a:r>
                      <a:r>
                        <a:rPr lang="en-GB" sz="1200" dirty="0"/>
                        <a:t>Rate per year of reactivation)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(0.000135, 0.00113)</a:t>
                      </a:r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Infmin(j) or minsub(j)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(0.04, 0.23) or (0.21, 0.28)</a:t>
                      </a:r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Sample j2 from (0, 1)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m</a:t>
                      </a:r>
                      <a:r>
                        <a:rPr lang="en-GB" sz="1200" dirty="0"/>
                        <a:t>ax(0.04,Infmin*j2)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OR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max(0.21,minsub*j2)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Retain if value for children is less than value for adults (but still within the prior range)</a:t>
                      </a:r>
                    </a:p>
                  </a:txBody>
                  <a:tcPr marL="97141" marR="97141" marT="57141" marB="1219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2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R</a:t>
                      </a:r>
                      <a:r>
                        <a:rPr lang="en" sz="1200" dirty="0"/>
                        <a:t>ho(j)  - (</a:t>
                      </a:r>
                      <a:r>
                        <a:rPr lang="en-GB" sz="1200" dirty="0"/>
                        <a:t>Rate per year of relapse)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(0.0001, 0.07)</a:t>
                      </a:r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R</a:t>
                      </a:r>
                      <a:r>
                        <a:rPr lang="en" sz="1200" dirty="0"/>
                        <a:t>elsub(j)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(0, 0.01)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Sample j3 from (0, 1)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</a:t>
                      </a:r>
                      <a:r>
                        <a:rPr lang="en" sz="1200" dirty="0"/>
                        <a:t>ax(0,relsub*j3)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=</a:t>
                      </a:r>
                      <a:r>
                        <a:rPr lang="en" sz="1200"/>
                        <a:t> </a:t>
                      </a:r>
                      <a:endParaRPr lang="en" sz="12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relsub*j3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Retain if value for children is less than value for adults (but still within the prior range)</a:t>
                      </a:r>
                    </a:p>
                  </a:txBody>
                  <a:tcPr marL="97141" marR="97141" marT="57141" marB="12190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29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muDc(j) (clinical TB mortality rate)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(0, 0.178)</a:t>
                      </a:r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muTB(j)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(0.28, 0.38)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Sample Sage from (0, 1)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muTB*Sage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Retain if value for children is greater than value for adults 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29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kappat(j) = kappa(j)/tau 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(On-treatment mortality rate per year)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(0, Kmax/tau)</a:t>
                      </a:r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kappat(j)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(0, Kmax/tau)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Sample Sage from (0, 1)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Kappa*Sage/tau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Retain if value for children is greater than value for adults </a:t>
                      </a:r>
                      <a:endParaRPr sz="1200" dirty="0"/>
                    </a:p>
                  </a:txBody>
                  <a:tcPr marL="97141" marR="97141" marT="57141" marB="121906" anchor="ctr"/>
                </a:tc>
                <a:extLst>
                  <a:ext uri="{0D108BD9-81ED-4DB2-BD59-A6C34878D82A}">
                    <a16:rowId xmlns:a16="http://schemas.microsoft.com/office/drawing/2014/main" val="346661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1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D748-E1BA-F420-04DC-D964B734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Targets 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9622FC-7A67-9B6E-9C0E-9F78A3961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209025"/>
              </p:ext>
            </p:extLst>
          </p:nvPr>
        </p:nvGraphicFramePr>
        <p:xfrm>
          <a:off x="609600" y="1477963"/>
          <a:ext cx="1096962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25">
                  <a:extLst>
                    <a:ext uri="{9D8B030D-6E8A-4147-A177-3AD203B41FA5}">
                      <a16:colId xmlns:a16="http://schemas.microsoft.com/office/drawing/2014/main" val="3295407596"/>
                    </a:ext>
                  </a:extLst>
                </a:gridCol>
                <a:gridCol w="1448985">
                  <a:extLst>
                    <a:ext uri="{9D8B030D-6E8A-4147-A177-3AD203B41FA5}">
                      <a16:colId xmlns:a16="http://schemas.microsoft.com/office/drawing/2014/main" val="1569647"/>
                    </a:ext>
                  </a:extLst>
                </a:gridCol>
                <a:gridCol w="1482990">
                  <a:extLst>
                    <a:ext uri="{9D8B030D-6E8A-4147-A177-3AD203B41FA5}">
                      <a16:colId xmlns:a16="http://schemas.microsoft.com/office/drawing/2014/main" val="344046155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32888326"/>
                    </a:ext>
                  </a:extLst>
                </a:gridCol>
                <a:gridCol w="2322576">
                  <a:extLst>
                    <a:ext uri="{9D8B030D-6E8A-4147-A177-3AD203B41FA5}">
                      <a16:colId xmlns:a16="http://schemas.microsoft.com/office/drawing/2014/main" val="2693220185"/>
                    </a:ext>
                  </a:extLst>
                </a:gridCol>
                <a:gridCol w="2581528">
                  <a:extLst>
                    <a:ext uri="{9D8B030D-6E8A-4147-A177-3AD203B41FA5}">
                      <a16:colId xmlns:a16="http://schemas.microsoft.com/office/drawing/2014/main" val="367894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by TB output (x)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 (</a:t>
                      </a:r>
                      <a:r>
                        <a:rPr lang="en-US" dirty="0" err="1"/>
                        <a:t>fn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Prevalence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1e5*x/y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 Prevalence Survey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5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Latent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incidence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Dscount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1e5*x/y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W.H.O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7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mortality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TBdead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1e5*x/y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W.H.O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9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notifications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DcTcount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1e5*x/y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W.H.O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subclinical proportion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30851"/>
                  </a:ext>
                </a:extLst>
              </a:tr>
            </a:tbl>
          </a:graphicData>
        </a:graphic>
      </p:graphicFrame>
      <p:sp>
        <p:nvSpPr>
          <p:cNvPr id="3" name="Google Shape;224;p17">
            <a:extLst>
              <a:ext uri="{FF2B5EF4-FFF2-40B4-BE49-F238E27FC236}">
                <a16:creationId xmlns:a16="http://schemas.microsoft.com/office/drawing/2014/main" id="{CB9994D0-64E8-E611-604A-ED733548B108}"/>
              </a:ext>
            </a:extLst>
          </p:cNvPr>
          <p:cNvSpPr txBox="1"/>
          <p:nvPr/>
        </p:nvSpPr>
        <p:spPr>
          <a:xfrm>
            <a:off x="609441" y="4985792"/>
            <a:ext cx="10969783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-US" sz="1600" i="1" dirty="0" err="1">
                <a:solidFill>
                  <a:schemeClr val="dk2"/>
                </a:solidFill>
              </a:rPr>
              <a:t>Fn</a:t>
            </a:r>
            <a:r>
              <a:rPr lang="en-US" sz="1600" i="1" dirty="0">
                <a:solidFill>
                  <a:schemeClr val="dk2"/>
                </a:solidFill>
              </a:rPr>
              <a:t> defines the operation applied to x and y (x/y for a ratio, 1e5*x/y for incidence per 100K per year)</a:t>
            </a:r>
            <a:endParaRPr sz="1600" i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7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78B6-387B-E391-55C4-59D01C08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 structure: Current model assumptions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312D12-C8C9-A8D3-8B6C-D58F28C20FB1}"/>
              </a:ext>
            </a:extLst>
          </p:cNvPr>
          <p:cNvGrpSpPr/>
          <p:nvPr/>
        </p:nvGrpSpPr>
        <p:grpSpPr>
          <a:xfrm>
            <a:off x="710893" y="1405342"/>
            <a:ext cx="10767037" cy="2784221"/>
            <a:chOff x="741121" y="2140197"/>
            <a:chExt cx="10767037" cy="278422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B6A25B2-E1C2-547E-FF84-0894E04C1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8553" y="2443772"/>
              <a:ext cx="3960000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E13858-69DB-9B7B-A308-898ECE8B9A3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908553" y="2447974"/>
              <a:ext cx="0" cy="36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FDE43B-1C50-8EA9-E8B0-87D05CF820C8}"/>
                </a:ext>
              </a:extLst>
            </p:cNvPr>
            <p:cNvCxnSpPr>
              <a:cxnSpLocks/>
            </p:cNvCxnSpPr>
            <p:nvPr/>
          </p:nvCxnSpPr>
          <p:spPr>
            <a:xfrm>
              <a:off x="7868553" y="2447974"/>
              <a:ext cx="0" cy="36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Rectangle: Rounded Corners 97">
              <a:extLst>
                <a:ext uri="{FF2B5EF4-FFF2-40B4-BE49-F238E27FC236}">
                  <a16:creationId xmlns:a16="http://schemas.microsoft.com/office/drawing/2014/main" id="{CAEB5FCE-BD65-FC0C-8683-4E44C8C60651}"/>
                </a:ext>
              </a:extLst>
            </p:cNvPr>
            <p:cNvSpPr/>
            <p:nvPr/>
          </p:nvSpPr>
          <p:spPr>
            <a:xfrm>
              <a:off x="318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Infection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: Rounded Corners 98">
              <a:extLst>
                <a:ext uri="{FF2B5EF4-FFF2-40B4-BE49-F238E27FC236}">
                  <a16:creationId xmlns:a16="http://schemas.microsoft.com/office/drawing/2014/main" id="{96977676-F7B2-CD07-CFBB-1FB8BD9DE77F}"/>
                </a:ext>
              </a:extLst>
            </p:cNvPr>
            <p:cNvSpPr/>
            <p:nvPr/>
          </p:nvSpPr>
          <p:spPr>
            <a:xfrm>
              <a:off x="516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Minimal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99">
              <a:extLst>
                <a:ext uri="{FF2B5EF4-FFF2-40B4-BE49-F238E27FC236}">
                  <a16:creationId xmlns:a16="http://schemas.microsoft.com/office/drawing/2014/main" id="{B991F8B7-C131-8812-3A90-B6BFFD862232}"/>
                </a:ext>
              </a:extLst>
            </p:cNvPr>
            <p:cNvSpPr/>
            <p:nvPr/>
          </p:nvSpPr>
          <p:spPr>
            <a:xfrm>
              <a:off x="714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Subclinical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00">
              <a:extLst>
                <a:ext uri="{FF2B5EF4-FFF2-40B4-BE49-F238E27FC236}">
                  <a16:creationId xmlns:a16="http://schemas.microsoft.com/office/drawing/2014/main" id="{1DFE46C9-9E4B-0561-741C-A2E566ECCA78}"/>
                </a:ext>
              </a:extLst>
            </p:cNvPr>
            <p:cNvSpPr/>
            <p:nvPr/>
          </p:nvSpPr>
          <p:spPr>
            <a:xfrm>
              <a:off x="912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Clinical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60D971-6CF2-F132-9D99-6F3BE623629D}"/>
                </a:ext>
              </a:extLst>
            </p:cNvPr>
            <p:cNvCxnSpPr>
              <a:cxnSpLocks/>
            </p:cNvCxnSpPr>
            <p:nvPr/>
          </p:nvCxnSpPr>
          <p:spPr>
            <a:xfrm>
              <a:off x="4628553" y="3167974"/>
              <a:ext cx="5400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Rectangle: Rounded Corners 102">
              <a:extLst>
                <a:ext uri="{FF2B5EF4-FFF2-40B4-BE49-F238E27FC236}">
                  <a16:creationId xmlns:a16="http://schemas.microsoft.com/office/drawing/2014/main" id="{E33B58EC-4F43-61D3-AB04-57F5D2183C4E}"/>
                </a:ext>
              </a:extLst>
            </p:cNvPr>
            <p:cNvSpPr/>
            <p:nvPr/>
          </p:nvSpPr>
          <p:spPr>
            <a:xfrm>
              <a:off x="1208553" y="280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Susceptible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1A3F4D-3CDB-7302-C971-CF06D09BA085}"/>
                </a:ext>
              </a:extLst>
            </p:cNvPr>
            <p:cNvCxnSpPr>
              <a:cxnSpLocks/>
            </p:cNvCxnSpPr>
            <p:nvPr/>
          </p:nvCxnSpPr>
          <p:spPr>
            <a:xfrm>
              <a:off x="2639628" y="3203704"/>
              <a:ext cx="540000" cy="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8AB2B5-07BC-63D8-838D-915BF47B1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027" y="3391489"/>
              <a:ext cx="655309" cy="676485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CA0B74B-A361-AD0E-C8CB-0B38C1A1F60A}"/>
                </a:ext>
              </a:extLst>
            </p:cNvPr>
            <p:cNvGrpSpPr/>
            <p:nvPr/>
          </p:nvGrpSpPr>
          <p:grpSpPr>
            <a:xfrm>
              <a:off x="6608553" y="3078598"/>
              <a:ext cx="540000" cy="178753"/>
              <a:chOff x="2781583" y="3569137"/>
              <a:chExt cx="589117" cy="178753"/>
            </a:xfrm>
            <a:noFill/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FE27186-E0A6-39FC-3037-0AD3F9D9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583" y="3569137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E16EFCF-ACE4-7970-5ACE-40D75ACD0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583" y="3747890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CEB458-BF29-6777-BAF2-47DD7BEEB8AC}"/>
                </a:ext>
              </a:extLst>
            </p:cNvPr>
            <p:cNvGrpSpPr/>
            <p:nvPr/>
          </p:nvGrpSpPr>
          <p:grpSpPr>
            <a:xfrm>
              <a:off x="8588553" y="3078598"/>
              <a:ext cx="540000" cy="178753"/>
              <a:chOff x="2781583" y="3569137"/>
              <a:chExt cx="589117" cy="178753"/>
            </a:xfrm>
            <a:noFill/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26A1C4F-EC0D-E2FA-9655-3DC905B05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583" y="3569137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7D571C9-6241-DBA8-9D93-4AC72E1FF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583" y="3747890"/>
                <a:ext cx="589117" cy="0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733EC9-56B2-DA7F-BB50-B206D90DC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7930" y="4427974"/>
              <a:ext cx="1170623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B625CF-FB85-0716-330A-80917E42548A}"/>
                </a:ext>
              </a:extLst>
            </p:cNvPr>
            <p:cNvSpPr txBox="1"/>
            <p:nvPr/>
          </p:nvSpPr>
          <p:spPr>
            <a:xfrm>
              <a:off x="4628553" y="2859939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7ABDAA-40C7-9884-FA84-D090A40DC4E1}"/>
                </a:ext>
              </a:extLst>
            </p:cNvPr>
            <p:cNvSpPr txBox="1"/>
            <p:nvPr/>
          </p:nvSpPr>
          <p:spPr>
            <a:xfrm>
              <a:off x="6608552" y="2769574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855D9A-2098-86B7-8FD9-B96752207914}"/>
                </a:ext>
              </a:extLst>
            </p:cNvPr>
            <p:cNvSpPr txBox="1"/>
            <p:nvPr/>
          </p:nvSpPr>
          <p:spPr>
            <a:xfrm>
              <a:off x="8588551" y="2769574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subclin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B5EB77-15B5-2E5B-0867-B8F4238B153D}"/>
                </a:ext>
              </a:extLst>
            </p:cNvPr>
            <p:cNvSpPr txBox="1"/>
            <p:nvPr/>
          </p:nvSpPr>
          <p:spPr>
            <a:xfrm>
              <a:off x="8588553" y="3261958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clinsub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3A3A81-87A2-F138-1301-C0583280F61C}"/>
                </a:ext>
              </a:extLst>
            </p:cNvPr>
            <p:cNvSpPr txBox="1"/>
            <p:nvPr/>
          </p:nvSpPr>
          <p:spPr>
            <a:xfrm>
              <a:off x="6608552" y="3261958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1A8A12-B219-0F99-D8E6-6788555C57E9}"/>
                </a:ext>
              </a:extLst>
            </p:cNvPr>
            <p:cNvSpPr txBox="1"/>
            <p:nvPr/>
          </p:nvSpPr>
          <p:spPr>
            <a:xfrm>
              <a:off x="2913336" y="375760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infclr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C1048F-5637-BF0F-1AB9-D2E4F1164D07}"/>
                </a:ext>
              </a:extLst>
            </p:cNvPr>
            <p:cNvSpPr txBox="1"/>
            <p:nvPr/>
          </p:nvSpPr>
          <p:spPr>
            <a:xfrm>
              <a:off x="5618553" y="214019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Infsub (1-pv)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2C8DE4-D80F-578F-2EAB-E051FF6E9EB4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62186" y="3447128"/>
              <a:ext cx="0" cy="36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3F26CC-8DA3-2AD0-A107-78D594C0A338}"/>
                </a:ext>
              </a:extLst>
            </p:cNvPr>
            <p:cNvSpPr txBox="1"/>
            <p:nvPr/>
          </p:nvSpPr>
          <p:spPr>
            <a:xfrm>
              <a:off x="10513822" y="335418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l-GR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μ</a:t>
              </a:r>
              <a:r>
                <a:rPr lang="en-US" sz="1200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TB</a:t>
              </a:r>
              <a:endParaRPr lang="en-GB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67AD89E-2910-489C-1AE2-08BF7DA8BD8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8163" y="2531109"/>
              <a:ext cx="0" cy="36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E23E2A-B8B3-5B8C-A814-048BC7D1C3C9}"/>
                </a:ext>
              </a:extLst>
            </p:cNvPr>
            <p:cNvSpPr txBox="1"/>
            <p:nvPr/>
          </p:nvSpPr>
          <p:spPr>
            <a:xfrm>
              <a:off x="741121" y="257276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l-GR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ω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FFF61D-42B5-DE46-C576-340A8494E6AE}"/>
                </a:ext>
              </a:extLst>
            </p:cNvPr>
            <p:cNvSpPr txBox="1"/>
            <p:nvPr/>
          </p:nvSpPr>
          <p:spPr>
            <a:xfrm>
              <a:off x="2641011" y="2933080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EABF54-2B62-24DB-496C-ED92F04A6AEF}"/>
                </a:ext>
              </a:extLst>
            </p:cNvPr>
            <p:cNvSpPr txBox="1"/>
            <p:nvPr/>
          </p:nvSpPr>
          <p:spPr>
            <a:xfrm>
              <a:off x="4268553" y="4120197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accent5"/>
                  </a:solidFill>
                </a:rPr>
                <a:t>λ</a:t>
              </a:r>
              <a:r>
                <a:rPr lang="en-GB" sz="1200" i="1" dirty="0">
                  <a:solidFill>
                    <a:schemeClr val="accent5"/>
                  </a:solidFill>
                </a:rPr>
                <a:t>*</a:t>
              </a:r>
              <a:r>
                <a:rPr lang="en-US" sz="1200" i="1" dirty="0">
                  <a:solidFill>
                    <a:schemeClr val="accent5"/>
                  </a:solidFill>
                </a:rPr>
                <a:t>p</a:t>
              </a:r>
              <a:endParaRPr lang="en-GB" sz="1200" i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Rectangle: Rounded Corners 135">
              <a:extLst>
                <a:ext uri="{FF2B5EF4-FFF2-40B4-BE49-F238E27FC236}">
                  <a16:creationId xmlns:a16="http://schemas.microsoft.com/office/drawing/2014/main" id="{1A239942-22E5-6789-1245-4D3DA192A849}"/>
                </a:ext>
              </a:extLst>
            </p:cNvPr>
            <p:cNvSpPr/>
            <p:nvPr/>
          </p:nvSpPr>
          <p:spPr>
            <a:xfrm>
              <a:off x="1208553" y="4067974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Cleared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0FBD9F-B777-D5A4-1ED9-DAD3A0BB7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8553" y="3522211"/>
              <a:ext cx="647168" cy="682396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DBE394D-1598-EBBA-D2ED-75D9899518F0}"/>
                </a:ext>
              </a:extLst>
            </p:cNvPr>
            <p:cNvGrpSpPr/>
            <p:nvPr/>
          </p:nvGrpSpPr>
          <p:grpSpPr>
            <a:xfrm>
              <a:off x="4808553" y="3347973"/>
              <a:ext cx="682620" cy="540000"/>
              <a:chOff x="4087368" y="2759065"/>
              <a:chExt cx="682620" cy="5400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A8AF32-4579-3080-BE80-8FD8667BDACC}"/>
                  </a:ext>
                </a:extLst>
              </p:cNvPr>
              <p:cNvSpPr txBox="1"/>
              <p:nvPr/>
            </p:nvSpPr>
            <p:spPr>
              <a:xfrm>
                <a:off x="4229988" y="2939066"/>
                <a:ext cx="540000" cy="30777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noAutofit/>
              </a:bodyPr>
              <a:lstStyle/>
              <a:p>
                <a:pPr algn="r"/>
                <a:r>
                  <a:rPr lang="en-US" sz="1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minrec</a:t>
                </a:r>
                <a:endParaRPr lang="en-GB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444DC11-9ED3-A391-A79D-FCA9BC83F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368" y="2759065"/>
                <a:ext cx="360000" cy="54000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3CD746-0CC8-BE4E-51B7-994A54633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706" y="4247974"/>
              <a:ext cx="146847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6559AD-C05B-15B3-1300-3716AE13C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027" y="3527974"/>
              <a:ext cx="0" cy="72000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8677D1-8011-67D9-5253-F3C6D0B2065F}"/>
                </a:ext>
              </a:extLst>
            </p:cNvPr>
            <p:cNvSpPr txBox="1"/>
            <p:nvPr/>
          </p:nvSpPr>
          <p:spPr>
            <a:xfrm>
              <a:off x="3474447" y="3550902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Rectangle: Rounded Corners 144">
              <a:extLst>
                <a:ext uri="{FF2B5EF4-FFF2-40B4-BE49-F238E27FC236}">
                  <a16:creationId xmlns:a16="http://schemas.microsoft.com/office/drawing/2014/main" id="{E8FC7CBC-246F-222D-2A91-ED6CC25FA1F0}"/>
                </a:ext>
              </a:extLst>
            </p:cNvPr>
            <p:cNvSpPr/>
            <p:nvPr/>
          </p:nvSpPr>
          <p:spPr>
            <a:xfrm>
              <a:off x="3728553" y="3887974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Recovered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45">
              <a:extLst>
                <a:ext uri="{FF2B5EF4-FFF2-40B4-BE49-F238E27FC236}">
                  <a16:creationId xmlns:a16="http://schemas.microsoft.com/office/drawing/2014/main" id="{C32FC518-6E02-3524-18E2-F429F4B99E90}"/>
                </a:ext>
              </a:extLst>
            </p:cNvPr>
            <p:cNvSpPr/>
            <p:nvPr/>
          </p:nvSpPr>
          <p:spPr>
            <a:xfrm>
              <a:off x="10068158" y="4204418"/>
              <a:ext cx="1440000" cy="720000"/>
            </a:xfrm>
            <a:prstGeom prst="round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Treated</a:t>
              </a:r>
              <a:endParaRPr lang="en-GB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3BCE9A2-B0B2-1D47-1067-4BDEDC55A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753" y="3167974"/>
              <a:ext cx="0" cy="1036633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50BB1ED-A14D-F8F2-EB1A-C3F3BD747FA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0568553" y="3167974"/>
              <a:ext cx="373200" cy="0"/>
            </a:xfrm>
            <a:prstGeom prst="straightConnector1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F8C379-ECA7-4CA1-5715-0079DC48777E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5884671" y="4564418"/>
              <a:ext cx="4183487" cy="316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0273A61-8DFD-0957-99A3-C6A6AE8D8CAD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884671" y="3527974"/>
              <a:ext cx="3882" cy="1036760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D68133-27C1-BB9C-1B83-F2D8E408E78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864671" y="3527974"/>
              <a:ext cx="3882" cy="1036760"/>
            </a:xfrm>
            <a:prstGeom prst="straightConnector1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3843BB-6E99-7579-F4CF-CED485F17E61}"/>
                </a:ext>
              </a:extLst>
            </p:cNvPr>
            <p:cNvSpPr txBox="1"/>
            <p:nvPr/>
          </p:nvSpPr>
          <p:spPr>
            <a:xfrm>
              <a:off x="7764315" y="4256798"/>
              <a:ext cx="777055" cy="30777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relsub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6BC98B-BDAB-E8D6-796E-5919BC369459}"/>
                </a:ext>
              </a:extLst>
            </p:cNvPr>
            <p:cNvSpPr txBox="1"/>
            <p:nvPr/>
          </p:nvSpPr>
          <p:spPr>
            <a:xfrm>
              <a:off x="5777750" y="4257117"/>
              <a:ext cx="777055" cy="30777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relmin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D7FF93-4B12-9345-D141-BC2E6D1E592D}"/>
                </a:ext>
              </a:extLst>
            </p:cNvPr>
            <p:cNvGrpSpPr/>
            <p:nvPr/>
          </p:nvGrpSpPr>
          <p:grpSpPr>
            <a:xfrm>
              <a:off x="3411342" y="3527974"/>
              <a:ext cx="6658319" cy="1215197"/>
              <a:chOff x="2690157" y="2466940"/>
              <a:chExt cx="6658319" cy="1215197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86D49B3-4AAE-497D-4DC2-C341BAEFB7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0157" y="3682137"/>
                <a:ext cx="6658319" cy="0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BCBD3F-B60E-9831-08C7-97EAD2910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0157" y="2466940"/>
                <a:ext cx="0" cy="1215197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2ACA58-5CC3-1048-CCEB-65C78B2CEE30}"/>
                </a:ext>
              </a:extLst>
            </p:cNvPr>
            <p:cNvSpPr txBox="1"/>
            <p:nvPr/>
          </p:nvSpPr>
          <p:spPr>
            <a:xfrm>
              <a:off x="2488329" y="3540384"/>
              <a:ext cx="540000" cy="30777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λ</a:t>
              </a:r>
              <a:endPara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0A4F253-9C60-13D4-50DF-167E7A2CD516}"/>
              </a:ext>
            </a:extLst>
          </p:cNvPr>
          <p:cNvSpPr/>
          <p:nvPr/>
        </p:nvSpPr>
        <p:spPr>
          <a:xfrm>
            <a:off x="5390607" y="1399461"/>
            <a:ext cx="888274" cy="267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B1EEE8-E7D9-3434-B896-010974AFFC84}"/>
              </a:ext>
            </a:extLst>
          </p:cNvPr>
          <p:cNvSpPr/>
          <p:nvPr/>
        </p:nvSpPr>
        <p:spPr>
          <a:xfrm>
            <a:off x="4637357" y="2132817"/>
            <a:ext cx="475416" cy="2572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858944-F350-0070-1C4C-F44DECD4FEB5}"/>
              </a:ext>
            </a:extLst>
          </p:cNvPr>
          <p:cNvSpPr/>
          <p:nvPr/>
        </p:nvSpPr>
        <p:spPr>
          <a:xfrm>
            <a:off x="6603877" y="2062923"/>
            <a:ext cx="498227" cy="216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ABF2F7-35E3-9612-CF73-E7B36D6851A3}"/>
              </a:ext>
            </a:extLst>
          </p:cNvPr>
          <p:cNvSpPr txBox="1"/>
          <p:nvPr/>
        </p:nvSpPr>
        <p:spPr>
          <a:xfrm>
            <a:off x="2797024" y="4624423"/>
            <a:ext cx="6185051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Vaccine not effective in individuals with scTB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Vaccine efficacy lost progressing from </a:t>
            </a:r>
            <a:r>
              <a:rPr lang="en-US" sz="1400" i="1" dirty="0" err="1">
                <a:latin typeface="Corbel" panose="020B0503020204020204" pitchFamily="34" charset="0"/>
              </a:rPr>
              <a:t>Mtb</a:t>
            </a:r>
            <a:r>
              <a:rPr lang="en-US" sz="1400" i="1" dirty="0">
                <a:latin typeface="Corbel" panose="020B0503020204020204" pitchFamily="34" charset="0"/>
              </a:rPr>
              <a:t> infected to scTB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No morbidity from scTB</a:t>
            </a:r>
            <a:endParaRPr lang="en-US" sz="1400" dirty="0">
              <a:latin typeface="Corbel" panose="020B0503020204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scTB slightly less infectious than cTB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Vaccine reduces progression from </a:t>
            </a:r>
            <a:r>
              <a:rPr lang="en-US" sz="1400" i="1" dirty="0" err="1">
                <a:latin typeface="Corbel" panose="020B0503020204020204" pitchFamily="34" charset="0"/>
              </a:rPr>
              <a:t>Mtb</a:t>
            </a:r>
            <a:r>
              <a:rPr lang="en-US" sz="1400" i="1" dirty="0">
                <a:latin typeface="Corbel" panose="020B0503020204020204" pitchFamily="34" charset="0"/>
              </a:rPr>
              <a:t> infection to scTB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i="1" dirty="0">
                <a:latin typeface="Corbel" panose="020B0503020204020204" pitchFamily="34" charset="0"/>
              </a:rPr>
              <a:t>No </a:t>
            </a:r>
            <a:r>
              <a:rPr lang="en-US" sz="1400" i="1" dirty="0" err="1">
                <a:latin typeface="Corbel" panose="020B0503020204020204" pitchFamily="34" charset="0"/>
              </a:rPr>
              <a:t>minTB</a:t>
            </a:r>
            <a:r>
              <a:rPr lang="en-US" sz="1400" i="1" dirty="0">
                <a:latin typeface="Corbel" panose="020B0503020204020204" pitchFamily="34" charset="0"/>
              </a:rPr>
              <a:t> self-resolution to </a:t>
            </a:r>
            <a:r>
              <a:rPr lang="en-US" sz="1400" i="1" dirty="0" err="1">
                <a:latin typeface="Corbel" panose="020B0503020204020204" pitchFamily="34" charset="0"/>
              </a:rPr>
              <a:t>Mtb</a:t>
            </a:r>
            <a:r>
              <a:rPr lang="en-US" sz="1400" i="1" dirty="0">
                <a:latin typeface="Corbel" panose="020B0503020204020204" pitchFamily="34" charset="0"/>
              </a:rPr>
              <a:t> infection 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F79FE5-1184-1057-E5C0-021CE9AD3316}"/>
              </a:ext>
            </a:extLst>
          </p:cNvPr>
          <p:cNvSpPr txBox="1"/>
          <p:nvPr/>
        </p:nvSpPr>
        <p:spPr>
          <a:xfrm>
            <a:off x="6710273" y="1795014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1CF4BC-9A0A-0DED-820A-9C16629D55D3}"/>
              </a:ext>
            </a:extLst>
          </p:cNvPr>
          <p:cNvSpPr txBox="1"/>
          <p:nvPr/>
        </p:nvSpPr>
        <p:spPr>
          <a:xfrm>
            <a:off x="5491090" y="1117417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49F8C0-B325-44EF-98A6-3D72779D19CE}"/>
              </a:ext>
            </a:extLst>
          </p:cNvPr>
          <p:cNvSpPr txBox="1"/>
          <p:nvPr/>
        </p:nvSpPr>
        <p:spPr>
          <a:xfrm>
            <a:off x="4766895" y="1847650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0A7F25-7ADD-982C-83BC-644336CA6151}"/>
              </a:ext>
            </a:extLst>
          </p:cNvPr>
          <p:cNvSpPr txBox="1"/>
          <p:nvPr/>
        </p:nvSpPr>
        <p:spPr>
          <a:xfrm>
            <a:off x="8710955" y="1770008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B8AE5E-6027-7F89-C6E9-5A0F4C877075}"/>
              </a:ext>
            </a:extLst>
          </p:cNvPr>
          <p:cNvSpPr/>
          <p:nvPr/>
        </p:nvSpPr>
        <p:spPr>
          <a:xfrm>
            <a:off x="8574545" y="2066277"/>
            <a:ext cx="513144" cy="213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A3825-E150-FAC3-A56D-CC3BBB631BEC}"/>
              </a:ext>
            </a:extLst>
          </p:cNvPr>
          <p:cNvSpPr txBox="1"/>
          <p:nvPr/>
        </p:nvSpPr>
        <p:spPr>
          <a:xfrm>
            <a:off x="5911670" y="1117416"/>
            <a:ext cx="2347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rbel" panose="020B05030202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1561087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1569</Words>
  <Application>Microsoft Office PowerPoint</Application>
  <PresentationFormat>Custom</PresentationFormat>
  <Paragraphs>414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merriweather</vt:lpstr>
      <vt:lpstr>open sans</vt:lpstr>
      <vt:lpstr>open sans</vt:lpstr>
      <vt:lpstr>Wingdings</vt:lpstr>
      <vt:lpstr>Main_Presentation_Title_Page</vt:lpstr>
      <vt:lpstr>New scTB natural history implemented in Tbvax xml  18 April 2024</vt:lpstr>
      <vt:lpstr>Old (Tbvax)</vt:lpstr>
      <vt:lpstr>Old (Tbvax)</vt:lpstr>
      <vt:lpstr>NIH2 TB Structure: Simplified</vt:lpstr>
      <vt:lpstr>Tbvax with NIH2-like natural history</vt:lpstr>
      <vt:lpstr>Parameters</vt:lpstr>
      <vt:lpstr>Tbvax (old) vs New Age Scaling Parameters</vt:lpstr>
      <vt:lpstr>Defining Targets </vt:lpstr>
      <vt:lpstr>TB structure: Current model assumptions</vt:lpstr>
      <vt:lpstr>TB structure: Alternative assumptions about scTB  characteristics</vt:lpstr>
      <vt:lpstr>TB structure: Alternative assumptions about vaccine  characteristics</vt:lpstr>
      <vt:lpstr>TB structure: 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School of Hygiene  &amp; Tropical Medicine</dc:title>
  <dc:creator>Hira  Tanvir</dc:creator>
  <cp:lastModifiedBy>Hira Tanvir</cp:lastModifiedBy>
  <cp:revision>76</cp:revision>
  <dcterms:created xsi:type="dcterms:W3CDTF">2017-08-07T14:02:54Z</dcterms:created>
  <dcterms:modified xsi:type="dcterms:W3CDTF">2024-05-03T12:30:06Z</dcterms:modified>
</cp:coreProperties>
</file>