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6" r:id="rId2"/>
    <p:sldId id="260" r:id="rId3"/>
    <p:sldId id="844" r:id="rId4"/>
    <p:sldId id="835" r:id="rId5"/>
    <p:sldId id="846" r:id="rId6"/>
    <p:sldId id="845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3D4"/>
    <a:srgbClr val="2BAC6D"/>
    <a:srgbClr val="E8F1EB"/>
    <a:srgbClr val="F2B0B5"/>
    <a:srgbClr val="FFF1CB"/>
    <a:srgbClr val="FBB800"/>
    <a:srgbClr val="8C2F39"/>
    <a:srgbClr val="CB4C15"/>
    <a:srgbClr val="B6D7A8"/>
    <a:srgbClr val="678D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3447" autoAdjust="0"/>
  </p:normalViewPr>
  <p:slideViewPr>
    <p:cSldViewPr snapToGrid="0" snapToObjects="1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5144"/>
    </p:cViewPr>
  </p:sorterViewPr>
  <p:notesViewPr>
    <p:cSldViewPr snapToGrid="0" snapToObject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0B10B-99B7-4C00-B5B6-8E5B193798C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FF9BC-6B7D-4350-9373-A662223D45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578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3693C-8B6A-4603-B70E-59B550F9D39C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10" name="Slide Image Placeholder 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1" name="Notes Placeholder 10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BF7C7-580D-481F-82AA-E85D3568A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BF7C7-580D-481F-82AA-E85D3568AFCF}" type="slidenum">
              <a:rPr lang="en-GB" smtClean="0"/>
              <a:t>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206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6bf81c7a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6bf81c7a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Recovered after treatment - relapse parameter based on people who have successfully completed treatment?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for Rein: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Is this structure ok?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Rates around on-treatment (use from tbvax?)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Disease incidence: what we fit the model to? (</a:t>
            </a:r>
            <a:r>
              <a:rPr lang="en">
                <a:solidFill>
                  <a:schemeClr val="dk1"/>
                </a:solidFill>
              </a:rPr>
              <a:t>Limitation of not having the additional minimal / infection / recovered route)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Propose to fit one of the arrows to the WHO data (caveat won’t be a great match bc of the loop between min and sub, could add as limitation)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Currently using +/- 15 group for treatment, going to try to get the model going without the age varying parameters and as they come in from Alvaro we will add them in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(other questions not for Rein meeting: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Decision on age groups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Vaccine effectiveness in each box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Public / private treatment (yes keep)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13243"/>
            <a:ext cx="105124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04278"/>
            <a:ext cx="10512425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9132"/>
            <a:ext cx="9480857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0" y="1477818"/>
            <a:ext cx="10969943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rgbClr val="333333"/>
                </a:solidFill>
                <a:latin typeface="open sans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440" y="1477818"/>
            <a:ext cx="10969943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 baseline="0">
                <a:solidFill>
                  <a:srgbClr val="333333"/>
                </a:solidFill>
                <a:latin typeface="open sans" charset="0"/>
              </a:defRPr>
            </a:lvl1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9132"/>
            <a:ext cx="9417061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491919"/>
            <a:ext cx="6813892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333333"/>
                </a:solidFill>
                <a:latin typeface="Open Sans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442" y="1491919"/>
            <a:ext cx="4010039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rgbClr val="333333"/>
                </a:solidFill>
                <a:latin typeface="Open Sans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442" y="279132"/>
            <a:ext cx="9470224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491919"/>
            <a:ext cx="6813892" cy="4807281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rgbClr val="333333"/>
                </a:solidFill>
                <a:latin typeface="Open Sans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442" y="1491919"/>
            <a:ext cx="4010039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rgbClr val="333333"/>
                </a:solidFill>
                <a:latin typeface="Open Sans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fontAlgn="t"/>
            <a:r>
              <a:rPr lang="en-US" sz="24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24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279132"/>
            <a:ext cx="10195579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5BBFC-F8AB-4F99-B558-DEBF1256135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492" y="593367"/>
            <a:ext cx="11357747" cy="763500"/>
          </a:xfrm>
          <a:prstGeom prst="rect">
            <a:avLst/>
          </a:prstGeom>
        </p:spPr>
        <p:txBody>
          <a:bodyPr spcFirstLastPara="1" wrap="square" lIns="152375" tIns="152375" rIns="152375" bIns="1523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492" y="1536633"/>
            <a:ext cx="11357747" cy="4555125"/>
          </a:xfrm>
          <a:prstGeom prst="rect">
            <a:avLst/>
          </a:prstGeom>
        </p:spPr>
        <p:txBody>
          <a:bodyPr spcFirstLastPara="1" wrap="square" lIns="152375" tIns="152375" rIns="152375" bIns="152375" anchor="t" anchorCtr="0">
            <a:normAutofit/>
          </a:bodyPr>
          <a:lstStyle>
            <a:lvl1pPr marL="285750" lvl="0" indent="-261938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marL="571500" lvl="1" indent="-234156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marL="857250" lvl="2" indent="-234156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marL="1143000" lvl="3" indent="-234156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marL="1428750" lvl="4" indent="-234156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marL="1714500" lvl="5" indent="-234156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marL="2000250" lvl="6" indent="-234156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marL="2286000" lvl="7" indent="-234156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marL="2571750" lvl="8" indent="-234156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3668" y="6217623"/>
            <a:ext cx="731339" cy="525000"/>
          </a:xfrm>
          <a:prstGeom prst="rect">
            <a:avLst/>
          </a:prstGeom>
        </p:spPr>
        <p:txBody>
          <a:bodyPr spcFirstLastPara="1" wrap="square" lIns="152375" tIns="152375" rIns="152375" bIns="1523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407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50" r:id="rId3"/>
    <p:sldLayoutId id="2147483663" r:id="rId4"/>
    <p:sldLayoutId id="2147483656" r:id="rId5"/>
    <p:sldLayoutId id="2147483665" r:id="rId6"/>
    <p:sldLayoutId id="2147483669" r:id="rId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199" y="2870829"/>
            <a:ext cx="10512425" cy="1325563"/>
          </a:xfrm>
        </p:spPr>
        <p:txBody>
          <a:bodyPr/>
          <a:lstStyle/>
          <a:p>
            <a:r>
              <a:rPr lang="en-US" dirty="0"/>
              <a:t>Manual Calibration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18</a:t>
            </a:r>
            <a:r>
              <a:rPr lang="en-US" sz="2800" dirty="0">
                <a:solidFill>
                  <a:schemeClr val="bg1"/>
                </a:solidFill>
              </a:rPr>
              <a:t> April 2024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7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5234" tIns="95234" rIns="95234" bIns="95234" anchor="t" anchorCtr="0">
            <a:normAutofit fontScale="90000"/>
          </a:bodyPr>
          <a:lstStyle/>
          <a:p>
            <a:pPr algn="l"/>
            <a:r>
              <a:rPr lang="en" dirty="0"/>
              <a:t>Tbvax with NIH2-like natural history</a:t>
            </a:r>
            <a:endParaRPr dirty="0"/>
          </a:p>
        </p:txBody>
      </p:sp>
      <p:sp>
        <p:nvSpPr>
          <p:cNvPr id="165" name="Google Shape;165;p17"/>
          <p:cNvSpPr txBox="1"/>
          <p:nvPr/>
        </p:nvSpPr>
        <p:spPr>
          <a:xfrm>
            <a:off x="1236662" y="0"/>
            <a:ext cx="3187500" cy="41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34" tIns="95234" rIns="95234" bIns="95234" anchor="t" anchorCtr="0">
            <a:spAutoFit/>
          </a:bodyPr>
          <a:lstStyle/>
          <a:p>
            <a:r>
              <a:rPr lang="en" sz="1438"/>
              <a:t> </a:t>
            </a:r>
            <a:endParaRPr sz="1438"/>
          </a:p>
        </p:txBody>
      </p:sp>
      <p:cxnSp>
        <p:nvCxnSpPr>
          <p:cNvPr id="166" name="Google Shape;166;p17"/>
          <p:cNvCxnSpPr/>
          <p:nvPr/>
        </p:nvCxnSpPr>
        <p:spPr>
          <a:xfrm rot="10800000">
            <a:off x="3874576" y="1517099"/>
            <a:ext cx="3156563" cy="0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17"/>
          <p:cNvCxnSpPr>
            <a:endCxn id="168" idx="0"/>
          </p:cNvCxnSpPr>
          <p:nvPr/>
        </p:nvCxnSpPr>
        <p:spPr>
          <a:xfrm>
            <a:off x="3874597" y="1515868"/>
            <a:ext cx="0" cy="360000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17"/>
          <p:cNvCxnSpPr>
            <a:endCxn id="170" idx="0"/>
          </p:cNvCxnSpPr>
          <p:nvPr/>
        </p:nvCxnSpPr>
        <p:spPr>
          <a:xfrm flipH="1">
            <a:off x="7024815" y="1531276"/>
            <a:ext cx="9938" cy="319125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68" name="Google Shape;168;p17"/>
          <p:cNvSpPr/>
          <p:nvPr/>
        </p:nvSpPr>
        <p:spPr>
          <a:xfrm>
            <a:off x="3300660" y="1875868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Infection</a:t>
            </a:r>
            <a:endParaRPr sz="1125" baseline="-25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4874726" y="1875868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Minimal</a:t>
            </a:r>
            <a:endParaRPr sz="1125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6450878" y="1850401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8125" tIns="35703" rIns="28125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Subclinical</a:t>
            </a:r>
            <a:endParaRPr sz="1125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8044733" y="1840818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Clinical</a:t>
            </a:r>
            <a:endParaRPr sz="1000"/>
          </a:p>
        </p:txBody>
      </p:sp>
      <p:cxnSp>
        <p:nvCxnSpPr>
          <p:cNvPr id="173" name="Google Shape;173;p17"/>
          <p:cNvCxnSpPr/>
          <p:nvPr/>
        </p:nvCxnSpPr>
        <p:spPr>
          <a:xfrm>
            <a:off x="4440277" y="2209634"/>
            <a:ext cx="430313" cy="0"/>
          </a:xfrm>
          <a:prstGeom prst="straightConnector1">
            <a:avLst/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74" name="Google Shape;174;p17"/>
          <p:cNvSpPr/>
          <p:nvPr/>
        </p:nvSpPr>
        <p:spPr>
          <a:xfrm>
            <a:off x="1730723" y="1828134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Susceptible</a:t>
            </a:r>
            <a:endParaRPr sz="1125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5" name="Google Shape;175;p17"/>
          <p:cNvCxnSpPr/>
          <p:nvPr/>
        </p:nvCxnSpPr>
        <p:spPr>
          <a:xfrm>
            <a:off x="2862032" y="2209631"/>
            <a:ext cx="430313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76" name="Google Shape;176;p17"/>
          <p:cNvCxnSpPr/>
          <p:nvPr/>
        </p:nvCxnSpPr>
        <p:spPr>
          <a:xfrm rot="10800000" flipH="1">
            <a:off x="2769942" y="2374268"/>
            <a:ext cx="522375" cy="676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grpSp>
        <p:nvGrpSpPr>
          <p:cNvPr id="177" name="Google Shape;177;p17"/>
          <p:cNvGrpSpPr/>
          <p:nvPr/>
        </p:nvGrpSpPr>
        <p:grpSpPr>
          <a:xfrm>
            <a:off x="6022352" y="2051592"/>
            <a:ext cx="430508" cy="178753"/>
            <a:chOff x="2781500" y="3569137"/>
            <a:chExt cx="589283" cy="178753"/>
          </a:xfrm>
        </p:grpSpPr>
        <p:cxnSp>
          <p:nvCxnSpPr>
            <p:cNvPr id="178" name="Google Shape;178;p17"/>
            <p:cNvCxnSpPr/>
            <p:nvPr/>
          </p:nvCxnSpPr>
          <p:spPr>
            <a:xfrm>
              <a:off x="2781583" y="3569137"/>
              <a:ext cx="5892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79" name="Google Shape;179;p17"/>
            <p:cNvCxnSpPr/>
            <p:nvPr/>
          </p:nvCxnSpPr>
          <p:spPr>
            <a:xfrm rot="10800000">
              <a:off x="2781500" y="3747890"/>
              <a:ext cx="5892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180" name="Google Shape;180;p17"/>
          <p:cNvGrpSpPr/>
          <p:nvPr/>
        </p:nvGrpSpPr>
        <p:grpSpPr>
          <a:xfrm>
            <a:off x="7596345" y="2060892"/>
            <a:ext cx="448388" cy="250255"/>
            <a:chOff x="2781500" y="3569137"/>
            <a:chExt cx="589283" cy="178753"/>
          </a:xfrm>
        </p:grpSpPr>
        <p:cxnSp>
          <p:nvCxnSpPr>
            <p:cNvPr id="181" name="Google Shape;181;p17"/>
            <p:cNvCxnSpPr/>
            <p:nvPr/>
          </p:nvCxnSpPr>
          <p:spPr>
            <a:xfrm>
              <a:off x="2781583" y="3569137"/>
              <a:ext cx="5892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82" name="Google Shape;182;p17"/>
            <p:cNvCxnSpPr/>
            <p:nvPr/>
          </p:nvCxnSpPr>
          <p:spPr>
            <a:xfrm rot="10800000">
              <a:off x="2781500" y="3747890"/>
              <a:ext cx="589200" cy="0"/>
            </a:xfrm>
            <a:prstGeom prst="straightConnector1">
              <a:avLst/>
            </a:prstGeom>
            <a:noFill/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83" name="Google Shape;183;p17"/>
          <p:cNvSpPr txBox="1"/>
          <p:nvPr/>
        </p:nvSpPr>
        <p:spPr>
          <a:xfrm>
            <a:off x="4448511" y="1860966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infmin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6022590" y="1727934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minsub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7606551" y="1727934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subclin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7606552" y="2280235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clinsub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027292" y="2275535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submin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2948449" y="2877001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infclr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4949526" y="1134424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infsub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17"/>
          <p:cNvCxnSpPr>
            <a:cxnSpLocks/>
          </p:cNvCxnSpPr>
          <p:nvPr/>
        </p:nvCxnSpPr>
        <p:spPr>
          <a:xfrm>
            <a:off x="8883913" y="2570401"/>
            <a:ext cx="277161" cy="299429"/>
          </a:xfrm>
          <a:prstGeom prst="straightConnector1">
            <a:avLst/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91" name="Google Shape;191;p17"/>
          <p:cNvSpPr txBox="1"/>
          <p:nvPr/>
        </p:nvSpPr>
        <p:spPr>
          <a:xfrm>
            <a:off x="8665537" y="2619076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μ</a:t>
            </a:r>
            <a:r>
              <a:rPr lang="en" sz="938" i="1" baseline="-250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TB</a:t>
            </a:r>
            <a:endParaRPr sz="938" i="1" baseline="-250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17"/>
          <p:cNvCxnSpPr>
            <a:cxnSpLocks/>
          </p:cNvCxnSpPr>
          <p:nvPr/>
        </p:nvCxnSpPr>
        <p:spPr>
          <a:xfrm>
            <a:off x="1403689" y="1643445"/>
            <a:ext cx="328800" cy="228509"/>
          </a:xfrm>
          <a:prstGeom prst="straightConnector1">
            <a:avLst/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93" name="Google Shape;193;p17"/>
          <p:cNvSpPr txBox="1"/>
          <p:nvPr/>
        </p:nvSpPr>
        <p:spPr>
          <a:xfrm>
            <a:off x="1357026" y="1783534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ω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2847674" y="1902057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endParaRPr sz="938" i="1" baseline="-25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4583613" y="3104624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E95B0C"/>
                </a:solidFill>
                <a:latin typeface="Calibri"/>
                <a:ea typeface="Calibri"/>
                <a:cs typeface="Calibri"/>
                <a:sym typeface="Calibri"/>
              </a:rPr>
              <a:t>λ*p</a:t>
            </a:r>
            <a:endParaRPr sz="938" i="1">
              <a:solidFill>
                <a:srgbClr val="E95B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1627767" y="3035001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Cleared</a:t>
            </a:r>
            <a:endParaRPr sz="1125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7" name="Google Shape;197;p17"/>
          <p:cNvCxnSpPr/>
          <p:nvPr/>
        </p:nvCxnSpPr>
        <p:spPr>
          <a:xfrm flipH="1">
            <a:off x="2780182" y="2531204"/>
            <a:ext cx="515813" cy="6825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98" name="Google Shape;198;p17"/>
          <p:cNvSpPr txBox="1"/>
          <p:nvPr/>
        </p:nvSpPr>
        <p:spPr>
          <a:xfrm>
            <a:off x="2691995" y="2623178"/>
            <a:ext cx="430313" cy="17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λ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17"/>
          <p:cNvGrpSpPr/>
          <p:nvPr/>
        </p:nvGrpSpPr>
        <p:grpSpPr>
          <a:xfrm>
            <a:off x="4631392" y="2512405"/>
            <a:ext cx="576486" cy="442193"/>
            <a:chOff x="4087368" y="2759065"/>
            <a:chExt cx="762988" cy="540000"/>
          </a:xfrm>
        </p:grpSpPr>
        <p:sp>
          <p:nvSpPr>
            <p:cNvPr id="200" name="Google Shape;200;p17"/>
            <p:cNvSpPr txBox="1"/>
            <p:nvPr/>
          </p:nvSpPr>
          <p:spPr>
            <a:xfrm>
              <a:off x="4310356" y="2925939"/>
              <a:ext cx="54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125" tIns="28125" rIns="28125" bIns="28125" anchor="ctr" anchorCtr="0">
              <a:noAutofit/>
            </a:bodyPr>
            <a:lstStyle/>
            <a:p>
              <a:pPr algn="r"/>
              <a:r>
                <a:rPr lang="en" sz="938" i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minrec</a:t>
              </a:r>
              <a:endParaRPr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1" name="Google Shape;201;p17"/>
            <p:cNvCxnSpPr/>
            <p:nvPr/>
          </p:nvCxnSpPr>
          <p:spPr>
            <a:xfrm flipH="1">
              <a:off x="4087368" y="2759065"/>
              <a:ext cx="360000" cy="540000"/>
            </a:xfrm>
            <a:prstGeom prst="straightConnector1">
              <a:avLst/>
            </a:prstGeom>
            <a:solidFill>
              <a:srgbClr val="FFFFFF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cxnSp>
        <p:nvCxnSpPr>
          <p:cNvPr id="202" name="Google Shape;202;p17"/>
          <p:cNvCxnSpPr/>
          <p:nvPr/>
        </p:nvCxnSpPr>
        <p:spPr>
          <a:xfrm flipH="1">
            <a:off x="3614426" y="3347244"/>
            <a:ext cx="191813" cy="375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17"/>
          <p:cNvCxnSpPr>
            <a:cxnSpLocks/>
          </p:cNvCxnSpPr>
          <p:nvPr/>
        </p:nvCxnSpPr>
        <p:spPr>
          <a:xfrm flipV="1">
            <a:off x="3611873" y="2595203"/>
            <a:ext cx="2553" cy="747965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04" name="Google Shape;204;p17"/>
          <p:cNvSpPr txBox="1"/>
          <p:nvPr/>
        </p:nvSpPr>
        <p:spPr>
          <a:xfrm>
            <a:off x="3611875" y="2621458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λ*p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3806230" y="2954634"/>
            <a:ext cx="1147875" cy="72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Recovered (R)</a:t>
            </a:r>
            <a:endParaRPr sz="1125" baseline="-25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9630559" y="3202173"/>
            <a:ext cx="1315875" cy="934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Recovered after treatment (Rt)</a:t>
            </a:r>
            <a:endParaRPr sz="1125" baseline="-250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07" name="Google Shape;207;p17"/>
          <p:cNvCxnSpPr>
            <a:cxnSpLocks/>
          </p:cNvCxnSpPr>
          <p:nvPr/>
        </p:nvCxnSpPr>
        <p:spPr>
          <a:xfrm>
            <a:off x="10241688" y="2483469"/>
            <a:ext cx="2319" cy="720000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08" name="Google Shape;208;p17"/>
          <p:cNvCxnSpPr>
            <a:cxnSpLocks/>
          </p:cNvCxnSpPr>
          <p:nvPr/>
        </p:nvCxnSpPr>
        <p:spPr>
          <a:xfrm flipH="1">
            <a:off x="5456065" y="3533627"/>
            <a:ext cx="4174494" cy="29517"/>
          </a:xfrm>
          <a:prstGeom prst="straightConnector1">
            <a:avLst/>
          </a:prstGeom>
          <a:noFill/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17"/>
          <p:cNvCxnSpPr>
            <a:endCxn id="171" idx="2"/>
          </p:cNvCxnSpPr>
          <p:nvPr/>
        </p:nvCxnSpPr>
        <p:spPr>
          <a:xfrm rot="10800000" flipH="1">
            <a:off x="5445476" y="2595868"/>
            <a:ext cx="3188" cy="967125"/>
          </a:xfrm>
          <a:prstGeom prst="straightConnector1">
            <a:avLst/>
          </a:prstGeom>
          <a:noFill/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10" name="Google Shape;210;p17"/>
          <p:cNvCxnSpPr>
            <a:endCxn id="170" idx="2"/>
          </p:cNvCxnSpPr>
          <p:nvPr/>
        </p:nvCxnSpPr>
        <p:spPr>
          <a:xfrm rot="10800000" flipH="1">
            <a:off x="7024440" y="2570401"/>
            <a:ext cx="375" cy="979875"/>
          </a:xfrm>
          <a:prstGeom prst="straightConnector1">
            <a:avLst/>
          </a:prstGeom>
          <a:noFill/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11" name="Google Shape;211;p17"/>
          <p:cNvSpPr txBox="1"/>
          <p:nvPr/>
        </p:nvSpPr>
        <p:spPr>
          <a:xfrm>
            <a:off x="6929950" y="3241225"/>
            <a:ext cx="619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relsub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5379816" y="3241211"/>
            <a:ext cx="619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relmin</a:t>
            </a:r>
            <a:endParaRPr sz="938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17"/>
          <p:cNvGrpSpPr/>
          <p:nvPr/>
        </p:nvGrpSpPr>
        <p:grpSpPr>
          <a:xfrm>
            <a:off x="3378719" y="2595202"/>
            <a:ext cx="6251840" cy="1251937"/>
            <a:chOff x="2592345" y="2433637"/>
            <a:chExt cx="6939743" cy="1256807"/>
          </a:xfrm>
        </p:grpSpPr>
        <p:cxnSp>
          <p:nvCxnSpPr>
            <p:cNvPr id="214" name="Google Shape;214;p17"/>
            <p:cNvCxnSpPr>
              <a:cxnSpLocks/>
            </p:cNvCxnSpPr>
            <p:nvPr/>
          </p:nvCxnSpPr>
          <p:spPr>
            <a:xfrm flipH="1">
              <a:off x="2690278" y="3671742"/>
              <a:ext cx="6841810" cy="10395"/>
            </a:xfrm>
            <a:prstGeom prst="straightConnector1">
              <a:avLst/>
            </a:prstGeom>
            <a:solidFill>
              <a:srgbClr val="FFFFFF"/>
            </a:solidFill>
            <a:ln w="19050" cap="rnd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5" name="Google Shape;215;p17"/>
            <p:cNvSpPr txBox="1"/>
            <p:nvPr/>
          </p:nvSpPr>
          <p:spPr>
            <a:xfrm>
              <a:off x="2592345" y="3382644"/>
              <a:ext cx="54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125" tIns="28125" rIns="28125" bIns="28125" anchor="ctr" anchorCtr="0">
              <a:noAutofit/>
            </a:bodyPr>
            <a:lstStyle/>
            <a:p>
              <a:pPr algn="ctr"/>
              <a:r>
                <a:rPr lang="en" sz="938" i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λ*r</a:t>
              </a:r>
              <a:endParaRPr sz="938" i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6" name="Google Shape;216;p17"/>
            <p:cNvCxnSpPr>
              <a:cxnSpLocks/>
            </p:cNvCxnSpPr>
            <p:nvPr/>
          </p:nvCxnSpPr>
          <p:spPr>
            <a:xfrm flipH="1" flipV="1">
              <a:off x="2690155" y="2433637"/>
              <a:ext cx="1" cy="1248500"/>
            </a:xfrm>
            <a:prstGeom prst="straightConnector1">
              <a:avLst/>
            </a:prstGeom>
            <a:solidFill>
              <a:srgbClr val="FFFFFF"/>
            </a:solidFill>
            <a:ln w="19050" cap="rnd" cmpd="sng">
              <a:solidFill>
                <a:srgbClr val="595959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217" name="Google Shape;217;p17"/>
          <p:cNvSpPr/>
          <p:nvPr/>
        </p:nvSpPr>
        <p:spPr>
          <a:xfrm>
            <a:off x="9683931" y="1764068"/>
            <a:ext cx="1147875" cy="720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38" tIns="35703" rIns="71438" bIns="35703" anchor="ctr" anchorCtr="0">
            <a:noAutofit/>
          </a:bodyPr>
          <a:lstStyle/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On-</a:t>
            </a:r>
            <a:b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Treatment</a:t>
            </a:r>
            <a:endParaRPr sz="1125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n" sz="1125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(T)</a:t>
            </a:r>
            <a:endParaRPr sz="1000"/>
          </a:p>
        </p:txBody>
      </p:sp>
      <p:cxnSp>
        <p:nvCxnSpPr>
          <p:cNvPr id="218" name="Google Shape;218;p17"/>
          <p:cNvCxnSpPr>
            <a:cxnSpLocks/>
          </p:cNvCxnSpPr>
          <p:nvPr/>
        </p:nvCxnSpPr>
        <p:spPr>
          <a:xfrm flipH="1" flipV="1">
            <a:off x="9197147" y="2008497"/>
            <a:ext cx="489924" cy="6794"/>
          </a:xfrm>
          <a:prstGeom prst="straightConnector1">
            <a:avLst/>
          </a:prstGeom>
          <a:solidFill>
            <a:srgbClr val="FFFFFF"/>
          </a:solidFill>
          <a:ln w="19050" cap="rnd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19" name="Google Shape;219;p17"/>
          <p:cNvCxnSpPr/>
          <p:nvPr/>
        </p:nvCxnSpPr>
        <p:spPr>
          <a:xfrm rot="-10061026" flipH="1">
            <a:off x="9202762" y="2183239"/>
            <a:ext cx="487853" cy="105276"/>
          </a:xfrm>
          <a:prstGeom prst="straightConnector1">
            <a:avLst/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  <p:graphicFrame>
        <p:nvGraphicFramePr>
          <p:cNvPr id="220" name="Google Shape;220;p17"/>
          <p:cNvGraphicFramePr/>
          <p:nvPr>
            <p:extLst>
              <p:ext uri="{D42A27DB-BD31-4B8C-83A1-F6EECF244321}">
                <p14:modId xmlns:p14="http://schemas.microsoft.com/office/powerpoint/2010/main" val="2331053801"/>
              </p:ext>
            </p:extLst>
          </p:nvPr>
        </p:nvGraphicFramePr>
        <p:xfrm>
          <a:off x="4552668" y="4463156"/>
          <a:ext cx="3788251" cy="20801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073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Parameters kept in new Tbvax with NIH2 like structure</a:t>
                      </a:r>
                      <a:endParaRPr sz="1100"/>
                    </a:p>
                  </a:txBody>
                  <a:tcPr marL="97141" marR="97141" marT="57141" marB="12190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0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Name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definition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value</a:t>
                      </a:r>
                      <a:endParaRPr sz="1100"/>
                    </a:p>
                  </a:txBody>
                  <a:tcPr marL="97141" marR="97141" marT="57141" marB="1219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0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eta 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Rate of treatment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</a:t>
                      </a:r>
                      <a:endParaRPr sz="1100"/>
                    </a:p>
                  </a:txBody>
                  <a:tcPr marL="97141" marR="97141" marT="57141" marB="1219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kappa 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On-treatment mortality rate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0.1352</a:t>
                      </a:r>
                      <a:endParaRPr sz="1100"/>
                    </a:p>
                  </a:txBody>
                  <a:tcPr marL="97141" marR="97141" marT="57141" marB="1219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07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tau 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Treatment duration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</a:t>
                      </a:r>
                      <a:endParaRPr sz="1100"/>
                    </a:p>
                  </a:txBody>
                  <a:tcPr marL="97141" marR="97141" marT="57141" marB="1219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40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sage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Scaled by age groups A0,A15</a:t>
                      </a:r>
                      <a:endParaRPr sz="1100"/>
                    </a:p>
                  </a:txBody>
                  <a:tcPr marL="97141" marR="97141" marT="57141" marB="121906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A0=1; A15=0.5</a:t>
                      </a:r>
                      <a:endParaRPr sz="1100" dirty="0"/>
                    </a:p>
                  </a:txBody>
                  <a:tcPr marL="97141" marR="97141" marT="57141" marB="1219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1" name="Google Shape;221;p17"/>
          <p:cNvSpPr txBox="1"/>
          <p:nvPr/>
        </p:nvSpPr>
        <p:spPr>
          <a:xfrm>
            <a:off x="9223079" y="2280235"/>
            <a:ext cx="430313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eta</a:t>
            </a:r>
            <a:endParaRPr sz="938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9109684" y="1456960"/>
            <a:ext cx="706464" cy="44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(tf/tau)*</a:t>
            </a:r>
            <a:endParaRPr sz="938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938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(1-kappa*</a:t>
            </a:r>
          </a:p>
          <a:p>
            <a:pPr algn="ctr"/>
            <a:r>
              <a:rPr lang="en" sz="938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sage)</a:t>
            </a:r>
            <a:endParaRPr sz="938" i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10327035" y="2647560"/>
            <a:ext cx="69313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8125" tIns="28125" rIns="28125" bIns="28125" anchor="ctr" anchorCtr="0">
            <a:noAutofit/>
          </a:bodyPr>
          <a:lstStyle/>
          <a:p>
            <a:pPr algn="ctr"/>
            <a:r>
              <a:rPr lang="en" sz="938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(ts/tau)*</a:t>
            </a:r>
            <a:endParaRPr sz="938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</a:pPr>
            <a:r>
              <a:rPr lang="en" sz="938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(1-kappa*sage)</a:t>
            </a:r>
            <a:endParaRPr sz="938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4448535" y="4203594"/>
            <a:ext cx="4048125" cy="25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57141" rIns="57141" bIns="57141" anchor="t" anchorCtr="0">
            <a:noAutofit/>
          </a:bodyPr>
          <a:lstStyle/>
          <a:p>
            <a:r>
              <a:rPr lang="en" sz="813" i="1" dirty="0">
                <a:solidFill>
                  <a:schemeClr val="dk2"/>
                </a:solidFill>
              </a:rPr>
              <a:t>Abbreviations: tf = treatment failure; ts = treatment success</a:t>
            </a:r>
            <a:endParaRPr sz="813" i="1" dirty="0">
              <a:solidFill>
                <a:schemeClr val="dk2"/>
              </a:solidFill>
            </a:endParaRPr>
          </a:p>
        </p:txBody>
      </p:sp>
      <p:cxnSp>
        <p:nvCxnSpPr>
          <p:cNvPr id="226" name="Google Shape;226;p17"/>
          <p:cNvCxnSpPr>
            <a:cxnSpLocks/>
          </p:cNvCxnSpPr>
          <p:nvPr/>
        </p:nvCxnSpPr>
        <p:spPr>
          <a:xfrm>
            <a:off x="10565374" y="4136673"/>
            <a:ext cx="301312" cy="325121"/>
          </a:xfrm>
          <a:prstGeom prst="straightConnector1">
            <a:avLst/>
          </a:prstGeom>
          <a:solidFill>
            <a:srgbClr val="FFFFFF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D748-E1BA-F420-04DC-D964B734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Targets 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9622FC-7A67-9B6E-9C0E-9F78A3961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72546"/>
              </p:ext>
            </p:extLst>
          </p:nvPr>
        </p:nvGraphicFramePr>
        <p:xfrm>
          <a:off x="609600" y="1477963"/>
          <a:ext cx="10969624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25">
                  <a:extLst>
                    <a:ext uri="{9D8B030D-6E8A-4147-A177-3AD203B41FA5}">
                      <a16:colId xmlns:a16="http://schemas.microsoft.com/office/drawing/2014/main" val="3295407596"/>
                    </a:ext>
                  </a:extLst>
                </a:gridCol>
                <a:gridCol w="1448985">
                  <a:extLst>
                    <a:ext uri="{9D8B030D-6E8A-4147-A177-3AD203B41FA5}">
                      <a16:colId xmlns:a16="http://schemas.microsoft.com/office/drawing/2014/main" val="1569647"/>
                    </a:ext>
                  </a:extLst>
                </a:gridCol>
                <a:gridCol w="1482990">
                  <a:extLst>
                    <a:ext uri="{9D8B030D-6E8A-4147-A177-3AD203B41FA5}">
                      <a16:colId xmlns:a16="http://schemas.microsoft.com/office/drawing/2014/main" val="344046155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32888326"/>
                    </a:ext>
                  </a:extLst>
                </a:gridCol>
                <a:gridCol w="2322576">
                  <a:extLst>
                    <a:ext uri="{9D8B030D-6E8A-4147-A177-3AD203B41FA5}">
                      <a16:colId xmlns:a16="http://schemas.microsoft.com/office/drawing/2014/main" val="2693220185"/>
                    </a:ext>
                  </a:extLst>
                </a:gridCol>
                <a:gridCol w="2581528">
                  <a:extLst>
                    <a:ext uri="{9D8B030D-6E8A-4147-A177-3AD203B41FA5}">
                      <a16:colId xmlns:a16="http://schemas.microsoft.com/office/drawing/2014/main" val="3678940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Defined by TB output (x)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 (</a:t>
                      </a:r>
                      <a:r>
                        <a:rPr lang="en-US" dirty="0" err="1"/>
                        <a:t>fn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Value</a:t>
                      </a:r>
                      <a:endParaRPr lang="en-GB" dirty="0"/>
                    </a:p>
                  </a:txBody>
                  <a:tcPr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Range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54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Prevalence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1e5*x/y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 Prevalence Survey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5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Latent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14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incidence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Dscount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1e5*x/y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W.H.O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7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mortality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TBdead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1e5*x/y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E8F1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W.H.O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9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notifications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DcTcount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1e5*x/y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W.H.O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27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TB subclinical proportion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Ds, Dc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830851"/>
                  </a:ext>
                </a:extLst>
              </a:tr>
            </a:tbl>
          </a:graphicData>
        </a:graphic>
      </p:graphicFrame>
      <p:sp>
        <p:nvSpPr>
          <p:cNvPr id="3" name="Google Shape;224;p17">
            <a:extLst>
              <a:ext uri="{FF2B5EF4-FFF2-40B4-BE49-F238E27FC236}">
                <a16:creationId xmlns:a16="http://schemas.microsoft.com/office/drawing/2014/main" id="{CB9994D0-64E8-E611-604A-ED733548B108}"/>
              </a:ext>
            </a:extLst>
          </p:cNvPr>
          <p:cNvSpPr txBox="1"/>
          <p:nvPr/>
        </p:nvSpPr>
        <p:spPr>
          <a:xfrm>
            <a:off x="609441" y="4985792"/>
            <a:ext cx="10969783" cy="62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41" tIns="57141" rIns="57141" bIns="57141" anchor="t" anchorCtr="0">
            <a:noAutofit/>
          </a:bodyPr>
          <a:lstStyle/>
          <a:p>
            <a:r>
              <a:rPr lang="en-US" sz="1600" i="1" dirty="0" err="1">
                <a:solidFill>
                  <a:schemeClr val="dk2"/>
                </a:solidFill>
              </a:rPr>
              <a:t>Fn</a:t>
            </a:r>
            <a:r>
              <a:rPr lang="en-US" sz="1600" i="1" dirty="0">
                <a:solidFill>
                  <a:schemeClr val="dk2"/>
                </a:solidFill>
              </a:rPr>
              <a:t> defines the operation applied to x and y (x/y for a ratio, 1e5*x/y for incidence per 100K per year)</a:t>
            </a:r>
            <a:endParaRPr sz="1600" i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7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3E30-8E1F-B75E-1B69-964F64D4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Calibration (1)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B9A4B57-9454-FE51-EC8D-0BBFF9345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27884"/>
              </p:ext>
            </p:extLst>
          </p:nvPr>
        </p:nvGraphicFramePr>
        <p:xfrm>
          <a:off x="541120" y="1253714"/>
          <a:ext cx="11106583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980929394"/>
                    </a:ext>
                  </a:extLst>
                </a:gridCol>
                <a:gridCol w="4562899">
                  <a:extLst>
                    <a:ext uri="{9D8B030D-6E8A-4147-A177-3AD203B41FA5}">
                      <a16:colId xmlns:a16="http://schemas.microsoft.com/office/drawing/2014/main" val="1051390117"/>
                    </a:ext>
                  </a:extLst>
                </a:gridCol>
                <a:gridCol w="1905918">
                  <a:extLst>
                    <a:ext uri="{9D8B030D-6E8A-4147-A177-3AD203B41FA5}">
                      <a16:colId xmlns:a16="http://schemas.microsoft.com/office/drawing/2014/main" val="4176433649"/>
                    </a:ext>
                  </a:extLst>
                </a:gridCol>
                <a:gridCol w="3197766">
                  <a:extLst>
                    <a:ext uri="{9D8B030D-6E8A-4147-A177-3AD203B41FA5}">
                      <a16:colId xmlns:a16="http://schemas.microsoft.com/office/drawing/2014/main" val="3308418918"/>
                    </a:ext>
                  </a:extLst>
                </a:gridCol>
              </a:tblGrid>
              <a:tr h="3190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Parameter</a:t>
                      </a:r>
                      <a:endParaRPr lang="en-GB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Description </a:t>
                      </a:r>
                      <a:endParaRPr lang="en-GB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Value</a:t>
                      </a:r>
                      <a:endParaRPr lang="en-GB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143879"/>
                  </a:ext>
                </a:extLst>
              </a:tr>
              <a:tr h="31901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Λ</a:t>
                      </a:r>
                      <a:endParaRPr lang="en-GB" sz="1600" i="1" baseline="-25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Force of Infection (S to I; C to I)</a:t>
                      </a:r>
                      <a:endParaRPr lang="en-GB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0.0034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213126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infmin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 to Dm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0.135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425216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infsub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 to Ds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0.055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773741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Minsub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Dm to Ds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0.245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415229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submin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Ds to Dm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1.635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046537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subclin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Ds to Dc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0.75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730232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clinsub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Dc to Ds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0.59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442937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minrec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Dm to R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0.185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9769275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relmin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Rt to Dm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0.005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84164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relsub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Rt to Ds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0.005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827810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infclr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 to C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2.115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453428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muTB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Clinical TB mortality rate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0.33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365876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muK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mortality rate post-tb disease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0.015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027494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protection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0.22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43029"/>
                  </a:ext>
                </a:extLst>
              </a:tr>
              <a:tr h="33479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Re-infection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3.205</a:t>
                      </a:r>
                      <a:endParaRPr lang="en-GB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60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29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97FB-C7D9-DFA2-454F-83883307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Calibration (1) output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19D7CC-28CB-3870-0CC2-28247D300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521252"/>
              </p:ext>
            </p:extLst>
          </p:nvPr>
        </p:nvGraphicFramePr>
        <p:xfrm>
          <a:off x="801091" y="1362458"/>
          <a:ext cx="10586642" cy="5144232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442461">
                  <a:extLst>
                    <a:ext uri="{9D8B030D-6E8A-4147-A177-3AD203B41FA5}">
                      <a16:colId xmlns:a16="http://schemas.microsoft.com/office/drawing/2014/main" val="1382622495"/>
                    </a:ext>
                  </a:extLst>
                </a:gridCol>
                <a:gridCol w="650283">
                  <a:extLst>
                    <a:ext uri="{9D8B030D-6E8A-4147-A177-3AD203B41FA5}">
                      <a16:colId xmlns:a16="http://schemas.microsoft.com/office/drawing/2014/main" val="1549219606"/>
                    </a:ext>
                  </a:extLst>
                </a:gridCol>
                <a:gridCol w="650283">
                  <a:extLst>
                    <a:ext uri="{9D8B030D-6E8A-4147-A177-3AD203B41FA5}">
                      <a16:colId xmlns:a16="http://schemas.microsoft.com/office/drawing/2014/main" val="2821437994"/>
                    </a:ext>
                  </a:extLst>
                </a:gridCol>
                <a:gridCol w="606345">
                  <a:extLst>
                    <a:ext uri="{9D8B030D-6E8A-4147-A177-3AD203B41FA5}">
                      <a16:colId xmlns:a16="http://schemas.microsoft.com/office/drawing/2014/main" val="4257001248"/>
                    </a:ext>
                  </a:extLst>
                </a:gridCol>
                <a:gridCol w="808460">
                  <a:extLst>
                    <a:ext uri="{9D8B030D-6E8A-4147-A177-3AD203B41FA5}">
                      <a16:colId xmlns:a16="http://schemas.microsoft.com/office/drawing/2014/main" val="2619134334"/>
                    </a:ext>
                  </a:extLst>
                </a:gridCol>
                <a:gridCol w="676646">
                  <a:extLst>
                    <a:ext uri="{9D8B030D-6E8A-4147-A177-3AD203B41FA5}">
                      <a16:colId xmlns:a16="http://schemas.microsoft.com/office/drawing/2014/main" val="2606676705"/>
                    </a:ext>
                  </a:extLst>
                </a:gridCol>
                <a:gridCol w="641495">
                  <a:extLst>
                    <a:ext uri="{9D8B030D-6E8A-4147-A177-3AD203B41FA5}">
                      <a16:colId xmlns:a16="http://schemas.microsoft.com/office/drawing/2014/main" val="1047604630"/>
                    </a:ext>
                  </a:extLst>
                </a:gridCol>
                <a:gridCol w="650283">
                  <a:extLst>
                    <a:ext uri="{9D8B030D-6E8A-4147-A177-3AD203B41FA5}">
                      <a16:colId xmlns:a16="http://schemas.microsoft.com/office/drawing/2014/main" val="998446638"/>
                    </a:ext>
                  </a:extLst>
                </a:gridCol>
                <a:gridCol w="738159">
                  <a:extLst>
                    <a:ext uri="{9D8B030D-6E8A-4147-A177-3AD203B41FA5}">
                      <a16:colId xmlns:a16="http://schemas.microsoft.com/office/drawing/2014/main" val="1034223946"/>
                    </a:ext>
                  </a:extLst>
                </a:gridCol>
                <a:gridCol w="711796">
                  <a:extLst>
                    <a:ext uri="{9D8B030D-6E8A-4147-A177-3AD203B41FA5}">
                      <a16:colId xmlns:a16="http://schemas.microsoft.com/office/drawing/2014/main" val="1490292638"/>
                    </a:ext>
                  </a:extLst>
                </a:gridCol>
                <a:gridCol w="685433">
                  <a:extLst>
                    <a:ext uri="{9D8B030D-6E8A-4147-A177-3AD203B41FA5}">
                      <a16:colId xmlns:a16="http://schemas.microsoft.com/office/drawing/2014/main" val="565421448"/>
                    </a:ext>
                  </a:extLst>
                </a:gridCol>
                <a:gridCol w="1289651">
                  <a:extLst>
                    <a:ext uri="{9D8B030D-6E8A-4147-A177-3AD203B41FA5}">
                      <a16:colId xmlns:a16="http://schemas.microsoft.com/office/drawing/2014/main" val="1362189135"/>
                    </a:ext>
                  </a:extLst>
                </a:gridCol>
                <a:gridCol w="678449">
                  <a:extLst>
                    <a:ext uri="{9D8B030D-6E8A-4147-A177-3AD203B41FA5}">
                      <a16:colId xmlns:a16="http://schemas.microsoft.com/office/drawing/2014/main" val="560434910"/>
                    </a:ext>
                  </a:extLst>
                </a:gridCol>
                <a:gridCol w="678449">
                  <a:extLst>
                    <a:ext uri="{9D8B030D-6E8A-4147-A177-3AD203B41FA5}">
                      <a16:colId xmlns:a16="http://schemas.microsoft.com/office/drawing/2014/main" val="37094336"/>
                    </a:ext>
                  </a:extLst>
                </a:gridCol>
                <a:gridCol w="678449">
                  <a:extLst>
                    <a:ext uri="{9D8B030D-6E8A-4147-A177-3AD203B41FA5}">
                      <a16:colId xmlns:a16="http://schemas.microsoft.com/office/drawing/2014/main" val="579990289"/>
                    </a:ext>
                  </a:extLst>
                </a:gridCol>
              </a:tblGrid>
              <a:tr h="319548"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year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xTB</a:t>
                      </a:r>
                      <a:endParaRPr lang="en-GB" sz="11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xcause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age_from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age_thru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lo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hi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err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fit</a:t>
                      </a:r>
                      <a:endParaRPr lang="en-GB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2BAC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03448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2015.5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Ds, Dc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315.1469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210.8246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528.9734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159.0744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TB_prev_0_99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prev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711.5991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134148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2021.5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C, 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0.514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TB_LTBIp_15_99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ratio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0.760485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75311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2021.5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Ds, Dc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393.6222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275.5355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511.7089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118.0867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TB_prevwider_15_99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prev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640.0661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975180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2021.5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Ds, Dc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218.4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405.6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93.6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TB_prevwider_0_99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prev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585.554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648103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TBdead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TBp, TBtr_died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TB_deaths_0_99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inci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118.1112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218687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2020.5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0.504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0.361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0.797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0.218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TB_subclinpr_0_99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ratio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0.639777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74918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TBdead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TBp, TBtr_died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TB_deaths_0_99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inci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53.06793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541707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TBp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239.5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TB_inci_0_99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inci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1716.322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700624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TBp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TB_inci_0_99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inci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916.1862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706582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TBp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TB_inci_0_14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inci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698.7071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283271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TBp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TB_inci_15_99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inci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993.2383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654839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TBtr_init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TB_notif_0_99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inci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254.9632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880162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2020.5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TBtr_init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135.63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108.51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162.76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27.125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TB_notif_0_99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inci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137.4853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15611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2020.5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TBtr_init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TB_notif_0_14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inci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55.23231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FALSE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860332"/>
                  </a:ext>
                </a:extLst>
              </a:tr>
              <a:tr h="319548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IND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2020.5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TBtr_init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173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138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TB_notif_15_99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inci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166.6273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CDE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57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53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3E30-8E1F-B75E-1B69-964F64D4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Manual Calibration (2) – Prevalence (Too high)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60925A3C-13BD-27A9-48F9-649D3C3A3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517440"/>
              </p:ext>
            </p:extLst>
          </p:nvPr>
        </p:nvGraphicFramePr>
        <p:xfrm>
          <a:off x="609441" y="1148938"/>
          <a:ext cx="11106583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980929394"/>
                    </a:ext>
                  </a:extLst>
                </a:gridCol>
                <a:gridCol w="3377264">
                  <a:extLst>
                    <a:ext uri="{9D8B030D-6E8A-4147-A177-3AD203B41FA5}">
                      <a16:colId xmlns:a16="http://schemas.microsoft.com/office/drawing/2014/main" val="1051390117"/>
                    </a:ext>
                  </a:extLst>
                </a:gridCol>
                <a:gridCol w="2596896">
                  <a:extLst>
                    <a:ext uri="{9D8B030D-6E8A-4147-A177-3AD203B41FA5}">
                      <a16:colId xmlns:a16="http://schemas.microsoft.com/office/drawing/2014/main" val="4176433649"/>
                    </a:ext>
                  </a:extLst>
                </a:gridCol>
                <a:gridCol w="3692423">
                  <a:extLst>
                    <a:ext uri="{9D8B030D-6E8A-4147-A177-3AD203B41FA5}">
                      <a16:colId xmlns:a16="http://schemas.microsoft.com/office/drawing/2014/main" val="3308418918"/>
                    </a:ext>
                  </a:extLst>
                </a:gridCol>
              </a:tblGrid>
              <a:tr h="3116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Parameter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Description 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Old Value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New Value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AC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143879"/>
                  </a:ext>
                </a:extLst>
              </a:tr>
              <a:tr h="311618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Minsub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Dm to Ds</a:t>
                      </a:r>
                      <a:endParaRPr kumimoji="0" lang="en-GB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0.245</a:t>
                      </a:r>
                      <a:endParaRPr lang="en-GB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1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0.145</a:t>
                      </a:r>
                      <a:endParaRPr lang="en-GB" sz="16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152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48E624-C961-5B00-0EC2-0CE848F07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39921"/>
              </p:ext>
            </p:extLst>
          </p:nvPr>
        </p:nvGraphicFramePr>
        <p:xfrm>
          <a:off x="609440" y="2066068"/>
          <a:ext cx="11106581" cy="4512784"/>
        </p:xfrm>
        <a:graphic>
          <a:graphicData uri="http://schemas.openxmlformats.org/drawingml/2006/table">
            <a:tbl>
              <a:tblPr/>
              <a:tblGrid>
                <a:gridCol w="514092">
                  <a:extLst>
                    <a:ext uri="{9D8B030D-6E8A-4147-A177-3AD203B41FA5}">
                      <a16:colId xmlns:a16="http://schemas.microsoft.com/office/drawing/2014/main" val="2533447132"/>
                    </a:ext>
                  </a:extLst>
                </a:gridCol>
                <a:gridCol w="608848">
                  <a:extLst>
                    <a:ext uri="{9D8B030D-6E8A-4147-A177-3AD203B41FA5}">
                      <a16:colId xmlns:a16="http://schemas.microsoft.com/office/drawing/2014/main" val="3416140480"/>
                    </a:ext>
                  </a:extLst>
                </a:gridCol>
                <a:gridCol w="667769">
                  <a:extLst>
                    <a:ext uri="{9D8B030D-6E8A-4147-A177-3AD203B41FA5}">
                      <a16:colId xmlns:a16="http://schemas.microsoft.com/office/drawing/2014/main" val="3430208859"/>
                    </a:ext>
                  </a:extLst>
                </a:gridCol>
                <a:gridCol w="805251">
                  <a:extLst>
                    <a:ext uri="{9D8B030D-6E8A-4147-A177-3AD203B41FA5}">
                      <a16:colId xmlns:a16="http://schemas.microsoft.com/office/drawing/2014/main" val="3209644678"/>
                    </a:ext>
                  </a:extLst>
                </a:gridCol>
                <a:gridCol w="746330">
                  <a:extLst>
                    <a:ext uri="{9D8B030D-6E8A-4147-A177-3AD203B41FA5}">
                      <a16:colId xmlns:a16="http://schemas.microsoft.com/office/drawing/2014/main" val="739196070"/>
                    </a:ext>
                  </a:extLst>
                </a:gridCol>
                <a:gridCol w="667769">
                  <a:extLst>
                    <a:ext uri="{9D8B030D-6E8A-4147-A177-3AD203B41FA5}">
                      <a16:colId xmlns:a16="http://schemas.microsoft.com/office/drawing/2014/main" val="2452178912"/>
                    </a:ext>
                  </a:extLst>
                </a:gridCol>
                <a:gridCol w="657950">
                  <a:extLst>
                    <a:ext uri="{9D8B030D-6E8A-4147-A177-3AD203B41FA5}">
                      <a16:colId xmlns:a16="http://schemas.microsoft.com/office/drawing/2014/main" val="3909117392"/>
                    </a:ext>
                  </a:extLst>
                </a:gridCol>
                <a:gridCol w="726690">
                  <a:extLst>
                    <a:ext uri="{9D8B030D-6E8A-4147-A177-3AD203B41FA5}">
                      <a16:colId xmlns:a16="http://schemas.microsoft.com/office/drawing/2014/main" val="67731614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1490886664"/>
                    </a:ext>
                  </a:extLst>
                </a:gridCol>
                <a:gridCol w="687409">
                  <a:extLst>
                    <a:ext uri="{9D8B030D-6E8A-4147-A177-3AD203B41FA5}">
                      <a16:colId xmlns:a16="http://schemas.microsoft.com/office/drawing/2014/main" val="2594368405"/>
                    </a:ext>
                  </a:extLst>
                </a:gridCol>
                <a:gridCol w="648129">
                  <a:extLst>
                    <a:ext uri="{9D8B030D-6E8A-4147-A177-3AD203B41FA5}">
                      <a16:colId xmlns:a16="http://schemas.microsoft.com/office/drawing/2014/main" val="1800068747"/>
                    </a:ext>
                  </a:extLst>
                </a:gridCol>
                <a:gridCol w="923093">
                  <a:extLst>
                    <a:ext uri="{9D8B030D-6E8A-4147-A177-3AD203B41FA5}">
                      <a16:colId xmlns:a16="http://schemas.microsoft.com/office/drawing/2014/main" val="870360213"/>
                    </a:ext>
                  </a:extLst>
                </a:gridCol>
                <a:gridCol w="673538">
                  <a:extLst>
                    <a:ext uri="{9D8B030D-6E8A-4147-A177-3AD203B41FA5}">
                      <a16:colId xmlns:a16="http://schemas.microsoft.com/office/drawing/2014/main" val="2496866867"/>
                    </a:ext>
                  </a:extLst>
                </a:gridCol>
                <a:gridCol w="694161">
                  <a:extLst>
                    <a:ext uri="{9D8B030D-6E8A-4147-A177-3AD203B41FA5}">
                      <a16:colId xmlns:a16="http://schemas.microsoft.com/office/drawing/2014/main" val="1331923679"/>
                    </a:ext>
                  </a:extLst>
                </a:gridCol>
                <a:gridCol w="613203">
                  <a:extLst>
                    <a:ext uri="{9D8B030D-6E8A-4147-A177-3AD203B41FA5}">
                      <a16:colId xmlns:a16="http://schemas.microsoft.com/office/drawing/2014/main" val="2655444289"/>
                    </a:ext>
                  </a:extLst>
                </a:gridCol>
                <a:gridCol w="775119">
                  <a:extLst>
                    <a:ext uri="{9D8B030D-6E8A-4147-A177-3AD203B41FA5}">
                      <a16:colId xmlns:a16="http://schemas.microsoft.com/office/drawing/2014/main" val="1897306206"/>
                    </a:ext>
                  </a:extLst>
                </a:gridCol>
              </a:tblGrid>
              <a:tr h="282049"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xTB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xcause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age_from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age_thru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lo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hi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err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model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fit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changes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AC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34100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2015.5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Ds, Dc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315.1469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210.8246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528.9734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159.0744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TB_prev_0_99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prev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43.91511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FALSE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428127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C, I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0.314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0.514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0.0225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TB_LTBIp_15_99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ratio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0.401274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TRUE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47286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Ds, Dc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393.6222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275.5355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511.7089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118.0867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TB_prevwider_15_99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prev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34.39807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FALSE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234096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Ds, Dc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312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218.4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405.6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93.6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TB_prevwider_0_99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prev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30.3279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FALSE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500472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2000.5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TBdead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TBp, TBtr_died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TB_deaths_0_99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inci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10.71808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FALSE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600543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Ds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0.504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0.361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0.797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0.218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TB_subclinpr_0_99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ratio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0.635403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TRUE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~</a:t>
                      </a:r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46774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TBdead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TBp, TBtr_died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TB_deaths_0_99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inci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2.815115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FALSE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452574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2000.5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Ds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TBp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578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239.5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TB_inci_0_99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inci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154.0717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TRUE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3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659581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Ds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TBp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188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257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TB_inci_0_99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inci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47.95735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FALSE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15489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Ds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TBp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TB_inci_0_14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inci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30.66388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FALSE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676455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Ds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TBp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TB_inci_15_99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inci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54.08457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FALSE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901330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2000.5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TBtr_init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177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142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212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TB_notif_0_99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inci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23.89702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FALSE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016226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TBtr_init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135.63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108.51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162.76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27.125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TB_notif_0_99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inci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7.54556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FALSE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609490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TBtr_init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TB_notif_0_14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inci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2.510298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FALSE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751701"/>
                  </a:ext>
                </a:extLst>
              </a:tr>
              <a:tr h="282049"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2020.5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TBtr_init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173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208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TB_notif_15_99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inci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9.329596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FALSE</a:t>
                      </a: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729" marR="7729" marT="772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01484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7E369058-C8AF-8A13-3930-7C4FD43E8DFE}"/>
              </a:ext>
            </a:extLst>
          </p:cNvPr>
          <p:cNvSpPr/>
          <p:nvPr/>
        </p:nvSpPr>
        <p:spPr>
          <a:xfrm>
            <a:off x="11230091" y="2404872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C599B51-C559-96B9-0E0A-53241DAC6E97}"/>
              </a:ext>
            </a:extLst>
          </p:cNvPr>
          <p:cNvSpPr/>
          <p:nvPr/>
        </p:nvSpPr>
        <p:spPr>
          <a:xfrm>
            <a:off x="11238491" y="2665799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874406C-63A3-2814-871B-77873A2C725C}"/>
              </a:ext>
            </a:extLst>
          </p:cNvPr>
          <p:cNvSpPr/>
          <p:nvPr/>
        </p:nvSpPr>
        <p:spPr>
          <a:xfrm>
            <a:off x="11238491" y="2962820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FC5F06-A5CA-4EAD-9EFB-8F9167AB6F75}"/>
              </a:ext>
            </a:extLst>
          </p:cNvPr>
          <p:cNvSpPr/>
          <p:nvPr/>
        </p:nvSpPr>
        <p:spPr>
          <a:xfrm>
            <a:off x="11241912" y="3221977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AD294BA-F6CE-2EEF-E5B3-55C173B82EE4}"/>
              </a:ext>
            </a:extLst>
          </p:cNvPr>
          <p:cNvSpPr/>
          <p:nvPr/>
        </p:nvSpPr>
        <p:spPr>
          <a:xfrm>
            <a:off x="11241912" y="3530955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B751558F-38DF-B2D9-CBCB-6D759D32744F}"/>
              </a:ext>
            </a:extLst>
          </p:cNvPr>
          <p:cNvSpPr/>
          <p:nvPr/>
        </p:nvSpPr>
        <p:spPr>
          <a:xfrm>
            <a:off x="11245829" y="4102879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83FC2AB-7145-ECCE-6C8D-781ED3FAA98D}"/>
              </a:ext>
            </a:extLst>
          </p:cNvPr>
          <p:cNvSpPr/>
          <p:nvPr/>
        </p:nvSpPr>
        <p:spPr>
          <a:xfrm>
            <a:off x="11245829" y="4386947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904177-7A94-46CF-3C64-9A0745CA8272}"/>
              </a:ext>
            </a:extLst>
          </p:cNvPr>
          <p:cNvSpPr/>
          <p:nvPr/>
        </p:nvSpPr>
        <p:spPr>
          <a:xfrm>
            <a:off x="11245829" y="4670791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1678EE2-BFCD-9BC8-0C91-817E2F902134}"/>
              </a:ext>
            </a:extLst>
          </p:cNvPr>
          <p:cNvSpPr/>
          <p:nvPr/>
        </p:nvSpPr>
        <p:spPr>
          <a:xfrm>
            <a:off x="11245829" y="4933624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383DB7D-3804-37AE-C610-0F5AC3146A09}"/>
              </a:ext>
            </a:extLst>
          </p:cNvPr>
          <p:cNvSpPr/>
          <p:nvPr/>
        </p:nvSpPr>
        <p:spPr>
          <a:xfrm>
            <a:off x="11246911" y="5217692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FA0F797-A938-1994-2B50-69459725BE8B}"/>
              </a:ext>
            </a:extLst>
          </p:cNvPr>
          <p:cNvSpPr/>
          <p:nvPr/>
        </p:nvSpPr>
        <p:spPr>
          <a:xfrm>
            <a:off x="11246911" y="5493405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A275393-4862-39E8-D548-7ABEB545BAC5}"/>
              </a:ext>
            </a:extLst>
          </p:cNvPr>
          <p:cNvSpPr/>
          <p:nvPr/>
        </p:nvSpPr>
        <p:spPr>
          <a:xfrm>
            <a:off x="11246911" y="5785604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4D72B49-A4D9-EE74-20F1-A638E6A645E4}"/>
              </a:ext>
            </a:extLst>
          </p:cNvPr>
          <p:cNvSpPr/>
          <p:nvPr/>
        </p:nvSpPr>
        <p:spPr>
          <a:xfrm>
            <a:off x="11246911" y="6085756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52F73BE-803A-0531-F3B0-4070A51B5421}"/>
              </a:ext>
            </a:extLst>
          </p:cNvPr>
          <p:cNvSpPr/>
          <p:nvPr/>
        </p:nvSpPr>
        <p:spPr>
          <a:xfrm>
            <a:off x="11241912" y="6357528"/>
            <a:ext cx="173736" cy="17373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332370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1167</Words>
  <Application>Microsoft Office PowerPoint</Application>
  <PresentationFormat>Custom</PresentationFormat>
  <Paragraphs>638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 Narrow</vt:lpstr>
      <vt:lpstr>Arial</vt:lpstr>
      <vt:lpstr>Calibri</vt:lpstr>
      <vt:lpstr>merriweather</vt:lpstr>
      <vt:lpstr>open sans</vt:lpstr>
      <vt:lpstr>open sans</vt:lpstr>
      <vt:lpstr>Main_Presentation_Title_Page</vt:lpstr>
      <vt:lpstr>Manual Calibration  18 April 2024</vt:lpstr>
      <vt:lpstr>Tbvax with NIH2-like natural history</vt:lpstr>
      <vt:lpstr>Defining Targets </vt:lpstr>
      <vt:lpstr>Manual Calibration (1)</vt:lpstr>
      <vt:lpstr>Manual Calibration (1) output</vt:lpstr>
      <vt:lpstr>Manual Calibration (2) – Prevalence (Too high)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School of Hygiene  &amp; Tropical Medicine</dc:title>
  <dc:creator>Hira  Tanvir</dc:creator>
  <cp:lastModifiedBy>Hira Tanvir</cp:lastModifiedBy>
  <cp:revision>71</cp:revision>
  <dcterms:created xsi:type="dcterms:W3CDTF">2017-08-07T14:02:54Z</dcterms:created>
  <dcterms:modified xsi:type="dcterms:W3CDTF">2024-05-01T22:03:46Z</dcterms:modified>
</cp:coreProperties>
</file>