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402" r:id="rId2"/>
    <p:sldId id="554" r:id="rId3"/>
    <p:sldId id="567" r:id="rId4"/>
    <p:sldId id="585" r:id="rId5"/>
    <p:sldId id="582" r:id="rId6"/>
    <p:sldId id="581" r:id="rId7"/>
    <p:sldId id="467" r:id="rId8"/>
    <p:sldId id="469" r:id="rId9"/>
    <p:sldId id="509" r:id="rId10"/>
    <p:sldId id="262" r:id="rId11"/>
    <p:sldId id="541" r:id="rId12"/>
    <p:sldId id="568" r:id="rId13"/>
    <p:sldId id="569" r:id="rId14"/>
    <p:sldId id="583" r:id="rId15"/>
    <p:sldId id="570" r:id="rId16"/>
    <p:sldId id="571" r:id="rId17"/>
    <p:sldId id="572" r:id="rId18"/>
    <p:sldId id="573" r:id="rId19"/>
    <p:sldId id="574" r:id="rId20"/>
    <p:sldId id="575" r:id="rId21"/>
    <p:sldId id="586" r:id="rId22"/>
    <p:sldId id="584" r:id="rId23"/>
    <p:sldId id="576" r:id="rId24"/>
    <p:sldId id="577" r:id="rId25"/>
    <p:sldId id="578" r:id="rId26"/>
    <p:sldId id="579" r:id="rId27"/>
    <p:sldId id="580" r:id="rId28"/>
    <p:sldId id="559" r:id="rId29"/>
    <p:sldId id="349" r:id="rId30"/>
    <p:sldId id="401" r:id="rId31"/>
    <p:sldId id="565" r:id="rId32"/>
    <p:sldId id="566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0B6E2D8-4FAF-40BE-8799-F3D9180A8C03}">
          <p14:sldIdLst>
            <p14:sldId id="402"/>
            <p14:sldId id="554"/>
            <p14:sldId id="567"/>
          </p14:sldIdLst>
        </p14:section>
        <p14:section name="Special Types" id="{20DF42E1-56CA-4E5B-9F8A-E3EC80DF30BA}">
          <p14:sldIdLst>
            <p14:sldId id="585"/>
            <p14:sldId id="582"/>
            <p14:sldId id="581"/>
          </p14:sldIdLst>
        </p14:section>
        <p14:section name="Objects and Classes" id="{0128B9B8-F9AD-4D30-B49B-E8669B66AC96}">
          <p14:sldIdLst>
            <p14:sldId id="467"/>
            <p14:sldId id="469"/>
            <p14:sldId id="509"/>
          </p14:sldIdLst>
        </p14:section>
        <p14:section name="Defining Classes" id="{429F3309-4147-4F3F-A1DD-49F7F66D30B1}">
          <p14:sldIdLst>
            <p14:sldId id="262"/>
            <p14:sldId id="541"/>
            <p14:sldId id="568"/>
            <p14:sldId id="569"/>
            <p14:sldId id="583"/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Access Modifiers" id="{62EFF8DE-61DC-4C9C-9E6D-BEC4D7046FA0}">
          <p14:sldIdLst>
            <p14:sldId id="586"/>
            <p14:sldId id="584"/>
            <p14:sldId id="576"/>
            <p14:sldId id="577"/>
            <p14:sldId id="578"/>
            <p14:sldId id="579"/>
            <p14:sldId id="580"/>
            <p14:sldId id="559"/>
          </p14:sldIdLst>
        </p14:section>
        <p14:section name="Conclusion" id="{AD767EA3-223D-4267-8B87-2F04ABD62639}">
          <p14:sldIdLst>
            <p14:sldId id="349"/>
            <p14:sldId id="401"/>
            <p14:sldId id="565"/>
            <p14:sldId id="56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-672" y="-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62C094-3EEE-4500-80D9-EFAE4FE6D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74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0F5B2A-6B79-4D1C-B781-B74B4BD3F8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691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0D36CB5-F2B5-4E3C-9953-D1C3EFFD11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375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D7E0748-5020-41BF-87F0-C74316328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97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7554CA4-32B5-4B83-959F-7CEE89837E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963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6E775C48-4FE4-4A25-AABE-B59F0CF514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318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A6B6D5B2-281E-406C-A6EA-B931CB869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55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D8E23F4-C116-47B6-A200-86FA7D6865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9771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F39D9AF-4CE5-48FF-82D2-06FA813F1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8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9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Enums, Objects, Class Definition &amp; Members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7678" y="32400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6" y="24858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C0B7B7E-0916-4E29-A335-3050B33154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Classes and Using Objects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A9C498FF-93E5-4E06-880E-97206BDA41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Constructors, </a:t>
            </a:r>
            <a:r>
              <a:rPr lang="en-US" b="1" dirty="0" smtClean="0">
                <a:latin typeface="Consolas" pitchFamily="49" charset="0"/>
              </a:rPr>
              <a:t>this</a:t>
            </a:r>
            <a:r>
              <a:rPr lang="en-US" dirty="0" smtClean="0"/>
              <a:t>-pointer, Methods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81000" y="914400"/>
            <a:ext cx="10779738" cy="5741100"/>
          </a:xfrm>
        </p:spPr>
        <p:txBody>
          <a:bodyPr>
            <a:noAutofit/>
          </a:bodyPr>
          <a:lstStyle/>
          <a:p>
            <a:pPr marL="457200" indent="-457200"/>
            <a:r>
              <a:rPr lang="en-GB" sz="3400" dirty="0"/>
              <a:t>Specification of a given type of objects </a:t>
            </a:r>
            <a:r>
              <a:rPr lang="en-GB" sz="3400" dirty="0" smtClean="0"/>
              <a:t>from the real world</a:t>
            </a:r>
          </a:p>
          <a:p>
            <a:pPr marL="0" indent="0">
              <a:spcBef>
                <a:spcPts val="10200"/>
              </a:spcBef>
              <a:spcAft>
                <a:spcPts val="10200"/>
              </a:spcAft>
              <a:buNone/>
            </a:pPr>
            <a:endParaRPr lang="en-GB" sz="3400" dirty="0"/>
          </a:p>
          <a:p>
            <a:pPr marL="447642" indent="-447642" defTabSz="1193710">
              <a:lnSpc>
                <a:spcPct val="94500"/>
              </a:lnSpc>
              <a:spcBef>
                <a:spcPts val="500"/>
              </a:spcBef>
              <a:defRPr sz="3234"/>
            </a:pPr>
            <a:r>
              <a:rPr lang="en-US" sz="3400" dirty="0" smtClean="0"/>
              <a:t>Members </a:t>
            </a:r>
            <a:r>
              <a:rPr lang="en-US" sz="3400" dirty="0"/>
              <a:t>of a class are variables and </a:t>
            </a:r>
            <a:r>
              <a:rPr lang="en-US" sz="3400" dirty="0" smtClean="0"/>
              <a:t>functions</a:t>
            </a:r>
          </a:p>
          <a:p>
            <a:pPr marL="447642" indent="-447642" defTabSz="1193710">
              <a:lnSpc>
                <a:spcPct val="94500"/>
              </a:lnSpc>
              <a:spcBef>
                <a:spcPts val="500"/>
              </a:spcBef>
              <a:defRPr sz="3234"/>
            </a:pPr>
            <a:r>
              <a:rPr lang="en-US" sz="3400" dirty="0"/>
              <a:t>Access </a:t>
            </a:r>
            <a:r>
              <a:rPr lang="en-US" sz="3400" dirty="0" smtClean="0"/>
              <a:t>modifiers - where </a:t>
            </a:r>
            <a:r>
              <a:rPr lang="en-US" sz="3400" dirty="0"/>
              <a:t>members can be accessed </a:t>
            </a:r>
            <a:r>
              <a:rPr lang="en-US" sz="3400" dirty="0" smtClean="0"/>
              <a:t>from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553662" y="2033998"/>
            <a:ext cx="512460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class</a:t>
            </a:r>
            <a:r>
              <a:rPr lang="en-US" sz="2800" dirty="0">
                <a:solidFill>
                  <a:schemeClr val="tx1"/>
                </a:solidFill>
              </a:rPr>
              <a:t> Dice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access_modifier:</a:t>
            </a:r>
            <a:br>
              <a:rPr lang="en-US" sz="2800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members… </a:t>
            </a:r>
            <a:r>
              <a:rPr lang="en-US" sz="2800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800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access_modifier: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};</a:t>
            </a:r>
            <a:endParaRPr lang="en-US" sz="2800" i="1" dirty="0">
              <a:solidFill>
                <a:srgbClr val="FFA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065386" y="1545118"/>
            <a:ext cx="1981200" cy="578882"/>
          </a:xfrm>
          <a:prstGeom prst="wedgeRoundRectCallout">
            <a:avLst>
              <a:gd name="adj1" fmla="val -69838"/>
              <a:gd name="adj2" fmla="val 52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291000" y="3204000"/>
            <a:ext cx="2004283" cy="578882"/>
          </a:xfrm>
          <a:custGeom>
            <a:avLst/>
            <a:gdLst>
              <a:gd name="connsiteX0" fmla="*/ 0 w 2004283"/>
              <a:gd name="connsiteY0" fmla="*/ 96482 h 578882"/>
              <a:gd name="connsiteX1" fmla="*/ 96482 w 2004283"/>
              <a:gd name="connsiteY1" fmla="*/ 0 h 578882"/>
              <a:gd name="connsiteX2" fmla="*/ 334047 w 2004283"/>
              <a:gd name="connsiteY2" fmla="*/ 0 h 578882"/>
              <a:gd name="connsiteX3" fmla="*/ 469724 w 2004283"/>
              <a:gd name="connsiteY3" fmla="*/ -487720 h 578882"/>
              <a:gd name="connsiteX4" fmla="*/ 835118 w 2004283"/>
              <a:gd name="connsiteY4" fmla="*/ 0 h 578882"/>
              <a:gd name="connsiteX5" fmla="*/ 1907801 w 2004283"/>
              <a:gd name="connsiteY5" fmla="*/ 0 h 578882"/>
              <a:gd name="connsiteX6" fmla="*/ 2004283 w 2004283"/>
              <a:gd name="connsiteY6" fmla="*/ 96482 h 578882"/>
              <a:gd name="connsiteX7" fmla="*/ 2004283 w 2004283"/>
              <a:gd name="connsiteY7" fmla="*/ 96480 h 578882"/>
              <a:gd name="connsiteX8" fmla="*/ 2004283 w 2004283"/>
              <a:gd name="connsiteY8" fmla="*/ 96480 h 578882"/>
              <a:gd name="connsiteX9" fmla="*/ 2004283 w 2004283"/>
              <a:gd name="connsiteY9" fmla="*/ 241201 h 578882"/>
              <a:gd name="connsiteX10" fmla="*/ 2004283 w 2004283"/>
              <a:gd name="connsiteY10" fmla="*/ 482400 h 578882"/>
              <a:gd name="connsiteX11" fmla="*/ 1907801 w 2004283"/>
              <a:gd name="connsiteY11" fmla="*/ 578882 h 578882"/>
              <a:gd name="connsiteX12" fmla="*/ 835118 w 2004283"/>
              <a:gd name="connsiteY12" fmla="*/ 578882 h 578882"/>
              <a:gd name="connsiteX13" fmla="*/ 334047 w 2004283"/>
              <a:gd name="connsiteY13" fmla="*/ 578882 h 578882"/>
              <a:gd name="connsiteX14" fmla="*/ 334047 w 2004283"/>
              <a:gd name="connsiteY14" fmla="*/ 578882 h 578882"/>
              <a:gd name="connsiteX15" fmla="*/ 96482 w 2004283"/>
              <a:gd name="connsiteY15" fmla="*/ 578882 h 578882"/>
              <a:gd name="connsiteX16" fmla="*/ 0 w 2004283"/>
              <a:gd name="connsiteY16" fmla="*/ 482400 h 578882"/>
              <a:gd name="connsiteX17" fmla="*/ 0 w 2004283"/>
              <a:gd name="connsiteY17" fmla="*/ 241201 h 578882"/>
              <a:gd name="connsiteX18" fmla="*/ 0 w 2004283"/>
              <a:gd name="connsiteY18" fmla="*/ 96480 h 578882"/>
              <a:gd name="connsiteX19" fmla="*/ 0 w 2004283"/>
              <a:gd name="connsiteY19" fmla="*/ 96480 h 578882"/>
              <a:gd name="connsiteX20" fmla="*/ 0 w 2004283"/>
              <a:gd name="connsiteY20" fmla="*/ 96482 h 578882"/>
              <a:gd name="connsiteX0" fmla="*/ 0 w 2004283"/>
              <a:gd name="connsiteY0" fmla="*/ 96482 h 578882"/>
              <a:gd name="connsiteX1" fmla="*/ 96482 w 2004283"/>
              <a:gd name="connsiteY1" fmla="*/ 0 h 578882"/>
              <a:gd name="connsiteX2" fmla="*/ 334047 w 2004283"/>
              <a:gd name="connsiteY2" fmla="*/ 0 h 578882"/>
              <a:gd name="connsiteX3" fmla="*/ 835118 w 2004283"/>
              <a:gd name="connsiteY3" fmla="*/ 0 h 578882"/>
              <a:gd name="connsiteX4" fmla="*/ 1907801 w 2004283"/>
              <a:gd name="connsiteY4" fmla="*/ 0 h 578882"/>
              <a:gd name="connsiteX5" fmla="*/ 2004283 w 2004283"/>
              <a:gd name="connsiteY5" fmla="*/ 96482 h 578882"/>
              <a:gd name="connsiteX6" fmla="*/ 2004283 w 2004283"/>
              <a:gd name="connsiteY6" fmla="*/ 96480 h 578882"/>
              <a:gd name="connsiteX7" fmla="*/ 2004283 w 2004283"/>
              <a:gd name="connsiteY7" fmla="*/ 96480 h 578882"/>
              <a:gd name="connsiteX8" fmla="*/ 2004283 w 2004283"/>
              <a:gd name="connsiteY8" fmla="*/ 241201 h 578882"/>
              <a:gd name="connsiteX9" fmla="*/ 2004283 w 2004283"/>
              <a:gd name="connsiteY9" fmla="*/ 482400 h 578882"/>
              <a:gd name="connsiteX10" fmla="*/ 1907801 w 2004283"/>
              <a:gd name="connsiteY10" fmla="*/ 578882 h 578882"/>
              <a:gd name="connsiteX11" fmla="*/ 835118 w 2004283"/>
              <a:gd name="connsiteY11" fmla="*/ 578882 h 578882"/>
              <a:gd name="connsiteX12" fmla="*/ 334047 w 2004283"/>
              <a:gd name="connsiteY12" fmla="*/ 578882 h 578882"/>
              <a:gd name="connsiteX13" fmla="*/ 334047 w 2004283"/>
              <a:gd name="connsiteY13" fmla="*/ 578882 h 578882"/>
              <a:gd name="connsiteX14" fmla="*/ 96482 w 2004283"/>
              <a:gd name="connsiteY14" fmla="*/ 578882 h 578882"/>
              <a:gd name="connsiteX15" fmla="*/ 0 w 2004283"/>
              <a:gd name="connsiteY15" fmla="*/ 482400 h 578882"/>
              <a:gd name="connsiteX16" fmla="*/ 0 w 2004283"/>
              <a:gd name="connsiteY16" fmla="*/ 241201 h 578882"/>
              <a:gd name="connsiteX17" fmla="*/ 0 w 2004283"/>
              <a:gd name="connsiteY17" fmla="*/ 96480 h 578882"/>
              <a:gd name="connsiteX18" fmla="*/ 0 w 2004283"/>
              <a:gd name="connsiteY18" fmla="*/ 96480 h 578882"/>
              <a:gd name="connsiteX19" fmla="*/ 0 w 2004283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04283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4047" y="0"/>
                </a:lnTo>
                <a:lnTo>
                  <a:pt x="835118" y="0"/>
                </a:lnTo>
                <a:lnTo>
                  <a:pt x="1907801" y="0"/>
                </a:lnTo>
                <a:cubicBezTo>
                  <a:pt x="1961087" y="0"/>
                  <a:pt x="2004283" y="43196"/>
                  <a:pt x="2004283" y="96482"/>
                </a:cubicBezTo>
                <a:lnTo>
                  <a:pt x="2004283" y="96480"/>
                </a:lnTo>
                <a:lnTo>
                  <a:pt x="2004283" y="96480"/>
                </a:lnTo>
                <a:lnTo>
                  <a:pt x="2004283" y="241201"/>
                </a:lnTo>
                <a:lnTo>
                  <a:pt x="2004283" y="482400"/>
                </a:lnTo>
                <a:cubicBezTo>
                  <a:pt x="2004283" y="535686"/>
                  <a:pt x="1961087" y="578882"/>
                  <a:pt x="1907801" y="578882"/>
                </a:cubicBezTo>
                <a:lnTo>
                  <a:pt x="835118" y="578882"/>
                </a:lnTo>
                <a:lnTo>
                  <a:pt x="334047" y="578882"/>
                </a:lnTo>
                <a:lnTo>
                  <a:pt x="334047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965263" y="2034000"/>
            <a:ext cx="1712928" cy="688888"/>
          </a:xfrm>
          <a:prstGeom prst="wedgeRoundRectCallout">
            <a:avLst>
              <a:gd name="adj1" fmla="val 91933"/>
              <a:gd name="adj2" fmla="val 1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B2243E64-1D51-46F1-B7EC-59001A707D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01001" y="4560118"/>
            <a:ext cx="5435736" cy="578882"/>
          </a:xfrm>
          <a:prstGeom prst="wedgeRoundRectCallout">
            <a:avLst>
              <a:gd name="adj1" fmla="val -56171"/>
              <a:gd name="adj2" fmla="val 228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forget 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after definition 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6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4590000" cy="5546589"/>
          </a:xfrm>
        </p:spPr>
        <p:txBody>
          <a:bodyPr/>
          <a:lstStyle/>
          <a:p>
            <a:r>
              <a:rPr lang="en-US" dirty="0" smtClean="0"/>
              <a:t>Person class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Height</a:t>
            </a:r>
          </a:p>
          <a:p>
            <a:r>
              <a:rPr lang="en-US" dirty="0" smtClean="0"/>
              <a:t>name here is an object of the STL class 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Classes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46000" y="1089000"/>
            <a:ext cx="5175000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>
                <a:solidFill>
                  <a:schemeClr val="tx1"/>
                </a:solidFill>
              </a:rPr>
              <a:t>#include&lt;string</a:t>
            </a:r>
            <a:r>
              <a:rPr lang="en-US" sz="2600" dirty="0" smtClean="0">
                <a:solidFill>
                  <a:schemeClr val="tx1"/>
                </a:solidFill>
              </a:rPr>
              <a:t>&gt;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600" dirty="0">
              <a:solidFill>
                <a:schemeClr val="tx1"/>
              </a:solidFill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>
                <a:solidFill>
                  <a:schemeClr val="tx1"/>
                </a:solidFill>
              </a:rPr>
              <a:t> Person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 smtClean="0">
                <a:solidFill>
                  <a:schemeClr val="bg1"/>
                </a:solidFill>
              </a:rPr>
              <a:t>public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 smtClean="0">
                <a:solidFill>
                  <a:schemeClr val="tx1"/>
                </a:solidFill>
              </a:rPr>
              <a:t>  std</a:t>
            </a:r>
            <a:r>
              <a:rPr lang="en-US" sz="2600" dirty="0">
                <a:solidFill>
                  <a:schemeClr val="tx1"/>
                </a:solidFill>
              </a:rPr>
              <a:t>::</a:t>
            </a:r>
            <a:r>
              <a:rPr lang="en-US" sz="2600" dirty="0">
                <a:solidFill>
                  <a:schemeClr val="bg1"/>
                </a:solidFill>
              </a:rPr>
              <a:t>string</a:t>
            </a:r>
            <a:r>
              <a:rPr lang="en-US" sz="2600" dirty="0">
                <a:solidFill>
                  <a:schemeClr val="tx1"/>
                </a:solidFill>
              </a:rPr>
              <a:t> name;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 smtClean="0">
                <a:solidFill>
                  <a:schemeClr val="tx1"/>
                </a:solidFill>
              </a:rPr>
              <a:t>  int </a:t>
            </a:r>
            <a:r>
              <a:rPr lang="en-US" sz="2600" dirty="0">
                <a:solidFill>
                  <a:schemeClr val="tx1"/>
                </a:solidFill>
              </a:rPr>
              <a:t>age;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 smtClean="0">
                <a:solidFill>
                  <a:schemeClr val="tx1"/>
                </a:solidFill>
              </a:rPr>
              <a:t>  double </a:t>
            </a:r>
            <a:r>
              <a:rPr lang="en-US" sz="2600" dirty="0" smtClean="0">
                <a:solidFill>
                  <a:schemeClr val="tx1"/>
                </a:solidFill>
              </a:rPr>
              <a:t>height;</a:t>
            </a:r>
            <a:endParaRPr lang="en-US" sz="2600" dirty="0">
              <a:solidFill>
                <a:schemeClr val="tx1"/>
              </a:solidFill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 smtClean="0">
                <a:solidFill>
                  <a:schemeClr val="bg1"/>
                </a:solidFill>
              </a:rPr>
              <a:t>};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600" dirty="0">
              <a:solidFill>
                <a:schemeClr val="tx1"/>
              </a:solidFill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>
                <a:solidFill>
                  <a:schemeClr val="tx1"/>
                </a:solidFill>
              </a:rPr>
              <a:t>int main() 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 smtClean="0">
                <a:solidFill>
                  <a:schemeClr val="tx1"/>
                </a:solidFill>
              </a:rPr>
              <a:t>  Person </a:t>
            </a:r>
            <a:r>
              <a:rPr lang="en-US" sz="2600" dirty="0">
                <a:solidFill>
                  <a:schemeClr val="tx1"/>
                </a:solidFill>
              </a:rPr>
              <a:t>p;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0</a:t>
            </a:r>
            <a:r>
              <a:rPr lang="en-US" sz="2600" dirty="0" smtClean="0">
                <a:solidFill>
                  <a:schemeClr val="tx1"/>
                </a:solidFill>
              </a:rPr>
              <a:t>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76000" y="1899000"/>
            <a:ext cx="1680558" cy="1055608"/>
          </a:xfrm>
          <a:prstGeom prst="wedgeRoundRectCallout">
            <a:avLst>
              <a:gd name="adj1" fmla="val 72602"/>
              <a:gd name="adj2" fmla="val 16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modifier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8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variable of a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/>
              <a:t> data type</a:t>
            </a:r>
          </a:p>
          <a:p>
            <a:r>
              <a:rPr lang="en-US" dirty="0" smtClean="0"/>
              <a:t>Objects </a:t>
            </a:r>
            <a:r>
              <a:rPr lang="en-US" dirty="0"/>
              <a:t>follow the same rules as normal variables</a:t>
            </a:r>
          </a:p>
          <a:p>
            <a:pPr marL="989683" lvl="1" indent="-380647">
              <a:defRPr sz="3100"/>
            </a:pPr>
            <a:r>
              <a:rPr lang="en-US" dirty="0"/>
              <a:t>Can be passed as copy to a function or by reference with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endParaRPr lang="en-US" sz="3400" b="1" dirty="0">
              <a:solidFill>
                <a:srgbClr val="FF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89683" lvl="1" indent="-380647">
              <a:defRPr sz="3100"/>
            </a:pPr>
            <a:r>
              <a:rPr lang="en-US" dirty="0"/>
              <a:t>Can be put into arrays, </a:t>
            </a:r>
            <a:r>
              <a:rPr lang="en-US" dirty="0">
                <a:latin typeface="+mj-lt"/>
                <a:ea typeface="Consolas"/>
                <a:cs typeface="Consolas"/>
                <a:sym typeface="Consolas"/>
              </a:rPr>
              <a:t>vector</a:t>
            </a:r>
            <a:r>
              <a:rPr lang="en-US" dirty="0"/>
              <a:t>s, etc.</a:t>
            </a:r>
          </a:p>
          <a:p>
            <a:r>
              <a:rPr lang="en-US" dirty="0"/>
              <a:t>Accessing members </a:t>
            </a:r>
            <a:r>
              <a:rPr lang="en-US" dirty="0" smtClean="0"/>
              <a:t>through </a:t>
            </a:r>
            <a:r>
              <a:rPr lang="en-US" sz="3200" b="1" dirty="0"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/>
              <a:t> (dot)</a:t>
            </a:r>
          </a:p>
          <a:p>
            <a:pPr marL="989683" lvl="1" indent="-380647">
              <a:defRPr sz="3100"/>
            </a:pPr>
            <a:r>
              <a:rPr lang="en-US" dirty="0"/>
              <a:t>F</a:t>
            </a:r>
            <a:r>
              <a:rPr lang="en-US" dirty="0" smtClean="0"/>
              <a:t>or access </a:t>
            </a:r>
            <a:r>
              <a:rPr lang="en-US" dirty="0"/>
              <a:t>through an iterator, we use the </a:t>
            </a:r>
            <a:r>
              <a:rPr lang="en-US" sz="3000" b="1" dirty="0"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30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000" b="1" dirty="0" smtClean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3000" b="1" dirty="0">
              <a:solidFill>
                <a:srgbClr val="FFA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3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Objects </a:t>
            </a:r>
            <a:r>
              <a:rPr lang="en-US" dirty="0"/>
              <a:t>– Example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6000" y="1847792"/>
            <a:ext cx="3600000" cy="42031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smtClean="0">
                <a:solidFill>
                  <a:schemeClr val="tx1"/>
                </a:solidFill>
              </a:rPr>
              <a:t>class Body 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public: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double height;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double weight;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p</a:t>
            </a:r>
            <a:r>
              <a:rPr lang="en-US" sz="2200" dirty="0" smtClean="0">
                <a:solidFill>
                  <a:schemeClr val="tx1"/>
                </a:solidFill>
              </a:rPr>
              <a:t>ublic: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string name;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int age;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Body body;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061000" y="1809000"/>
            <a:ext cx="6255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Person </a:t>
            </a: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person;</a:t>
            </a:r>
            <a:endParaRPr lang="en-US" sz="2400" dirty="0">
              <a:solidFill>
                <a:schemeClr val="tx1"/>
              </a:solidFill>
              <a:cs typeface="Nirmala UI Semilight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person.name = "George Georgiev";</a:t>
            </a: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person.age = 25;</a:t>
            </a: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person.body.height </a:t>
            </a: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= 1.82;</a:t>
            </a: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person.body.weight </a:t>
            </a: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= 87</a:t>
            </a: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400" dirty="0" smtClean="0">
              <a:solidFill>
                <a:schemeClr val="tx1"/>
              </a:solidFill>
              <a:cs typeface="Nirmala UI Semilight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Person </a:t>
            </a: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otherPerson</a:t>
            </a: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person.name = "</a:t>
            </a: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Ana Ivanova";</a:t>
            </a:r>
            <a:endParaRPr lang="en-US" sz="2400" dirty="0">
              <a:solidFill>
                <a:schemeClr val="tx1"/>
              </a:solidFill>
              <a:cs typeface="Nirmala UI Semilight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person.age = </a:t>
            </a: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42;</a:t>
            </a:r>
            <a:endParaRPr lang="en-US" sz="2400" dirty="0">
              <a:solidFill>
                <a:schemeClr val="tx1"/>
              </a:solidFill>
              <a:cs typeface="Nirmala UI Semilight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person.body.height </a:t>
            </a: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1.6;</a:t>
            </a:r>
            <a:endParaRPr lang="en-US" sz="2400" dirty="0">
              <a:solidFill>
                <a:schemeClr val="tx1"/>
              </a:solidFill>
              <a:cs typeface="Nirmala UI Semilight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person.body.weight </a:t>
            </a:r>
            <a:r>
              <a:rPr lang="en-US" sz="2400" dirty="0">
                <a:solidFill>
                  <a:schemeClr val="tx1"/>
                </a:solidFill>
                <a:cs typeface="Nirmala UI Semilight" pitchFamily="34" charset="0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cs typeface="Nirmala UI Semilight" pitchFamily="34" charset="0"/>
              </a:rPr>
              <a:t>54;</a:t>
            </a:r>
            <a:endParaRPr lang="en-US" sz="2400" dirty="0">
              <a:solidFill>
                <a:schemeClr val="tx1"/>
              </a:solidFill>
              <a:cs typeface="Nirmala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6000" y="1251747"/>
            <a:ext cx="11818096" cy="5528766"/>
          </a:xfrm>
        </p:spPr>
        <p:txBody>
          <a:bodyPr>
            <a:normAutofit/>
          </a:bodyPr>
          <a:lstStyle/>
          <a:p>
            <a:pPr marL="546771" indent="-380647">
              <a:buClr>
                <a:srgbClr val="234465"/>
              </a:buClr>
              <a:defRPr sz="3100"/>
            </a:pPr>
            <a:r>
              <a:rPr lang="en-US" sz="3400" b="1" dirty="0" smtClean="0">
                <a:solidFill>
                  <a:schemeClr val="bg1"/>
                </a:solidFill>
              </a:rPr>
              <a:t>Constructors</a:t>
            </a:r>
            <a:r>
              <a:rPr lang="en-US" sz="3400" dirty="0" smtClean="0"/>
              <a:t> </a:t>
            </a:r>
            <a:r>
              <a:rPr lang="en-US" sz="3400" dirty="0">
                <a:solidFill>
                  <a:srgbClr val="234465"/>
                </a:solidFill>
              </a:rPr>
              <a:t>initialize objects of a class </a:t>
            </a:r>
            <a:endParaRPr lang="en-US" sz="3400" dirty="0" smtClean="0"/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lang="en-US" sz="3200" dirty="0" smtClean="0"/>
              <a:t>Follow </a:t>
            </a:r>
            <a:r>
              <a:rPr lang="en-US" sz="3200" dirty="0"/>
              <a:t>same rules as functions, but without a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200" dirty="0"/>
              <a:t> type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lang="en-US" sz="3200" dirty="0"/>
              <a:t>Can have overloads, default parameters, etc.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6000" y="3288560"/>
            <a:ext cx="9045000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 string name; int age = 0; double </a:t>
            </a:r>
            <a:r>
              <a:rPr lang="en-US" sz="2200" dirty="0" smtClean="0">
                <a:solidFill>
                  <a:schemeClr val="tx1"/>
                </a:solidFill>
              </a:rPr>
              <a:t>height </a:t>
            </a:r>
            <a:r>
              <a:rPr lang="en-US" sz="2200" dirty="0">
                <a:solidFill>
                  <a:schemeClr val="tx1"/>
                </a:solidFill>
              </a:rPr>
              <a:t>= 0;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</a:rPr>
              <a:t>Person(</a:t>
            </a:r>
            <a:r>
              <a:rPr lang="en-US" sz="2200" dirty="0">
                <a:solidFill>
                  <a:schemeClr val="tx1"/>
                </a:solidFill>
              </a:rPr>
              <a:t>string </a:t>
            </a:r>
            <a:r>
              <a:rPr lang="en-US" sz="2200" dirty="0">
                <a:solidFill>
                  <a:schemeClr val="bg1"/>
                </a:solidFill>
              </a:rPr>
              <a:t>pName</a:t>
            </a:r>
            <a:r>
              <a:rPr lang="en-US" sz="2200" dirty="0">
                <a:solidFill>
                  <a:schemeClr val="tx1"/>
                </a:solidFill>
              </a:rPr>
              <a:t>, int </a:t>
            </a:r>
            <a:r>
              <a:rPr lang="en-US" sz="2200" dirty="0">
                <a:solidFill>
                  <a:schemeClr val="bg1"/>
                </a:solidFill>
              </a:rPr>
              <a:t>pAge</a:t>
            </a:r>
            <a:r>
              <a:rPr lang="en-US" sz="2200" dirty="0">
                <a:solidFill>
                  <a:schemeClr val="tx1"/>
                </a:solidFill>
              </a:rPr>
              <a:t>, double </a:t>
            </a:r>
            <a:r>
              <a:rPr lang="en-US" sz="2200" dirty="0">
                <a:solidFill>
                  <a:schemeClr val="bg1"/>
                </a:solidFill>
              </a:rPr>
              <a:t>pHeight)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   name = </a:t>
            </a:r>
            <a:r>
              <a:rPr lang="en-US" sz="2200" dirty="0" smtClean="0">
                <a:solidFill>
                  <a:schemeClr val="bg1"/>
                </a:solidFill>
              </a:rPr>
              <a:t>pName</a:t>
            </a:r>
            <a:r>
              <a:rPr lang="en-US" sz="2200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 smtClean="0">
                <a:solidFill>
                  <a:schemeClr val="tx1"/>
                </a:solidFill>
              </a:rPr>
              <a:t>    age 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pAge</a:t>
            </a:r>
            <a:r>
              <a:rPr lang="en-US" sz="2200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 smtClean="0">
                <a:solidFill>
                  <a:schemeClr val="tx1"/>
                </a:solidFill>
              </a:rPr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height 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>
                <a:solidFill>
                  <a:schemeClr val="bg1"/>
                </a:solidFill>
              </a:rPr>
              <a:t>pHeight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8399DA1C-593D-4984-95B2-82FD748F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0" y="4588391"/>
            <a:ext cx="1664999" cy="510778"/>
          </a:xfrm>
          <a:prstGeom prst="wedgeRoundRectCallout">
            <a:avLst>
              <a:gd name="adj1" fmla="val 51153"/>
              <a:gd name="adj2" fmla="val -88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8399DA1C-593D-4984-95B2-82FD748F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000" y="4588391"/>
            <a:ext cx="1800000" cy="510778"/>
          </a:xfrm>
          <a:prstGeom prst="wedgeRoundRectCallout">
            <a:avLst>
              <a:gd name="adj1" fmla="val -51645"/>
              <a:gd name="adj2" fmla="val -85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sz="2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8399DA1C-593D-4984-95B2-82FD748F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5099169"/>
            <a:ext cx="1192500" cy="510778"/>
          </a:xfrm>
          <a:prstGeom prst="wedgeRoundRectCallout">
            <a:avLst>
              <a:gd name="adj1" fmla="val -71401"/>
              <a:gd name="adj2" fmla="val -23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</a:t>
            </a:r>
            <a:endParaRPr lang="en-US" sz="2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13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be called on declaration directly</a:t>
            </a:r>
          </a:p>
          <a:p>
            <a:pPr marL="0" indent="0">
              <a:buNone/>
            </a:pPr>
            <a:endParaRPr lang="en-US" dirty="0" smtClean="0"/>
          </a:p>
          <a:p>
            <a:pPr marL="989683" lvl="1" indent="-380647">
              <a:defRPr sz="3100"/>
            </a:pPr>
            <a:r>
              <a:rPr lang="en-US" dirty="0" smtClean="0"/>
              <a:t>Since </a:t>
            </a:r>
            <a:r>
              <a:rPr lang="en-US" dirty="0"/>
              <a:t>C++11 can be called with </a:t>
            </a:r>
            <a:r>
              <a:rPr lang="en-US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brackets too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used to create objects to pass to a variable/function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Constructors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000" y="4689000"/>
            <a:ext cx="9225000" cy="179879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lnSpc>
                <a:spcPct val="107000"/>
              </a:lnSpc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Person peter{“Peter Brown”, 31, 1.69};</a:t>
            </a:r>
          </a:p>
          <a:p>
            <a:pPr>
              <a:lnSpc>
                <a:spcPct val="107000"/>
              </a:lnSpc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Person ivan = Person(“Ivan Ivanov”, 12, 1.52));</a:t>
            </a:r>
          </a:p>
          <a:p>
            <a:pPr>
              <a:lnSpc>
                <a:spcPct val="107000"/>
              </a:lnSpc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vector&lt;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people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107000"/>
              </a:lnSpc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people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.push_back(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Person(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“Ana Ivanova”, 43, 1.60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  <a:endParaRPr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600" y="1899000"/>
            <a:ext cx="6615000" cy="61328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lnSpc>
                <a:spcPct val="107000"/>
              </a:lnSpc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Person peter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“Peter Brown”,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31, 1.69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000" y="3220720"/>
            <a:ext cx="6615600" cy="61328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lnSpc>
                <a:spcPct val="107000"/>
              </a:lnSpc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Person peter{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“Peter Brown”, 31, 1.69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210" indent="-452210" defTabSz="1205891">
              <a:spcBef>
                <a:spcPts val="500"/>
              </a:spcBef>
              <a:buClr>
                <a:srgbClr val="234465"/>
              </a:buClr>
              <a:defRPr sz="3267"/>
            </a:pPr>
            <a:r>
              <a:rPr lang="en-US" dirty="0"/>
              <a:t>C++ gives us the </a:t>
            </a:r>
            <a:r>
              <a:rPr lang="en-US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dirty="0"/>
              <a:t> pointer to explicitly access class </a:t>
            </a:r>
            <a:r>
              <a:rPr lang="en-US" dirty="0" smtClean="0"/>
              <a:t>members</a:t>
            </a:r>
            <a:endParaRPr lang="en-US" dirty="0"/>
          </a:p>
          <a:p>
            <a:pPr marL="452210" indent="-452210" defTabSz="1205891">
              <a:spcBef>
                <a:spcPts val="500"/>
              </a:spcBef>
              <a:buClr>
                <a:srgbClr val="234465"/>
              </a:buClr>
              <a:defRPr sz="3267"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his</a:t>
            </a:r>
            <a:r>
              <a:rPr lang="en-US" dirty="0" smtClean="0"/>
              <a:t> points to whatever the current object is</a:t>
            </a:r>
          </a:p>
          <a:p>
            <a:pPr marL="452210" indent="-452210" defTabSz="1205891">
              <a:spcBef>
                <a:spcPts val="500"/>
              </a:spcBef>
              <a:buClr>
                <a:srgbClr val="234465"/>
              </a:buClr>
              <a:defRPr sz="3267"/>
            </a:pPr>
            <a:r>
              <a:rPr lang="en-US" dirty="0"/>
              <a:t>Very useful in any method where parameters match the </a:t>
            </a:r>
            <a:r>
              <a:rPr lang="en-US" dirty="0" smtClean="0"/>
              <a:t>fields</a:t>
            </a:r>
          </a:p>
          <a:p>
            <a:pPr marL="0" indent="0" defTabSz="1205891">
              <a:spcBef>
                <a:spcPts val="7800"/>
              </a:spcBef>
              <a:spcAft>
                <a:spcPts val="7800"/>
              </a:spcAft>
              <a:buClr>
                <a:srgbClr val="234465"/>
              </a:buClr>
              <a:buNone/>
              <a:defRPr sz="3267"/>
            </a:pPr>
            <a:endParaRPr lang="en-US" dirty="0"/>
          </a:p>
          <a:p>
            <a:pPr marL="452210" indent="-452210" defTabSz="1205891">
              <a:spcBef>
                <a:spcPts val="500"/>
              </a:spcBef>
              <a:buClr>
                <a:srgbClr val="234465"/>
              </a:buClr>
              <a:defRPr sz="3267"/>
            </a:pPr>
            <a:r>
              <a:rPr lang="en-US" dirty="0" smtClean="0"/>
              <a:t>There is a convention to always use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dirty="0" smtClean="0"/>
              <a:t>, even if not needed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this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6000" y="3339000"/>
            <a:ext cx="8685000" cy="21939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</a:rPr>
              <a:t>Person(string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ame</a:t>
            </a:r>
            <a:r>
              <a:rPr lang="en-US" sz="2400" dirty="0">
                <a:solidFill>
                  <a:schemeClr val="tx1"/>
                </a:solidFill>
              </a:rPr>
              <a:t>, int a</a:t>
            </a:r>
            <a:r>
              <a:rPr lang="en-US" sz="2400" dirty="0" smtClean="0">
                <a:solidFill>
                  <a:schemeClr val="tx1"/>
                </a:solidFill>
              </a:rPr>
              <a:t>ge</a:t>
            </a:r>
            <a:r>
              <a:rPr lang="en-US" sz="2400" dirty="0">
                <a:solidFill>
                  <a:schemeClr val="tx1"/>
                </a:solidFill>
              </a:rPr>
              <a:t>, double h</a:t>
            </a:r>
            <a:r>
              <a:rPr lang="en-US" sz="2400" dirty="0" smtClean="0">
                <a:solidFill>
                  <a:schemeClr val="tx1"/>
                </a:solidFill>
              </a:rPr>
              <a:t>eight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this-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name = name;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this-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age = </a:t>
            </a:r>
            <a:r>
              <a:rPr lang="en-US" sz="2400" dirty="0" smtClean="0">
                <a:solidFill>
                  <a:schemeClr val="tx1"/>
                </a:solidFill>
              </a:rPr>
              <a:t>age;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this-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height = height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Number Placeholder 1"/>
          <p:cNvSpPr txBox="1"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11" name="Content Placeholder 2"/>
          <p:cNvSpPr txBox="1">
            <a:spLocks noGrp="1"/>
          </p:cNvSpPr>
          <p:nvPr>
            <p:ph type="body"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 smtClean="0"/>
              <a:t>Constructor body is always executed after a member creation</a:t>
            </a:r>
          </a:p>
          <a:p>
            <a:r>
              <a:rPr lang="en-US" dirty="0" smtClean="0"/>
              <a:t>C++ constructors are typically written with initializer lists:</a:t>
            </a:r>
          </a:p>
          <a:p>
            <a:pPr marL="0" indent="0">
              <a:spcBef>
                <a:spcPts val="6000"/>
              </a:spcBef>
              <a:spcAft>
                <a:spcPts val="6000"/>
              </a:spcAft>
              <a:buNone/>
            </a:pPr>
            <a:endParaRPr lang="en-US" dirty="0" smtClean="0">
              <a:sym typeface="Consolas"/>
            </a:endParaRPr>
          </a:p>
          <a:p>
            <a:pPr lvl="1"/>
            <a:r>
              <a:rPr lang="en-US" dirty="0" smtClean="0"/>
              <a:t>Executes before body</a:t>
            </a:r>
          </a:p>
          <a:p>
            <a:pPr lvl="1"/>
            <a:r>
              <a:rPr lang="en-US" dirty="0" smtClean="0"/>
              <a:t>If a member is omitted, it is default-constructed (if possible)</a:t>
            </a:r>
          </a:p>
          <a:p>
            <a:pPr lvl="1"/>
            <a:r>
              <a:rPr lang="en-US" dirty="0" smtClean="0"/>
              <a:t>This syntax is also immune to the member-hiding problem</a:t>
            </a:r>
            <a:endParaRPr lang="en-US" dirty="0"/>
          </a:p>
        </p:txBody>
      </p:sp>
      <p:sp>
        <p:nvSpPr>
          <p:cNvPr id="412" name="Title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Constructor Initializer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1000" y="2573872"/>
            <a:ext cx="5400000" cy="198012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tx1">
                <a:lumMod val="20000"/>
                <a:lumOff val="8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lnSpc>
                <a:spcPct val="94500"/>
              </a:lnSpc>
              <a:spcBef>
                <a:spcPts val="600"/>
              </a:spcBef>
              <a:spcAft>
                <a:spcPts val="600"/>
              </a:spcAft>
              <a:defRPr sz="3000"/>
            </a:pPr>
            <a:r>
              <a:rPr lang="en-US" sz="2200" b="1" dirty="0" smtClean="0">
                <a:latin typeface="Consolas" pitchFamily="49" charset="0"/>
                <a:ea typeface="Consolas"/>
                <a:cs typeface="Consolas"/>
                <a:sym typeface="Consolas"/>
              </a:rPr>
              <a:t>ClassName(parameters</a:t>
            </a:r>
            <a:r>
              <a:rPr lang="en-US" sz="2200" b="1" dirty="0">
                <a:latin typeface="Consolas" pitchFamily="49" charset="0"/>
                <a:ea typeface="Consolas"/>
                <a:cs typeface="Consolas"/>
                <a:sym typeface="Consolas"/>
              </a:rPr>
              <a:t>) : </a:t>
            </a:r>
            <a:br>
              <a:rPr lang="en-US" sz="2200" b="1" dirty="0"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sz="2200" b="1" dirty="0">
                <a:latin typeface="Consolas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200" b="1" dirty="0" smtClean="0">
                <a:latin typeface="Consolas" pitchFamily="49" charset="0"/>
                <a:ea typeface="Consolas"/>
                <a:cs typeface="Consolas"/>
                <a:sym typeface="Consolas"/>
              </a:rPr>
              <a:t>member1(member1Parameters),</a:t>
            </a:r>
          </a:p>
          <a:p>
            <a:pPr>
              <a:lnSpc>
                <a:spcPct val="94500"/>
              </a:lnSpc>
              <a:spcBef>
                <a:spcPts val="600"/>
              </a:spcBef>
              <a:spcAft>
                <a:spcPts val="600"/>
              </a:spcAft>
              <a:defRPr sz="3000"/>
            </a:pPr>
            <a:r>
              <a:rPr lang="en-US" sz="2200" b="1" dirty="0">
                <a:latin typeface="Consolas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latin typeface="Consolas" pitchFamily="49" charset="0"/>
                <a:ea typeface="Consolas"/>
                <a:cs typeface="Consolas"/>
                <a:sym typeface="Consolas"/>
              </a:rPr>
              <a:t>   …</a:t>
            </a:r>
            <a:r>
              <a:rPr lang="en-US" sz="2200" b="1" dirty="0">
                <a:latin typeface="Consolas" pitchFamily="49" charset="0"/>
                <a:ea typeface="Consolas"/>
                <a:cs typeface="Consolas"/>
                <a:sym typeface="Consolas"/>
              </a:rPr>
              <a:t/>
            </a:r>
            <a:br>
              <a:rPr lang="en-US" sz="2200" b="1" dirty="0"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sz="2200" b="1" dirty="0">
                <a:latin typeface="Consolas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2200" b="1" dirty="0" smtClean="0">
                <a:latin typeface="Consolas" pitchFamily="49" charset="0"/>
                <a:ea typeface="Consolas"/>
                <a:cs typeface="Consolas"/>
                <a:sym typeface="Consolas"/>
              </a:rPr>
              <a:t>memberN(memberNParameters</a:t>
            </a:r>
            <a:r>
              <a:rPr lang="en-US" sz="2200" b="1" dirty="0">
                <a:latin typeface="Consolas" pitchFamily="49" charset="0"/>
                <a:ea typeface="Consolas"/>
                <a:cs typeface="Consolas"/>
                <a:sym typeface="Consolas"/>
              </a:rPr>
              <a:t>) </a:t>
            </a:r>
            <a:r>
              <a:rPr lang="en-US" sz="2200" b="1" dirty="0" smtClean="0">
                <a:latin typeface="Consolas" pitchFamily="49" charset="0"/>
                <a:ea typeface="Consolas"/>
                <a:cs typeface="Consolas"/>
                <a:sym typeface="Consolas"/>
              </a:rPr>
              <a:t>{</a:t>
            </a:r>
            <a:br>
              <a:rPr lang="en-US" sz="2200" b="1" dirty="0" smtClean="0"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sz="2200" b="1" dirty="0" smtClean="0">
                <a:latin typeface="Consolas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48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551" y="1196124"/>
            <a:ext cx="11827340" cy="520106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234465"/>
              </a:buClr>
              <a:defRPr b="1">
                <a:solidFill>
                  <a:srgbClr val="FFA000"/>
                </a:solidFill>
              </a:defRPr>
            </a:pPr>
            <a:r>
              <a:rPr sz="3600" dirty="0"/>
              <a:t>Methods</a:t>
            </a:r>
            <a:r>
              <a:rPr sz="3600" b="0" dirty="0">
                <a:solidFill>
                  <a:srgbClr val="234465"/>
                </a:solidFill>
              </a:rPr>
              <a:t> </a:t>
            </a:r>
            <a:r>
              <a:rPr sz="3600" b="0" dirty="0" smtClean="0">
                <a:solidFill>
                  <a:srgbClr val="234465"/>
                </a:solidFill>
              </a:rPr>
              <a:t>are</a:t>
            </a:r>
            <a:r>
              <a:rPr lang="en-US" sz="3600" b="0" dirty="0" smtClean="0">
                <a:solidFill>
                  <a:srgbClr val="234465"/>
                </a:solidFill>
              </a:rPr>
              <a:t> </a:t>
            </a:r>
            <a:r>
              <a:rPr sz="3600" b="0" dirty="0" smtClean="0">
                <a:solidFill>
                  <a:srgbClr val="234465"/>
                </a:solidFill>
              </a:rPr>
              <a:t>functions </a:t>
            </a:r>
            <a:r>
              <a:rPr sz="3600" b="0" dirty="0">
                <a:solidFill>
                  <a:srgbClr val="234465"/>
                </a:solidFill>
              </a:rPr>
              <a:t>declared inside a </a:t>
            </a:r>
            <a:r>
              <a:rPr sz="3600" dirty="0"/>
              <a:t>class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sz="3400" dirty="0"/>
              <a:t>Follow the same rules as normal functions</a:t>
            </a:r>
          </a:p>
          <a:p>
            <a:pPr>
              <a:buClr>
                <a:srgbClr val="234465"/>
              </a:buClr>
            </a:pPr>
            <a:r>
              <a:rPr sz="3600" dirty="0" smtClean="0"/>
              <a:t>Methods </a:t>
            </a:r>
            <a:r>
              <a:rPr sz="3600" dirty="0"/>
              <a:t>can access class fields and other members directly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sz="3400" dirty="0"/>
              <a:t>Can read and write fields, call other methods, etc.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sz="3400" dirty="0"/>
              <a:t>Can use </a:t>
            </a:r>
            <a:r>
              <a:rPr sz="3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this-&gt;</a:t>
            </a:r>
            <a:r>
              <a:rPr sz="3400" dirty="0"/>
              <a:t> to explicitly refer to members</a:t>
            </a:r>
          </a:p>
        </p:txBody>
      </p:sp>
      <p:sp>
        <p:nvSpPr>
          <p:cNvPr id="420" name="Title 3"/>
          <p:cNvSpPr txBox="1">
            <a:spLocks noGrp="1"/>
          </p:cNvSpPr>
          <p:nvPr>
            <p:ph type="title"/>
          </p:nvPr>
        </p:nvSpPr>
        <p:spPr>
          <a:xfrm>
            <a:off x="190554" y="100750"/>
            <a:ext cx="9513483" cy="882654"/>
          </a:xfrm>
          <a:prstGeom prst="rect">
            <a:avLst/>
          </a:prstGeom>
        </p:spPr>
        <p:txBody>
          <a:bodyPr/>
          <a:lstStyle/>
          <a:p>
            <a:r>
              <a:t>Methods</a:t>
            </a:r>
          </a:p>
        </p:txBody>
      </p:sp>
      <p:sp>
        <p:nvSpPr>
          <p:cNvPr id="421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1676000" y="6445770"/>
            <a:ext cx="328617" cy="268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90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0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uiExpan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6104AA3-997C-48BA-8C1C-EA156CAB8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Special Types </a:t>
            </a:r>
            <a:r>
              <a:rPr lang="en-US" sz="3600" dirty="0" smtClean="0"/>
              <a:t>– </a:t>
            </a:r>
            <a:r>
              <a:rPr lang="en-US" sz="3600" b="1" dirty="0" smtClean="0">
                <a:solidFill>
                  <a:schemeClr val="bg1"/>
                </a:solidFill>
                <a:latin typeface="Consolas" pitchFamily="49" charset="0"/>
                <a:sym typeface="Consolas"/>
              </a:rPr>
              <a:t>typedef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chemeClr val="bg1"/>
                </a:solidFill>
                <a:latin typeface="Consolas" pitchFamily="49" charset="0"/>
                <a:sym typeface="Consolas"/>
              </a:rPr>
              <a:t>enum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Classes and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Defining Classes and Using Objects</a:t>
            </a:r>
          </a:p>
          <a:p>
            <a:pPr lvl="1"/>
            <a:r>
              <a:rPr lang="en-US" sz="3400" dirty="0" smtClean="0"/>
              <a:t>Fields, </a:t>
            </a:r>
            <a:r>
              <a:rPr lang="en-US" sz="3400" dirty="0" smtClean="0"/>
              <a:t>Methods, </a:t>
            </a:r>
            <a:r>
              <a:rPr lang="en-US" sz="3400" dirty="0" smtClean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Access Modifiers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ublic</a:t>
            </a:r>
            <a:r>
              <a:rPr lang="en-US" sz="3400" dirty="0" smtClean="0"/>
              <a:t> and 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private</a:t>
            </a:r>
          </a:p>
          <a:p>
            <a:pPr lvl="1"/>
            <a:r>
              <a:rPr lang="en-US" sz="3400" dirty="0" smtClean="0"/>
              <a:t>Getters ang Setters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Example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901000" y="1734688"/>
            <a:ext cx="7830000" cy="461931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dirty="0" smtClean="0">
                <a:solidFill>
                  <a:schemeClr val="tx1"/>
                </a:solidFill>
                <a:latin typeface="Consolas" pitchFamily="49" charset="0"/>
              </a:rPr>
              <a:t>void printPersonInfo() {</a:t>
            </a:r>
          </a:p>
          <a:p>
            <a:pPr>
              <a:defRPr sz="1800" b="1">
                <a:solidFill>
                  <a:srgbClr val="00A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dirty="0" smtClean="0">
                <a:solidFill>
                  <a:schemeClr val="tx1"/>
                </a:solidFill>
                <a:latin typeface="Consolas" pitchFamily="49" charset="0"/>
              </a:rPr>
              <a:t>    cout &lt;&lt; "name: " &lt;&lt; this-&gt;name </a:t>
            </a:r>
          </a:p>
          <a:p>
            <a:pPr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b="1" dirty="0" smtClean="0">
                <a:solidFill>
                  <a:schemeClr val="tx1"/>
                </a:solidFill>
                <a:latin typeface="Consolas" pitchFamily="49" charset="0"/>
              </a:rPr>
              <a:t>    &lt;&lt; ", age: " &lt;&lt; this-&gt;age</a:t>
            </a:r>
          </a:p>
          <a:p>
            <a:pPr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b="1" dirty="0" smtClean="0">
                <a:solidFill>
                  <a:schemeClr val="tx1"/>
                </a:solidFill>
                <a:latin typeface="Consolas" pitchFamily="49" charset="0"/>
              </a:rPr>
              <a:t>    &lt;&lt; ", height: " &lt;&lt; this-&gt;body.height</a:t>
            </a:r>
          </a:p>
          <a:p>
            <a:pPr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b="1" dirty="0" smtClean="0">
                <a:solidFill>
                  <a:schemeClr val="tx1"/>
                </a:solidFill>
                <a:latin typeface="Consolas" pitchFamily="49" charset="0"/>
              </a:rPr>
              <a:t>    &lt;&lt; ", weight: " &lt;&lt; this-&gt;body.weight</a:t>
            </a:r>
          </a:p>
          <a:p>
            <a:pPr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b="1" dirty="0" smtClean="0">
                <a:solidFill>
                  <a:schemeClr val="tx1"/>
                </a:solidFill>
                <a:latin typeface="Consolas" pitchFamily="49" charset="0"/>
              </a:rPr>
              <a:t>    &lt;&lt; endl;</a:t>
            </a:r>
          </a:p>
          <a:p>
            <a:pPr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pPr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dirty="0" smtClean="0">
                <a:solidFill>
                  <a:schemeClr val="tx1"/>
                </a:solidFill>
                <a:latin typeface="Consolas" pitchFamily="49" charset="0"/>
              </a:rPr>
              <a:t>void makePersonOlder(int years) {</a:t>
            </a:r>
          </a:p>
          <a:p>
            <a:pPr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dirty="0" smtClean="0">
                <a:solidFill>
                  <a:schemeClr val="tx1"/>
                </a:solidFill>
                <a:latin typeface="Consolas" pitchFamily="49" charset="0"/>
              </a:rPr>
              <a:t>    this-&gt;age += years;</a:t>
            </a:r>
          </a:p>
          <a:p>
            <a:pPr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sz="26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8399DA1C-593D-4984-95B2-82FD748F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000" y="1091592"/>
            <a:ext cx="4747500" cy="510778"/>
          </a:xfrm>
          <a:prstGeom prst="wedgeRoundRectCallout">
            <a:avLst>
              <a:gd name="adj1" fmla="val -42365"/>
              <a:gd name="adj2" fmla="val 99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GB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GB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printing information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8399DA1C-593D-4984-95B2-82FD748F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000" y="4322483"/>
            <a:ext cx="3150000" cy="510778"/>
          </a:xfrm>
          <a:prstGeom prst="wedgeRoundRectCallout">
            <a:avLst>
              <a:gd name="adj1" fmla="val -43693"/>
              <a:gd name="adj2" fmla="val 964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GB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GB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aging up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09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78" y="1393903"/>
            <a:ext cx="2488579" cy="24885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Encapsulation, Getters </a:t>
            </a:r>
            <a:r>
              <a:rPr lang="en-US" dirty="0" smtClean="0"/>
              <a:t>and Setters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6CF044-4DED-4EC9-BEFE-C469FC359B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66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82330" y="1170040"/>
            <a:ext cx="11827340" cy="5201067"/>
          </a:xfrm>
          <a:prstGeom prst="rect">
            <a:avLst/>
          </a:prstGeom>
        </p:spPr>
        <p:txBody>
          <a:bodyPr/>
          <a:lstStyle/>
          <a:p>
            <a:r>
              <a:rPr sz="3000" dirty="0"/>
              <a:t>Do you see a problem in the following code?</a:t>
            </a:r>
          </a:p>
          <a:p>
            <a:pPr marL="989683" lvl="1" indent="-380647">
              <a:defRPr sz="3100" i="1"/>
            </a:pPr>
            <a:r>
              <a:rPr sz="2800" dirty="0"/>
              <a:t>We're updating the </a:t>
            </a:r>
            <a:r>
              <a:rPr sz="28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sz="2800" dirty="0"/>
              <a:t>, but that doesn't update the </a:t>
            </a:r>
            <a:r>
              <a:rPr sz="28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</a:p>
        </p:txBody>
      </p:sp>
      <p:sp>
        <p:nvSpPr>
          <p:cNvPr id="433" name="Title 3"/>
          <p:cNvSpPr txBox="1">
            <a:spLocks noGrp="1"/>
          </p:cNvSpPr>
          <p:nvPr>
            <p:ph type="title"/>
          </p:nvPr>
        </p:nvSpPr>
        <p:spPr>
          <a:xfrm>
            <a:off x="190554" y="100750"/>
            <a:ext cx="9513483" cy="882654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Encapsulation</a:t>
            </a:r>
            <a:r>
              <a:rPr lang="en-US" dirty="0" smtClean="0"/>
              <a:t> (1)</a:t>
            </a:r>
            <a:endParaRPr dirty="0"/>
          </a:p>
        </p:txBody>
      </p:sp>
      <p:sp>
        <p:nvSpPr>
          <p:cNvPr id="434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86487" y="6445770"/>
            <a:ext cx="218129" cy="211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8" name="TextBox 4"/>
          <p:cNvSpPr txBox="1"/>
          <p:nvPr/>
        </p:nvSpPr>
        <p:spPr>
          <a:xfrm>
            <a:off x="314379" y="2529000"/>
            <a:ext cx="6165000" cy="3942204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c</a:t>
            </a:r>
            <a:r>
              <a:rPr lang="en-US" sz="2200" b="1" dirty="0" smtClean="0">
                <a:latin typeface="Consolas" pitchFamily="49" charset="0"/>
              </a:rPr>
              <a:t>onst double PI = 3.14;</a:t>
            </a:r>
          </a:p>
          <a:p>
            <a:endParaRPr lang="en-US" sz="2200" b="1" dirty="0" smtClean="0">
              <a:latin typeface="Consolas" pitchFamily="49" charset="0"/>
            </a:endParaRPr>
          </a:p>
          <a:p>
            <a:r>
              <a:rPr lang="en-US" sz="2200" b="1" dirty="0" smtClean="0">
                <a:latin typeface="Consolas" pitchFamily="49" charset="0"/>
              </a:rPr>
              <a:t>class </a:t>
            </a:r>
            <a:r>
              <a:rPr lang="en-US" sz="2200" b="1" dirty="0">
                <a:latin typeface="Consolas" pitchFamily="49" charset="0"/>
              </a:rPr>
              <a:t>Cirsle {</a:t>
            </a:r>
          </a:p>
          <a:p>
            <a:r>
              <a:rPr lang="en-US" sz="2200" b="1" dirty="0" smtClean="0">
                <a:latin typeface="Consolas" pitchFamily="49" charset="0"/>
              </a:rPr>
              <a:t>public: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</a:rPr>
              <a:t> double </a:t>
            </a:r>
            <a:r>
              <a:rPr lang="en-US" sz="2200" b="1" dirty="0">
                <a:latin typeface="Consolas" pitchFamily="49" charset="0"/>
              </a:rPr>
              <a:t>radius;</a:t>
            </a:r>
          </a:p>
          <a:p>
            <a:r>
              <a:rPr lang="en-US" sz="2200" b="1" dirty="0">
                <a:latin typeface="Consolas" pitchFamily="49" charset="0"/>
              </a:rPr>
              <a:t>  double area;</a:t>
            </a:r>
          </a:p>
          <a:p>
            <a:endParaRPr lang="en-US" sz="2200" b="1" dirty="0" smtClean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</a:rPr>
              <a:t> circle(double </a:t>
            </a:r>
            <a:r>
              <a:rPr lang="en-US" sz="2200" b="1" dirty="0">
                <a:latin typeface="Consolas" pitchFamily="49" charset="0"/>
              </a:rPr>
              <a:t>radius) :</a:t>
            </a:r>
            <a:br>
              <a:rPr lang="en-US" sz="2200" b="1" dirty="0">
                <a:latin typeface="Consolas" pitchFamily="49" charset="0"/>
              </a:rPr>
            </a:br>
            <a:r>
              <a:rPr lang="en-US" sz="2200" b="1" dirty="0">
                <a:latin typeface="Consolas" pitchFamily="49" charset="0"/>
              </a:rPr>
              <a:t>    radius(rasius),</a:t>
            </a:r>
          </a:p>
          <a:p>
            <a:r>
              <a:rPr lang="en-US" sz="2200" b="1" dirty="0">
                <a:latin typeface="Consolas" pitchFamily="49" charset="0"/>
              </a:rPr>
              <a:t>    area(radius * radius * PI) </a:t>
            </a:r>
            <a:r>
              <a:rPr lang="en-US" sz="2200" b="1" dirty="0" smtClean="0">
                <a:latin typeface="Consolas" pitchFamily="49" charset="0"/>
              </a:rPr>
              <a:t>{}</a:t>
            </a:r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 smtClean="0">
                <a:latin typeface="Consolas" pitchFamily="49" charset="0"/>
              </a:rPr>
              <a:t>};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726000" y="3375385"/>
            <a:ext cx="5175000" cy="224943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r>
              <a:rPr lang="en-US" sz="2200" b="1" dirty="0" smtClean="0">
                <a:latin typeface="Consolas" pitchFamily="49" charset="0"/>
              </a:rPr>
              <a:t>int main() {</a:t>
            </a:r>
          </a:p>
          <a:p>
            <a:r>
              <a:rPr lang="en-US" sz="2200" b="1" dirty="0" smtClean="0">
                <a:latin typeface="Consolas" pitchFamily="49" charset="0"/>
              </a:rPr>
              <a:t>  Circle c(10);</a:t>
            </a:r>
          </a:p>
          <a:p>
            <a:r>
              <a:rPr lang="en-US" sz="2200" b="1" dirty="0" smtClean="0">
                <a:latin typeface="Consolas" pitchFamily="49" charset="0"/>
              </a:rPr>
              <a:t>  c.radius = 20;</a:t>
            </a:r>
          </a:p>
          <a:p>
            <a:r>
              <a:rPr lang="en-US" sz="2200" b="1" dirty="0" smtClean="0">
                <a:latin typeface="Consolas" pitchFamily="49" charset="0"/>
              </a:rPr>
              <a:t>  cout &lt;&lt; c.area &lt;&lt; endl;</a:t>
            </a:r>
          </a:p>
          <a:p>
            <a:r>
              <a:rPr lang="en-US" sz="2200" b="1" dirty="0" smtClean="0">
                <a:latin typeface="Consolas" pitchFamily="49" charset="0"/>
              </a:rPr>
              <a:t>  return 0</a:t>
            </a:r>
          </a:p>
          <a:p>
            <a:r>
              <a:rPr lang="en-US" sz="2200" b="1" dirty="0" smtClean="0">
                <a:latin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7084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4500"/>
              </a:lnSpc>
              <a:defRPr sz="3000"/>
            </a:pPr>
            <a:r>
              <a:rPr lang="en-US" dirty="0"/>
              <a:t>Encapsulation – hiding internal state &amp; operations from outside</a:t>
            </a:r>
          </a:p>
          <a:p>
            <a:pPr marL="989683" lvl="1" indent="-380647">
              <a:lnSpc>
                <a:spcPct val="94500"/>
              </a:lnSpc>
              <a:defRPr sz="2800"/>
            </a:pPr>
            <a:r>
              <a:rPr lang="en-US" dirty="0"/>
              <a:t>And providing a controlled interface for </a:t>
            </a:r>
            <a:r>
              <a:rPr lang="en-US" dirty="0" smtClean="0"/>
              <a:t>interactions</a:t>
            </a:r>
          </a:p>
          <a:p>
            <a:pPr marL="989683" lvl="1" indent="-380647">
              <a:lnSpc>
                <a:spcPct val="94500"/>
              </a:lnSpc>
              <a:defRPr sz="2800"/>
            </a:pPr>
            <a:r>
              <a:rPr lang="en-US" i="1" dirty="0"/>
              <a:t>You usually don't have direct access to a car's engine - but you have pedals, a gear lever, etc</a:t>
            </a:r>
            <a:r>
              <a:rPr lang="en-US" i="1" dirty="0" smtClean="0"/>
              <a:t>.</a:t>
            </a:r>
          </a:p>
          <a:p>
            <a:pPr>
              <a:lnSpc>
                <a:spcPct val="94500"/>
              </a:lnSpc>
              <a:defRPr sz="3000"/>
            </a:pPr>
            <a:r>
              <a:rPr lang="en-US" dirty="0" smtClean="0"/>
              <a:t>A </a:t>
            </a:r>
            <a:r>
              <a:rPr lang="en-US" dirty="0"/>
              <a:t>class should keep its internal state correct</a:t>
            </a:r>
          </a:p>
          <a:p>
            <a:pPr marL="989683" lvl="1" indent="-380647">
              <a:lnSpc>
                <a:spcPct val="94500"/>
              </a:lnSpc>
              <a:defRPr sz="2800"/>
            </a:pPr>
            <a:r>
              <a:rPr lang="en-US" dirty="0"/>
              <a:t>Hide its members so external code doesn't use them incorrectly</a:t>
            </a:r>
          </a:p>
          <a:p>
            <a:pPr marL="989683" lvl="1" indent="-380647">
              <a:lnSpc>
                <a:spcPct val="94500"/>
              </a:lnSpc>
              <a:defRPr sz="2800"/>
            </a:pPr>
            <a:r>
              <a:rPr lang="en-US" dirty="0"/>
              <a:t>Have public methods that access members correctly</a:t>
            </a:r>
          </a:p>
          <a:p>
            <a:pPr>
              <a:lnSpc>
                <a:spcPct val="94500"/>
              </a:lnSpc>
              <a:defRPr sz="3000"/>
            </a:pPr>
            <a:r>
              <a:rPr lang="en-US" dirty="0"/>
              <a:t>Encapsulation makes code simpler</a:t>
            </a:r>
          </a:p>
          <a:p>
            <a:pPr marL="989683" lvl="1" indent="-380647">
              <a:lnSpc>
                <a:spcPct val="94500"/>
              </a:lnSpc>
              <a:defRPr sz="2800" i="1"/>
            </a:pPr>
            <a:r>
              <a:rPr lang="en-US" dirty="0"/>
              <a:t>You don't need to know how a specific class works to use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Access modifiers</a:t>
            </a:r>
          </a:p>
          <a:p>
            <a:pPr marL="812801" lvl="2"/>
            <a:r>
              <a:rPr lang="en-US" sz="3200" dirty="0"/>
              <a:t>Control whether external code has member </a:t>
            </a:r>
            <a:r>
              <a:rPr lang="en-US" sz="3200" dirty="0" smtClean="0"/>
              <a:t>access</a:t>
            </a:r>
            <a:endParaRPr lang="en-US" sz="3200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ublic</a:t>
            </a:r>
            <a:r>
              <a:rPr lang="en-US" sz="3200" dirty="0" smtClean="0"/>
              <a:t> – </a:t>
            </a:r>
            <a:r>
              <a:rPr lang="en-US" sz="3200" dirty="0">
                <a:solidFill>
                  <a:srgbClr val="234465"/>
                </a:solidFill>
                <a:sym typeface="Calibri"/>
              </a:rPr>
              <a:t>access both by code "outside" &amp; "inside" the class</a:t>
            </a:r>
            <a:endParaRPr lang="en-US" sz="3200" dirty="0" smtClean="0"/>
          </a:p>
          <a:p>
            <a:pPr marL="812801" lvl="2"/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rivate</a:t>
            </a:r>
            <a:r>
              <a:rPr lang="en-US" sz="3200" dirty="0" smtClean="0"/>
              <a:t> – </a:t>
            </a:r>
            <a:r>
              <a:rPr lang="en-US" sz="3200" dirty="0">
                <a:solidFill>
                  <a:srgbClr val="234465"/>
                </a:solidFill>
                <a:sym typeface="Calibri"/>
              </a:rPr>
              <a:t>access ONLY to code "inside" the class</a:t>
            </a:r>
          </a:p>
          <a:p>
            <a:pPr>
              <a:buClr>
                <a:srgbClr val="234465"/>
              </a:buClr>
            </a:pPr>
            <a:r>
              <a:rPr lang="en-US" sz="3200" dirty="0"/>
              <a:t>Every </a:t>
            </a:r>
            <a:r>
              <a:rPr lang="en-US" sz="3200" dirty="0" smtClean="0"/>
              <a:t>member </a:t>
            </a:r>
            <a:r>
              <a:rPr lang="en-US" sz="3200" dirty="0"/>
              <a:t>has that </a:t>
            </a:r>
            <a:r>
              <a:rPr lang="en-US" sz="3200" dirty="0" smtClean="0"/>
              <a:t>access</a:t>
            </a:r>
            <a:r>
              <a:rPr lang="en-US" sz="3200" dirty="0"/>
              <a:t> after an access modifier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lang="en-US" sz="3200" dirty="0"/>
              <a:t>Until another modifier is encountered</a:t>
            </a: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lang="en-US" sz="3200" dirty="0" smtClean="0"/>
              <a:t>Access </a:t>
            </a:r>
            <a:r>
              <a:rPr lang="en-US" sz="3200" dirty="0"/>
              <a:t>modifiers can set the access for multiple </a:t>
            </a:r>
            <a:r>
              <a:rPr lang="en-US" sz="3200" dirty="0" smtClean="0"/>
              <a:t>members</a:t>
            </a:r>
            <a:endParaRPr lang="en-US" sz="3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p</a:t>
            </a:r>
            <a:r>
              <a:rPr lang="en-US" dirty="0" smtClean="0">
                <a:latin typeface="Consolas" pitchFamily="49" charset="0"/>
              </a:rPr>
              <a:t>ublic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private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7642" indent="-447642" defTabSz="1193710">
              <a:spcBef>
                <a:spcPts val="500"/>
              </a:spcBef>
              <a:defRPr sz="3234"/>
            </a:pPr>
            <a:r>
              <a:rPr lang="en-US" sz="3200" dirty="0"/>
              <a:t>"Getter" &amp; "Setter" – common names for some </a:t>
            </a:r>
            <a:r>
              <a:rPr lang="en-US" sz="3200" b="1" dirty="0">
                <a:solidFill>
                  <a:schemeClr val="bg1"/>
                </a:solidFill>
              </a:rPr>
              <a:t>specific methods</a:t>
            </a:r>
          </a:p>
          <a:p>
            <a:pPr marL="447642" indent="-447642" defTabSz="1193710">
              <a:spcBef>
                <a:spcPts val="500"/>
              </a:spcBef>
              <a:defRPr sz="3234"/>
            </a:pPr>
            <a:r>
              <a:rPr lang="en-US" sz="3200" dirty="0"/>
              <a:t>Getter </a:t>
            </a:r>
            <a:r>
              <a:rPr lang="en-US" sz="3200" dirty="0" smtClean="0"/>
              <a:t>–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3200" dirty="0"/>
              <a:t> method returning value of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3200" dirty="0"/>
              <a:t> </a:t>
            </a:r>
            <a:r>
              <a:rPr lang="en-US" sz="3200" dirty="0" smtClean="0"/>
              <a:t>member</a:t>
            </a:r>
          </a:p>
          <a:p>
            <a:pPr marL="0" indent="0" defTabSz="1193710">
              <a:buNone/>
              <a:defRPr sz="3234"/>
            </a:pPr>
            <a:endParaRPr lang="en-US" sz="3200" dirty="0"/>
          </a:p>
          <a:p>
            <a:pPr marL="969890" lvl="1" indent="-373035" defTabSz="1193710">
              <a:spcBef>
                <a:spcPts val="500"/>
              </a:spcBef>
              <a:defRPr sz="3038"/>
            </a:pPr>
            <a:r>
              <a:rPr lang="en-US" sz="3000" dirty="0"/>
              <a:t>Can sometimes calculate what to return (e.g. calculate </a:t>
            </a:r>
            <a:r>
              <a:rPr lang="en-US" sz="30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3000" dirty="0"/>
              <a:t>)</a:t>
            </a:r>
          </a:p>
          <a:p>
            <a:pPr marL="447642" indent="-447642" defTabSz="1193710">
              <a:spcBef>
                <a:spcPts val="500"/>
              </a:spcBef>
              <a:defRPr sz="3234"/>
            </a:pPr>
            <a:r>
              <a:rPr lang="en-US" sz="3200" dirty="0"/>
              <a:t>Setter –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3200" dirty="0"/>
              <a:t> method assigning value of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3200" dirty="0"/>
              <a:t> member</a:t>
            </a:r>
          </a:p>
          <a:p>
            <a:pPr marL="969890" lvl="1" indent="-373035" defTabSz="1193710">
              <a:spcBef>
                <a:spcPts val="500"/>
              </a:spcBef>
              <a:defRPr sz="3038"/>
            </a:pPr>
            <a:r>
              <a:rPr lang="en-US" sz="3000" dirty="0"/>
              <a:t>Keeps internal state correct while giving access to external </a:t>
            </a:r>
            <a:r>
              <a:rPr lang="en-US" sz="3000" dirty="0" smtClean="0"/>
              <a:t>code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</a:t>
            </a:r>
            <a:r>
              <a:rPr lang="en-US" dirty="0"/>
              <a:t>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2529000"/>
            <a:ext cx="58500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double getArea() { return this-&gt;area; 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26000" y="5129784"/>
            <a:ext cx="54900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oid setRadius(double radius)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this-&gt;radius = radius;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this-&gt;area = radius * raduis * PI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4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16000" y="1269000"/>
            <a:ext cx="7425000" cy="5373944"/>
          </a:xfrm>
        </p:spPr>
        <p:txBody>
          <a:bodyPr/>
          <a:lstStyle/>
          <a:p>
            <a:r>
              <a:rPr lang="en-US" sz="2000" dirty="0" smtClean="0"/>
              <a:t>class Circle {</a:t>
            </a:r>
          </a:p>
          <a:p>
            <a:r>
              <a:rPr lang="en-US" sz="2000" dirty="0" smtClean="0"/>
              <a:t>private: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double radius;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double area;</a:t>
            </a:r>
          </a:p>
          <a:p>
            <a:r>
              <a:rPr lang="en-US" sz="2000" dirty="0" smtClean="0"/>
              <a:t>public: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circle(double radius) :</a:t>
            </a:r>
            <a:br>
              <a:rPr lang="en-US" sz="2000" dirty="0" smtClean="0"/>
            </a:br>
            <a:r>
              <a:rPr lang="en-US" sz="2000" dirty="0" smtClean="0"/>
              <a:t>    radius(radius),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area(radius * radius * PI) {}</a:t>
            </a:r>
          </a:p>
          <a:p>
            <a:endParaRPr lang="en-US" sz="2000" dirty="0"/>
          </a:p>
          <a:p>
            <a:r>
              <a:rPr lang="en-US" sz="2000" dirty="0" smtClean="0"/>
              <a:t>  double getRadius() { return this-&gt;radius; }</a:t>
            </a:r>
          </a:p>
          <a:p>
            <a:r>
              <a:rPr lang="en-US" sz="2000" dirty="0" smtClean="0"/>
              <a:t>  double getArea() { return </a:t>
            </a:r>
            <a:r>
              <a:rPr lang="en-US" sz="2000" dirty="0"/>
              <a:t>this-</a:t>
            </a:r>
            <a:r>
              <a:rPr lang="en-US" sz="2000" dirty="0" smtClean="0"/>
              <a:t>&gt;area;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void setRadius(double radius)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this-&gt;radius = radius;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this-&gt;area </a:t>
            </a:r>
            <a:r>
              <a:rPr lang="en-US" sz="2000" dirty="0"/>
              <a:t>= </a:t>
            </a:r>
            <a:r>
              <a:rPr lang="en-US" sz="2000" dirty="0" smtClean="0"/>
              <a:t>radius</a:t>
            </a:r>
            <a:r>
              <a:rPr lang="en-US" sz="2000" dirty="0"/>
              <a:t> </a:t>
            </a:r>
            <a:r>
              <a:rPr lang="en-US" sz="2000" dirty="0" smtClean="0"/>
              <a:t>* radius * PI;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r>
              <a:rPr lang="en-US" sz="2000" dirty="0" smtClean="0"/>
              <a:t>};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 – Example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71000" y="2259000"/>
            <a:ext cx="5580000" cy="3449763"/>
          </a:xfrm>
        </p:spPr>
        <p:txBody>
          <a:bodyPr anchor="ctr"/>
          <a:lstStyle/>
          <a:p>
            <a:r>
              <a:rPr lang="en-US" sz="2000" dirty="0" smtClean="0"/>
              <a:t>int main() {</a:t>
            </a:r>
          </a:p>
          <a:p>
            <a:endParaRPr lang="en-US" sz="2000" dirty="0"/>
          </a:p>
          <a:p>
            <a:r>
              <a:rPr lang="en-US" sz="2000" dirty="0" smtClean="0"/>
              <a:t>  Circle c(10);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cout &lt;&lt; c.getArea() &lt;&lt; endl;</a:t>
            </a:r>
          </a:p>
          <a:p>
            <a:endParaRPr lang="en-US" sz="2000" dirty="0" smtClean="0"/>
          </a:p>
          <a:p>
            <a:r>
              <a:rPr lang="en-US" sz="2000" dirty="0" smtClean="0"/>
              <a:t>  c.setRaduis(20)</a:t>
            </a:r>
            <a:endParaRPr lang="en-US" sz="2000" dirty="0"/>
          </a:p>
          <a:p>
            <a:r>
              <a:rPr lang="en-US" sz="2000" dirty="0" smtClean="0"/>
              <a:t>  cout &lt;&lt; </a:t>
            </a:r>
            <a:r>
              <a:rPr lang="en-US" sz="2000" dirty="0"/>
              <a:t>c.getArea() &lt;&lt; endl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  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Getters and Setters </a:t>
            </a:r>
            <a:r>
              <a:rPr lang="en-US" dirty="0"/>
              <a:t>–</a:t>
            </a:r>
            <a:r>
              <a:rPr lang="en-US" dirty="0" smtClean="0"/>
              <a:t> Example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D31F442F-4F18-4835-97A5-AB558BBC40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908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359000"/>
            <a:ext cx="815670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000" dirty="0">
                <a:solidFill>
                  <a:schemeClr val="bg2"/>
                </a:solidFill>
              </a:rPr>
              <a:t>Typedefs allow shortening code by creating </a:t>
            </a:r>
            <a:r>
              <a:rPr lang="en-US" sz="3000" b="1" dirty="0">
                <a:solidFill>
                  <a:schemeClr val="bg1"/>
                </a:solidFill>
              </a:rPr>
              <a:t>type aliases</a:t>
            </a:r>
          </a:p>
          <a:p>
            <a:pPr latinLnBrk="0"/>
            <a:r>
              <a:rPr lang="en-US" sz="3000" dirty="0">
                <a:solidFill>
                  <a:schemeClr val="bg2"/>
                </a:solidFill>
              </a:rPr>
              <a:t>Enumerations are types with user-defined </a:t>
            </a:r>
            <a:r>
              <a:rPr lang="en-US" sz="3000" dirty="0" smtClean="0">
                <a:solidFill>
                  <a:schemeClr val="bg2"/>
                </a:solidFill>
              </a:rPr>
              <a:t>values</a:t>
            </a:r>
            <a:endParaRPr lang="en-GB" sz="3000" dirty="0" smtClean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sz="3000" dirty="0" smtClean="0">
                <a:solidFill>
                  <a:schemeClr val="bg2"/>
                </a:solidFill>
              </a:rPr>
              <a:t>Classes </a:t>
            </a:r>
            <a:r>
              <a:rPr lang="en-GB" sz="3000" dirty="0">
                <a:solidFill>
                  <a:schemeClr val="bg2"/>
                </a:solidFill>
              </a:rPr>
              <a:t>define templates for </a:t>
            </a:r>
            <a:r>
              <a:rPr lang="en-GB" sz="3000" dirty="0" smtClean="0">
                <a:solidFill>
                  <a:schemeClr val="bg2"/>
                </a:solidFill>
              </a:rPr>
              <a:t>objects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GB" sz="2800" b="1" dirty="0" smtClean="0">
                <a:solidFill>
                  <a:schemeClr val="bg1"/>
                </a:solidFill>
              </a:rPr>
              <a:t>Fields</a:t>
            </a:r>
            <a:r>
              <a:rPr lang="en-GB" sz="2800" dirty="0" smtClean="0">
                <a:solidFill>
                  <a:schemeClr val="bg2"/>
                </a:solidFill>
              </a:rPr>
              <a:t>, </a:t>
            </a:r>
            <a:r>
              <a:rPr lang="en-GB" sz="2800" b="1" dirty="0" smtClean="0">
                <a:solidFill>
                  <a:schemeClr val="bg1"/>
                </a:solidFill>
              </a:rPr>
              <a:t>Methods</a:t>
            </a:r>
            <a:r>
              <a:rPr lang="en-GB" sz="2800" dirty="0" smtClean="0">
                <a:solidFill>
                  <a:schemeClr val="bg2"/>
                </a:solidFill>
              </a:rPr>
              <a:t>, </a:t>
            </a:r>
            <a:r>
              <a:rPr lang="en-GB" sz="2800" b="1" dirty="0" smtClean="0">
                <a:solidFill>
                  <a:schemeClr val="bg1"/>
                </a:solidFill>
              </a:rPr>
              <a:t>Constructors</a:t>
            </a:r>
            <a:r>
              <a:rPr lang="en-GB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</a:rPr>
              <a:t>Destructors</a:t>
            </a:r>
            <a:endParaRPr lang="bg-BG" sz="2800" b="1" dirty="0" smtClean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sz="3000" dirty="0" smtClean="0">
                <a:solidFill>
                  <a:schemeClr val="bg2"/>
                </a:solidFill>
              </a:rPr>
              <a:t>Objects </a:t>
            </a:r>
            <a:r>
              <a:rPr lang="en-GB" sz="3000" dirty="0">
                <a:solidFill>
                  <a:schemeClr val="bg2"/>
                </a:solidFill>
              </a:rPr>
              <a:t>is an </a:t>
            </a:r>
            <a:r>
              <a:rPr lang="en-GB" sz="3000" b="1" dirty="0">
                <a:solidFill>
                  <a:schemeClr val="bg1"/>
                </a:solidFill>
              </a:rPr>
              <a:t>instance</a:t>
            </a:r>
            <a:r>
              <a:rPr lang="en-GB" sz="3000" dirty="0">
                <a:solidFill>
                  <a:schemeClr val="bg2"/>
                </a:solidFill>
              </a:rPr>
              <a:t> of a class</a:t>
            </a:r>
          </a:p>
          <a:p>
            <a:pPr latinLnBrk="0"/>
            <a:r>
              <a:rPr lang="en-US" sz="3000" dirty="0">
                <a:solidFill>
                  <a:schemeClr val="bg2"/>
                </a:solidFill>
              </a:rPr>
              <a:t>Classes should </a:t>
            </a:r>
            <a:r>
              <a:rPr lang="en-US" sz="3000" b="1" dirty="0">
                <a:solidFill>
                  <a:schemeClr val="bg1"/>
                </a:solidFill>
              </a:rPr>
              <a:t>encapsulate</a:t>
            </a:r>
            <a:r>
              <a:rPr lang="en-US" sz="3000" dirty="0">
                <a:solidFill>
                  <a:schemeClr val="bg2"/>
                </a:solidFill>
              </a:rPr>
              <a:t> their internal state</a:t>
            </a:r>
          </a:p>
          <a:p>
            <a:pPr marL="989683" lvl="1" indent="-380647" latinLnBrk="0">
              <a:defRPr sz="3100"/>
            </a:pPr>
            <a:r>
              <a:rPr lang="en-US" sz="2800" dirty="0">
                <a:solidFill>
                  <a:schemeClr val="bg2"/>
                </a:solidFill>
              </a:rPr>
              <a:t>And provide </a:t>
            </a:r>
            <a:r>
              <a:rPr lang="en-US" sz="2800" b="1" dirty="0">
                <a:solidFill>
                  <a:schemeClr val="bg1"/>
                </a:solidFill>
              </a:rPr>
              <a:t>methods</a:t>
            </a:r>
            <a:r>
              <a:rPr lang="en-US" sz="2800" dirty="0">
                <a:solidFill>
                  <a:schemeClr val="bg2"/>
                </a:solidFill>
              </a:rPr>
              <a:t> for </a:t>
            </a:r>
            <a:r>
              <a:rPr lang="en-US" sz="2800" b="1" dirty="0">
                <a:solidFill>
                  <a:schemeClr val="bg1"/>
                </a:solidFill>
              </a:rPr>
              <a:t>interaction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6510ADAF-F5FB-4F15-B9F1-4E60EFE59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38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2200" y="1905000"/>
            <a:ext cx="11817134" cy="326848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sz="7200" b="1">
                <a:solidFill>
                  <a:srgbClr val="FFA000"/>
                </a:solidFill>
              </a:defRPr>
            </a:pPr>
            <a:r>
              <a:rPr sz="9600" smtClean="0">
                <a:hlinkClick r:id="rId2"/>
              </a:rPr>
              <a:t>sli.do</a:t>
            </a:r>
            <a:r>
              <a:rPr smtClean="0"/>
              <a:t/>
            </a:r>
            <a:br>
              <a:rPr smtClean="0"/>
            </a:br>
            <a:r>
              <a:rPr sz="9600" smtClean="0">
                <a:solidFill>
                  <a:srgbClr val="234465"/>
                </a:solidFill>
              </a:rPr>
              <a:t>#cpp-fund</a:t>
            </a:r>
            <a:r>
              <a:rPr lang="en-US" sz="9600" smtClean="0">
                <a:solidFill>
                  <a:srgbClr val="234465"/>
                </a:solidFill>
              </a:rPr>
              <a:t>amentals</a:t>
            </a:r>
            <a:endParaRPr sz="9600" dirty="0">
              <a:solidFill>
                <a:srgbClr val="234465"/>
              </a:solidFill>
            </a:endParaRPr>
          </a:p>
        </p:txBody>
      </p:sp>
      <p:sp>
        <p:nvSpPr>
          <p:cNvPr id="312" name="Title 3"/>
          <p:cNvSpPr txBox="1">
            <a:spLocks noGrp="1"/>
          </p:cNvSpPr>
          <p:nvPr>
            <p:ph type="title"/>
          </p:nvPr>
        </p:nvSpPr>
        <p:spPr>
          <a:xfrm>
            <a:off x="190554" y="100750"/>
            <a:ext cx="9513483" cy="882654"/>
          </a:xfrm>
          <a:prstGeom prst="rect">
            <a:avLst/>
          </a:prstGeom>
        </p:spPr>
        <p:txBody>
          <a:bodyPr/>
          <a:lstStyle/>
          <a:p>
            <a:r>
              <a:rPr smtClean="0"/>
              <a:t>Questions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69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400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36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926" y="3505268"/>
            <a:ext cx="226907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511" y="5565254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1171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E4D97FE-4BA4-4E64-9CF8-50B253308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91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2F0B604D-8DFA-4265-AA60-CC662C33F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964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491E265-C731-4C32-9645-1C686206AB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E7F1EBB-BE76-4349-A17A-48F8DAFE5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78" y="1393903"/>
            <a:ext cx="2488579" cy="24885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Typedef and </a:t>
            </a:r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6CF044-4DED-4EC9-BEFE-C469FC359B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Special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795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Typedef</a:t>
            </a:r>
            <a:r>
              <a:rPr lang="en-US" sz="3000" dirty="0"/>
              <a:t>s allow creating aliases for existing types</a:t>
            </a:r>
          </a:p>
          <a:p>
            <a:pPr marL="989683" lvl="1" indent="-380647">
              <a:defRPr sz="3100"/>
            </a:pPr>
            <a:r>
              <a:rPr lang="en-US" sz="2800" dirty="0"/>
              <a:t>Should be used within the problem's context</a:t>
            </a:r>
          </a:p>
          <a:p>
            <a:pPr marL="989683" lvl="1" indent="-380647">
              <a:defRPr sz="3100"/>
            </a:pPr>
            <a:r>
              <a:rPr lang="en-US" sz="2800" dirty="0" smtClean="0"/>
              <a:t>E.g.: </a:t>
            </a:r>
            <a:r>
              <a:rPr lang="en-US" sz="2800" b="1" dirty="0" smtClean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map&lt;string</a:t>
            </a:r>
            <a:r>
              <a:rPr lang="en-US" sz="28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, vector&lt;int&gt; &gt;</a:t>
            </a:r>
            <a:r>
              <a:rPr lang="en-US" sz="2800" dirty="0">
                <a:solidFill>
                  <a:srgbClr val="FFA000"/>
                </a:solidFill>
              </a:rPr>
              <a:t>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StudentScores</a:t>
            </a:r>
          </a:p>
          <a:p>
            <a:r>
              <a:rPr lang="en-US" sz="3000" dirty="0"/>
              <a:t>Syntax: </a:t>
            </a:r>
            <a:r>
              <a:rPr lang="en-US" sz="3000" dirty="0" smtClean="0"/>
              <a:t>similar to </a:t>
            </a:r>
            <a:r>
              <a:rPr lang="en-US" sz="3000" dirty="0"/>
              <a:t>declaring a variable, place </a:t>
            </a:r>
            <a:r>
              <a:rPr lang="en-US" sz="30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-US" sz="3000" dirty="0"/>
              <a:t> in </a:t>
            </a:r>
            <a:r>
              <a:rPr lang="en-US" sz="3000" dirty="0" smtClean="0"/>
              <a:t>declaration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Typedef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000" y="4054415"/>
            <a:ext cx="9225000" cy="256958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lnSpc>
                <a:spcPct val="107000"/>
              </a:lnSpc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chemeClr val="tx1"/>
                </a:solidFill>
                <a:latin typeface="Consolas" pitchFamily="49" charset="0"/>
              </a:rPr>
              <a:t>typedef string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t</a:t>
            </a:r>
            <a:r>
              <a:rPr sz="2400" dirty="0" smtClean="0">
                <a:solidFill>
                  <a:schemeClr val="tx1"/>
                </a:solidFill>
                <a:latin typeface="Consolas" pitchFamily="49" charset="0"/>
              </a:rPr>
              <a:t>enStrings[10</a:t>
            </a:r>
            <a:r>
              <a:rPr sz="2400" dirty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107000"/>
              </a:lnSpc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t</a:t>
            </a:r>
            <a:r>
              <a:rPr sz="2400" b="1" dirty="0" smtClean="0">
                <a:solidFill>
                  <a:schemeClr val="tx1"/>
                </a:solidFill>
                <a:latin typeface="Consolas" pitchFamily="49" charset="0"/>
              </a:rPr>
              <a:t>enStrings </a:t>
            </a:r>
            <a:r>
              <a:rPr sz="2400" b="1" dirty="0">
                <a:solidFill>
                  <a:schemeClr val="tx1"/>
                </a:solidFill>
                <a:latin typeface="Consolas" pitchFamily="49" charset="0"/>
              </a:rPr>
              <a:t>words = </a:t>
            </a:r>
            <a:r>
              <a:rPr sz="24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sz="2400" b="1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sz="2400" b="1" dirty="0">
                <a:solidFill>
                  <a:schemeClr val="tx1"/>
                </a:solidFill>
                <a:latin typeface="Consolas" pitchFamily="49" charset="0"/>
              </a:rPr>
              <a:t>the", "quick", "brown", "fox", "jumps", "over", "the", "lazy", "dog", </a:t>
            </a:r>
            <a:r>
              <a:rPr sz="2400" b="1" dirty="0" smtClean="0">
                <a:solidFill>
                  <a:schemeClr val="tx1"/>
                </a:solidFill>
                <a:latin typeface="Consolas" pitchFamily="49" charset="0"/>
              </a:rPr>
              <a:t>"!"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sz="2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sz="2400" b="1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107000"/>
              </a:lnSpc>
              <a:def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400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107000"/>
              </a:lnSpc>
              <a:defRPr sz="1800" b="1">
                <a:solidFill>
                  <a:srgbClr val="0000A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chemeClr val="tx1"/>
                </a:solidFill>
                <a:latin typeface="Consolas" pitchFamily="49" charset="0"/>
              </a:rPr>
              <a:t>typedef map&lt;string, vector&lt;int&gt; &gt; StudentScores;</a:t>
            </a:r>
          </a:p>
          <a:p>
            <a:pPr>
              <a:lnSpc>
                <a:spcPct val="107000"/>
              </a:lnSpc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b="1" dirty="0">
                <a:solidFill>
                  <a:schemeClr val="tx1"/>
                </a:solidFill>
                <a:latin typeface="Consolas" pitchFamily="49" charset="0"/>
              </a:rPr>
              <a:t>StudentScores judgeAssignment2Scores;</a:t>
            </a:r>
          </a:p>
        </p:txBody>
      </p:sp>
    </p:spTree>
    <p:extLst>
      <p:ext uri="{BB962C8B-B14F-4D97-AF65-F5344CB8AC3E}">
        <p14:creationId xmlns:p14="http://schemas.microsoft.com/office/powerpoint/2010/main" val="40117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Enumerations contain a fixed list of special constant </a:t>
            </a:r>
            <a:r>
              <a:rPr lang="en-US" sz="3600" dirty="0" smtClean="0"/>
              <a:t>values</a:t>
            </a:r>
          </a:p>
          <a:p>
            <a:pPr marL="989683" lvl="1" indent="-380647">
              <a:defRPr sz="3100"/>
            </a:pPr>
            <a:r>
              <a:rPr lang="en-US" sz="3400" dirty="0" smtClean="0"/>
              <a:t>All possible values are known and can be written in code</a:t>
            </a:r>
          </a:p>
          <a:p>
            <a:r>
              <a:rPr lang="en-US" sz="3600" dirty="0" smtClean="0"/>
              <a:t>C</a:t>
            </a:r>
            <a:r>
              <a:rPr lang="en-US" sz="3600" dirty="0"/>
              <a:t>++ has two enumeration types – </a:t>
            </a:r>
            <a:r>
              <a:rPr lang="en-US" sz="36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3600" b="1" dirty="0">
                <a:solidFill>
                  <a:srgbClr val="1A334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b="1" dirty="0" smtClean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29876" y="3474000"/>
            <a:ext cx="66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num color { red, blue, pink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olor eyeColor = blue;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solidFill>
                  <a:schemeClr val="accent2"/>
                </a:solidFill>
              </a:rPr>
              <a:t>// same as color eyeColor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129876" y="4965868"/>
            <a:ext cx="661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num class Color { red, blue, pink };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Color eyeColor = Color::blue;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solidFill>
                  <a:schemeClr val="accent2"/>
                </a:solidFill>
              </a:rPr>
              <a:t>/* Color eyeColor = 1 – invalid, compile time error */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000" y="3659997"/>
            <a:ext cx="4230000" cy="954107"/>
          </a:xfrm>
          <a:custGeom>
            <a:avLst/>
            <a:gdLst>
              <a:gd name="connsiteX0" fmla="*/ 0 w 2004283"/>
              <a:gd name="connsiteY0" fmla="*/ 96482 h 578882"/>
              <a:gd name="connsiteX1" fmla="*/ 96482 w 2004283"/>
              <a:gd name="connsiteY1" fmla="*/ 0 h 578882"/>
              <a:gd name="connsiteX2" fmla="*/ 334047 w 2004283"/>
              <a:gd name="connsiteY2" fmla="*/ 0 h 578882"/>
              <a:gd name="connsiteX3" fmla="*/ 469724 w 2004283"/>
              <a:gd name="connsiteY3" fmla="*/ -487720 h 578882"/>
              <a:gd name="connsiteX4" fmla="*/ 835118 w 2004283"/>
              <a:gd name="connsiteY4" fmla="*/ 0 h 578882"/>
              <a:gd name="connsiteX5" fmla="*/ 1907801 w 2004283"/>
              <a:gd name="connsiteY5" fmla="*/ 0 h 578882"/>
              <a:gd name="connsiteX6" fmla="*/ 2004283 w 2004283"/>
              <a:gd name="connsiteY6" fmla="*/ 96482 h 578882"/>
              <a:gd name="connsiteX7" fmla="*/ 2004283 w 2004283"/>
              <a:gd name="connsiteY7" fmla="*/ 96480 h 578882"/>
              <a:gd name="connsiteX8" fmla="*/ 2004283 w 2004283"/>
              <a:gd name="connsiteY8" fmla="*/ 96480 h 578882"/>
              <a:gd name="connsiteX9" fmla="*/ 2004283 w 2004283"/>
              <a:gd name="connsiteY9" fmla="*/ 241201 h 578882"/>
              <a:gd name="connsiteX10" fmla="*/ 2004283 w 2004283"/>
              <a:gd name="connsiteY10" fmla="*/ 482400 h 578882"/>
              <a:gd name="connsiteX11" fmla="*/ 1907801 w 2004283"/>
              <a:gd name="connsiteY11" fmla="*/ 578882 h 578882"/>
              <a:gd name="connsiteX12" fmla="*/ 835118 w 2004283"/>
              <a:gd name="connsiteY12" fmla="*/ 578882 h 578882"/>
              <a:gd name="connsiteX13" fmla="*/ 334047 w 2004283"/>
              <a:gd name="connsiteY13" fmla="*/ 578882 h 578882"/>
              <a:gd name="connsiteX14" fmla="*/ 334047 w 2004283"/>
              <a:gd name="connsiteY14" fmla="*/ 578882 h 578882"/>
              <a:gd name="connsiteX15" fmla="*/ 96482 w 2004283"/>
              <a:gd name="connsiteY15" fmla="*/ 578882 h 578882"/>
              <a:gd name="connsiteX16" fmla="*/ 0 w 2004283"/>
              <a:gd name="connsiteY16" fmla="*/ 482400 h 578882"/>
              <a:gd name="connsiteX17" fmla="*/ 0 w 2004283"/>
              <a:gd name="connsiteY17" fmla="*/ 241201 h 578882"/>
              <a:gd name="connsiteX18" fmla="*/ 0 w 2004283"/>
              <a:gd name="connsiteY18" fmla="*/ 96480 h 578882"/>
              <a:gd name="connsiteX19" fmla="*/ 0 w 2004283"/>
              <a:gd name="connsiteY19" fmla="*/ 96480 h 578882"/>
              <a:gd name="connsiteX20" fmla="*/ 0 w 2004283"/>
              <a:gd name="connsiteY20" fmla="*/ 96482 h 578882"/>
              <a:gd name="connsiteX0" fmla="*/ 0 w 2004283"/>
              <a:gd name="connsiteY0" fmla="*/ 96482 h 578882"/>
              <a:gd name="connsiteX1" fmla="*/ 96482 w 2004283"/>
              <a:gd name="connsiteY1" fmla="*/ 0 h 578882"/>
              <a:gd name="connsiteX2" fmla="*/ 334047 w 2004283"/>
              <a:gd name="connsiteY2" fmla="*/ 0 h 578882"/>
              <a:gd name="connsiteX3" fmla="*/ 835118 w 2004283"/>
              <a:gd name="connsiteY3" fmla="*/ 0 h 578882"/>
              <a:gd name="connsiteX4" fmla="*/ 1907801 w 2004283"/>
              <a:gd name="connsiteY4" fmla="*/ 0 h 578882"/>
              <a:gd name="connsiteX5" fmla="*/ 2004283 w 2004283"/>
              <a:gd name="connsiteY5" fmla="*/ 96482 h 578882"/>
              <a:gd name="connsiteX6" fmla="*/ 2004283 w 2004283"/>
              <a:gd name="connsiteY6" fmla="*/ 96480 h 578882"/>
              <a:gd name="connsiteX7" fmla="*/ 2004283 w 2004283"/>
              <a:gd name="connsiteY7" fmla="*/ 96480 h 578882"/>
              <a:gd name="connsiteX8" fmla="*/ 2004283 w 2004283"/>
              <a:gd name="connsiteY8" fmla="*/ 241201 h 578882"/>
              <a:gd name="connsiteX9" fmla="*/ 2004283 w 2004283"/>
              <a:gd name="connsiteY9" fmla="*/ 482400 h 578882"/>
              <a:gd name="connsiteX10" fmla="*/ 1907801 w 2004283"/>
              <a:gd name="connsiteY10" fmla="*/ 578882 h 578882"/>
              <a:gd name="connsiteX11" fmla="*/ 835118 w 2004283"/>
              <a:gd name="connsiteY11" fmla="*/ 578882 h 578882"/>
              <a:gd name="connsiteX12" fmla="*/ 334047 w 2004283"/>
              <a:gd name="connsiteY12" fmla="*/ 578882 h 578882"/>
              <a:gd name="connsiteX13" fmla="*/ 334047 w 2004283"/>
              <a:gd name="connsiteY13" fmla="*/ 578882 h 578882"/>
              <a:gd name="connsiteX14" fmla="*/ 96482 w 2004283"/>
              <a:gd name="connsiteY14" fmla="*/ 578882 h 578882"/>
              <a:gd name="connsiteX15" fmla="*/ 0 w 2004283"/>
              <a:gd name="connsiteY15" fmla="*/ 482400 h 578882"/>
              <a:gd name="connsiteX16" fmla="*/ 0 w 2004283"/>
              <a:gd name="connsiteY16" fmla="*/ 241201 h 578882"/>
              <a:gd name="connsiteX17" fmla="*/ 0 w 2004283"/>
              <a:gd name="connsiteY17" fmla="*/ 96480 h 578882"/>
              <a:gd name="connsiteX18" fmla="*/ 0 w 2004283"/>
              <a:gd name="connsiteY18" fmla="*/ 96480 h 578882"/>
              <a:gd name="connsiteX19" fmla="*/ 0 w 2004283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04283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4047" y="0"/>
                </a:lnTo>
                <a:lnTo>
                  <a:pt x="835118" y="0"/>
                </a:lnTo>
                <a:lnTo>
                  <a:pt x="1907801" y="0"/>
                </a:lnTo>
                <a:cubicBezTo>
                  <a:pt x="1961087" y="0"/>
                  <a:pt x="2004283" y="43196"/>
                  <a:pt x="2004283" y="96482"/>
                </a:cubicBezTo>
                <a:lnTo>
                  <a:pt x="2004283" y="96480"/>
                </a:lnTo>
                <a:lnTo>
                  <a:pt x="2004283" y="96480"/>
                </a:lnTo>
                <a:lnTo>
                  <a:pt x="2004283" y="241201"/>
                </a:lnTo>
                <a:lnTo>
                  <a:pt x="2004283" y="482400"/>
                </a:lnTo>
                <a:cubicBezTo>
                  <a:pt x="2004283" y="535686"/>
                  <a:pt x="1961087" y="578882"/>
                  <a:pt x="1907801" y="578882"/>
                </a:cubicBezTo>
                <a:lnTo>
                  <a:pt x="835118" y="578882"/>
                </a:lnTo>
                <a:lnTo>
                  <a:pt x="334047" y="578882"/>
                </a:lnTo>
                <a:lnTo>
                  <a:pt x="334047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defines a list of named constant integers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1000" y="5336531"/>
            <a:ext cx="4230000" cy="954107"/>
          </a:xfrm>
          <a:custGeom>
            <a:avLst/>
            <a:gdLst>
              <a:gd name="connsiteX0" fmla="*/ 0 w 2004283"/>
              <a:gd name="connsiteY0" fmla="*/ 96482 h 578882"/>
              <a:gd name="connsiteX1" fmla="*/ 96482 w 2004283"/>
              <a:gd name="connsiteY1" fmla="*/ 0 h 578882"/>
              <a:gd name="connsiteX2" fmla="*/ 334047 w 2004283"/>
              <a:gd name="connsiteY2" fmla="*/ 0 h 578882"/>
              <a:gd name="connsiteX3" fmla="*/ 469724 w 2004283"/>
              <a:gd name="connsiteY3" fmla="*/ -487720 h 578882"/>
              <a:gd name="connsiteX4" fmla="*/ 835118 w 2004283"/>
              <a:gd name="connsiteY4" fmla="*/ 0 h 578882"/>
              <a:gd name="connsiteX5" fmla="*/ 1907801 w 2004283"/>
              <a:gd name="connsiteY5" fmla="*/ 0 h 578882"/>
              <a:gd name="connsiteX6" fmla="*/ 2004283 w 2004283"/>
              <a:gd name="connsiteY6" fmla="*/ 96482 h 578882"/>
              <a:gd name="connsiteX7" fmla="*/ 2004283 w 2004283"/>
              <a:gd name="connsiteY7" fmla="*/ 96480 h 578882"/>
              <a:gd name="connsiteX8" fmla="*/ 2004283 w 2004283"/>
              <a:gd name="connsiteY8" fmla="*/ 96480 h 578882"/>
              <a:gd name="connsiteX9" fmla="*/ 2004283 w 2004283"/>
              <a:gd name="connsiteY9" fmla="*/ 241201 h 578882"/>
              <a:gd name="connsiteX10" fmla="*/ 2004283 w 2004283"/>
              <a:gd name="connsiteY10" fmla="*/ 482400 h 578882"/>
              <a:gd name="connsiteX11" fmla="*/ 1907801 w 2004283"/>
              <a:gd name="connsiteY11" fmla="*/ 578882 h 578882"/>
              <a:gd name="connsiteX12" fmla="*/ 835118 w 2004283"/>
              <a:gd name="connsiteY12" fmla="*/ 578882 h 578882"/>
              <a:gd name="connsiteX13" fmla="*/ 334047 w 2004283"/>
              <a:gd name="connsiteY13" fmla="*/ 578882 h 578882"/>
              <a:gd name="connsiteX14" fmla="*/ 334047 w 2004283"/>
              <a:gd name="connsiteY14" fmla="*/ 578882 h 578882"/>
              <a:gd name="connsiteX15" fmla="*/ 96482 w 2004283"/>
              <a:gd name="connsiteY15" fmla="*/ 578882 h 578882"/>
              <a:gd name="connsiteX16" fmla="*/ 0 w 2004283"/>
              <a:gd name="connsiteY16" fmla="*/ 482400 h 578882"/>
              <a:gd name="connsiteX17" fmla="*/ 0 w 2004283"/>
              <a:gd name="connsiteY17" fmla="*/ 241201 h 578882"/>
              <a:gd name="connsiteX18" fmla="*/ 0 w 2004283"/>
              <a:gd name="connsiteY18" fmla="*/ 96480 h 578882"/>
              <a:gd name="connsiteX19" fmla="*/ 0 w 2004283"/>
              <a:gd name="connsiteY19" fmla="*/ 96480 h 578882"/>
              <a:gd name="connsiteX20" fmla="*/ 0 w 2004283"/>
              <a:gd name="connsiteY20" fmla="*/ 96482 h 578882"/>
              <a:gd name="connsiteX0" fmla="*/ 0 w 2004283"/>
              <a:gd name="connsiteY0" fmla="*/ 96482 h 578882"/>
              <a:gd name="connsiteX1" fmla="*/ 96482 w 2004283"/>
              <a:gd name="connsiteY1" fmla="*/ 0 h 578882"/>
              <a:gd name="connsiteX2" fmla="*/ 334047 w 2004283"/>
              <a:gd name="connsiteY2" fmla="*/ 0 h 578882"/>
              <a:gd name="connsiteX3" fmla="*/ 835118 w 2004283"/>
              <a:gd name="connsiteY3" fmla="*/ 0 h 578882"/>
              <a:gd name="connsiteX4" fmla="*/ 1907801 w 2004283"/>
              <a:gd name="connsiteY4" fmla="*/ 0 h 578882"/>
              <a:gd name="connsiteX5" fmla="*/ 2004283 w 2004283"/>
              <a:gd name="connsiteY5" fmla="*/ 96482 h 578882"/>
              <a:gd name="connsiteX6" fmla="*/ 2004283 w 2004283"/>
              <a:gd name="connsiteY6" fmla="*/ 96480 h 578882"/>
              <a:gd name="connsiteX7" fmla="*/ 2004283 w 2004283"/>
              <a:gd name="connsiteY7" fmla="*/ 96480 h 578882"/>
              <a:gd name="connsiteX8" fmla="*/ 2004283 w 2004283"/>
              <a:gd name="connsiteY8" fmla="*/ 241201 h 578882"/>
              <a:gd name="connsiteX9" fmla="*/ 2004283 w 2004283"/>
              <a:gd name="connsiteY9" fmla="*/ 482400 h 578882"/>
              <a:gd name="connsiteX10" fmla="*/ 1907801 w 2004283"/>
              <a:gd name="connsiteY10" fmla="*/ 578882 h 578882"/>
              <a:gd name="connsiteX11" fmla="*/ 835118 w 2004283"/>
              <a:gd name="connsiteY11" fmla="*/ 578882 h 578882"/>
              <a:gd name="connsiteX12" fmla="*/ 334047 w 2004283"/>
              <a:gd name="connsiteY12" fmla="*/ 578882 h 578882"/>
              <a:gd name="connsiteX13" fmla="*/ 334047 w 2004283"/>
              <a:gd name="connsiteY13" fmla="*/ 578882 h 578882"/>
              <a:gd name="connsiteX14" fmla="*/ 96482 w 2004283"/>
              <a:gd name="connsiteY14" fmla="*/ 578882 h 578882"/>
              <a:gd name="connsiteX15" fmla="*/ 0 w 2004283"/>
              <a:gd name="connsiteY15" fmla="*/ 482400 h 578882"/>
              <a:gd name="connsiteX16" fmla="*/ 0 w 2004283"/>
              <a:gd name="connsiteY16" fmla="*/ 241201 h 578882"/>
              <a:gd name="connsiteX17" fmla="*/ 0 w 2004283"/>
              <a:gd name="connsiteY17" fmla="*/ 96480 h 578882"/>
              <a:gd name="connsiteX18" fmla="*/ 0 w 2004283"/>
              <a:gd name="connsiteY18" fmla="*/ 96480 h 578882"/>
              <a:gd name="connsiteX19" fmla="*/ 0 w 2004283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04283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4047" y="0"/>
                </a:lnTo>
                <a:lnTo>
                  <a:pt x="835118" y="0"/>
                </a:lnTo>
                <a:lnTo>
                  <a:pt x="1907801" y="0"/>
                </a:lnTo>
                <a:cubicBezTo>
                  <a:pt x="1961087" y="0"/>
                  <a:pt x="2004283" y="43196"/>
                  <a:pt x="2004283" y="96482"/>
                </a:cubicBezTo>
                <a:lnTo>
                  <a:pt x="2004283" y="96480"/>
                </a:lnTo>
                <a:lnTo>
                  <a:pt x="2004283" y="96480"/>
                </a:lnTo>
                <a:lnTo>
                  <a:pt x="2004283" y="241201"/>
                </a:lnTo>
                <a:lnTo>
                  <a:pt x="2004283" y="482400"/>
                </a:lnTo>
                <a:cubicBezTo>
                  <a:pt x="2004283" y="535686"/>
                  <a:pt x="1961087" y="578882"/>
                  <a:pt x="1907801" y="578882"/>
                </a:cubicBezTo>
                <a:lnTo>
                  <a:pt x="835118" y="578882"/>
                </a:lnTo>
                <a:lnTo>
                  <a:pt x="334047" y="578882"/>
                </a:lnTo>
                <a:lnTo>
                  <a:pt x="334047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 class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defines a new data type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88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769635-79BF-475C-8C00-5CB8C2374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06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 programming, </a:t>
            </a: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the structure </a:t>
            </a:r>
            <a:r>
              <a:rPr lang="en-US" sz="3600" dirty="0" smtClean="0"/>
              <a:t>for </a:t>
            </a:r>
            <a:r>
              <a:rPr lang="en-US" sz="3600" b="1" dirty="0" smtClean="0">
                <a:solidFill>
                  <a:schemeClr val="bg1"/>
                </a:solidFill>
              </a:rPr>
              <a:t>objects</a:t>
            </a:r>
            <a:endParaRPr lang="en-US" sz="3600" b="1" dirty="0" smtClean="0"/>
          </a:p>
          <a:p>
            <a:r>
              <a:rPr lang="en-US" sz="3600" dirty="0" smtClean="0"/>
              <a:t>User-defined data types</a:t>
            </a:r>
            <a:endParaRPr lang="en-US" sz="3600" dirty="0"/>
          </a:p>
          <a:p>
            <a:pPr lvl="1"/>
            <a:r>
              <a:rPr lang="en-US" sz="3400" dirty="0"/>
              <a:t>Act </a:t>
            </a:r>
            <a:r>
              <a:rPr lang="en-US" sz="3400" dirty="0" smtClean="0"/>
              <a:t>as a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bg-BG" sz="3400" dirty="0"/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 of the same type</a:t>
            </a:r>
          </a:p>
          <a:p>
            <a:r>
              <a:rPr lang="en-US" sz="3600" dirty="0" smtClean="0"/>
              <a:t>Definition contains the class “</a:t>
            </a:r>
            <a:r>
              <a:rPr lang="en-US" sz="3600" b="1" dirty="0" smtClean="0">
                <a:solidFill>
                  <a:schemeClr val="bg1"/>
                </a:solidFill>
              </a:rPr>
              <a:t>members</a:t>
            </a:r>
            <a:r>
              <a:rPr lang="en-US" sz="3600" dirty="0" smtClean="0"/>
              <a:t>”:</a:t>
            </a:r>
          </a:p>
          <a:p>
            <a:pPr lvl="1"/>
            <a:r>
              <a:rPr lang="en-US" sz="3400" dirty="0" smtClean="0"/>
              <a:t>Fields, Methods, Constructors, Destructors</a:t>
            </a:r>
          </a:p>
          <a:p>
            <a:r>
              <a:rPr lang="en-US" sz="3600" dirty="0" smtClean="0"/>
              <a:t>One </a:t>
            </a:r>
            <a:r>
              <a:rPr lang="en-US" sz="3600" dirty="0"/>
              <a:t>class may have many instances (objects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1E86B45-35C3-4B17-9FF9-F99214E1C9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Any </a:t>
            </a:r>
            <a:r>
              <a:rPr lang="en-US" sz="3600" dirty="0"/>
              <a:t>variable of a </a:t>
            </a:r>
            <a:r>
              <a:rPr lang="en-US" sz="36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600" dirty="0"/>
              <a:t>-defined data </a:t>
            </a:r>
            <a:r>
              <a:rPr lang="en-US" sz="3600" dirty="0" smtClean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US" sz="3400" dirty="0" smtClean="0">
                <a:latin typeface="Consolas"/>
                <a:ea typeface="Consolas"/>
                <a:cs typeface="Consolas"/>
                <a:sym typeface="Consolas"/>
              </a:rPr>
              <a:t>perator</a:t>
            </a:r>
            <a:r>
              <a:rPr lang="en-US" sz="3400" b="1" dirty="0" smtClean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400" dirty="0" smtClean="0">
                <a:sym typeface="Consolas"/>
              </a:rPr>
              <a:t> (dot) is used for a</a:t>
            </a:r>
            <a:r>
              <a:rPr lang="en-US" sz="3400" dirty="0" smtClean="0"/>
              <a:t>ccessing </a:t>
            </a:r>
            <a:r>
              <a:rPr lang="en-US" sz="3400" dirty="0"/>
              <a:t>members of an </a:t>
            </a:r>
            <a:r>
              <a:rPr lang="en-US" sz="3400" dirty="0" smtClean="0"/>
              <a:t>object</a:t>
            </a:r>
          </a:p>
          <a:p>
            <a:pPr>
              <a:lnSpc>
                <a:spcPct val="100000"/>
              </a:lnSpc>
            </a:pPr>
            <a:r>
              <a:rPr lang="en-GB" sz="3600" dirty="0" smtClean="0"/>
              <a:t>The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r>
              <a:rPr lang="en-US" sz="3600" dirty="0"/>
              <a:t> </a:t>
            </a:r>
            <a:r>
              <a:rPr lang="en-GB" sz="3600" dirty="0" smtClean="0"/>
              <a:t>created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runtime</a:t>
            </a:r>
            <a:endParaRPr lang="en-GB" sz="3600" dirty="0"/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tx2"/>
                </a:solidFill>
              </a:rPr>
              <a:t>All instances have common </a:t>
            </a:r>
            <a:r>
              <a:rPr lang="en-GB" sz="3600" b="1" dirty="0" smtClean="0">
                <a:solidFill>
                  <a:schemeClr val="bg1"/>
                </a:solidFill>
              </a:rPr>
              <a:t>behaviour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1FBA7D1-6A69-43B7-853B-C5B08403C7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</TotalTime>
  <Words>1700</Words>
  <Application>Microsoft Office PowerPoint</Application>
  <PresentationFormat>Custom</PresentationFormat>
  <Paragraphs>333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SoftUni</vt:lpstr>
      <vt:lpstr>Objects and Classes</vt:lpstr>
      <vt:lpstr>Table of Contents</vt:lpstr>
      <vt:lpstr>Questions</vt:lpstr>
      <vt:lpstr>Special Types</vt:lpstr>
      <vt:lpstr>Typedef</vt:lpstr>
      <vt:lpstr>Enumerations</vt:lpstr>
      <vt:lpstr>Classes and Objects</vt:lpstr>
      <vt:lpstr>Classes</vt:lpstr>
      <vt:lpstr>Objects</vt:lpstr>
      <vt:lpstr>Defining Classes and Using Objects</vt:lpstr>
      <vt:lpstr>Defining Classes</vt:lpstr>
      <vt:lpstr>Defining Classes – Example</vt:lpstr>
      <vt:lpstr>Using Objects</vt:lpstr>
      <vt:lpstr>Using Objects – Example</vt:lpstr>
      <vt:lpstr>Constructors</vt:lpstr>
      <vt:lpstr>Calling Constructors</vt:lpstr>
      <vt:lpstr>The this Pointer</vt:lpstr>
      <vt:lpstr>C++ Constructor Initializer List</vt:lpstr>
      <vt:lpstr>Methods</vt:lpstr>
      <vt:lpstr>Methods – Example</vt:lpstr>
      <vt:lpstr>Access Modifiers</vt:lpstr>
      <vt:lpstr>Encapsulation (1)</vt:lpstr>
      <vt:lpstr>Encapsulation (2)</vt:lpstr>
      <vt:lpstr>public and private</vt:lpstr>
      <vt:lpstr>Getters and Setters</vt:lpstr>
      <vt:lpstr>Getters and Setters – Example (1)</vt:lpstr>
      <vt:lpstr>Getters and Setters – Example (2)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subject>CPP Fundamentals – Practical Training Course @ SoftUni</dc:subject>
  <dc:creator>Software University</dc:creator>
  <cp:keywords>CPP Fundamentals, Technology Fundamentals; technology; fundametnals; cpp;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Лази</cp:lastModifiedBy>
  <cp:revision>60</cp:revision>
  <dcterms:created xsi:type="dcterms:W3CDTF">2018-05-23T13:08:44Z</dcterms:created>
  <dcterms:modified xsi:type="dcterms:W3CDTF">2020-05-01T21:59:55Z</dcterms:modified>
  <cp:category>CPP fundamentals;computer programming;software development;web development</cp:category>
</cp:coreProperties>
</file>