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61" r:id="rId2"/>
    <p:sldId id="257" r:id="rId3"/>
    <p:sldId id="273" r:id="rId4"/>
    <p:sldId id="272" r:id="rId5"/>
    <p:sldId id="263" r:id="rId6"/>
    <p:sldId id="267" r:id="rId7"/>
    <p:sldId id="270" r:id="rId8"/>
    <p:sldId id="268" r:id="rId9"/>
    <p:sldId id="274" r:id="rId10"/>
    <p:sldId id="258" r:id="rId11"/>
    <p:sldId id="269" r:id="rId12"/>
    <p:sldId id="260" r:id="rId1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785" autoAdjust="0"/>
    <p:restoredTop sz="91009" autoAdjust="0"/>
  </p:normalViewPr>
  <p:slideViewPr>
    <p:cSldViewPr snapToGrid="0">
      <p:cViewPr varScale="1">
        <p:scale>
          <a:sx n="56" d="100"/>
          <a:sy n="56" d="100"/>
        </p:scale>
        <p:origin x="298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0E9911-4B2A-440C-A2C7-01D6D1C386BF}" type="datetimeFigureOut">
              <a:rPr kumimoji="1" lang="ja-JP" altLang="en-US" smtClean="0"/>
              <a:t>2025/2/3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51CB69-BDD3-4089-960E-7866CC82B3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3242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51CB69-BDD3-4089-960E-7866CC82B38B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16642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95CD77-7FE9-468B-B3FF-1C13F805FA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244A7ECA-94CB-9305-8157-2AC49E8321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6E9260D6-FF7D-FC91-BE25-EAF8474862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79DA857-14EB-D1F4-E036-D4DB1FF5F1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51CB69-BDD3-4089-960E-7866CC82B38B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9640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89E95-060C-428A-8CBB-8CB24C5DA1D7}" type="datetimeFigureOut">
              <a:rPr kumimoji="1" lang="ja-JP" altLang="en-US" smtClean="0"/>
              <a:t>2025/2/3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B5C17-7D41-4B8E-AC5C-0497D92AAF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9736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89E95-060C-428A-8CBB-8CB24C5DA1D7}" type="datetimeFigureOut">
              <a:rPr kumimoji="1" lang="ja-JP" altLang="en-US" smtClean="0"/>
              <a:t>2025/2/3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B5C17-7D41-4B8E-AC5C-0497D92AAF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259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89E95-060C-428A-8CBB-8CB24C5DA1D7}" type="datetimeFigureOut">
              <a:rPr kumimoji="1" lang="ja-JP" altLang="en-US" smtClean="0"/>
              <a:t>2025/2/3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B5C17-7D41-4B8E-AC5C-0497D92AAF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6831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89E95-060C-428A-8CBB-8CB24C5DA1D7}" type="datetimeFigureOut">
              <a:rPr kumimoji="1" lang="ja-JP" altLang="en-US" smtClean="0"/>
              <a:t>2025/2/3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B5C17-7D41-4B8E-AC5C-0497D92AAF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3176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89E95-060C-428A-8CBB-8CB24C5DA1D7}" type="datetimeFigureOut">
              <a:rPr kumimoji="1" lang="ja-JP" altLang="en-US" smtClean="0"/>
              <a:t>2025/2/3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B5C17-7D41-4B8E-AC5C-0497D92AAF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0948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89E95-060C-428A-8CBB-8CB24C5DA1D7}" type="datetimeFigureOut">
              <a:rPr kumimoji="1" lang="ja-JP" altLang="en-US" smtClean="0"/>
              <a:t>2025/2/3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B5C17-7D41-4B8E-AC5C-0497D92AAF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5573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89E95-060C-428A-8CBB-8CB24C5DA1D7}" type="datetimeFigureOut">
              <a:rPr kumimoji="1" lang="ja-JP" altLang="en-US" smtClean="0"/>
              <a:t>2025/2/3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B5C17-7D41-4B8E-AC5C-0497D92AAF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8305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89E95-060C-428A-8CBB-8CB24C5DA1D7}" type="datetimeFigureOut">
              <a:rPr kumimoji="1" lang="ja-JP" altLang="en-US" smtClean="0"/>
              <a:t>2025/2/3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B5C17-7D41-4B8E-AC5C-0497D92AAF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2101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89E95-060C-428A-8CBB-8CB24C5DA1D7}" type="datetimeFigureOut">
              <a:rPr kumimoji="1" lang="ja-JP" altLang="en-US" smtClean="0"/>
              <a:t>2025/2/3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B5C17-7D41-4B8E-AC5C-0497D92AAF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2121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89E95-060C-428A-8CBB-8CB24C5DA1D7}" type="datetimeFigureOut">
              <a:rPr kumimoji="1" lang="ja-JP" altLang="en-US" smtClean="0"/>
              <a:t>2025/2/3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B5C17-7D41-4B8E-AC5C-0497D92AAF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8427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89E95-060C-428A-8CBB-8CB24C5DA1D7}" type="datetimeFigureOut">
              <a:rPr kumimoji="1" lang="ja-JP" altLang="en-US" smtClean="0"/>
              <a:t>2025/2/3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B5C17-7D41-4B8E-AC5C-0497D92AAF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6486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389E95-060C-428A-8CBB-8CB24C5DA1D7}" type="datetimeFigureOut">
              <a:rPr kumimoji="1" lang="ja-JP" altLang="en-US" smtClean="0"/>
              <a:t>2025/2/3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DB5C17-7D41-4B8E-AC5C-0497D92AAF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625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4B8317-445D-E151-85DC-B7C2080C5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チームロゴ</a:t>
            </a:r>
            <a:endParaRPr kumimoji="1" lang="ja-JP" altLang="en-US" dirty="0"/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E10D3FFF-2791-3584-04E3-675B99F8EEAA}"/>
              </a:ext>
            </a:extLst>
          </p:cNvPr>
          <p:cNvSpPr txBox="1">
            <a:spLocks/>
          </p:cNvSpPr>
          <p:nvPr/>
        </p:nvSpPr>
        <p:spPr>
          <a:xfrm>
            <a:off x="296341" y="1976342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/>
              <a:t>タイトルロゴ</a:t>
            </a:r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7B3E1B72-68C3-18C8-D0D1-23EAD862172F}"/>
              </a:ext>
            </a:extLst>
          </p:cNvPr>
          <p:cNvSpPr txBox="1">
            <a:spLocks/>
          </p:cNvSpPr>
          <p:nvPr/>
        </p:nvSpPr>
        <p:spPr>
          <a:xfrm>
            <a:off x="296341" y="410025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/>
              <a:t>メンバー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38E29BC-1BB1-1E87-0804-4C012C89B3EB}"/>
              </a:ext>
            </a:extLst>
          </p:cNvPr>
          <p:cNvSpPr txBox="1"/>
          <p:nvPr/>
        </p:nvSpPr>
        <p:spPr>
          <a:xfrm>
            <a:off x="2620370" y="726060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しおん</a:t>
            </a:r>
          </a:p>
        </p:txBody>
      </p:sp>
    </p:spTree>
    <p:extLst>
      <p:ext uri="{BB962C8B-B14F-4D97-AF65-F5344CB8AC3E}">
        <p14:creationId xmlns:p14="http://schemas.microsoft.com/office/powerpoint/2010/main" val="210257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930674-BAC9-0184-BF5E-031CFBD99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7" y="73555"/>
            <a:ext cx="5915025" cy="705047"/>
          </a:xfrm>
        </p:spPr>
        <p:txBody>
          <a:bodyPr/>
          <a:lstStyle/>
          <a:p>
            <a:pPr algn="ctr"/>
            <a:r>
              <a:rPr lang="ja-JP" altLang="en-US" dirty="0"/>
              <a:t>制作を終えての感想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96741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AC93C7-47D1-CB15-AA74-8F33D0615A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C5950F-8C0D-3B42-05BA-42B24266C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7" y="73555"/>
            <a:ext cx="5915025" cy="705047"/>
          </a:xfrm>
        </p:spPr>
        <p:txBody>
          <a:bodyPr/>
          <a:lstStyle/>
          <a:p>
            <a:pPr algn="ctr"/>
            <a:r>
              <a:rPr lang="ja-JP" altLang="en-US" dirty="0"/>
              <a:t>制作を終えての感想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4940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4B1422-DA6D-4011-88CE-E251E851C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裏表紙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FAB2319-5287-BB14-3542-1D0CDD05F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しおおおおん</a:t>
            </a:r>
          </a:p>
        </p:txBody>
      </p:sp>
    </p:spTree>
    <p:extLst>
      <p:ext uri="{BB962C8B-B14F-4D97-AF65-F5344CB8AC3E}">
        <p14:creationId xmlns:p14="http://schemas.microsoft.com/office/powerpoint/2010/main" val="119092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D7253E-784E-110A-158E-AC18B3A95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0B51A56-3D1B-0B3F-32F2-2E53BF1C9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しおおん</a:t>
            </a:r>
          </a:p>
        </p:txBody>
      </p:sp>
    </p:spTree>
    <p:extLst>
      <p:ext uri="{BB962C8B-B14F-4D97-AF65-F5344CB8AC3E}">
        <p14:creationId xmlns:p14="http://schemas.microsoft.com/office/powerpoint/2010/main" val="1909004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929D62-74E7-C7F1-68D3-717D19ED4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技術あぴ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4879F89-FFEB-06D4-7303-1B7E1951B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しおおおん</a:t>
            </a:r>
          </a:p>
        </p:txBody>
      </p:sp>
    </p:spTree>
    <p:extLst>
      <p:ext uri="{BB962C8B-B14F-4D97-AF65-F5344CB8AC3E}">
        <p14:creationId xmlns:p14="http://schemas.microsoft.com/office/powerpoint/2010/main" val="2829812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75D95B-A76E-7FCA-C4A1-1C2E47D122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7883B2-D4B4-EDA6-328E-0050D6226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ゲーム内容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D5F5581-A775-F281-5F92-6FC887431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たにぐち</a:t>
            </a:r>
          </a:p>
        </p:txBody>
      </p:sp>
    </p:spTree>
    <p:extLst>
      <p:ext uri="{BB962C8B-B14F-4D97-AF65-F5344CB8AC3E}">
        <p14:creationId xmlns:p14="http://schemas.microsoft.com/office/powerpoint/2010/main" val="4118575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F54044-5D63-FAEF-3411-29959E8C3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ゲーム内容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B3EA170-C617-222D-FF00-DEAC7B68C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たにぐち</a:t>
            </a:r>
          </a:p>
        </p:txBody>
      </p:sp>
    </p:spTree>
    <p:extLst>
      <p:ext uri="{BB962C8B-B14F-4D97-AF65-F5344CB8AC3E}">
        <p14:creationId xmlns:p14="http://schemas.microsoft.com/office/powerpoint/2010/main" val="1804615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81CCE2-B26D-FC9E-C827-A88FC9E01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制作の様子</a:t>
            </a:r>
            <a:r>
              <a:rPr kumimoji="1" lang="en-US" altLang="ja-JP" dirty="0"/>
              <a:t>(</a:t>
            </a:r>
            <a:r>
              <a:rPr kumimoji="1" lang="ja-JP" altLang="en-US" dirty="0"/>
              <a:t>ブース設計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F00CA17-F50D-1A40-8EDE-A6636696E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おるた</a:t>
            </a:r>
          </a:p>
        </p:txBody>
      </p:sp>
    </p:spTree>
    <p:extLst>
      <p:ext uri="{BB962C8B-B14F-4D97-AF65-F5344CB8AC3E}">
        <p14:creationId xmlns:p14="http://schemas.microsoft.com/office/powerpoint/2010/main" val="1675008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31719A-B556-F041-7AE8-1DCF6F6A8E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FD7F31-CD05-E7D2-B2C9-FC38F7998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当日の様子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D08AF3E-0A16-BBA6-9C66-2D65580B4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おるた</a:t>
            </a:r>
          </a:p>
        </p:txBody>
      </p:sp>
    </p:spTree>
    <p:extLst>
      <p:ext uri="{BB962C8B-B14F-4D97-AF65-F5344CB8AC3E}">
        <p14:creationId xmlns:p14="http://schemas.microsoft.com/office/powerpoint/2010/main" val="3106265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1DD880-9911-A09E-664A-024825B435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図 15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8F26DEE9-83A4-CB5D-607E-01A6C6FD64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575" y="927737"/>
            <a:ext cx="3197235" cy="1798445"/>
          </a:xfrm>
          <a:prstGeom prst="rect">
            <a:avLst/>
          </a:prstGeom>
        </p:spPr>
      </p:pic>
      <p:sp>
        <p:nvSpPr>
          <p:cNvPr id="6" name="矢印: 下 5">
            <a:extLst>
              <a:ext uri="{FF2B5EF4-FFF2-40B4-BE49-F238E27FC236}">
                <a16:creationId xmlns:a16="http://schemas.microsoft.com/office/drawing/2014/main" id="{1BC0BC57-68F4-EE1A-3B80-92DABF8BCC62}"/>
              </a:ext>
            </a:extLst>
          </p:cNvPr>
          <p:cNvSpPr/>
          <p:nvPr/>
        </p:nvSpPr>
        <p:spPr>
          <a:xfrm>
            <a:off x="62693" y="990123"/>
            <a:ext cx="668740" cy="863945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ノスタルドット（M+）" panose="020B0302020203020207" pitchFamily="50" charset="-128"/>
                <a:ea typeface="ノスタルドット（M+）" panose="020B0302020203020207" pitchFamily="50" charset="-128"/>
              </a:rPr>
              <a:t>下を指すデビルの画像を貼りたい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CA2382F-F9E2-C59C-BBA8-7F32144C79A7}"/>
              </a:ext>
            </a:extLst>
          </p:cNvPr>
          <p:cNvSpPr txBox="1"/>
          <p:nvPr/>
        </p:nvSpPr>
        <p:spPr>
          <a:xfrm rot="20748812">
            <a:off x="311058" y="1091697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chemeClr val="bg1"/>
                </a:solidFill>
                <a:effectLst>
                  <a:glow rad="127000">
                    <a:schemeClr val="accent5">
                      <a:lumMod val="60000"/>
                      <a:lumOff val="40000"/>
                    </a:schemeClr>
                  </a:glow>
                </a:effectLst>
                <a:latin typeface="ノスタルドット（M+）" panose="020B0302020203020207" pitchFamily="50" charset="-128"/>
                <a:ea typeface="ノスタルドット（M+）" panose="020B0302020203020207" pitchFamily="50" charset="-128"/>
              </a:rPr>
              <a:t>プロトタイプ版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9E36E7F-5DF3-031A-44D9-DC6AA92AC52B}"/>
              </a:ext>
            </a:extLst>
          </p:cNvPr>
          <p:cNvSpPr txBox="1"/>
          <p:nvPr/>
        </p:nvSpPr>
        <p:spPr>
          <a:xfrm rot="20748812">
            <a:off x="389650" y="3228709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chemeClr val="bg1"/>
                </a:solidFill>
                <a:effectLst>
                  <a:glow rad="127000">
                    <a:schemeClr val="accent5">
                      <a:lumMod val="60000"/>
                      <a:lumOff val="40000"/>
                    </a:schemeClr>
                  </a:glow>
                </a:effectLst>
                <a:latin typeface="ノスタルドット（M+）" panose="020B0302020203020207" pitchFamily="50" charset="-128"/>
                <a:ea typeface="ノスタルドット（M+）" panose="020B0302020203020207" pitchFamily="50" charset="-128"/>
              </a:rPr>
              <a:t>アルファ版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D409F4A-2CA2-EBA7-23F8-864E191FB291}"/>
              </a:ext>
            </a:extLst>
          </p:cNvPr>
          <p:cNvSpPr txBox="1"/>
          <p:nvPr/>
        </p:nvSpPr>
        <p:spPr>
          <a:xfrm rot="20748812">
            <a:off x="415298" y="535913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chemeClr val="bg1"/>
                </a:solidFill>
                <a:effectLst>
                  <a:glow rad="127000">
                    <a:schemeClr val="accent5">
                      <a:lumMod val="60000"/>
                      <a:lumOff val="40000"/>
                    </a:schemeClr>
                  </a:glow>
                </a:effectLst>
                <a:latin typeface="ノスタルドット（M+）" panose="020B0302020203020207" pitchFamily="50" charset="-128"/>
                <a:ea typeface="ノスタルドット（M+）" panose="020B0302020203020207" pitchFamily="50" charset="-128"/>
              </a:rPr>
              <a:t>ベータ版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F14DC78-EE48-4A72-CA5F-5C9754ECC205}"/>
              </a:ext>
            </a:extLst>
          </p:cNvPr>
          <p:cNvSpPr txBox="1"/>
          <p:nvPr/>
        </p:nvSpPr>
        <p:spPr>
          <a:xfrm rot="20748812">
            <a:off x="403298" y="7551637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chemeClr val="bg1"/>
                </a:solidFill>
                <a:effectLst>
                  <a:glow rad="127000">
                    <a:schemeClr val="accent5">
                      <a:lumMod val="60000"/>
                      <a:lumOff val="40000"/>
                    </a:schemeClr>
                  </a:glow>
                </a:effectLst>
                <a:latin typeface="ノスタルドット（M+）" panose="020B0302020203020207" pitchFamily="50" charset="-128"/>
                <a:ea typeface="ノスタルドット（M+）" panose="020B0302020203020207" pitchFamily="50" charset="-128"/>
              </a:rPr>
              <a:t>マスター版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3A17F95-FC1A-7C64-90C0-B991C9F77C08}"/>
              </a:ext>
            </a:extLst>
          </p:cNvPr>
          <p:cNvSpPr txBox="1"/>
          <p:nvPr/>
        </p:nvSpPr>
        <p:spPr>
          <a:xfrm>
            <a:off x="3004489" y="2391430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sz="2400" dirty="0">
              <a:latin typeface="ノスタルドット（M+）" panose="020B0302020203020207" pitchFamily="50" charset="-128"/>
              <a:ea typeface="ノスタルドット（M+）" panose="020B0302020203020207" pitchFamily="50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53871DA-4775-C272-D3BC-B7A52FA56173}"/>
              </a:ext>
            </a:extLst>
          </p:cNvPr>
          <p:cNvSpPr txBox="1"/>
          <p:nvPr/>
        </p:nvSpPr>
        <p:spPr>
          <a:xfrm>
            <a:off x="903520" y="1826960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ノスタルドット（M+）" panose="020B0302020203020207" pitchFamily="50" charset="-128"/>
                <a:ea typeface="ノスタルドット（M+）" panose="020B0302020203020207" pitchFamily="50" charset="-128"/>
              </a:rPr>
              <a:t>ひとまず原作を</a:t>
            </a:r>
            <a:endParaRPr kumimoji="1" lang="en-US" altLang="ja-JP" dirty="0">
              <a:latin typeface="ノスタルドット（M+）" panose="020B0302020203020207" pitchFamily="50" charset="-128"/>
              <a:ea typeface="ノスタルドット（M+）" panose="020B0302020203020207" pitchFamily="50" charset="-128"/>
            </a:endParaRPr>
          </a:p>
          <a:p>
            <a:r>
              <a:rPr kumimoji="1" lang="ja-JP" altLang="en-US" dirty="0">
                <a:latin typeface="ノスタルドット（M+）" panose="020B0302020203020207" pitchFamily="50" charset="-128"/>
                <a:ea typeface="ノスタルドット（M+）" panose="020B0302020203020207" pitchFamily="50" charset="-128"/>
              </a:rPr>
              <a:t>完全再現してみよう！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8C673129-8B51-D474-4775-C7E2CC42E6BD}"/>
              </a:ext>
            </a:extLst>
          </p:cNvPr>
          <p:cNvSpPr txBox="1"/>
          <p:nvPr/>
        </p:nvSpPr>
        <p:spPr>
          <a:xfrm>
            <a:off x="3004489" y="4534293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sz="2400" dirty="0">
              <a:latin typeface="ノスタルドット（M+）" panose="020B0302020203020207" pitchFamily="50" charset="-128"/>
              <a:ea typeface="ノスタルドット（M+）" panose="020B0302020203020207" pitchFamily="50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AC24D16A-B934-D817-D58D-492126E2EB64}"/>
              </a:ext>
            </a:extLst>
          </p:cNvPr>
          <p:cNvSpPr txBox="1"/>
          <p:nvPr/>
        </p:nvSpPr>
        <p:spPr>
          <a:xfrm>
            <a:off x="864849" y="4040562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ノスタルドット（M+）" panose="020B0302020203020207" pitchFamily="50" charset="-128"/>
                <a:ea typeface="ノスタルドット（M+）" panose="020B0302020203020207" pitchFamily="50" charset="-128"/>
              </a:rPr>
              <a:t>原作の要素を残しつつ</a:t>
            </a:r>
            <a:endParaRPr kumimoji="1" lang="en-US" altLang="ja-JP" dirty="0">
              <a:latin typeface="ノスタルドット（M+）" panose="020B0302020203020207" pitchFamily="50" charset="-128"/>
              <a:ea typeface="ノスタルドット（M+）" panose="020B0302020203020207" pitchFamily="50" charset="-128"/>
            </a:endParaRPr>
          </a:p>
          <a:p>
            <a:r>
              <a:rPr kumimoji="1" lang="ja-JP" altLang="en-US" dirty="0">
                <a:latin typeface="ノスタルドット（M+）" panose="020B0302020203020207" pitchFamily="50" charset="-128"/>
                <a:ea typeface="ノスタルドット（M+）" panose="020B0302020203020207" pitchFamily="50" charset="-128"/>
              </a:rPr>
              <a:t>傾きを追加していこう！</a:t>
            </a:r>
            <a:endParaRPr kumimoji="1" lang="en-US" altLang="ja-JP" dirty="0">
              <a:latin typeface="ノスタルドット（M+）" panose="020B0302020203020207" pitchFamily="50" charset="-128"/>
              <a:ea typeface="ノスタルドット（M+）" panose="020B0302020203020207" pitchFamily="50" charset="-128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C7DA7EF3-E063-BCBC-918A-4CEF1988E7FC}"/>
              </a:ext>
            </a:extLst>
          </p:cNvPr>
          <p:cNvSpPr txBox="1"/>
          <p:nvPr/>
        </p:nvSpPr>
        <p:spPr>
          <a:xfrm>
            <a:off x="3004489" y="6659157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sz="2400" dirty="0">
              <a:latin typeface="ノスタルドット（M+）" panose="020B0302020203020207" pitchFamily="50" charset="-128"/>
              <a:ea typeface="ノスタルドット（M+）" panose="020B0302020203020207" pitchFamily="50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E02417CB-6C74-CFA3-5539-F53A0CBE5DB1}"/>
              </a:ext>
            </a:extLst>
          </p:cNvPr>
          <p:cNvSpPr txBox="1"/>
          <p:nvPr/>
        </p:nvSpPr>
        <p:spPr>
          <a:xfrm>
            <a:off x="818520" y="6044769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ノスタルドット（M+）" panose="020B0302020203020207" pitchFamily="50" charset="-128"/>
                <a:ea typeface="ノスタルドット（M+）" panose="020B0302020203020207" pitchFamily="50" charset="-128"/>
              </a:rPr>
              <a:t>仮で使っていたリソースを</a:t>
            </a:r>
            <a:endParaRPr kumimoji="1" lang="en-US" altLang="ja-JP" dirty="0">
              <a:latin typeface="ノスタルドット（M+）" panose="020B0302020203020207" pitchFamily="50" charset="-128"/>
              <a:ea typeface="ノスタルドット（M+）" panose="020B0302020203020207" pitchFamily="50" charset="-128"/>
            </a:endParaRPr>
          </a:p>
          <a:p>
            <a:r>
              <a:rPr kumimoji="1" lang="ja-JP" altLang="en-US" dirty="0">
                <a:latin typeface="ノスタルドット（M+）" panose="020B0302020203020207" pitchFamily="50" charset="-128"/>
                <a:ea typeface="ノスタルドット（M+）" panose="020B0302020203020207" pitchFamily="50" charset="-128"/>
              </a:rPr>
              <a:t>デビル達に置き換えていこう！</a:t>
            </a:r>
            <a:endParaRPr kumimoji="1" lang="en-US" altLang="ja-JP" dirty="0">
              <a:latin typeface="ノスタルドット（M+）" panose="020B0302020203020207" pitchFamily="50" charset="-128"/>
              <a:ea typeface="ノスタルドット（M+）" panose="020B0302020203020207" pitchFamily="50" charset="-128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AD773F9F-59EF-2192-F472-BF5F069EF8D3}"/>
              </a:ext>
            </a:extLst>
          </p:cNvPr>
          <p:cNvSpPr txBox="1"/>
          <p:nvPr/>
        </p:nvSpPr>
        <p:spPr>
          <a:xfrm>
            <a:off x="724116" y="8272951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ノスタルドット（M+）" panose="020B0302020203020207" pitchFamily="50" charset="-128"/>
                <a:ea typeface="ノスタルドット（M+）" panose="020B0302020203020207" pitchFamily="50" charset="-128"/>
              </a:rPr>
              <a:t>デバッグとブース制作を</a:t>
            </a:r>
            <a:endParaRPr kumimoji="1" lang="en-US" altLang="ja-JP" dirty="0">
              <a:latin typeface="ノスタルドット（M+）" panose="020B0302020203020207" pitchFamily="50" charset="-128"/>
              <a:ea typeface="ノスタルドット（M+）" panose="020B0302020203020207" pitchFamily="50" charset="-128"/>
            </a:endParaRPr>
          </a:p>
          <a:p>
            <a:r>
              <a:rPr kumimoji="1" lang="ja-JP" altLang="en-US" dirty="0">
                <a:latin typeface="ノスタルドット（M+）" panose="020B0302020203020207" pitchFamily="50" charset="-128"/>
                <a:ea typeface="ノスタルドット（M+）" panose="020B0302020203020207" pitchFamily="50" charset="-128"/>
              </a:rPr>
              <a:t>同時並行で進めていこう！</a:t>
            </a:r>
            <a:endParaRPr kumimoji="1" lang="en-US" altLang="ja-JP" dirty="0">
              <a:latin typeface="ノスタルドット（M+）" panose="020B0302020203020207" pitchFamily="50" charset="-128"/>
              <a:ea typeface="ノスタルドット（M+）" panose="020B0302020203020207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DA0EC0C-8B13-7B4D-47A0-A1CD8A34DB0A}"/>
              </a:ext>
            </a:extLst>
          </p:cNvPr>
          <p:cNvSpPr txBox="1"/>
          <p:nvPr/>
        </p:nvSpPr>
        <p:spPr>
          <a:xfrm>
            <a:off x="2349391" y="1285962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ノスタルドット（M+）" panose="020B0302020203020207" pitchFamily="50" charset="-128"/>
                <a:ea typeface="ノスタルドット（M+）" panose="020B0302020203020207" pitchFamily="50" charset="-128"/>
              </a:rPr>
              <a:t>企画を完成！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8E5ADF3-69BE-643E-1E8B-BBCE9F3C85DF}"/>
              </a:ext>
            </a:extLst>
          </p:cNvPr>
          <p:cNvSpPr txBox="1"/>
          <p:nvPr/>
        </p:nvSpPr>
        <p:spPr>
          <a:xfrm>
            <a:off x="2349391" y="3428825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ノスタルドット（M+）" panose="020B0302020203020207" pitchFamily="50" charset="-128"/>
                <a:ea typeface="ノスタルドット（M+）" panose="020B0302020203020207" pitchFamily="50" charset="-128"/>
              </a:rPr>
              <a:t>新要素の実装！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DABC98E-8334-D940-D37C-967F7B0D6EF9}"/>
              </a:ext>
            </a:extLst>
          </p:cNvPr>
          <p:cNvSpPr txBox="1"/>
          <p:nvPr/>
        </p:nvSpPr>
        <p:spPr>
          <a:xfrm>
            <a:off x="2349391" y="5553689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ノスタルドット（M+）" panose="020B0302020203020207" pitchFamily="50" charset="-128"/>
                <a:ea typeface="ノスタルドット（M+）" panose="020B0302020203020207" pitchFamily="50" charset="-128"/>
              </a:rPr>
              <a:t>リソースの置換！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2826997-465B-C9D6-E752-9A5D1E0FF3FF}"/>
              </a:ext>
            </a:extLst>
          </p:cNvPr>
          <p:cNvSpPr txBox="1"/>
          <p:nvPr/>
        </p:nvSpPr>
        <p:spPr>
          <a:xfrm>
            <a:off x="2349391" y="7741760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ノスタルドット（M+）" panose="020B0302020203020207" pitchFamily="50" charset="-128"/>
                <a:ea typeface="ノスタルドット（M+）" panose="020B0302020203020207" pitchFamily="50" charset="-128"/>
              </a:rPr>
              <a:t>デバッグタイム！</a:t>
            </a:r>
          </a:p>
        </p:txBody>
      </p:sp>
      <p:sp>
        <p:nvSpPr>
          <p:cNvPr id="27" name="タイトル 1">
            <a:extLst>
              <a:ext uri="{FF2B5EF4-FFF2-40B4-BE49-F238E27FC236}">
                <a16:creationId xmlns:a16="http://schemas.microsoft.com/office/drawing/2014/main" id="{14969942-3AB8-A8A7-817B-894880AFC0D9}"/>
              </a:ext>
            </a:extLst>
          </p:cNvPr>
          <p:cNvSpPr txBox="1">
            <a:spLocks/>
          </p:cNvSpPr>
          <p:nvPr/>
        </p:nvSpPr>
        <p:spPr>
          <a:xfrm>
            <a:off x="471487" y="64458"/>
            <a:ext cx="5915025" cy="7008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dirty="0">
                <a:latin typeface="ノスタルドット（M+）" panose="020B0302020203020207" pitchFamily="50" charset="-128"/>
                <a:ea typeface="ノスタルドット（M+）" panose="020B0302020203020207" pitchFamily="50" charset="-128"/>
              </a:rPr>
              <a:t>想定のスケジュール</a:t>
            </a:r>
          </a:p>
        </p:txBody>
      </p:sp>
    </p:spTree>
    <p:extLst>
      <p:ext uri="{BB962C8B-B14F-4D97-AF65-F5344CB8AC3E}">
        <p14:creationId xmlns:p14="http://schemas.microsoft.com/office/powerpoint/2010/main" val="4024132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20BFFF-0A01-4BBE-2F67-6F35B24B62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737087-CD9D-ADC9-99AD-D2FCD980D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7" y="64458"/>
            <a:ext cx="5915025" cy="700894"/>
          </a:xfrm>
        </p:spPr>
        <p:txBody>
          <a:bodyPr/>
          <a:lstStyle/>
          <a:p>
            <a:pPr algn="ctr"/>
            <a:r>
              <a:rPr kumimoji="1" lang="ja-JP" altLang="en-US" dirty="0">
                <a:latin typeface="ノスタルドット（M+）" panose="020B0302020203020207" pitchFamily="50" charset="-128"/>
                <a:ea typeface="ノスタルドット（M+）" panose="020B0302020203020207" pitchFamily="50" charset="-128"/>
              </a:rPr>
              <a:t>実際のスケジュール</a:t>
            </a:r>
          </a:p>
        </p:txBody>
      </p:sp>
      <p:sp>
        <p:nvSpPr>
          <p:cNvPr id="4" name="矢印: 下 3">
            <a:extLst>
              <a:ext uri="{FF2B5EF4-FFF2-40B4-BE49-F238E27FC236}">
                <a16:creationId xmlns:a16="http://schemas.microsoft.com/office/drawing/2014/main" id="{675E4BFE-CE3E-8B87-3B0A-AA997BEA34F1}"/>
              </a:ext>
            </a:extLst>
          </p:cNvPr>
          <p:cNvSpPr/>
          <p:nvPr/>
        </p:nvSpPr>
        <p:spPr>
          <a:xfrm>
            <a:off x="62693" y="990123"/>
            <a:ext cx="668740" cy="863945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ノスタルドット（M+）" panose="020B0302020203020207" pitchFamily="50" charset="-128"/>
                <a:ea typeface="ノスタルドット（M+）" panose="020B0302020203020207" pitchFamily="50" charset="-128"/>
              </a:rPr>
              <a:t>下を指すデビルの画像を貼りたい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94E6551-7AE1-732D-C1DA-DF83444C6023}"/>
              </a:ext>
            </a:extLst>
          </p:cNvPr>
          <p:cNvSpPr txBox="1"/>
          <p:nvPr/>
        </p:nvSpPr>
        <p:spPr>
          <a:xfrm>
            <a:off x="903520" y="1826960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ノスタルドット（M+）" panose="020B0302020203020207" pitchFamily="50" charset="-128"/>
                <a:ea typeface="ノスタルドット（M+）" panose="020B0302020203020207" pitchFamily="50" charset="-128"/>
              </a:rPr>
              <a:t>原作再現どころか</a:t>
            </a:r>
            <a:endParaRPr kumimoji="1" lang="en-US" altLang="ja-JP" dirty="0">
              <a:latin typeface="ノスタルドット（M+）" panose="020B0302020203020207" pitchFamily="50" charset="-128"/>
              <a:ea typeface="ノスタルドット（M+）" panose="020B0302020203020207" pitchFamily="50" charset="-128"/>
            </a:endParaRPr>
          </a:p>
          <a:p>
            <a:r>
              <a:rPr kumimoji="1" lang="ja-JP" altLang="en-US" dirty="0">
                <a:latin typeface="ノスタルドット（M+）" panose="020B0302020203020207" pitchFamily="50" charset="-128"/>
                <a:ea typeface="ノスタルドット（M+）" panose="020B0302020203020207" pitchFamily="50" charset="-128"/>
              </a:rPr>
              <a:t>傾きの実装まで手を付けるハイペース！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27F8DD1-F031-D7ED-DBA9-47B19DE691DF}"/>
              </a:ext>
            </a:extLst>
          </p:cNvPr>
          <p:cNvSpPr txBox="1"/>
          <p:nvPr/>
        </p:nvSpPr>
        <p:spPr>
          <a:xfrm>
            <a:off x="864849" y="4040562"/>
            <a:ext cx="3185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ノスタルドット（M+）" panose="020B0302020203020207" pitchFamily="50" charset="-128"/>
                <a:ea typeface="ノスタルドット（M+）" panose="020B0302020203020207" pitchFamily="50" charset="-128"/>
              </a:rPr>
              <a:t>想定よりも１カ月早く</a:t>
            </a:r>
            <a:endParaRPr kumimoji="1" lang="en-US" altLang="ja-JP" dirty="0">
              <a:latin typeface="ノスタルドット（M+）" panose="020B0302020203020207" pitchFamily="50" charset="-128"/>
              <a:ea typeface="ノスタルドット（M+）" panose="020B0302020203020207" pitchFamily="50" charset="-128"/>
            </a:endParaRPr>
          </a:p>
          <a:p>
            <a:r>
              <a:rPr kumimoji="1" lang="ja-JP" altLang="en-US" dirty="0">
                <a:latin typeface="ノスタルドット（M+）" panose="020B0302020203020207" pitchFamily="50" charset="-128"/>
                <a:ea typeface="ノスタルドット（M+）" panose="020B0302020203020207" pitchFamily="50" charset="-128"/>
              </a:rPr>
              <a:t>インゲーム部分が完成した！</a:t>
            </a:r>
            <a:endParaRPr kumimoji="1" lang="en-US" altLang="ja-JP" dirty="0">
              <a:latin typeface="ノスタルドット（M+）" panose="020B0302020203020207" pitchFamily="50" charset="-128"/>
              <a:ea typeface="ノスタルドット（M+）" panose="020B0302020203020207" pitchFamily="50" charset="-128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FD6D874D-27DA-76F5-2FAC-85D615589FC8}"/>
              </a:ext>
            </a:extLst>
          </p:cNvPr>
          <p:cNvSpPr txBox="1"/>
          <p:nvPr/>
        </p:nvSpPr>
        <p:spPr>
          <a:xfrm>
            <a:off x="818520" y="6044769"/>
            <a:ext cx="4801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ノスタルドット（M+）" panose="020B0302020203020207" pitchFamily="50" charset="-128"/>
                <a:ea typeface="ノスタルドット（M+）" panose="020B0302020203020207" pitchFamily="50" charset="-128"/>
              </a:rPr>
              <a:t>速度重視の実装をしたことで</a:t>
            </a:r>
            <a:endParaRPr kumimoji="1" lang="en-US" altLang="ja-JP" dirty="0">
              <a:latin typeface="ノスタルドット（M+）" panose="020B0302020203020207" pitchFamily="50" charset="-128"/>
              <a:ea typeface="ノスタルドット（M+）" panose="020B0302020203020207" pitchFamily="50" charset="-128"/>
            </a:endParaRPr>
          </a:p>
          <a:p>
            <a:r>
              <a:rPr kumimoji="1" lang="ja-JP" altLang="en-US" dirty="0">
                <a:latin typeface="ノスタルドット（M+）" panose="020B0302020203020207" pitchFamily="50" charset="-128"/>
                <a:ea typeface="ノスタルドット（M+）" panose="020B0302020203020207" pitchFamily="50" charset="-128"/>
              </a:rPr>
              <a:t>クラス設計に問題が生じ山のようなバグが！</a:t>
            </a:r>
            <a:endParaRPr kumimoji="1" lang="en-US" altLang="ja-JP" dirty="0">
              <a:latin typeface="ノスタルドット（M+）" panose="020B0302020203020207" pitchFamily="50" charset="-128"/>
              <a:ea typeface="ノスタルドット（M+）" panose="020B0302020203020207" pitchFamily="50" charset="-128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8CFAB3B2-DD87-71C6-0728-2E60C044CDF7}"/>
              </a:ext>
            </a:extLst>
          </p:cNvPr>
          <p:cNvSpPr txBox="1"/>
          <p:nvPr/>
        </p:nvSpPr>
        <p:spPr>
          <a:xfrm>
            <a:off x="724116" y="8272951"/>
            <a:ext cx="45288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ノスタルドット（M+）" panose="020B0302020203020207" pitchFamily="50" charset="-128"/>
                <a:ea typeface="ノスタルドット（M+）" panose="020B0302020203020207" pitchFamily="50" charset="-128"/>
              </a:rPr>
              <a:t>減る気配のないバグに対して</a:t>
            </a:r>
            <a:endParaRPr kumimoji="1" lang="en-US" altLang="ja-JP" dirty="0">
              <a:latin typeface="ノスタルドット（M+）" panose="020B0302020203020207" pitchFamily="50" charset="-128"/>
              <a:ea typeface="ノスタルドット（M+）" panose="020B0302020203020207" pitchFamily="50" charset="-128"/>
            </a:endParaRPr>
          </a:p>
          <a:p>
            <a:r>
              <a:rPr kumimoji="1" lang="ja-JP" altLang="en-US" dirty="0">
                <a:latin typeface="ノスタルドット（M+）" panose="020B0302020203020207" pitchFamily="50" charset="-128"/>
                <a:ea typeface="ノスタルドット（M+）" panose="020B0302020203020207" pitchFamily="50" charset="-128"/>
              </a:rPr>
              <a:t>就活や自己都合でメンバーが大幅に減少</a:t>
            </a:r>
            <a:r>
              <a:rPr kumimoji="1" lang="en-US" altLang="ja-JP" dirty="0">
                <a:latin typeface="ノスタルドット（M+）" panose="020B0302020203020207" pitchFamily="50" charset="-128"/>
                <a:ea typeface="ノスタルドット（M+）" panose="020B0302020203020207" pitchFamily="50" charset="-128"/>
              </a:rPr>
              <a:t>…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014E5D8-DA0E-612A-3B18-0ACFBDCA2C9C}"/>
              </a:ext>
            </a:extLst>
          </p:cNvPr>
          <p:cNvSpPr txBox="1"/>
          <p:nvPr/>
        </p:nvSpPr>
        <p:spPr>
          <a:xfrm>
            <a:off x="2349391" y="1285962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ノスタルドット（M+）" panose="020B0302020203020207" pitchFamily="50" charset="-128"/>
                <a:ea typeface="ノスタルドット（M+）" panose="020B0302020203020207" pitchFamily="50" charset="-128"/>
              </a:rPr>
              <a:t>驚異の実装速度！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EFF4264-523F-EF20-D69E-524F6DBB9829}"/>
              </a:ext>
            </a:extLst>
          </p:cNvPr>
          <p:cNvSpPr txBox="1"/>
          <p:nvPr/>
        </p:nvSpPr>
        <p:spPr>
          <a:xfrm>
            <a:off x="2349391" y="3428825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ノスタルドット（M+）" panose="020B0302020203020207" pitchFamily="50" charset="-128"/>
                <a:ea typeface="ノスタルドット（M+）" panose="020B0302020203020207" pitchFamily="50" charset="-128"/>
              </a:rPr>
              <a:t>リソースが完成！？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5BF74F59-3361-9665-57ED-08B7E8AFDE90}"/>
              </a:ext>
            </a:extLst>
          </p:cNvPr>
          <p:cNvSpPr txBox="1"/>
          <p:nvPr/>
        </p:nvSpPr>
        <p:spPr>
          <a:xfrm>
            <a:off x="2349391" y="5553689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ノスタルドット（M+）" panose="020B0302020203020207" pitchFamily="50" charset="-128"/>
                <a:ea typeface="ノスタルドット（M+）" panose="020B0302020203020207" pitchFamily="50" charset="-128"/>
              </a:rPr>
              <a:t>狂気のデバッグ地獄！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1C42112-D85A-3B0C-6875-53C807DB1142}"/>
              </a:ext>
            </a:extLst>
          </p:cNvPr>
          <p:cNvSpPr txBox="1"/>
          <p:nvPr/>
        </p:nvSpPr>
        <p:spPr>
          <a:xfrm>
            <a:off x="2349391" y="7741760"/>
            <a:ext cx="4493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ノスタルドット（M+）" panose="020B0302020203020207" pitchFamily="50" charset="-128"/>
                <a:ea typeface="ノスタルドット（M+）" panose="020B0302020203020207" pitchFamily="50" charset="-128"/>
              </a:rPr>
              <a:t>減らないバグと減るメンバー？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B5B757C0-CF87-4E6D-6977-20DFC4F2500C}"/>
              </a:ext>
            </a:extLst>
          </p:cNvPr>
          <p:cNvSpPr txBox="1"/>
          <p:nvPr/>
        </p:nvSpPr>
        <p:spPr>
          <a:xfrm rot="20748812">
            <a:off x="311058" y="1091697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chemeClr val="bg1"/>
                </a:solidFill>
                <a:effectLst>
                  <a:glow rad="127000">
                    <a:schemeClr val="accent5">
                      <a:lumMod val="60000"/>
                      <a:lumOff val="40000"/>
                    </a:schemeClr>
                  </a:glow>
                </a:effectLst>
                <a:latin typeface="ノスタルドット（M+）" panose="020B0302020203020207" pitchFamily="50" charset="-128"/>
                <a:ea typeface="ノスタルドット（M+）" panose="020B0302020203020207" pitchFamily="50" charset="-128"/>
              </a:rPr>
              <a:t>プロトタイプ版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6737D0D6-E726-6774-07CD-F1C0344E773A}"/>
              </a:ext>
            </a:extLst>
          </p:cNvPr>
          <p:cNvSpPr txBox="1"/>
          <p:nvPr/>
        </p:nvSpPr>
        <p:spPr>
          <a:xfrm rot="20748812">
            <a:off x="389650" y="3228709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chemeClr val="bg1"/>
                </a:solidFill>
                <a:effectLst>
                  <a:glow rad="127000">
                    <a:schemeClr val="accent5">
                      <a:lumMod val="60000"/>
                      <a:lumOff val="40000"/>
                    </a:schemeClr>
                  </a:glow>
                </a:effectLst>
                <a:latin typeface="ノスタルドット（M+）" panose="020B0302020203020207" pitchFamily="50" charset="-128"/>
                <a:ea typeface="ノスタルドット（M+）" panose="020B0302020203020207" pitchFamily="50" charset="-128"/>
              </a:rPr>
              <a:t>アルファ版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CAC4980-259C-CA77-F02A-9F3AAA05C3B6}"/>
              </a:ext>
            </a:extLst>
          </p:cNvPr>
          <p:cNvSpPr txBox="1"/>
          <p:nvPr/>
        </p:nvSpPr>
        <p:spPr>
          <a:xfrm rot="20748812">
            <a:off x="415298" y="535913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chemeClr val="bg1"/>
                </a:solidFill>
                <a:effectLst>
                  <a:glow rad="127000">
                    <a:schemeClr val="accent5">
                      <a:lumMod val="60000"/>
                      <a:lumOff val="40000"/>
                    </a:schemeClr>
                  </a:glow>
                </a:effectLst>
                <a:latin typeface="ノスタルドット（M+）" panose="020B0302020203020207" pitchFamily="50" charset="-128"/>
                <a:ea typeface="ノスタルドット（M+）" panose="020B0302020203020207" pitchFamily="50" charset="-128"/>
              </a:rPr>
              <a:t>ベータ版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A47BB33-F72D-4AE6-52FD-91031C8A8B9E}"/>
              </a:ext>
            </a:extLst>
          </p:cNvPr>
          <p:cNvSpPr txBox="1"/>
          <p:nvPr/>
        </p:nvSpPr>
        <p:spPr>
          <a:xfrm rot="20748812">
            <a:off x="403298" y="7551637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chemeClr val="bg1"/>
                </a:solidFill>
                <a:effectLst>
                  <a:glow rad="127000">
                    <a:schemeClr val="accent5">
                      <a:lumMod val="60000"/>
                      <a:lumOff val="40000"/>
                    </a:schemeClr>
                  </a:glow>
                </a:effectLst>
                <a:latin typeface="ノスタルドット（M+）" panose="020B0302020203020207" pitchFamily="50" charset="-128"/>
                <a:ea typeface="ノスタルドット（M+）" panose="020B0302020203020207" pitchFamily="50" charset="-128"/>
              </a:rPr>
              <a:t>マスター版</a:t>
            </a:r>
          </a:p>
        </p:txBody>
      </p:sp>
    </p:spTree>
    <p:extLst>
      <p:ext uri="{BB962C8B-B14F-4D97-AF65-F5344CB8AC3E}">
        <p14:creationId xmlns:p14="http://schemas.microsoft.com/office/powerpoint/2010/main" val="288898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テーマ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127</TotalTime>
  <Words>214</Words>
  <Application>Microsoft Office PowerPoint</Application>
  <PresentationFormat>A4 210 x 297 mm</PresentationFormat>
  <Paragraphs>58</Paragraphs>
  <Slides>12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8" baseType="lpstr">
      <vt:lpstr>ノスタルドット（M+）</vt:lpstr>
      <vt:lpstr>游ゴシック</vt:lpstr>
      <vt:lpstr>Aptos</vt:lpstr>
      <vt:lpstr>Aptos Display</vt:lpstr>
      <vt:lpstr>Arial</vt:lpstr>
      <vt:lpstr>Office テーマ</vt:lpstr>
      <vt:lpstr>チームロゴ</vt:lpstr>
      <vt:lpstr>目次</vt:lpstr>
      <vt:lpstr>技術あぴ</vt:lpstr>
      <vt:lpstr>ゲーム内容</vt:lpstr>
      <vt:lpstr>ゲーム内容</vt:lpstr>
      <vt:lpstr>制作の様子(ブース設計)</vt:lpstr>
      <vt:lpstr>当日の様子</vt:lpstr>
      <vt:lpstr>PowerPoint プレゼンテーション</vt:lpstr>
      <vt:lpstr>実際のスケジュール</vt:lpstr>
      <vt:lpstr>制作を終えての感想</vt:lpstr>
      <vt:lpstr>制作を終えての感想</vt:lpstr>
      <vt:lpstr>裏表紙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金崎　朋弥</dc:creator>
  <cp:lastModifiedBy>金崎　朋弥</cp:lastModifiedBy>
  <cp:revision>8</cp:revision>
  <dcterms:created xsi:type="dcterms:W3CDTF">2025-02-03T00:20:42Z</dcterms:created>
  <dcterms:modified xsi:type="dcterms:W3CDTF">2025-02-03T02:52:23Z</dcterms:modified>
</cp:coreProperties>
</file>