
<file path=[Content_Types].xml><?xml version="1.0" encoding="utf-8"?>
<Types xmlns="http://schemas.openxmlformats.org/package/2006/content-types">
  <Default Extension="png" ContentType="image/png"/>
  <Default Extension="jpg_large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D0D"/>
    <a:srgbClr val="1E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7EAD06-7FB2-DAF2-EB9B-9A42CEF44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34D1F69-E819-418B-7337-4B63AEC9C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4AD85A-CDD8-3C4E-C2C3-291787CBA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CDBA-9768-4505-87ED-3AA2E6654DD2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8AC9A0-6477-48D1-4AF2-7A0130A28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EB532D-E2FD-1835-E312-BB467FEC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3254-3D05-4470-A315-ACEC34E80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2918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5A9E6A-DBD5-789B-2111-A1BD7AF3E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8E184DA-B602-E65F-4B6D-A5E914E45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80992B-4E17-5CCF-415A-ABEEA082C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CDBA-9768-4505-87ED-3AA2E6654DD2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533DB4-8CE9-F4D0-76FC-64C9E3B1B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9BA851-8225-AF0C-2929-399089A3A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3254-3D05-4470-A315-ACEC34E80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906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09D488A-DE48-00E5-3C1D-47F14E4472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01B0F4C-0B73-82B5-F3B3-FA51EADEB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132BAC-2D65-F8B5-5D9F-6C00C4DCA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CDBA-9768-4505-87ED-3AA2E6654DD2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648E9E-3CB9-5028-784C-949E95586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E56E37-1C3C-08D4-496D-9C93E7FF0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3254-3D05-4470-A315-ACEC34E80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7300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D31777-7EAC-E12E-CD58-1D54EA671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0991A8-F083-76BC-DBA3-92D60294D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338FFC-7BC7-FA88-E12E-6D2C6F79F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CDBA-9768-4505-87ED-3AA2E6654DD2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C40139-E11E-A74F-1D3A-44A728CEB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3D3294-54B3-332C-4770-A9E4DF680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3254-3D05-4470-A315-ACEC34E80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87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B55281-6CE4-938A-AC74-953E9C8DF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E837CA-9CCB-2F69-F2FF-A9A557ADE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5D4DA9-1296-D85A-CE8A-1828EFAF5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CDBA-9768-4505-87ED-3AA2E6654DD2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ABDF89-E123-8002-412E-B4DBF36BF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710F59-E491-BEE6-5768-30355A266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3254-3D05-4470-A315-ACEC34E80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8754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4372A3-1B3A-A1B0-78B9-80AA0B54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5811F2-524E-3446-9B2E-508B18604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C4F41EC-B36C-E8C3-1B74-DA67C766B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639DE0-E2BD-9050-CF8E-912CE63EE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CDBA-9768-4505-87ED-3AA2E6654DD2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A276D64-CD10-B8E3-B0EB-11A22EB18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0C6A59D-F971-8CFD-C0EA-C79A5A87E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3254-3D05-4470-A315-ACEC34E80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555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985B0C-324D-A16B-F469-33F75D1E6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DA7C86-CA1C-FDE4-015B-095016AA2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E36F85C-C673-34CC-9C87-D2C49ED18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5D3A3F7-BC3A-ECD0-C8D4-FE6F37BAD1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882A36E-FDBA-F225-721A-7320AFD572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00559C1-780A-E3A5-E63D-AA7174D17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CDBA-9768-4505-87ED-3AA2E6654DD2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9641B90-7D30-0381-AAF5-84F696811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3CD20E8-0BF9-23B8-33D4-CA6278E8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3254-3D05-4470-A315-ACEC34E80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5684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AB1492-C408-252B-513E-5B442C0A7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E17AD51-52C1-A055-9617-806F0D498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CDBA-9768-4505-87ED-3AA2E6654DD2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DE9B908-70C0-465B-4F56-1F570C924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AB21713-E234-38A9-E1E2-C7D261106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3254-3D05-4470-A315-ACEC34E80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825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1DFC376-5DEF-CADB-BDA7-BD18912B9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CDBA-9768-4505-87ED-3AA2E6654DD2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3F48E6C-DAFD-BED2-DCF5-BB3C34E99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51471A-0868-9AD1-C238-6D0E748B0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3254-3D05-4470-A315-ACEC34E80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7219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FE97AB-667D-9352-E0FC-8BFD64DBD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EF1214-245D-326B-B1D7-86A05B9E1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5E4A6A5-A4D3-1056-64A8-92CECBDCB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76D27A5-A89C-6AEA-8E22-7A658064F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CDBA-9768-4505-87ED-3AA2E6654DD2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D05B9E-89C5-31E2-7443-1B6AD96F6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F8FA17-3A48-D5E7-450A-D47C0D081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3254-3D05-4470-A315-ACEC34E80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593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837566-85A6-3A7E-AAC0-FD5ECFB18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1F66F44-8206-E6A3-5FED-FEC9C10F02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2252E22-90B4-02AF-48D2-F70D028E7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D8CDACA-36D0-1549-007D-4B82CBD20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CDBA-9768-4505-87ED-3AA2E6654DD2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5A7BBB0-7821-888E-FDAA-7AF4E30D4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9A151F6-7AFB-485B-D1C9-36D6ED5E0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3254-3D05-4470-A315-ACEC34E80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900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74000">
              <a:srgbClr val="990000"/>
            </a:gs>
            <a:gs pos="83000">
              <a:srgbClr val="C00000"/>
            </a:gs>
            <a:gs pos="100000">
              <a:schemeClr val="tx1">
                <a:lumMod val="65000"/>
                <a:lumOff val="3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B2A2D03-F9CA-00B2-651A-B5FA06F8B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BA149A-43F3-772B-0D66-A5A254F51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DAB1BF-73E1-9BF6-B74F-113C06FB22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FDCDBA-9768-4505-87ED-3AA2E6654DD2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1A547F-F3D6-08BE-B71F-9CD51ECF6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85238A-23C9-AAFB-1786-FAC43F03F0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EE3254-3D05-4470-A315-ACEC34E80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8468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g_large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4ABFBE0B-1FB5-4842-BEDD-3698AE84F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89" y="1518017"/>
            <a:ext cx="2896924" cy="2051511"/>
          </a:xfrm>
          <a:prstGeom prst="rect">
            <a:avLst/>
          </a:prstGeom>
          <a:effectLst>
            <a:glow rad="342900">
              <a:schemeClr val="bg2">
                <a:alpha val="67000"/>
              </a:schemeClr>
            </a:glow>
          </a:effectLst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8454615C-0831-47FD-B08C-5840D9FAAC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80" y="1122002"/>
            <a:ext cx="2298984" cy="2298984"/>
          </a:xfrm>
          <a:prstGeom prst="rect">
            <a:avLst/>
          </a:prstGeom>
          <a:effectLst>
            <a:glow rad="901700">
              <a:schemeClr val="bg2">
                <a:alpha val="18000"/>
              </a:schemeClr>
            </a:glow>
          </a:effectLst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4C7457C3-8A97-448E-988E-564FD8D21D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480" y="0"/>
            <a:ext cx="3749040" cy="6858000"/>
          </a:xfrm>
          <a:prstGeom prst="rect">
            <a:avLst/>
          </a:prstGeom>
          <a:ln>
            <a:noFill/>
          </a:ln>
          <a:effectLst>
            <a:glow rad="1244600">
              <a:schemeClr val="bg1">
                <a:lumMod val="85000"/>
                <a:alpha val="25000"/>
              </a:schemeClr>
            </a:glow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AF40A118-2640-4901-A266-C0CDA46DE1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295" y="2131569"/>
            <a:ext cx="1755829" cy="1326113"/>
          </a:xfrm>
          <a:prstGeom prst="rect">
            <a:avLst/>
          </a:prstGeom>
        </p:spPr>
      </p:pic>
      <p:pic>
        <p:nvPicPr>
          <p:cNvPr id="8" name="Picture 2" descr="ペルソナ5タクティカDLCクリア！明智と芳澤とスプラトゥーン | ごじゃっぺ夢烏の保管庫。">
            <a:extLst>
              <a:ext uri="{FF2B5EF4-FFF2-40B4-BE49-F238E27FC236}">
                <a16:creationId xmlns:a16="http://schemas.microsoft.com/office/drawing/2014/main" id="{D6B8E4F7-52CE-4E59-86B2-D5B9816D9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31673">
            <a:off x="-73949" y="3936177"/>
            <a:ext cx="4544793" cy="25564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45A7BEB-1306-BBB9-DE8A-D884C350A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2292">
            <a:off x="8733541" y="4096812"/>
            <a:ext cx="3244695" cy="18251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3183BAF5-74FC-4A6C-A29A-6C4C6108A2F0}"/>
              </a:ext>
            </a:extLst>
          </p:cNvPr>
          <p:cNvGrpSpPr/>
          <p:nvPr/>
        </p:nvGrpSpPr>
        <p:grpSpPr>
          <a:xfrm>
            <a:off x="4996921" y="3262243"/>
            <a:ext cx="1832852" cy="1395685"/>
            <a:chOff x="2479756" y="4747846"/>
            <a:chExt cx="2138984" cy="1448439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EC802E8F-E0F6-4004-A2C8-EFD30D642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5906" y="4747846"/>
              <a:ext cx="1252299" cy="950394"/>
            </a:xfrm>
            <a:prstGeom prst="rect">
              <a:avLst/>
            </a:prstGeom>
          </p:spPr>
        </p:pic>
        <p:pic>
          <p:nvPicPr>
            <p:cNvPr id="26" name="図 25">
              <a:extLst>
                <a:ext uri="{FF2B5EF4-FFF2-40B4-BE49-F238E27FC236}">
                  <a16:creationId xmlns:a16="http://schemas.microsoft.com/office/drawing/2014/main" id="{2E8FE039-378B-488B-8373-41DA8FF08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756" y="4747846"/>
              <a:ext cx="1252299" cy="950394"/>
            </a:xfrm>
            <a:prstGeom prst="rect">
              <a:avLst/>
            </a:prstGeom>
          </p:spPr>
        </p:pic>
        <p:pic>
          <p:nvPicPr>
            <p:cNvPr id="28" name="図 27">
              <a:extLst>
                <a:ext uri="{FF2B5EF4-FFF2-40B4-BE49-F238E27FC236}">
                  <a16:creationId xmlns:a16="http://schemas.microsoft.com/office/drawing/2014/main" id="{2738EBEC-BF57-4D74-9E5C-F1F264F34B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6441" y="5207108"/>
              <a:ext cx="1252299" cy="950394"/>
            </a:xfrm>
            <a:prstGeom prst="rect">
              <a:avLst/>
            </a:prstGeom>
          </p:spPr>
        </p:pic>
        <p:pic>
          <p:nvPicPr>
            <p:cNvPr id="32" name="図 31">
              <a:extLst>
                <a:ext uri="{FF2B5EF4-FFF2-40B4-BE49-F238E27FC236}">
                  <a16:creationId xmlns:a16="http://schemas.microsoft.com/office/drawing/2014/main" id="{BEA036AC-7271-4314-AE93-F057A9F7B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6624" y="5245891"/>
              <a:ext cx="1252299" cy="950394"/>
            </a:xfrm>
            <a:prstGeom prst="rect">
              <a:avLst/>
            </a:prstGeom>
          </p:spPr>
        </p:pic>
      </p:grpSp>
      <p:pic>
        <p:nvPicPr>
          <p:cNvPr id="4" name="図 3">
            <a:extLst>
              <a:ext uri="{FF2B5EF4-FFF2-40B4-BE49-F238E27FC236}">
                <a16:creationId xmlns:a16="http://schemas.microsoft.com/office/drawing/2014/main" id="{3B12150A-A794-4BD4-8C0C-25B3BB15EE2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55550">
            <a:off x="8005719" y="1342434"/>
            <a:ext cx="3974123" cy="22354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AB5222D-3A4B-916D-8F0F-76F42F2BB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55864">
            <a:off x="5189429" y="4682274"/>
            <a:ext cx="3296576" cy="18543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38710F5-4FE6-22EC-8DB4-8B0CE37EC117}"/>
              </a:ext>
            </a:extLst>
          </p:cNvPr>
          <p:cNvSpPr txBox="1"/>
          <p:nvPr/>
        </p:nvSpPr>
        <p:spPr>
          <a:xfrm>
            <a:off x="3451845" y="-103201"/>
            <a:ext cx="55178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dirty="0">
                <a:gradFill>
                  <a:gsLst>
                    <a:gs pos="0">
                      <a:srgbClr val="FF0000"/>
                    </a:gs>
                    <a:gs pos="64000">
                      <a:schemeClr val="tx1">
                        <a:lumMod val="65000"/>
                        <a:lumOff val="35000"/>
                      </a:schemeClr>
                    </a:gs>
                    <a:gs pos="83000">
                      <a:srgbClr val="FF0000"/>
                    </a:gs>
                    <a:gs pos="100000">
                      <a:srgbClr val="FF0000"/>
                    </a:gs>
                  </a:gsLst>
                  <a:lin ang="5400000" scaled="1"/>
                </a:gradFill>
                <a:effectLst>
                  <a:glow rad="25400">
                    <a:schemeClr val="bg1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和</a:t>
            </a:r>
            <a:r>
              <a:rPr lang="ja-JP" altLang="en-US" sz="6600" dirty="0" err="1">
                <a:gradFill>
                  <a:gsLst>
                    <a:gs pos="0">
                      <a:srgbClr val="FF0000"/>
                    </a:gs>
                    <a:gs pos="64000">
                      <a:schemeClr val="tx1">
                        <a:lumMod val="65000"/>
                        <a:lumOff val="35000"/>
                      </a:schemeClr>
                    </a:gs>
                    <a:gs pos="83000">
                      <a:srgbClr val="FF0000"/>
                    </a:gs>
                    <a:gs pos="100000">
                      <a:srgbClr val="FF0000"/>
                    </a:gs>
                  </a:gsLst>
                  <a:lin ang="5400000" scaled="1"/>
                </a:gradFill>
                <a:effectLst>
                  <a:glow rad="25400">
                    <a:schemeClr val="bg1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びるめい</a:t>
            </a:r>
            <a:r>
              <a:rPr lang="ja-JP" altLang="en-US" sz="6600" dirty="0">
                <a:gradFill>
                  <a:gsLst>
                    <a:gs pos="0">
                      <a:srgbClr val="FF0000"/>
                    </a:gs>
                    <a:gs pos="64000">
                      <a:schemeClr val="tx1">
                        <a:lumMod val="65000"/>
                        <a:lumOff val="35000"/>
                      </a:schemeClr>
                    </a:gs>
                    <a:gs pos="83000">
                      <a:srgbClr val="FF0000"/>
                    </a:gs>
                    <a:gs pos="100000">
                      <a:srgbClr val="FF0000"/>
                    </a:gs>
                  </a:gsLst>
                  <a:lin ang="5400000" scaled="1"/>
                </a:gradFill>
                <a:effectLst>
                  <a:glow rad="25400">
                    <a:schemeClr val="bg1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くらい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886A5A8-29D3-0FBC-544E-B0CFAA26FA7F}"/>
              </a:ext>
            </a:extLst>
          </p:cNvPr>
          <p:cNvSpPr txBox="1"/>
          <p:nvPr/>
        </p:nvSpPr>
        <p:spPr>
          <a:xfrm rot="21026471">
            <a:off x="-56653" y="-20660"/>
            <a:ext cx="3130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dirty="0">
                <a:gradFill>
                  <a:gsLst>
                    <a:gs pos="0">
                      <a:srgbClr val="FF0000"/>
                    </a:gs>
                    <a:gs pos="64000">
                      <a:schemeClr val="tx1">
                        <a:lumMod val="65000"/>
                        <a:lumOff val="35000"/>
                      </a:schemeClr>
                    </a:gs>
                    <a:gs pos="83000">
                      <a:srgbClr val="FF0000"/>
                    </a:gs>
                    <a:gs pos="100000">
                      <a:srgbClr val="FF0000"/>
                    </a:gs>
                  </a:gsLst>
                  <a:lin ang="5400000" scaled="1"/>
                </a:gradFill>
                <a:effectLst>
                  <a:glow rad="25400">
                    <a:schemeClr val="bg1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物の怪</a:t>
            </a:r>
            <a:r>
              <a:rPr kumimoji="1" lang="ja-JP" altLang="en-US" sz="4000" dirty="0">
                <a:gradFill>
                  <a:gsLst>
                    <a:gs pos="0">
                      <a:srgbClr val="FF0000"/>
                    </a:gs>
                    <a:gs pos="64000">
                      <a:schemeClr val="tx1">
                        <a:lumMod val="65000"/>
                        <a:lumOff val="35000"/>
                      </a:schemeClr>
                    </a:gs>
                    <a:gs pos="83000">
                      <a:srgbClr val="FF0000"/>
                    </a:gs>
                    <a:gs pos="100000">
                      <a:srgbClr val="FF0000"/>
                    </a:gs>
                  </a:gsLst>
                  <a:lin ang="5400000" scaled="1"/>
                </a:gradFill>
                <a:effectLst>
                  <a:glow rad="25400">
                    <a:schemeClr val="bg1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退治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1A7BE1E-7B3D-1325-45B3-02CACCD4483D}"/>
              </a:ext>
            </a:extLst>
          </p:cNvPr>
          <p:cNvSpPr txBox="1"/>
          <p:nvPr/>
        </p:nvSpPr>
        <p:spPr>
          <a:xfrm rot="21073220">
            <a:off x="366699" y="642184"/>
            <a:ext cx="3307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gradFill>
                  <a:gsLst>
                    <a:gs pos="0">
                      <a:srgbClr val="FF0000"/>
                    </a:gs>
                    <a:gs pos="64000">
                      <a:schemeClr val="tx1">
                        <a:lumMod val="65000"/>
                        <a:lumOff val="35000"/>
                      </a:schemeClr>
                    </a:gs>
                    <a:gs pos="83000">
                      <a:srgbClr val="FF0000"/>
                    </a:gs>
                    <a:gs pos="100000">
                      <a:srgbClr val="FF0000"/>
                    </a:gs>
                  </a:gsLst>
                  <a:lin ang="5400000" scaled="1"/>
                </a:gradFill>
                <a:effectLst>
                  <a:glow rad="25400">
                    <a:schemeClr val="bg1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スタイリッシュアクション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661A9A7-AA24-6411-081F-0EE41054F2ED}"/>
              </a:ext>
            </a:extLst>
          </p:cNvPr>
          <p:cNvSpPr txBox="1"/>
          <p:nvPr/>
        </p:nvSpPr>
        <p:spPr>
          <a:xfrm rot="21310436">
            <a:off x="3686205" y="1052892"/>
            <a:ext cx="5118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多彩な道具で爽快コンボ</a:t>
            </a:r>
            <a:r>
              <a:rPr kumimoji="1" lang="en-US" altLang="ja-JP" sz="3600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!!</a:t>
            </a:r>
            <a:endParaRPr kumimoji="1" lang="ja-JP" altLang="en-US" sz="3600" dirty="0">
              <a:solidFill>
                <a:srgbClr val="FF0D0D"/>
              </a:solidFill>
              <a:effectLst>
                <a:glow rad="381000">
                  <a:schemeClr val="bg1">
                    <a:alpha val="8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E04F9F5-2FB2-7E98-651F-0F61B491E11F}"/>
              </a:ext>
            </a:extLst>
          </p:cNvPr>
          <p:cNvSpPr txBox="1"/>
          <p:nvPr/>
        </p:nvSpPr>
        <p:spPr>
          <a:xfrm rot="20839544">
            <a:off x="8457443" y="2642065"/>
            <a:ext cx="33377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鉤縄ワイヤーアクション</a:t>
            </a:r>
            <a:endParaRPr lang="en-US" altLang="ja-JP" sz="2800" dirty="0">
              <a:solidFill>
                <a:srgbClr val="FF0D0D"/>
              </a:solidFill>
              <a:effectLst>
                <a:glow rad="381000">
                  <a:schemeClr val="bg1">
                    <a:alpha val="8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  <a:p>
            <a:r>
              <a:rPr kumimoji="1" lang="ja-JP" altLang="en-US" sz="2800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　　　　</a:t>
            </a:r>
            <a:r>
              <a:rPr kumimoji="1" lang="ja-JP" altLang="en-US" sz="2000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鉤縄による引き寄せ</a:t>
            </a:r>
            <a:endParaRPr kumimoji="1" lang="ja-JP" altLang="en-US" sz="2800" dirty="0">
              <a:solidFill>
                <a:srgbClr val="FF0D0D"/>
              </a:solidFill>
              <a:effectLst>
                <a:glow rad="381000">
                  <a:schemeClr val="bg1">
                    <a:alpha val="8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F62DE6E-AC4B-5B41-68C2-3895DE783A20}"/>
              </a:ext>
            </a:extLst>
          </p:cNvPr>
          <p:cNvSpPr txBox="1"/>
          <p:nvPr/>
        </p:nvSpPr>
        <p:spPr>
          <a:xfrm rot="21196850">
            <a:off x="4633829" y="3653995"/>
            <a:ext cx="2310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err="1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まきびし</a:t>
            </a:r>
            <a:r>
              <a:rPr lang="ja-JP" altLang="en-US" sz="2400" dirty="0" err="1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を</a:t>
            </a:r>
            <a:r>
              <a:rPr lang="ja-JP" altLang="en-US" sz="2400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踏ませる</a:t>
            </a:r>
            <a:endParaRPr kumimoji="1" lang="ja-JP" altLang="en-US" sz="2400" dirty="0">
              <a:solidFill>
                <a:srgbClr val="FF0D0D"/>
              </a:solidFill>
              <a:effectLst>
                <a:glow rad="381000">
                  <a:schemeClr val="bg1">
                    <a:alpha val="8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431F1DA-0464-6A6B-F297-D3EA2B3AFFFF}"/>
              </a:ext>
            </a:extLst>
          </p:cNvPr>
          <p:cNvSpPr txBox="1"/>
          <p:nvPr/>
        </p:nvSpPr>
        <p:spPr>
          <a:xfrm rot="287939">
            <a:off x="4789953" y="4481983"/>
            <a:ext cx="2612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地形を利用して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C9BE3AF-BB35-9F59-C665-DDA903C98A05}"/>
              </a:ext>
            </a:extLst>
          </p:cNvPr>
          <p:cNvSpPr txBox="1"/>
          <p:nvPr/>
        </p:nvSpPr>
        <p:spPr>
          <a:xfrm rot="466622">
            <a:off x="8123875" y="5347823"/>
            <a:ext cx="3252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未発見の敵には</a:t>
            </a:r>
            <a:r>
              <a:rPr kumimoji="1" lang="ja-JP" altLang="en-US" sz="2800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即死</a:t>
            </a:r>
            <a:r>
              <a:rPr kumimoji="1" lang="ja-JP" altLang="en-US" sz="2000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攻撃</a:t>
            </a:r>
            <a:r>
              <a:rPr kumimoji="1" lang="en-US" altLang="ja-JP" sz="2000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!!</a:t>
            </a:r>
            <a:endParaRPr kumimoji="1" lang="ja-JP" altLang="en-US" sz="2400" dirty="0">
              <a:solidFill>
                <a:srgbClr val="FF0D0D"/>
              </a:solidFill>
              <a:effectLst>
                <a:glow rad="381000">
                  <a:schemeClr val="bg1">
                    <a:alpha val="8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AFE7543-EC60-1EC4-7268-C2AFCF13FCAC}"/>
              </a:ext>
            </a:extLst>
          </p:cNvPr>
          <p:cNvSpPr txBox="1"/>
          <p:nvPr/>
        </p:nvSpPr>
        <p:spPr>
          <a:xfrm rot="1126710">
            <a:off x="5380422" y="5690983"/>
            <a:ext cx="1250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壁走る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566A454-1A98-21BB-46B7-39F15F413BE4}"/>
              </a:ext>
            </a:extLst>
          </p:cNvPr>
          <p:cNvSpPr txBox="1"/>
          <p:nvPr/>
        </p:nvSpPr>
        <p:spPr>
          <a:xfrm rot="20818456">
            <a:off x="4706937" y="5146992"/>
            <a:ext cx="140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壁キック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7810971-60E2-15DA-C340-EB8725E04771}"/>
              </a:ext>
            </a:extLst>
          </p:cNvPr>
          <p:cNvSpPr txBox="1"/>
          <p:nvPr/>
        </p:nvSpPr>
        <p:spPr>
          <a:xfrm rot="678750">
            <a:off x="5646191" y="1938102"/>
            <a:ext cx="2638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身代わりの術</a:t>
            </a:r>
            <a:r>
              <a:rPr lang="ja-JP" altLang="en-US" sz="2000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で</a:t>
            </a:r>
            <a:endParaRPr lang="en-US" altLang="ja-JP" sz="2000" dirty="0">
              <a:solidFill>
                <a:srgbClr val="FF0D0D"/>
              </a:solidFill>
              <a:effectLst>
                <a:glow rad="381000">
                  <a:schemeClr val="bg1">
                    <a:alpha val="8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  <a:p>
            <a:r>
              <a:rPr lang="en-US" altLang="ja-JP" sz="2000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	</a:t>
            </a:r>
            <a:r>
              <a:rPr lang="ja-JP" altLang="en-US" sz="2000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カウンター！！</a:t>
            </a:r>
            <a:endParaRPr kumimoji="1" lang="ja-JP" altLang="en-US" sz="2000" dirty="0">
              <a:solidFill>
                <a:srgbClr val="FF0D0D"/>
              </a:solidFill>
              <a:effectLst>
                <a:glow rad="381000">
                  <a:schemeClr val="bg1">
                    <a:alpha val="8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265A67F-81E6-2802-1316-95FF40CF15B7}"/>
              </a:ext>
            </a:extLst>
          </p:cNvPr>
          <p:cNvSpPr txBox="1"/>
          <p:nvPr/>
        </p:nvSpPr>
        <p:spPr>
          <a:xfrm rot="358706">
            <a:off x="3576578" y="912404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アドレナリン全開！！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6A41DBB-0FCD-7B01-2003-15E6CB020A58}"/>
              </a:ext>
            </a:extLst>
          </p:cNvPr>
          <p:cNvSpPr txBox="1"/>
          <p:nvPr/>
        </p:nvSpPr>
        <p:spPr>
          <a:xfrm>
            <a:off x="330032" y="3492473"/>
            <a:ext cx="44791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コンボ</a:t>
            </a:r>
            <a:r>
              <a:rPr kumimoji="1" lang="ja-JP" altLang="en-US" sz="2800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を決めまくると</a:t>
            </a:r>
            <a:endParaRPr lang="en-US" altLang="ja-JP" sz="2800" dirty="0">
              <a:solidFill>
                <a:srgbClr val="FF0D0D"/>
              </a:solidFill>
              <a:effectLst>
                <a:glow rad="381000">
                  <a:schemeClr val="bg1">
                    <a:alpha val="8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  <a:p>
            <a:r>
              <a:rPr kumimoji="1" lang="ja-JP" altLang="en-US" sz="3600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　　忍術の強化</a:t>
            </a:r>
            <a:r>
              <a:rPr kumimoji="1" lang="ja-JP" altLang="en-US" sz="2800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に繋がる</a:t>
            </a:r>
            <a:r>
              <a:rPr kumimoji="1" lang="en-US" altLang="ja-JP" sz="2800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!!</a:t>
            </a:r>
            <a:endParaRPr kumimoji="1" lang="en-US" altLang="ja-JP" sz="3600" dirty="0">
              <a:solidFill>
                <a:srgbClr val="FF0D0D"/>
              </a:solidFill>
              <a:effectLst>
                <a:glow rad="381000">
                  <a:schemeClr val="bg1">
                    <a:alpha val="8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7A11F9D-D25E-5FD4-6764-2AC50A2FCBB8}"/>
              </a:ext>
            </a:extLst>
          </p:cNvPr>
          <p:cNvSpPr txBox="1"/>
          <p:nvPr/>
        </p:nvSpPr>
        <p:spPr>
          <a:xfrm rot="358706">
            <a:off x="1716835" y="2261649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攻</a:t>
            </a:r>
            <a:r>
              <a:rPr lang="ja-JP" altLang="en-US" sz="2800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と</a:t>
            </a:r>
            <a:r>
              <a:rPr lang="ja-JP" altLang="en-US" sz="3600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避</a:t>
            </a:r>
            <a:endParaRPr kumimoji="1" lang="ja-JP" altLang="en-US" sz="3200" dirty="0">
              <a:solidFill>
                <a:srgbClr val="FF0D0D"/>
              </a:solidFill>
              <a:effectLst>
                <a:glow rad="381000">
                  <a:schemeClr val="bg1">
                    <a:alpha val="8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8523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D9E726C-4561-73EE-1301-E084AE81D0B9}"/>
              </a:ext>
            </a:extLst>
          </p:cNvPr>
          <p:cNvSpPr txBox="1"/>
          <p:nvPr/>
        </p:nvSpPr>
        <p:spPr>
          <a:xfrm>
            <a:off x="4355827" y="436210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コンボシステム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6B7E3C5-348A-2E26-D62A-939E05F0A03C}"/>
              </a:ext>
            </a:extLst>
          </p:cNvPr>
          <p:cNvSpPr txBox="1"/>
          <p:nvPr/>
        </p:nvSpPr>
        <p:spPr>
          <a:xfrm>
            <a:off x="5371030" y="603196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飛び道具</a:t>
            </a:r>
            <a:endParaRPr kumimoji="1" lang="en-US" altLang="ja-JP" dirty="0"/>
          </a:p>
          <a:p>
            <a:r>
              <a:rPr lang="ja-JP" altLang="en-US" dirty="0"/>
              <a:t>刀</a:t>
            </a:r>
            <a:endParaRPr lang="en-US" altLang="ja-JP" dirty="0"/>
          </a:p>
          <a:p>
            <a:r>
              <a:rPr kumimoji="1" lang="en-US" altLang="ja-JP" dirty="0"/>
              <a:t>(</a:t>
            </a:r>
            <a:r>
              <a:rPr kumimoji="1" lang="ja-JP" altLang="en-US" dirty="0"/>
              <a:t>体術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CC57529-F5DB-5508-C17D-25E9B4B4694F}"/>
              </a:ext>
            </a:extLst>
          </p:cNvPr>
          <p:cNvSpPr txBox="1"/>
          <p:nvPr/>
        </p:nvSpPr>
        <p:spPr>
          <a:xfrm>
            <a:off x="6176951" y="4796288"/>
            <a:ext cx="4288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小原システム</a:t>
            </a:r>
            <a:r>
              <a:rPr kumimoji="1" lang="en-US" altLang="ja-JP" dirty="0"/>
              <a:t>(</a:t>
            </a:r>
            <a:r>
              <a:rPr kumimoji="1" lang="ja-JP" altLang="en-US" dirty="0"/>
              <a:t>ジャンプで攻撃が変わる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F668B02-19A0-0A37-0496-E7642F051925}"/>
              </a:ext>
            </a:extLst>
          </p:cNvPr>
          <p:cNvSpPr txBox="1"/>
          <p:nvPr/>
        </p:nvSpPr>
        <p:spPr>
          <a:xfrm>
            <a:off x="8036552" y="424419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ネロクラッチ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ABD79F1-7F03-F984-5F1A-386E92CE7BE5}"/>
              </a:ext>
            </a:extLst>
          </p:cNvPr>
          <p:cNvSpPr txBox="1"/>
          <p:nvPr/>
        </p:nvSpPr>
        <p:spPr>
          <a:xfrm>
            <a:off x="1357764" y="5677937"/>
            <a:ext cx="9868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下町フェーズ </a:t>
            </a:r>
            <a:r>
              <a:rPr lang="ja-JP" altLang="en-US" sz="36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→</a:t>
            </a:r>
            <a:r>
              <a:rPr kumimoji="1" lang="en-US" altLang="ja-JP" sz="36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 </a:t>
            </a:r>
            <a:r>
              <a:rPr lang="ja-JP" altLang="en-US" sz="36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竹林フェーズ →</a:t>
            </a:r>
            <a:r>
              <a:rPr lang="en-US" altLang="ja-JP" sz="36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 </a:t>
            </a:r>
            <a:r>
              <a:rPr lang="ja-JP" altLang="en-US" sz="36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妖怪の山フェーズ</a:t>
            </a:r>
            <a:endParaRPr kumimoji="1" lang="ja-JP" altLang="en-US" sz="3600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2CC118F-818C-6FF0-0084-7E9AE8718929}"/>
              </a:ext>
            </a:extLst>
          </p:cNvPr>
          <p:cNvSpPr txBox="1"/>
          <p:nvPr/>
        </p:nvSpPr>
        <p:spPr>
          <a:xfrm rot="21208518">
            <a:off x="220688" y="5453630"/>
            <a:ext cx="40334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お化け提灯 唐笠お化け 一つ目小僧 ろくろ首</a:t>
            </a:r>
            <a:endParaRPr kumimoji="1" lang="ja-JP" altLang="en-US" sz="1600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E6A6E61-838F-9B48-324F-EC50E78EC6CA}"/>
              </a:ext>
            </a:extLst>
          </p:cNvPr>
          <p:cNvSpPr txBox="1"/>
          <p:nvPr/>
        </p:nvSpPr>
        <p:spPr>
          <a:xfrm rot="21399581">
            <a:off x="4212390" y="6161664"/>
            <a:ext cx="3100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HGP行書体" panose="03000600000000000000" pitchFamily="66" charset="-128"/>
                <a:ea typeface="HGP行書体" panose="03000600000000000000" pitchFamily="66" charset="-128"/>
              </a:rPr>
              <a:t>猫叉 犬夜叉 九尾 狼 不死鳥</a:t>
            </a:r>
            <a:endParaRPr kumimoji="1" lang="ja-JP" altLang="en-US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2395446-65E7-9B9F-B5A6-F151B657D734}"/>
              </a:ext>
            </a:extLst>
          </p:cNvPr>
          <p:cNvSpPr txBox="1"/>
          <p:nvPr/>
        </p:nvSpPr>
        <p:spPr>
          <a:xfrm rot="520574">
            <a:off x="8757993" y="5398695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HGP行書体" panose="03000600000000000000" pitchFamily="66" charset="-128"/>
                <a:ea typeface="HGP行書体" panose="03000600000000000000" pitchFamily="66" charset="-128"/>
              </a:rPr>
              <a:t>天狗 カラス天狗 八咫烏 鬼 神</a:t>
            </a:r>
            <a:endParaRPr kumimoji="1" lang="ja-JP" altLang="en-US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0641C03-24D5-C6C0-FF4A-745C3E08A2D0}"/>
              </a:ext>
            </a:extLst>
          </p:cNvPr>
          <p:cNvSpPr txBox="1"/>
          <p:nvPr/>
        </p:nvSpPr>
        <p:spPr>
          <a:xfrm>
            <a:off x="680575" y="3475605"/>
            <a:ext cx="2962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GP行書体" panose="03000600000000000000" pitchFamily="66" charset="-128"/>
                <a:ea typeface="HGP行書体" panose="03000600000000000000" pitchFamily="66" charset="-128"/>
              </a:rPr>
              <a:t>雑魚敵いっぱい＆ボスドーン</a:t>
            </a:r>
            <a:r>
              <a:rPr kumimoji="1" lang="en-US" altLang="ja-JP" dirty="0">
                <a:latin typeface="HGP行書体" panose="03000600000000000000" pitchFamily="66" charset="-128"/>
                <a:ea typeface="HGP行書体" panose="03000600000000000000" pitchFamily="66" charset="-128"/>
              </a:rPr>
              <a:t>!!</a:t>
            </a:r>
            <a:endParaRPr kumimoji="1" lang="ja-JP" altLang="en-US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7F77021-D27D-03F0-DE67-4329574AEE6E}"/>
              </a:ext>
            </a:extLst>
          </p:cNvPr>
          <p:cNvSpPr txBox="1"/>
          <p:nvPr/>
        </p:nvSpPr>
        <p:spPr>
          <a:xfrm>
            <a:off x="8192830" y="1011791"/>
            <a:ext cx="3552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デビルメイクライ</a:t>
            </a:r>
            <a:r>
              <a:rPr kumimoji="1" lang="en-US" altLang="ja-JP" sz="28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5</a:t>
            </a:r>
            <a:r>
              <a:rPr kumimoji="1" lang="ja-JP" altLang="en-US" sz="28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のカメラ</a:t>
            </a:r>
          </a:p>
        </p:txBody>
      </p:sp>
    </p:spTree>
    <p:extLst>
      <p:ext uri="{BB962C8B-B14F-4D97-AF65-F5344CB8AC3E}">
        <p14:creationId xmlns:p14="http://schemas.microsoft.com/office/powerpoint/2010/main" val="653842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130</Words>
  <Application>Microsoft Office PowerPoint</Application>
  <PresentationFormat>ワイド画面</PresentationFormat>
  <Paragraphs>29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HGP行書体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221134@st.yoshida-g.ac.jp</dc:creator>
  <cp:lastModifiedBy>student</cp:lastModifiedBy>
  <cp:revision>6</cp:revision>
  <dcterms:created xsi:type="dcterms:W3CDTF">2024-04-22T01:14:42Z</dcterms:created>
  <dcterms:modified xsi:type="dcterms:W3CDTF">2024-04-22T02:39:49Z</dcterms:modified>
</cp:coreProperties>
</file>