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1219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41666-39F0-4B11-B248-7C5B9C6F4648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22CC8-8081-4D6F-913F-149B27805C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70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22CC8-8081-4D6F-913F-149B27805C5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5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C72508-A640-1A38-2B36-62CB854B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46DA-6FA1-4C1D-833D-57B7185E150C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DC9085-1395-AAE1-8F73-C586A5CE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E65873-CB42-F113-9FD7-966CDDB6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 descr="障子, 建物, 部屋, 座る が含まれている画像&#10;&#10;自動的に生成された説明">
            <a:extLst>
              <a:ext uri="{FF2B5EF4-FFF2-40B4-BE49-F238E27FC236}">
                <a16:creationId xmlns:a16="http://schemas.microsoft.com/office/drawing/2014/main" id="{D89FA3DD-2BE6-F42E-2066-69B978E264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C6F618A-E768-4BFB-C07C-91BBB222663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82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2F2186-C264-AE3A-51B5-82096C20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B1A9F4-EC12-B539-D48B-67ADAF79E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6D002F-04A4-7376-68FC-A93D0DF7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46DA-6FA1-4C1D-833D-57B7185E150C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C032CB-1574-2BC1-7F51-0A369D02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4D2660-7060-18D9-3362-75246E56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47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F97632-BA70-CF76-5801-C3472E2AE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8300FE-63F1-3B26-942F-2157A7E72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2CB3D4-761A-BD92-EDC1-B7FAA7DB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46DA-6FA1-4C1D-833D-57B7185E150C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2BBC3D-C604-72FD-B304-4F83A950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01B185-282B-66AC-F674-60C4E278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99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4B63D5-2486-E706-2D47-6573DCC0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AD19ED-C174-7273-DEA3-EA2CF1197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CA5C06-3B3D-ADA8-F058-12573A60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46DA-6FA1-4C1D-833D-57B7185E150C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B95CA4-9E8C-A9EC-DC65-31DD3D3B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46C867-7E72-C13B-D999-1C0FFF2B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71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AB6530-FCFC-C7A4-9B43-5CDB9E3E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136A3D-46DA-5077-0CE3-BD1A62A8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639403-F54D-562A-9593-BFBB54E2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46DA-6FA1-4C1D-833D-57B7185E150C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F2A1F1-F44C-270E-5A42-C3D18EE1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119978-780A-9999-5EAA-68AED7DF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06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5E0E51-33F7-43EE-65C7-CFB72D38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419FF1-5623-D27B-2DA6-F607EE0BC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B41941-AE40-3AD9-374C-E53F399EA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993422-04CE-1A47-BA5F-CAA33E3B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46DA-6FA1-4C1D-833D-57B7185E150C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67BCA8-D85C-2F27-4E5A-9DA793F9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F17504-887E-E00F-CFE8-94529DC5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91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BE82A6-A2C6-2900-CB55-355C7E68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FD27F8-7F8F-A9B7-12A1-C27869B2A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51BC34-7B62-AE09-A230-609C377E6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B9170F-C3DB-8A5C-A77B-1F96F0956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D4E8CD8-734E-8241-33E0-D101FD98E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68878E-A60B-63C4-D4A1-45A77013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46DA-6FA1-4C1D-833D-57B7185E150C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9BF7DE-5FCC-85FC-524E-7BCA6AFD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E84863-939B-CF52-2476-2857DA94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91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F1190-068D-08DB-E71C-A8D953D1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7698B6-106A-5A91-F19B-0CDC6A81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46DA-6FA1-4C1D-833D-57B7185E150C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D47B5D-D7CD-5E86-0CDD-51FC59EC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D062AAB-05E7-0237-51F8-4F9B1566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0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C8DD96F-41CB-5C41-DCE3-B8AB2E5E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46DA-6FA1-4C1D-833D-57B7185E150C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A8D881-C9FE-2805-4C4D-1447B978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7528D3-A681-EB0F-2EBA-B589FB78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C7384-C43C-189F-0873-26A8AE7D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D73F75-0BC8-CD83-B930-AB8424145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AD4869-29A3-804D-7E0D-CCEA1C4D1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7E3172-A31A-B230-E6FE-B7AE12E1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46DA-6FA1-4C1D-833D-57B7185E150C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1BBE39-815F-1C2C-AD78-DCEAD693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925AC1-F480-2180-9360-E4063847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60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6CD51A-96D1-D801-CBE7-024990B6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BE8B39-8D46-40BC-F970-7F90BE4A2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0093E6-B9C7-83C1-2958-65601289D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13A922-EC82-83E3-9E16-E7AEE151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46DA-6FA1-4C1D-833D-57B7185E150C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C1F9C9-DA4C-A8A4-65E5-52CD1C15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EAEE74-96BD-2622-9C1E-AA3A0B39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90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5E69DFD-9FEB-7EDA-5316-17205697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EE5F01-9F5E-5493-B5D1-BEAD3A7B5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F871D2-60BD-1342-13C5-2C6260F24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1046DA-6FA1-4C1D-833D-57B7185E150C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FF1776-9397-8EC4-FB1A-393922909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4A5AEA-1A1F-D280-732E-87804DAFC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15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21CC1773-7E71-5AAA-C42D-1C224E2AE31C}"/>
              </a:ext>
            </a:extLst>
          </p:cNvPr>
          <p:cNvGrpSpPr/>
          <p:nvPr/>
        </p:nvGrpSpPr>
        <p:grpSpPr>
          <a:xfrm>
            <a:off x="2339364" y="4286052"/>
            <a:ext cx="2382211" cy="1647612"/>
            <a:chOff x="-2962" y="4570118"/>
            <a:chExt cx="1747193" cy="12084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3" name="図 62" descr="図形&#10;&#10;低い精度で自動的に生成された説明">
              <a:extLst>
                <a:ext uri="{FF2B5EF4-FFF2-40B4-BE49-F238E27FC236}">
                  <a16:creationId xmlns:a16="http://schemas.microsoft.com/office/drawing/2014/main" id="{CF22B262-D760-4544-BA04-49BD10E00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2962" y="4787700"/>
              <a:ext cx="1189010" cy="990832"/>
            </a:xfrm>
            <a:prstGeom prst="rect">
              <a:avLst/>
            </a:prstGeom>
            <a:effectLst>
              <a:glow rad="50800">
                <a:schemeClr val="accent5">
                  <a:lumMod val="40000"/>
                  <a:lumOff val="60000"/>
                </a:schemeClr>
              </a:glow>
            </a:effectLst>
          </p:spPr>
        </p:pic>
        <p:pic>
          <p:nvPicPr>
            <p:cNvPr id="58" name="図 57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BA736519-BEE3-0662-ABA7-A35C16244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02468" y="4570118"/>
              <a:ext cx="641763" cy="1190274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CB7C651A-2662-847F-3754-855FD92E82AE}"/>
                </a:ext>
              </a:extLst>
            </p:cNvPr>
            <p:cNvSpPr/>
            <p:nvPr/>
          </p:nvSpPr>
          <p:spPr>
            <a:xfrm>
              <a:off x="922973" y="4658725"/>
              <a:ext cx="190078" cy="101819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3A0FBCF5-558F-B4C8-7343-99CC7214345B}"/>
              </a:ext>
            </a:extLst>
          </p:cNvPr>
          <p:cNvGrpSpPr/>
          <p:nvPr/>
        </p:nvGrpSpPr>
        <p:grpSpPr>
          <a:xfrm>
            <a:off x="4031805" y="891068"/>
            <a:ext cx="2180412" cy="2915050"/>
            <a:chOff x="8541792" y="513490"/>
            <a:chExt cx="3089663" cy="3609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5" name="図 34" descr="図形&#10;&#10;低い精度で自動的に生成された説明">
              <a:extLst>
                <a:ext uri="{FF2B5EF4-FFF2-40B4-BE49-F238E27FC236}">
                  <a16:creationId xmlns:a16="http://schemas.microsoft.com/office/drawing/2014/main" id="{DD386DF9-E104-AA9E-0A08-6618D1493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8414" y="513490"/>
              <a:ext cx="1757564" cy="1757564"/>
            </a:xfrm>
            <a:prstGeom prst="rect">
              <a:avLst/>
            </a:prstGeom>
            <a:effectLst>
              <a:glow rad="50800">
                <a:srgbClr val="FFC000">
                  <a:alpha val="40000"/>
                </a:srgbClr>
              </a:glow>
              <a:softEdge rad="31750"/>
            </a:effectLst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D1CCB21A-4CA9-E54A-F1A1-E547A59CA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1792" y="1141235"/>
              <a:ext cx="1327171" cy="1327171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33" name="図 32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1F41F7E1-344D-4325-0BD4-9D07A322F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3942" y="1334363"/>
              <a:ext cx="1567513" cy="1254010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40" name="図 39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0D7E16BD-2661-E2E5-3B1D-D4980FC86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1538" y="1988944"/>
              <a:ext cx="1280367" cy="2133946"/>
            </a:xfrm>
            <a:prstGeom prst="rect">
              <a:avLst/>
            </a:prstGeom>
            <a:effectLst>
              <a:glow rad="50800">
                <a:srgbClr val="FFFF00"/>
              </a:glow>
            </a:effectLst>
          </p:spPr>
        </p:pic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9EED63B-33F8-42D1-14F9-F19E9BDBC176}"/>
              </a:ext>
            </a:extLst>
          </p:cNvPr>
          <p:cNvGrpSpPr/>
          <p:nvPr/>
        </p:nvGrpSpPr>
        <p:grpSpPr>
          <a:xfrm>
            <a:off x="-632107" y="1304586"/>
            <a:ext cx="5330003" cy="2934063"/>
            <a:chOff x="-232482" y="2204856"/>
            <a:chExt cx="3156210" cy="1978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3" name="図 12" descr="図形&#10;&#10;低い精度で自動的に生成された説明">
              <a:extLst>
                <a:ext uri="{FF2B5EF4-FFF2-40B4-BE49-F238E27FC236}">
                  <a16:creationId xmlns:a16="http://schemas.microsoft.com/office/drawing/2014/main" id="{27CC6D27-2C05-4328-7E73-ABC9FE1C1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576" y="2204856"/>
              <a:ext cx="1946152" cy="1946152"/>
            </a:xfrm>
            <a:prstGeom prst="rect">
              <a:avLst/>
            </a:prstGeom>
            <a:effectLst>
              <a:glow rad="50800">
                <a:schemeClr val="bg1">
                  <a:alpha val="40000"/>
                </a:schemeClr>
              </a:glow>
              <a:softEdge rad="31750"/>
            </a:effectLst>
          </p:spPr>
        </p:pic>
        <p:pic>
          <p:nvPicPr>
            <p:cNvPr id="12" name="図 11" descr="図形&#10;&#10;低い精度で自動的に生成された説明">
              <a:extLst>
                <a:ext uri="{FF2B5EF4-FFF2-40B4-BE49-F238E27FC236}">
                  <a16:creationId xmlns:a16="http://schemas.microsoft.com/office/drawing/2014/main" id="{763F487A-C9D5-5F96-7CA6-10EAD208D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955" y="2210905"/>
              <a:ext cx="1946152" cy="1946152"/>
            </a:xfrm>
            <a:prstGeom prst="rect">
              <a:avLst/>
            </a:prstGeom>
            <a:effectLst>
              <a:glow rad="50800">
                <a:schemeClr val="bg1">
                  <a:alpha val="40000"/>
                </a:schemeClr>
              </a:glow>
              <a:softEdge rad="31750"/>
            </a:effectLst>
          </p:spPr>
        </p:pic>
        <p:pic>
          <p:nvPicPr>
            <p:cNvPr id="7" name="図 6" descr="図形&#10;&#10;低い精度で自動的に生成された説明">
              <a:extLst>
                <a:ext uri="{FF2B5EF4-FFF2-40B4-BE49-F238E27FC236}">
                  <a16:creationId xmlns:a16="http://schemas.microsoft.com/office/drawing/2014/main" id="{2B16330F-0B39-8F13-C9FE-750F3FED2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32482" y="2237323"/>
              <a:ext cx="1946152" cy="1946152"/>
            </a:xfrm>
            <a:prstGeom prst="rect">
              <a:avLst/>
            </a:prstGeom>
            <a:effectLst>
              <a:glow rad="50800">
                <a:schemeClr val="bg1"/>
              </a:glow>
            </a:effectLst>
          </p:spPr>
        </p:pic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73C67C-4BB8-3D78-1C3D-70035614B341}"/>
              </a:ext>
            </a:extLst>
          </p:cNvPr>
          <p:cNvSpPr txBox="1"/>
          <p:nvPr/>
        </p:nvSpPr>
        <p:spPr>
          <a:xfrm>
            <a:off x="345567" y="47510"/>
            <a:ext cx="2415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ぴく忍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CE1E54-E2F1-2723-2ED3-6E45B82AA80F}"/>
              </a:ext>
            </a:extLst>
          </p:cNvPr>
          <p:cNvSpPr txBox="1"/>
          <p:nvPr/>
        </p:nvSpPr>
        <p:spPr>
          <a:xfrm>
            <a:off x="97013" y="739566"/>
            <a:ext cx="47442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chemeClr val="bg1"/>
                </a:solidFill>
                <a:effectLst>
                  <a:glow rad="76200">
                    <a:srgbClr val="00B0F0">
                      <a:alpha val="90000"/>
                    </a:srgb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使える術は</a:t>
            </a:r>
            <a:endParaRPr kumimoji="1" lang="en-US" altLang="ja-JP" sz="5400" dirty="0">
              <a:solidFill>
                <a:schemeClr val="bg1"/>
              </a:solidFill>
              <a:effectLst>
                <a:glow rad="76200">
                  <a:srgbClr val="00B0F0">
                    <a:alpha val="90000"/>
                  </a:srgb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kumimoji="1" lang="ja-JP" altLang="en-US" sz="5400" dirty="0">
                <a:effectLst>
                  <a:glow rad="76200">
                    <a:srgbClr val="00B0F0">
                      <a:alpha val="90000"/>
                    </a:srgb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</a:t>
            </a:r>
            <a:r>
              <a:rPr kumimoji="1" lang="ja-JP" altLang="en-US" sz="5400" dirty="0">
                <a:solidFill>
                  <a:schemeClr val="bg1"/>
                </a:solidFill>
                <a:effectLst>
                  <a:glow rad="76200">
                    <a:srgbClr val="00B0F0">
                      <a:alpha val="90000"/>
                    </a:srgb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のみ</a:t>
            </a: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F2DE06DB-4CEB-AAC9-5C1A-3FF98ED4A76B}"/>
              </a:ext>
            </a:extLst>
          </p:cNvPr>
          <p:cNvGrpSpPr/>
          <p:nvPr/>
        </p:nvGrpSpPr>
        <p:grpSpPr>
          <a:xfrm>
            <a:off x="5487966" y="1515386"/>
            <a:ext cx="2968368" cy="2413300"/>
            <a:chOff x="3202338" y="-52792"/>
            <a:chExt cx="4988685" cy="40558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948A28BF-436F-D3C1-909A-77F12AFCF5C1}"/>
                </a:ext>
              </a:extLst>
            </p:cNvPr>
            <p:cNvSpPr/>
            <p:nvPr/>
          </p:nvSpPr>
          <p:spPr>
            <a:xfrm>
              <a:off x="7172611" y="971360"/>
              <a:ext cx="874990" cy="292996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315CA156-D795-3B5E-131F-993FC6D6F88A}"/>
                </a:ext>
              </a:extLst>
            </p:cNvPr>
            <p:cNvGrpSpPr/>
            <p:nvPr/>
          </p:nvGrpSpPr>
          <p:grpSpPr>
            <a:xfrm>
              <a:off x="4290349" y="779262"/>
              <a:ext cx="3146565" cy="3008892"/>
              <a:chOff x="1186333" y="3735942"/>
              <a:chExt cx="3146565" cy="3008892"/>
            </a:xfrm>
          </p:grpSpPr>
          <p:pic>
            <p:nvPicPr>
              <p:cNvPr id="20" name="図 19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EE6082B2-9BA4-6DFF-C8A9-76CBFA5D7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1186333" y="5706330"/>
                <a:ext cx="1038504" cy="1038504"/>
              </a:xfrm>
              <a:prstGeom prst="rect">
                <a:avLst/>
              </a:prstGeom>
              <a:effectLst>
                <a:glow rad="50800">
                  <a:schemeClr val="bg1">
                    <a:alpha val="40000"/>
                  </a:schemeClr>
                </a:glow>
                <a:softEdge rad="31750"/>
              </a:effectLst>
            </p:spPr>
          </p:pic>
          <p:pic>
            <p:nvPicPr>
              <p:cNvPr id="21" name="図 20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B5D247B4-B62A-57A8-58AC-0C0E37084C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1570871" y="5341525"/>
                <a:ext cx="1038504" cy="1038504"/>
              </a:xfrm>
              <a:prstGeom prst="rect">
                <a:avLst/>
              </a:prstGeom>
              <a:effectLst>
                <a:glow rad="50800">
                  <a:schemeClr val="bg1">
                    <a:alpha val="40000"/>
                  </a:schemeClr>
                </a:glow>
                <a:softEdge rad="31750"/>
              </a:effectLst>
            </p:spPr>
          </p:pic>
          <p:pic>
            <p:nvPicPr>
              <p:cNvPr id="22" name="図 21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A5115E6F-A256-2C11-AB5B-2F36561DC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1985997" y="4936023"/>
                <a:ext cx="1038504" cy="1038504"/>
              </a:xfrm>
              <a:prstGeom prst="rect">
                <a:avLst/>
              </a:prstGeom>
              <a:effectLst>
                <a:glow rad="50800">
                  <a:schemeClr val="bg1">
                    <a:alpha val="40000"/>
                  </a:schemeClr>
                </a:glow>
                <a:softEdge rad="31750"/>
              </a:effectLst>
            </p:spPr>
          </p:pic>
          <p:pic>
            <p:nvPicPr>
              <p:cNvPr id="23" name="図 22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658D8570-C985-72DE-3EE1-D73FB5B33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2426025" y="4529042"/>
                <a:ext cx="1038504" cy="1038504"/>
              </a:xfrm>
              <a:prstGeom prst="rect">
                <a:avLst/>
              </a:prstGeom>
              <a:effectLst>
                <a:glow rad="50800">
                  <a:schemeClr val="bg1">
                    <a:alpha val="40000"/>
                  </a:schemeClr>
                </a:glow>
                <a:softEdge rad="31750"/>
              </a:effectLst>
            </p:spPr>
          </p:pic>
          <p:pic>
            <p:nvPicPr>
              <p:cNvPr id="24" name="図 23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01A414C2-0C94-1082-9D8E-FF7004289C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2835119" y="4142924"/>
                <a:ext cx="1038504" cy="1038504"/>
              </a:xfrm>
              <a:prstGeom prst="rect">
                <a:avLst/>
              </a:prstGeom>
              <a:effectLst>
                <a:glow rad="50800">
                  <a:schemeClr val="bg1">
                    <a:alpha val="40000"/>
                  </a:schemeClr>
                </a:glow>
                <a:softEdge rad="31750"/>
              </a:effectLst>
            </p:spPr>
          </p:pic>
          <p:pic>
            <p:nvPicPr>
              <p:cNvPr id="25" name="図 24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8E94716E-FE14-29F2-BAEE-21C7B4C40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3294394" y="3735942"/>
                <a:ext cx="1038504" cy="1038504"/>
              </a:xfrm>
              <a:prstGeom prst="rect">
                <a:avLst/>
              </a:prstGeom>
              <a:effectLst>
                <a:glow rad="50800">
                  <a:schemeClr val="bg1">
                    <a:alpha val="40000"/>
                  </a:schemeClr>
                </a:glow>
                <a:softEdge rad="31750"/>
              </a:effectLst>
            </p:spPr>
          </p:pic>
        </p:grpSp>
        <p:pic>
          <p:nvPicPr>
            <p:cNvPr id="19" name="図 18" descr="図形&#10;&#10;低い精度で自動的に生成された説明">
              <a:extLst>
                <a:ext uri="{FF2B5EF4-FFF2-40B4-BE49-F238E27FC236}">
                  <a16:creationId xmlns:a16="http://schemas.microsoft.com/office/drawing/2014/main" id="{74ED5513-62DF-B255-E553-53857FB36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0656" y="-52792"/>
              <a:ext cx="1280367" cy="1234340"/>
            </a:xfrm>
            <a:prstGeom prst="rect">
              <a:avLst/>
            </a:prstGeom>
            <a:effectLst>
              <a:glow rad="50800">
                <a:schemeClr val="accent1">
                  <a:lumMod val="40000"/>
                  <a:lumOff val="60000"/>
                </a:schemeClr>
              </a:glow>
            </a:effectLst>
          </p:spPr>
        </p:pic>
        <p:pic>
          <p:nvPicPr>
            <p:cNvPr id="26" name="図 25" descr="図形&#10;&#10;低い精度で自動的に生成された説明">
              <a:extLst>
                <a:ext uri="{FF2B5EF4-FFF2-40B4-BE49-F238E27FC236}">
                  <a16:creationId xmlns:a16="http://schemas.microsoft.com/office/drawing/2014/main" id="{B7A98122-AD03-A39D-E9AA-FA5E04FD5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02338" y="2768698"/>
              <a:ext cx="1280367" cy="1234340"/>
            </a:xfrm>
            <a:prstGeom prst="rect">
              <a:avLst/>
            </a:prstGeom>
            <a:effectLst>
              <a:glow rad="50800">
                <a:schemeClr val="accent1">
                  <a:lumMod val="40000"/>
                  <a:lumOff val="60000"/>
                  <a:alpha val="67000"/>
                </a:schemeClr>
              </a:glow>
            </a:effectLst>
          </p:spPr>
        </p:pic>
        <p:sp>
          <p:nvSpPr>
            <p:cNvPr id="27" name="矢印: 右 26">
              <a:extLst>
                <a:ext uri="{FF2B5EF4-FFF2-40B4-BE49-F238E27FC236}">
                  <a16:creationId xmlns:a16="http://schemas.microsoft.com/office/drawing/2014/main" id="{DBB030A8-6C84-BDC7-D4BA-D555916879DA}"/>
                </a:ext>
              </a:extLst>
            </p:cNvPr>
            <p:cNvSpPr/>
            <p:nvPr/>
          </p:nvSpPr>
          <p:spPr>
            <a:xfrm rot="18934351">
              <a:off x="3906068" y="1833117"/>
              <a:ext cx="3275336" cy="418223"/>
            </a:xfrm>
            <a:prstGeom prst="rightArrow">
              <a:avLst/>
            </a:prstGeom>
            <a:solidFill>
              <a:schemeClr val="tx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5AAD83C-48C1-F2E6-A087-603962F4A495}"/>
              </a:ext>
            </a:extLst>
          </p:cNvPr>
          <p:cNvSpPr txBox="1"/>
          <p:nvPr/>
        </p:nvSpPr>
        <p:spPr>
          <a:xfrm>
            <a:off x="4307505" y="-6781"/>
            <a:ext cx="8230192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6600" b="1" dirty="0">
                <a:solidFill>
                  <a:srgbClr val="FF0000"/>
                </a:solidFill>
                <a:effectLst>
                  <a:glow rad="76200">
                    <a:schemeClr val="bg1"/>
                  </a:glow>
                  <a:outerShdw blurRad="50800" dist="2032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限りある一人の軍勢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33B693F-A570-D9E8-42B1-4BA16D567897}"/>
              </a:ext>
            </a:extLst>
          </p:cNvPr>
          <p:cNvSpPr txBox="1"/>
          <p:nvPr/>
        </p:nvSpPr>
        <p:spPr>
          <a:xfrm>
            <a:off x="5659110" y="1190760"/>
            <a:ext cx="3431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effectLst>
                  <a:glow rad="76200">
                    <a:schemeClr val="accent6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踏み台</a:t>
            </a:r>
            <a:r>
              <a:rPr kumimoji="1" lang="ja-JP" altLang="en-US" sz="3600" dirty="0">
                <a:solidFill>
                  <a:schemeClr val="bg1"/>
                </a:solidFill>
                <a:effectLst>
                  <a:glow rad="76200">
                    <a:schemeClr val="accent6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にしたり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3B78FCF-74CB-4727-FD1F-A9AC85D0B036}"/>
              </a:ext>
            </a:extLst>
          </p:cNvPr>
          <p:cNvSpPr txBox="1"/>
          <p:nvPr/>
        </p:nvSpPr>
        <p:spPr>
          <a:xfrm>
            <a:off x="3986513" y="2649454"/>
            <a:ext cx="270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effectLst>
                  <a:glow rad="76200">
                    <a:schemeClr val="accent6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囮</a:t>
            </a:r>
            <a:r>
              <a:rPr kumimoji="1" lang="ja-JP" altLang="en-US" sz="3600" dirty="0">
                <a:solidFill>
                  <a:schemeClr val="bg1"/>
                </a:solidFill>
                <a:effectLst>
                  <a:glow rad="76200">
                    <a:schemeClr val="accent6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にしたり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AE67AFE-04D6-2BFC-769E-2252F2A528C8}"/>
              </a:ext>
            </a:extLst>
          </p:cNvPr>
          <p:cNvSpPr txBox="1"/>
          <p:nvPr/>
        </p:nvSpPr>
        <p:spPr>
          <a:xfrm>
            <a:off x="6841439" y="4778644"/>
            <a:ext cx="54893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chemeClr val="bg1"/>
                </a:solidFill>
                <a:effectLst>
                  <a:glow rad="76200">
                    <a:srgbClr val="00B0F0">
                      <a:alpha val="90000"/>
                    </a:srgb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上手く使って</a:t>
            </a:r>
            <a:endParaRPr kumimoji="1" lang="en-US" altLang="ja-JP" sz="5400" dirty="0">
              <a:solidFill>
                <a:schemeClr val="bg1"/>
              </a:solidFill>
              <a:effectLst>
                <a:glow rad="76200">
                  <a:srgbClr val="00B0F0">
                    <a:alpha val="90000"/>
                  </a:srgb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kumimoji="1" lang="ja-JP" altLang="en-US" sz="5400" dirty="0">
                <a:effectLst>
                  <a:glow rad="76200">
                    <a:srgbClr val="00B0F0">
                      <a:alpha val="90000"/>
                    </a:srgb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目的地へ向かえ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9CD5AF6-6034-A24C-3833-71BE77C63DFA}"/>
              </a:ext>
            </a:extLst>
          </p:cNvPr>
          <p:cNvSpPr txBox="1"/>
          <p:nvPr/>
        </p:nvSpPr>
        <p:spPr>
          <a:xfrm>
            <a:off x="2760785" y="6011473"/>
            <a:ext cx="2946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  <a:effectLst>
                  <a:glow rad="76200">
                    <a:srgbClr val="C00000">
                      <a:alpha val="90000"/>
                    </a:srgb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士気を</a:t>
            </a:r>
            <a:r>
              <a:rPr kumimoji="1" lang="ja-JP" altLang="en-US" sz="2400" dirty="0">
                <a:solidFill>
                  <a:schemeClr val="bg1"/>
                </a:solidFill>
                <a:effectLst>
                  <a:glow rad="76200">
                    <a:srgbClr val="C00000">
                      <a:alpha val="90000"/>
                    </a:srgb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上げすぎると</a:t>
            </a:r>
            <a:endParaRPr kumimoji="1" lang="en-US" altLang="ja-JP" sz="2400" dirty="0">
              <a:solidFill>
                <a:schemeClr val="bg1"/>
              </a:solidFill>
              <a:effectLst>
                <a:glow rad="76200">
                  <a:srgbClr val="C00000">
                    <a:alpha val="90000"/>
                  </a:srgb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lang="ja-JP" altLang="en-US" sz="2400" dirty="0">
                <a:solidFill>
                  <a:schemeClr val="bg1"/>
                </a:solidFill>
                <a:effectLst>
                  <a:glow rad="76200">
                    <a:srgbClr val="C00000">
                      <a:alpha val="90000"/>
                    </a:srgb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隠密が難しくなる</a:t>
            </a:r>
            <a:endParaRPr kumimoji="1" lang="ja-JP" altLang="en-US" sz="2400" dirty="0">
              <a:solidFill>
                <a:schemeClr val="bg1"/>
              </a:solidFill>
              <a:effectLst>
                <a:glow rad="76200">
                  <a:srgbClr val="C00000">
                    <a:alpha val="90000"/>
                  </a:srgb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CAFE54E-7BB5-41CF-9977-946037A229B9}"/>
              </a:ext>
            </a:extLst>
          </p:cNvPr>
          <p:cNvSpPr txBox="1"/>
          <p:nvPr/>
        </p:nvSpPr>
        <p:spPr>
          <a:xfrm>
            <a:off x="70576" y="3679422"/>
            <a:ext cx="5862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C000"/>
                </a:solidFill>
                <a:effectLst>
                  <a:glow rad="76200">
                    <a:schemeClr val="accent5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士気</a:t>
            </a:r>
            <a:r>
              <a:rPr lang="en-US" altLang="ja-JP" sz="4400" dirty="0">
                <a:solidFill>
                  <a:schemeClr val="bg1"/>
                </a:solidFill>
                <a:effectLst>
                  <a:glow rad="76200">
                    <a:schemeClr val="accent5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&amp;</a:t>
            </a:r>
            <a:r>
              <a:rPr lang="ja-JP" altLang="en-US" sz="44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glow rad="76200">
                    <a:schemeClr val="accent5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耐久力</a:t>
            </a:r>
            <a:r>
              <a:rPr lang="ja-JP" altLang="en-US" sz="4400" dirty="0">
                <a:solidFill>
                  <a:schemeClr val="bg1"/>
                </a:solidFill>
                <a:effectLst>
                  <a:glow rad="76200">
                    <a:schemeClr val="accent5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を</a:t>
            </a:r>
            <a:r>
              <a:rPr kumimoji="1" lang="ja-JP" altLang="en-US" sz="4400" dirty="0">
                <a:solidFill>
                  <a:schemeClr val="bg1"/>
                </a:solidFill>
                <a:effectLst>
                  <a:glow rad="76200">
                    <a:schemeClr val="accent5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上げろ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383490D-670B-19D7-4111-6699FE13A97B}"/>
              </a:ext>
            </a:extLst>
          </p:cNvPr>
          <p:cNvSpPr txBox="1"/>
          <p:nvPr/>
        </p:nvSpPr>
        <p:spPr>
          <a:xfrm>
            <a:off x="3147273" y="4970117"/>
            <a:ext cx="1160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glow rad="76200">
                    <a:schemeClr val="accent5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隠密</a:t>
            </a:r>
            <a:endParaRPr kumimoji="1" lang="ja-JP" altLang="en-US" sz="3600" dirty="0">
              <a:solidFill>
                <a:schemeClr val="accent4">
                  <a:lumMod val="60000"/>
                  <a:lumOff val="40000"/>
                </a:schemeClr>
              </a:solidFill>
              <a:effectLst>
                <a:glow rad="76200">
                  <a:schemeClr val="accent5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A68E555E-E7D6-40E6-B86F-6031AA657787}"/>
              </a:ext>
            </a:extLst>
          </p:cNvPr>
          <p:cNvGrpSpPr/>
          <p:nvPr/>
        </p:nvGrpSpPr>
        <p:grpSpPr>
          <a:xfrm>
            <a:off x="100255" y="4760849"/>
            <a:ext cx="2660530" cy="1958311"/>
            <a:chOff x="167917" y="4723479"/>
            <a:chExt cx="2660530" cy="1958311"/>
          </a:xfrm>
        </p:grpSpPr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86FA218C-0177-FE63-1B0E-6E8B566C0B01}"/>
                </a:ext>
              </a:extLst>
            </p:cNvPr>
            <p:cNvGrpSpPr/>
            <p:nvPr/>
          </p:nvGrpSpPr>
          <p:grpSpPr>
            <a:xfrm>
              <a:off x="167917" y="5356520"/>
              <a:ext cx="2660530" cy="1325270"/>
              <a:chOff x="167917" y="5356520"/>
              <a:chExt cx="2660530" cy="1325270"/>
            </a:xfrm>
          </p:grpSpPr>
          <p:pic>
            <p:nvPicPr>
              <p:cNvPr id="70" name="図 69" descr="マップ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C9E4C57-8A4B-9D8B-3495-94D690827A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5812" y="5356520"/>
                <a:ext cx="662635" cy="1325270"/>
              </a:xfrm>
              <a:prstGeom prst="rect">
                <a:avLst/>
              </a:prstGeom>
              <a:effectLst>
                <a:glow rad="50800">
                  <a:srgbClr val="FF0000"/>
                </a:glow>
              </a:effectLst>
            </p:spPr>
          </p:pic>
          <p:pic>
            <p:nvPicPr>
              <p:cNvPr id="71" name="図 70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1379B2DC-D50C-ACFF-F5F9-90D3D82426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67917" y="5536975"/>
                <a:ext cx="294056" cy="294056"/>
              </a:xfrm>
              <a:prstGeom prst="rect">
                <a:avLst/>
              </a:prstGeom>
              <a:effectLst>
                <a:glow rad="50800">
                  <a:srgbClr val="FF0000"/>
                </a:glow>
              </a:effectLst>
            </p:spPr>
          </p:pic>
          <p:pic>
            <p:nvPicPr>
              <p:cNvPr id="72" name="図 71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EFD47A33-5673-5CB3-885A-00EB58BFC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67932" y="5426314"/>
                <a:ext cx="294056" cy="294056"/>
              </a:xfrm>
              <a:prstGeom prst="rect">
                <a:avLst/>
              </a:prstGeom>
              <a:effectLst>
                <a:glow rad="50800">
                  <a:srgbClr val="FF0000"/>
                </a:glow>
              </a:effectLst>
            </p:spPr>
          </p:pic>
          <p:pic>
            <p:nvPicPr>
              <p:cNvPr id="73" name="図 72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1E52B0F2-7A2B-DEE8-35BC-BAA1E9192F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682531" y="5591663"/>
                <a:ext cx="294056" cy="294056"/>
              </a:xfrm>
              <a:prstGeom prst="rect">
                <a:avLst/>
              </a:prstGeom>
              <a:effectLst>
                <a:glow rad="50800">
                  <a:srgbClr val="FF0000"/>
                </a:glow>
              </a:effectLst>
            </p:spPr>
          </p:pic>
        </p:grpSp>
        <p:pic>
          <p:nvPicPr>
            <p:cNvPr id="75" name="図 74" descr="黒い背景と男性の絵&#10;&#10;低い精度で自動的に生成された説明">
              <a:extLst>
                <a:ext uri="{FF2B5EF4-FFF2-40B4-BE49-F238E27FC236}">
                  <a16:creationId xmlns:a16="http://schemas.microsoft.com/office/drawing/2014/main" id="{7875016B-B213-7C95-9A9D-641D3E075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28"/>
            <a:stretch/>
          </p:blipFill>
          <p:spPr>
            <a:xfrm rot="730040">
              <a:off x="215562" y="4723479"/>
              <a:ext cx="977172" cy="877991"/>
            </a:xfrm>
            <a:prstGeom prst="rect">
              <a:avLst/>
            </a:prstGeom>
            <a:effectLst>
              <a:glow rad="50800">
                <a:schemeClr val="accent5">
                  <a:lumMod val="40000"/>
                  <a:lumOff val="60000"/>
                </a:schemeClr>
              </a:glow>
            </a:effectLst>
          </p:spPr>
        </p:pic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ACF1EC4-896F-E93C-FF39-E82D6B27A0C8}"/>
              </a:ext>
            </a:extLst>
          </p:cNvPr>
          <p:cNvSpPr txBox="1"/>
          <p:nvPr/>
        </p:nvSpPr>
        <p:spPr>
          <a:xfrm>
            <a:off x="-53396" y="5690681"/>
            <a:ext cx="2027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rgbClr val="FFC000"/>
                </a:solidFill>
                <a:effectLst>
                  <a:glow rad="76200">
                    <a:schemeClr val="accent5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ジャスト</a:t>
            </a:r>
            <a:endParaRPr lang="en-US" altLang="ja-JP" sz="3600" dirty="0">
              <a:solidFill>
                <a:srgbClr val="FFC000"/>
              </a:solidFill>
              <a:effectLst>
                <a:glow rad="76200">
                  <a:schemeClr val="accent5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ja-JP" altLang="en-US" sz="3600" dirty="0">
                <a:solidFill>
                  <a:srgbClr val="FFC000"/>
                </a:solidFill>
                <a:effectLst>
                  <a:glow rad="76200">
                    <a:schemeClr val="accent5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回避</a:t>
            </a:r>
            <a:endParaRPr kumimoji="1" lang="ja-JP" altLang="en-US" sz="3600" dirty="0">
              <a:solidFill>
                <a:srgbClr val="FFC000"/>
              </a:solidFill>
              <a:effectLst>
                <a:glow rad="76200">
                  <a:schemeClr val="accent5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D68A5F1-F992-AECA-8FBE-8CEA3033CF13}"/>
              </a:ext>
            </a:extLst>
          </p:cNvPr>
          <p:cNvSpPr txBox="1"/>
          <p:nvPr/>
        </p:nvSpPr>
        <p:spPr>
          <a:xfrm>
            <a:off x="4861259" y="4893491"/>
            <a:ext cx="2082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effectLst>
                  <a:glow rad="76200">
                    <a:schemeClr val="accent5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分身の</a:t>
            </a:r>
            <a:endParaRPr kumimoji="1" lang="en-US" altLang="ja-JP" sz="3600" dirty="0">
              <a:solidFill>
                <a:schemeClr val="bg1"/>
              </a:solidFill>
              <a:effectLst>
                <a:glow rad="76200">
                  <a:schemeClr val="accent5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kumimoji="1" lang="ja-JP" altLang="en-US" sz="3600" dirty="0">
                <a:effectLst>
                  <a:glow rad="76200">
                    <a:schemeClr val="accent5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レベル</a:t>
            </a:r>
            <a:r>
              <a:rPr kumimoji="1" lang="ja-JP" altLang="en-US" sz="3600" dirty="0">
                <a:solidFill>
                  <a:schemeClr val="bg1"/>
                </a:solidFill>
                <a:effectLst>
                  <a:glow rad="76200">
                    <a:schemeClr val="accent5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に</a:t>
            </a:r>
            <a:endParaRPr kumimoji="1" lang="en-US" altLang="ja-JP" sz="3600" dirty="0">
              <a:solidFill>
                <a:schemeClr val="bg1"/>
              </a:solidFill>
              <a:effectLst>
                <a:glow rad="76200">
                  <a:schemeClr val="accent5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kumimoji="1" lang="ja-JP" altLang="en-US" sz="3600" dirty="0">
                <a:solidFill>
                  <a:schemeClr val="bg1"/>
                </a:solidFill>
                <a:effectLst>
                  <a:glow rad="76200">
                    <a:schemeClr val="accent5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影響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48EC11CC-C279-63A4-548F-64D68E7BA01B}"/>
              </a:ext>
            </a:extLst>
          </p:cNvPr>
          <p:cNvSpPr/>
          <p:nvPr/>
        </p:nvSpPr>
        <p:spPr>
          <a:xfrm>
            <a:off x="2808680" y="5606361"/>
            <a:ext cx="1814023" cy="24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BE3481DC-E98D-895B-961D-854D88B54B60}"/>
              </a:ext>
            </a:extLst>
          </p:cNvPr>
          <p:cNvSpPr/>
          <p:nvPr/>
        </p:nvSpPr>
        <p:spPr>
          <a:xfrm>
            <a:off x="2808682" y="5621572"/>
            <a:ext cx="1033606" cy="2368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矢印: 右 87">
            <a:extLst>
              <a:ext uri="{FF2B5EF4-FFF2-40B4-BE49-F238E27FC236}">
                <a16:creationId xmlns:a16="http://schemas.microsoft.com/office/drawing/2014/main" id="{2631B905-D7CF-0EB8-A539-4EC40959DCB5}"/>
              </a:ext>
            </a:extLst>
          </p:cNvPr>
          <p:cNvSpPr/>
          <p:nvPr/>
        </p:nvSpPr>
        <p:spPr>
          <a:xfrm>
            <a:off x="2817185" y="5641482"/>
            <a:ext cx="1777726" cy="223442"/>
          </a:xfrm>
          <a:prstGeom prst="rightArrow">
            <a:avLst/>
          </a:prstGeom>
          <a:gradFill flip="none" rotWithShape="1">
            <a:gsLst>
              <a:gs pos="42000">
                <a:schemeClr val="tx1"/>
              </a:gs>
              <a:gs pos="100000">
                <a:srgbClr val="0070C0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0B444E8-73D2-50CD-1BAB-FF96DFF5FB41}"/>
              </a:ext>
            </a:extLst>
          </p:cNvPr>
          <p:cNvSpPr/>
          <p:nvPr/>
        </p:nvSpPr>
        <p:spPr>
          <a:xfrm>
            <a:off x="2849" y="4440426"/>
            <a:ext cx="1814023" cy="2486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2B30B2E-BD5C-E3AE-A2CB-C0A92BA01B1A}"/>
              </a:ext>
            </a:extLst>
          </p:cNvPr>
          <p:cNvSpPr/>
          <p:nvPr/>
        </p:nvSpPr>
        <p:spPr>
          <a:xfrm>
            <a:off x="2851" y="4455637"/>
            <a:ext cx="1033606" cy="236866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矢印: 右 79">
            <a:extLst>
              <a:ext uri="{FF2B5EF4-FFF2-40B4-BE49-F238E27FC236}">
                <a16:creationId xmlns:a16="http://schemas.microsoft.com/office/drawing/2014/main" id="{88A595C9-6B4C-347C-4418-C904D66BE81A}"/>
              </a:ext>
            </a:extLst>
          </p:cNvPr>
          <p:cNvSpPr/>
          <p:nvPr/>
        </p:nvSpPr>
        <p:spPr>
          <a:xfrm>
            <a:off x="11354" y="4475547"/>
            <a:ext cx="1777726" cy="223442"/>
          </a:xfrm>
          <a:prstGeom prst="rightArrow">
            <a:avLst/>
          </a:prstGeom>
          <a:gradFill flip="none" rotWithShape="1">
            <a:gsLst>
              <a:gs pos="42000">
                <a:schemeClr val="tx1"/>
              </a:gs>
              <a:gs pos="100000">
                <a:srgbClr val="FFC000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0F7BF366-94E0-A0CD-05F0-E81876782712}"/>
              </a:ext>
            </a:extLst>
          </p:cNvPr>
          <p:cNvSpPr txBox="1"/>
          <p:nvPr/>
        </p:nvSpPr>
        <p:spPr>
          <a:xfrm>
            <a:off x="2168174" y="5610712"/>
            <a:ext cx="706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effectLst>
                  <a:glow rad="76200">
                    <a:schemeClr val="accent5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＆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3451AEE-716B-C5A2-315A-6CD2F3D5D4A2}"/>
              </a:ext>
            </a:extLst>
          </p:cNvPr>
          <p:cNvSpPr txBox="1"/>
          <p:nvPr/>
        </p:nvSpPr>
        <p:spPr>
          <a:xfrm>
            <a:off x="12330798" y="2336122"/>
            <a:ext cx="2807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分身の有効活用</a:t>
            </a:r>
            <a:endParaRPr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敵の攻撃の面、士気の倍率など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AB463EF-A1DB-2EE3-3F7A-D56C8D8DC1AC}"/>
              </a:ext>
            </a:extLst>
          </p:cNvPr>
          <p:cNvSpPr txBox="1"/>
          <p:nvPr/>
        </p:nvSpPr>
        <p:spPr>
          <a:xfrm>
            <a:off x="7425380" y="3102700"/>
            <a:ext cx="3431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effectLst>
                  <a:glow rad="76200">
                    <a:schemeClr val="accent6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複数のボタン</a:t>
            </a:r>
            <a:r>
              <a:rPr kumimoji="1" lang="ja-JP" altLang="en-US" sz="3600" dirty="0">
                <a:solidFill>
                  <a:schemeClr val="bg1"/>
                </a:solidFill>
                <a:effectLst>
                  <a:glow rad="76200">
                    <a:schemeClr val="accent6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を押したり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EF4C3C91-D878-2508-86F9-11F092EC2364}"/>
              </a:ext>
            </a:extLst>
          </p:cNvPr>
          <p:cNvSpPr txBox="1"/>
          <p:nvPr/>
        </p:nvSpPr>
        <p:spPr>
          <a:xfrm>
            <a:off x="8881312" y="1720302"/>
            <a:ext cx="3431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effectLst>
                  <a:glow rad="76200">
                    <a:schemeClr val="accent6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士気</a:t>
            </a:r>
            <a:r>
              <a:rPr lang="ja-JP" altLang="en-US" sz="3600" dirty="0">
                <a:solidFill>
                  <a:schemeClr val="bg1"/>
                </a:solidFill>
                <a:effectLst>
                  <a:glow rad="76200">
                    <a:schemeClr val="accent6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を上げたり</a:t>
            </a:r>
            <a:endParaRPr kumimoji="1" lang="ja-JP" altLang="en-US" sz="3600" dirty="0">
              <a:solidFill>
                <a:schemeClr val="bg1"/>
              </a:solidFill>
              <a:effectLst>
                <a:glow rad="76200">
                  <a:schemeClr val="accent6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404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73C67C-4BB8-3D78-1C3D-70035614B341}"/>
              </a:ext>
            </a:extLst>
          </p:cNvPr>
          <p:cNvSpPr txBox="1"/>
          <p:nvPr/>
        </p:nvSpPr>
        <p:spPr>
          <a:xfrm>
            <a:off x="98322" y="147483"/>
            <a:ext cx="1976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</a:rPr>
              <a:t>ぴく忍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2E5EE0-50F6-3719-EA91-664119191196}"/>
              </a:ext>
            </a:extLst>
          </p:cNvPr>
          <p:cNvSpPr txBox="1"/>
          <p:nvPr/>
        </p:nvSpPr>
        <p:spPr>
          <a:xfrm>
            <a:off x="671050" y="2143335"/>
            <a:ext cx="280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分身で高所に登る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878DA7-8DF0-58A0-D01E-7055CA6A649E}"/>
              </a:ext>
            </a:extLst>
          </p:cNvPr>
          <p:cNvSpPr txBox="1"/>
          <p:nvPr/>
        </p:nvSpPr>
        <p:spPr>
          <a:xfrm>
            <a:off x="8256639" y="587244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trike="sngStrike" dirty="0">
                <a:solidFill>
                  <a:schemeClr val="bg1"/>
                </a:solidFill>
              </a:rPr>
              <a:t>回数制限あり</a:t>
            </a:r>
            <a:endParaRPr kumimoji="1" lang="ja-JP" altLang="en-US" strike="sngStrike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6A8936E-6429-6908-03BB-A4D928C9A83F}"/>
              </a:ext>
            </a:extLst>
          </p:cNvPr>
          <p:cNvSpPr txBox="1"/>
          <p:nvPr/>
        </p:nvSpPr>
        <p:spPr>
          <a:xfrm>
            <a:off x="2421895" y="5869686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使い方は無限大！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58346A-B7F1-D1D0-C4AC-60410B42D272}"/>
              </a:ext>
            </a:extLst>
          </p:cNvPr>
          <p:cNvSpPr txBox="1"/>
          <p:nvPr/>
        </p:nvSpPr>
        <p:spPr>
          <a:xfrm>
            <a:off x="2183463" y="4144041"/>
            <a:ext cx="265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敵引きつけの身代わり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2C42B5-7D37-0C2D-11F6-AACF36ACDA17}"/>
              </a:ext>
            </a:extLst>
          </p:cNvPr>
          <p:cNvSpPr txBox="1"/>
          <p:nvPr/>
        </p:nvSpPr>
        <p:spPr>
          <a:xfrm>
            <a:off x="7860891" y="5685020"/>
            <a:ext cx="281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ゴールに向かうゲーム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4B9492-81C7-5EE6-7863-CF069E9A9F76}"/>
              </a:ext>
            </a:extLst>
          </p:cNvPr>
          <p:cNvSpPr txBox="1"/>
          <p:nvPr/>
        </p:nvSpPr>
        <p:spPr>
          <a:xfrm>
            <a:off x="3913239" y="771910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舞台は城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CD37D8A-E2A9-381E-C919-AEC10207192E}"/>
              </a:ext>
            </a:extLst>
          </p:cNvPr>
          <p:cNvSpPr txBox="1"/>
          <p:nvPr/>
        </p:nvSpPr>
        <p:spPr>
          <a:xfrm>
            <a:off x="6831313" y="1280175"/>
            <a:ext cx="44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スタイリッシュ </a:t>
            </a:r>
            <a:r>
              <a:rPr lang="en-US" altLang="ja-JP" dirty="0">
                <a:solidFill>
                  <a:schemeClr val="bg1"/>
                </a:solidFill>
              </a:rPr>
              <a:t>or </a:t>
            </a:r>
            <a:r>
              <a:rPr lang="ja-JP" altLang="en-US" dirty="0">
                <a:solidFill>
                  <a:schemeClr val="bg1"/>
                </a:solidFill>
              </a:rPr>
              <a:t>隠密が分身の数に影響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C8AEEAC-9A89-1714-DDC4-298DB5E53C66}"/>
              </a:ext>
            </a:extLst>
          </p:cNvPr>
          <p:cNvSpPr txBox="1"/>
          <p:nvPr/>
        </p:nvSpPr>
        <p:spPr>
          <a:xfrm>
            <a:off x="7953244" y="1858471"/>
            <a:ext cx="442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分身増やしすぎても隠密に影響が出る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316E670-014C-F891-8C01-C4E73B86F5CF}"/>
              </a:ext>
            </a:extLst>
          </p:cNvPr>
          <p:cNvSpPr txBox="1"/>
          <p:nvPr/>
        </p:nvSpPr>
        <p:spPr>
          <a:xfrm>
            <a:off x="5408093" y="2189502"/>
            <a:ext cx="727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隠密の危険度が高いほどテンション</a:t>
            </a:r>
            <a:r>
              <a:rPr lang="en-US" altLang="ja-JP" dirty="0">
                <a:solidFill>
                  <a:schemeClr val="bg1"/>
                </a:solidFill>
              </a:rPr>
              <a:t>UP</a:t>
            </a:r>
          </a:p>
          <a:p>
            <a:r>
              <a:rPr lang="ja-JP" altLang="en-US" dirty="0">
                <a:solidFill>
                  <a:schemeClr val="bg1"/>
                </a:solidFill>
              </a:rPr>
              <a:t>隠密が失敗しても、敵の攻撃をジャスト回避でテンション</a:t>
            </a:r>
            <a:r>
              <a:rPr lang="en-US" altLang="ja-JP" dirty="0">
                <a:solidFill>
                  <a:schemeClr val="bg1"/>
                </a:solidFill>
              </a:rPr>
              <a:t>UP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C83BEFD-DAF0-CF7A-AE7B-600BCD7836EA}"/>
              </a:ext>
            </a:extLst>
          </p:cNvPr>
          <p:cNvSpPr txBox="1"/>
          <p:nvPr/>
        </p:nvSpPr>
        <p:spPr>
          <a:xfrm>
            <a:off x="4004538" y="3451543"/>
            <a:ext cx="280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分身の有効活用</a:t>
            </a:r>
            <a:endParaRPr kumimoji="1" lang="ja-JP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8275CDE-04A0-F45C-AEFD-7C068323A7D8}"/>
              </a:ext>
            </a:extLst>
          </p:cNvPr>
          <p:cNvSpPr txBox="1"/>
          <p:nvPr/>
        </p:nvSpPr>
        <p:spPr>
          <a:xfrm>
            <a:off x="5053781" y="4770752"/>
            <a:ext cx="280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士気と耐久力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CBC9F38-6524-C4FA-C6F0-D0C2618281BF}"/>
              </a:ext>
            </a:extLst>
          </p:cNvPr>
          <p:cNvSpPr txBox="1"/>
          <p:nvPr/>
        </p:nvSpPr>
        <p:spPr>
          <a:xfrm>
            <a:off x="8596204" y="3497710"/>
            <a:ext cx="265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ジャスト回避が士気</a:t>
            </a:r>
            <a:endParaRPr lang="en-US" altLang="ja-JP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隠密が耐久力</a:t>
            </a:r>
          </a:p>
        </p:txBody>
      </p:sp>
    </p:spTree>
    <p:extLst>
      <p:ext uri="{BB962C8B-B14F-4D97-AF65-F5344CB8AC3E}">
        <p14:creationId xmlns:p14="http://schemas.microsoft.com/office/powerpoint/2010/main" val="112759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150</Words>
  <Application>Microsoft Office PowerPoint</Application>
  <PresentationFormat>ワイド画面</PresentationFormat>
  <Paragraphs>38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HG正楷書体-PRO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佐藤根　詩音</dc:creator>
  <cp:lastModifiedBy>佐藤根　詩音</cp:lastModifiedBy>
  <cp:revision>236</cp:revision>
  <dcterms:created xsi:type="dcterms:W3CDTF">2024-04-22T04:49:00Z</dcterms:created>
  <dcterms:modified xsi:type="dcterms:W3CDTF">2024-04-23T06:32:12Z</dcterms:modified>
</cp:coreProperties>
</file>