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BC0000"/>
    <a:srgbClr val="DA0000"/>
    <a:srgbClr val="C49500"/>
    <a:srgbClr val="FFDB69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13E1-34C5-9CB1-85BE-681B0653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3F2468-0588-C4B9-B54A-A2C407BD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7A812-FC90-0307-6FE1-763138DC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55391B-F9FA-C9C2-C594-530BEBEF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E3886-6A2C-19B7-1DA3-16E4616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3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3ADFB-D371-EF48-B1C7-FEBFBBD0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0DDAE5-7BA1-A173-0C07-3B6E5E7C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6A20A-E4A0-C017-E752-45AA533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6A7C5-1731-B26B-2B08-2C560890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7BC76-5E4C-27E7-1695-07E2E0E1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8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3CDDA1-0CAC-2086-675D-8CBEB87B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1175A-4659-5647-3DBC-BF6233B0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E1EC0-B516-8569-F178-B0A74958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6DBAB-FA6A-C0C7-DDF0-5BE0DE75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B94E3-4305-1DE0-2F5A-817B809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0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D67CA-465D-B370-87CE-5C8DD3A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7AEB6-A49B-C06F-718C-9BF1DDA2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F9EC4-3DC6-F1EF-40D4-43FB665C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833C9-8123-8A84-E11B-F23F807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44AF7-9A10-A3FB-9998-EFBB256C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0B964-859C-4ED1-C7A6-282835AF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1F9603-881D-641E-F6EE-451EC786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B1F7C-58FC-D379-E563-BC4C756D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B8B6D-FF7B-8822-A82F-69E94E38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948CE8-C308-F77F-D0C5-AEF13FC7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918B-4B4A-CAC8-0D73-E90D5FB6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A4B97-1927-EE14-8EDF-F68C67D60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37523-29FC-AEB3-64EA-F4980A5B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3945A-334A-169D-64B1-3E1E258E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8DCF0-04AB-F860-4A7C-091B5C5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616CB-19CB-1DD0-0958-DA80674A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E7C5-B4B9-D579-EE7F-3711279C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386E1-BA82-5CCD-58A3-B23B1CBF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30CEC-26DC-A49E-50F6-2D15817A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3A0303-89AA-4B29-F4AB-4B4F5789B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B9E1A1-106B-9AAB-A882-6145137F2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78555-CCF1-B0A7-376C-33C114F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B07A2B-FCB6-44D4-32AC-4889417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0BFC4-1366-749B-F436-9100A22C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EBE5-63BB-31B9-74E6-CAF9C222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E3205B-56BF-F770-74C4-51D9A58C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84DE90-7147-88B8-BB6A-2A22CAE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49A23C-AE0D-19C9-C48A-CFB5B6A6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3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FD371-F174-638F-D3F2-F54CD37C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47092-602B-D8A7-6514-090DC1A3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3169FF-E3B8-10A0-CB60-A29ED4BE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098B7-B506-C334-6619-ECF1F7DE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84862-7C04-90F9-35A5-64A928A1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F9F7B-C804-D916-4FA3-5442626C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D2010-9006-8448-E1EB-3F368F87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B5498-5A3B-E64B-5D31-6FE04E71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290C0-F899-B291-509F-9AEFC6CD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A58D2-F1FF-6925-C066-330D137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689EE6-652F-BB0C-9BDB-FAEDA215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C2E63-E12A-B6F8-7554-80C72C15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8154F-23A9-C62A-852E-672C94D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AD24C9-A072-8BFD-DDC7-189C4AA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93C099-D439-55C6-9345-3FE5AEF5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4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8BA532-4069-B9B0-E157-CC32BB42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FA7AD-6EEB-D0E7-5A48-4F29CA70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490B6-C3A3-5A6F-6D46-E138B9F1D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23E-733E-4794-AFAC-F15591D885D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D2EFA-510C-6D88-0C99-17D01DA61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172F7-6BBB-4DC7-CA22-F88ABD5F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1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46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 descr="建物, テーブル, 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19D165ED-70E7-1B99-EBE9-96D088B2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76" y="4132735"/>
            <a:ext cx="3147168" cy="1790951"/>
          </a:xfrm>
          <a:prstGeom prst="rect">
            <a:avLst/>
          </a:prstGeom>
        </p:spPr>
      </p:pic>
      <p:pic>
        <p:nvPicPr>
          <p:cNvPr id="23" name="図 22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6008091D-CB87-DE3F-9046-05A11F325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553" y="162890"/>
            <a:ext cx="2196923" cy="2010185"/>
          </a:xfrm>
          <a:prstGeom prst="rect">
            <a:avLst/>
          </a:prstGeom>
        </p:spPr>
      </p:pic>
      <p:pic>
        <p:nvPicPr>
          <p:cNvPr id="21" name="図 20" descr="女の子, 子供, 持つ, クマ が含まれている画像&#10;&#10;自動的に生成された説明">
            <a:extLst>
              <a:ext uri="{FF2B5EF4-FFF2-40B4-BE49-F238E27FC236}">
                <a16:creationId xmlns:a16="http://schemas.microsoft.com/office/drawing/2014/main" id="{56735338-E65C-05A2-4E00-1175E3099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26061" y="2173075"/>
            <a:ext cx="1445617" cy="1445617"/>
          </a:xfrm>
          <a:prstGeom prst="rect">
            <a:avLst/>
          </a:prstGeom>
          <a:effectLst>
            <a:glow rad="190500">
              <a:schemeClr val="accent1">
                <a:alpha val="60000"/>
              </a:schemeClr>
            </a:glow>
          </a:effectLst>
        </p:spPr>
      </p:pic>
      <p:pic>
        <p:nvPicPr>
          <p:cNvPr id="19" name="図 18" descr="文字の書かれた紙&#10;&#10;自動的に生成された説明">
            <a:extLst>
              <a:ext uri="{FF2B5EF4-FFF2-40B4-BE49-F238E27FC236}">
                <a16:creationId xmlns:a16="http://schemas.microsoft.com/office/drawing/2014/main" id="{E3577547-76EB-9B39-8DD0-388E3583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3180">
            <a:off x="1946391" y="98508"/>
            <a:ext cx="693952" cy="1745790"/>
          </a:xfrm>
          <a:prstGeom prst="rect">
            <a:avLst/>
          </a:prstGeom>
          <a:effectLst>
            <a:glow rad="228600">
              <a:schemeClr val="accent2">
                <a:alpha val="65000"/>
              </a:schemeClr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D77B55-0550-18AE-4E2D-75D8D5F6598B}"/>
              </a:ext>
            </a:extLst>
          </p:cNvPr>
          <p:cNvSpPr txBox="1"/>
          <p:nvPr/>
        </p:nvSpPr>
        <p:spPr>
          <a:xfrm>
            <a:off x="3442448" y="-3245"/>
            <a:ext cx="5297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77800">
                    <a:schemeClr val="accent1">
                      <a:lumMod val="40000"/>
                      <a:lumOff val="60000"/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逃げる</a:t>
            </a:r>
            <a:r>
              <a:rPr lang="en-US" altLang="ja-JP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77800">
                    <a:schemeClr val="accent1">
                      <a:lumMod val="40000"/>
                      <a:lumOff val="60000"/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!!!</a:t>
            </a:r>
            <a:r>
              <a:rPr kumimoji="1" lang="ja-JP" altLang="en-US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77800">
                    <a:schemeClr val="accent1">
                      <a:lumMod val="40000"/>
                      <a:lumOff val="60000"/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やつ</a:t>
            </a:r>
            <a:endParaRPr kumimoji="1" lang="en-US" altLang="ja-JP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77800">
                  <a:schemeClr val="accent1">
                    <a:lumMod val="40000"/>
                    <a:lumOff val="60000"/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AAE1D5-9E93-7116-0121-1D52F69086CE}"/>
              </a:ext>
            </a:extLst>
          </p:cNvPr>
          <p:cNvSpPr txBox="1"/>
          <p:nvPr/>
        </p:nvSpPr>
        <p:spPr>
          <a:xfrm>
            <a:off x="2590072" y="1021073"/>
            <a:ext cx="7548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2032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からくりを利用して</a:t>
            </a:r>
            <a:r>
              <a:rPr lang="ja-JP" altLang="en-US" sz="4400" b="1" dirty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里</a:t>
            </a:r>
            <a:r>
              <a:rPr kumimoji="1" lang="ja-JP" altLang="en-US" sz="4400" b="1" dirty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から</a:t>
            </a:r>
            <a:r>
              <a:rPr kumimoji="1" lang="ja-JP" altLang="en-US" sz="4400" b="1" dirty="0">
                <a:ln w="6350"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脱出</a:t>
            </a:r>
            <a:r>
              <a:rPr kumimoji="1" lang="ja-JP" altLang="en-US" sz="4400" b="1" dirty="0">
                <a:ln w="635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しろ。</a:t>
            </a:r>
          </a:p>
        </p:txBody>
      </p:sp>
      <p:pic>
        <p:nvPicPr>
          <p:cNvPr id="9" name="図 8" descr="女の子, 子供, 持つ, クマ が含まれている画像&#10;&#10;自動的に生成された説明">
            <a:extLst>
              <a:ext uri="{FF2B5EF4-FFF2-40B4-BE49-F238E27FC236}">
                <a16:creationId xmlns:a16="http://schemas.microsoft.com/office/drawing/2014/main" id="{4D27C10F-8B41-167E-B249-909DC11C99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222" y="2185875"/>
            <a:ext cx="1445617" cy="1445617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DAE000-A69B-5CF1-D917-F7B95E5C331A}"/>
              </a:ext>
            </a:extLst>
          </p:cNvPr>
          <p:cNvSpPr txBox="1"/>
          <p:nvPr/>
        </p:nvSpPr>
        <p:spPr>
          <a:xfrm>
            <a:off x="22555" y="349892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後ろからは</a:t>
            </a:r>
            <a:r>
              <a:rPr kumimoji="1" lang="ja-JP" altLang="en-US" sz="28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追手</a:t>
            </a:r>
            <a:r>
              <a:rPr kumimoji="1"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が</a:t>
            </a:r>
            <a:r>
              <a:rPr kumimoji="1" lang="en-US" altLang="ja-JP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49" name="図 48" descr="コーヒー, テーブル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C1BFE807-0690-4564-44B8-9B387C650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62" y="3594644"/>
            <a:ext cx="2017019" cy="2606741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9514EFF-0625-7211-7C8E-BE914D25584F}"/>
              </a:ext>
            </a:extLst>
          </p:cNvPr>
          <p:cNvSpPr txBox="1"/>
          <p:nvPr/>
        </p:nvSpPr>
        <p:spPr>
          <a:xfrm rot="21285254">
            <a:off x="2804704" y="2478824"/>
            <a:ext cx="86373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からくりを使い</a:t>
            </a:r>
            <a:r>
              <a:rPr lang="ja-JP" altLang="en-US" sz="54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2159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追手を撒く</a:t>
            </a:r>
            <a:r>
              <a:rPr lang="ja-JP" altLang="en-US" sz="4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でござる</a:t>
            </a:r>
            <a:r>
              <a:rPr lang="en-US" altLang="ja-JP" sz="4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4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959C76-9F0F-DA0A-04B9-59E47E805BC1}"/>
              </a:ext>
            </a:extLst>
          </p:cNvPr>
          <p:cNvSpPr txBox="1"/>
          <p:nvPr/>
        </p:nvSpPr>
        <p:spPr>
          <a:xfrm>
            <a:off x="22555" y="1782426"/>
            <a:ext cx="4783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汝、</a:t>
            </a:r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裏切りの抜け忍</a:t>
            </a:r>
            <a:r>
              <a:rPr kumimoji="1"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にござる</a:t>
            </a:r>
            <a:r>
              <a:rPr kumimoji="1" lang="en-US" altLang="ja-JP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B57EE00-466A-1CA7-9FA4-3029EBE33508}"/>
              </a:ext>
            </a:extLst>
          </p:cNvPr>
          <p:cNvSpPr txBox="1"/>
          <p:nvPr/>
        </p:nvSpPr>
        <p:spPr>
          <a:xfrm rot="388970">
            <a:off x="5060514" y="4974376"/>
            <a:ext cx="390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起動して障害物として利用できぬか</a:t>
            </a:r>
            <a:r>
              <a:rPr lang="en-US" altLang="ja-JP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0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E3035A1-C95E-C7D7-3AA0-BE2F04A1C65F}"/>
              </a:ext>
            </a:extLst>
          </p:cNvPr>
          <p:cNvSpPr txBox="1"/>
          <p:nvPr/>
        </p:nvSpPr>
        <p:spPr>
          <a:xfrm>
            <a:off x="6627148" y="6001330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座敷からくり</a:t>
            </a:r>
            <a:endParaRPr kumimoji="1" lang="ja-JP" altLang="en-US" sz="20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A68067B-2024-FC57-2B25-5F3EDFFBDB0C}"/>
              </a:ext>
            </a:extLst>
          </p:cNvPr>
          <p:cNvSpPr txBox="1"/>
          <p:nvPr/>
        </p:nvSpPr>
        <p:spPr>
          <a:xfrm rot="21218522">
            <a:off x="8064901" y="3676608"/>
            <a:ext cx="28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別の部屋に逃げれぬか</a:t>
            </a:r>
            <a:r>
              <a:rPr lang="en-US" altLang="ja-JP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0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586C7F4-D94A-68CC-34B0-FB8A54DE7B7A}"/>
              </a:ext>
            </a:extLst>
          </p:cNvPr>
          <p:cNvSpPr/>
          <p:nvPr/>
        </p:nvSpPr>
        <p:spPr>
          <a:xfrm>
            <a:off x="9753600" y="4337937"/>
            <a:ext cx="835742" cy="75517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456FB90-9C38-58E1-AE7B-783C94C9ED92}"/>
              </a:ext>
            </a:extLst>
          </p:cNvPr>
          <p:cNvSpPr txBox="1"/>
          <p:nvPr/>
        </p:nvSpPr>
        <p:spPr>
          <a:xfrm>
            <a:off x="9957048" y="5917506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回転壁</a:t>
            </a:r>
            <a:endParaRPr kumimoji="1" lang="ja-JP" altLang="en-US" sz="20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63" name="図 62" descr="駅のホーム&#10;&#10;自動的に生成された説明">
            <a:extLst>
              <a:ext uri="{FF2B5EF4-FFF2-40B4-BE49-F238E27FC236}">
                <a16:creationId xmlns:a16="http://schemas.microsoft.com/office/drawing/2014/main" id="{CB698C8D-82BA-3F20-8F5F-0082DE856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8" y="4034389"/>
            <a:ext cx="4854175" cy="2730473"/>
          </a:xfrm>
          <a:prstGeom prst="rect">
            <a:avLst/>
          </a:prstGeom>
        </p:spPr>
      </p:pic>
      <p:pic>
        <p:nvPicPr>
          <p:cNvPr id="66" name="図 65" descr="ロゴ&#10;&#10;中程度の精度で自動的に生成された説明">
            <a:extLst>
              <a:ext uri="{FF2B5EF4-FFF2-40B4-BE49-F238E27FC236}">
                <a16:creationId xmlns:a16="http://schemas.microsoft.com/office/drawing/2014/main" id="{08C1BE51-AB64-8ED7-B98F-6C932D93C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2" y="5461305"/>
            <a:ext cx="643189" cy="940135"/>
          </a:xfrm>
          <a:prstGeom prst="rect">
            <a:avLst/>
          </a:prstGeom>
        </p:spPr>
      </p:pic>
      <p:pic>
        <p:nvPicPr>
          <p:cNvPr id="68" name="図 67" descr="図形&#10;&#10;中程度の精度で自動的に生成された説明">
            <a:extLst>
              <a:ext uri="{FF2B5EF4-FFF2-40B4-BE49-F238E27FC236}">
                <a16:creationId xmlns:a16="http://schemas.microsoft.com/office/drawing/2014/main" id="{B67A1D43-C9EF-819A-A300-EAC57D0C83A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82" y="4232608"/>
            <a:ext cx="548301" cy="539709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AC32CC7B-9E07-A848-276E-0EA99F3433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03" y="5224919"/>
            <a:ext cx="556835" cy="612008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A56A801-1221-FA32-ACCE-B50CE9664DE0}"/>
              </a:ext>
            </a:extLst>
          </p:cNvPr>
          <p:cNvSpPr txBox="1"/>
          <p:nvPr/>
        </p:nvSpPr>
        <p:spPr>
          <a:xfrm rot="21313364">
            <a:off x="2028586" y="5843021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“</a:t>
            </a:r>
            <a:r>
              <a:rPr lang="ja-JP" altLang="en-US" sz="3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元</a:t>
            </a:r>
            <a:r>
              <a:rPr lang="en-US" altLang="ja-JP" sz="3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”</a:t>
            </a:r>
            <a:r>
              <a:rPr lang="ja-JP" altLang="en-US" sz="3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仲間を欺け</a:t>
            </a:r>
            <a:endParaRPr kumimoji="1" lang="ja-JP" altLang="en-US" sz="3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9973B1-3C4E-5D6A-DBCC-CB5BB0C8CE28}"/>
              </a:ext>
            </a:extLst>
          </p:cNvPr>
          <p:cNvSpPr txBox="1"/>
          <p:nvPr/>
        </p:nvSpPr>
        <p:spPr>
          <a:xfrm>
            <a:off x="9165148" y="22704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『CELESTE</a:t>
            </a:r>
            <a:r>
              <a:rPr kumimoji="1" lang="ja-JP" altLang="en-US" dirty="0">
                <a:solidFill>
                  <a:srgbClr val="FF0000"/>
                </a:solidFill>
              </a:rPr>
              <a:t>っぽい</a:t>
            </a:r>
            <a:r>
              <a:rPr kumimoji="1" lang="en-US" altLang="ja-JP" dirty="0">
                <a:solidFill>
                  <a:srgbClr val="FF0000"/>
                </a:solidFill>
              </a:rPr>
              <a:t>』</a:t>
            </a:r>
            <a:r>
              <a:rPr kumimoji="1" lang="ja-JP" altLang="en-US" dirty="0">
                <a:solidFill>
                  <a:srgbClr val="FF0000"/>
                </a:solidFill>
              </a:rPr>
              <a:t>じゃなくて</a:t>
            </a:r>
            <a:r>
              <a:rPr kumimoji="1" lang="en-US" altLang="ja-JP" dirty="0">
                <a:solidFill>
                  <a:srgbClr val="FF0000"/>
                </a:solidFill>
              </a:rPr>
              <a:t>『</a:t>
            </a:r>
            <a:r>
              <a:rPr kumimoji="1" lang="ja-JP" altLang="en-US" dirty="0">
                <a:solidFill>
                  <a:srgbClr val="FF0000"/>
                </a:solidFill>
              </a:rPr>
              <a:t>逃げる</a:t>
            </a:r>
            <a:r>
              <a:rPr kumimoji="1" lang="en-US" altLang="ja-JP" dirty="0">
                <a:solidFill>
                  <a:srgbClr val="FF0000"/>
                </a:solidFill>
              </a:rPr>
              <a:t>!!』</a:t>
            </a:r>
            <a:r>
              <a:rPr kumimoji="1" lang="ja-JP" altLang="en-US" dirty="0">
                <a:solidFill>
                  <a:srgbClr val="FF0000"/>
                </a:solidFill>
              </a:rPr>
              <a:t>を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中心にしないと発想が凝り固まって面白くなくなる。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27A1F9-0827-E9DB-6279-7A47D5626B56}"/>
              </a:ext>
            </a:extLst>
          </p:cNvPr>
          <p:cNvSpPr txBox="1"/>
          <p:nvPr/>
        </p:nvSpPr>
        <p:spPr>
          <a:xfrm>
            <a:off x="9165148" y="917085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地味なゲームにならないようにプレイヤーがハマれる要素と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忍者らしさを感じられる要素を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0221DD-E36C-2604-5A83-710C4655EF9E}"/>
              </a:ext>
            </a:extLst>
          </p:cNvPr>
          <p:cNvSpPr txBox="1"/>
          <p:nvPr/>
        </p:nvSpPr>
        <p:spPr>
          <a:xfrm>
            <a:off x="9165147" y="1597113"/>
            <a:ext cx="657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ギミックを使うのは良いが、プレイヤーが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パッと見で気付けるギミックを作ろう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そこから</a:t>
            </a:r>
            <a:r>
              <a:rPr lang="en-US" altLang="ja-JP" dirty="0">
                <a:solidFill>
                  <a:srgbClr val="FF0000"/>
                </a:solidFill>
              </a:rPr>
              <a:t>『</a:t>
            </a:r>
            <a:r>
              <a:rPr lang="ja-JP" altLang="en-US" dirty="0">
                <a:solidFill>
                  <a:srgbClr val="FF0000"/>
                </a:solidFill>
              </a:rPr>
              <a:t>こうすれば良い具合に行ける</a:t>
            </a:r>
            <a:r>
              <a:rPr lang="en-US" altLang="ja-JP" dirty="0">
                <a:solidFill>
                  <a:srgbClr val="FF0000"/>
                </a:solidFill>
              </a:rPr>
              <a:t>…</a:t>
            </a:r>
            <a:r>
              <a:rPr lang="ja-JP" altLang="en-US" dirty="0">
                <a:solidFill>
                  <a:srgbClr val="FF0000"/>
                </a:solidFill>
              </a:rPr>
              <a:t>？</a:t>
            </a:r>
            <a:r>
              <a:rPr lang="en-US" altLang="ja-JP" dirty="0">
                <a:solidFill>
                  <a:srgbClr val="FF0000"/>
                </a:solidFill>
              </a:rPr>
              <a:t>』</a:t>
            </a:r>
            <a:r>
              <a:rPr lang="ja-JP" altLang="en-US" dirty="0">
                <a:solidFill>
                  <a:srgbClr val="FF0000"/>
                </a:solidFill>
              </a:rPr>
              <a:t>に転換させて</a:t>
            </a:r>
            <a:r>
              <a:rPr lang="en-US" altLang="ja-JP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403159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136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8</cp:revision>
  <dcterms:created xsi:type="dcterms:W3CDTF">2024-04-23T00:18:28Z</dcterms:created>
  <dcterms:modified xsi:type="dcterms:W3CDTF">2024-04-24T09:18:47Z</dcterms:modified>
</cp:coreProperties>
</file>