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10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088582677165364E-2"/>
          <c:y val="0.16284375000000001"/>
          <c:w val="0.79590616797900249"/>
          <c:h val="0.7249635826771653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0.60000000000000042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0.15000000000000011</c:v>
                </c:pt>
                <c:pt idx="2">
                  <c:v>1.1000000000000001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00832"/>
        <c:axId val="103801408"/>
      </c:scatterChart>
      <c:valAx>
        <c:axId val="103800832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103801408"/>
        <c:crosses val="autoZero"/>
        <c:crossBetween val="midCat"/>
        <c:majorUnit val="0.5"/>
      </c:valAx>
      <c:valAx>
        <c:axId val="10380140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038008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421D-55CD-4D83-A9F0-0778A5101776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52CE-A461-46A2-BCA4-D2AE810FA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4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152CE-A461-46A2-BCA4-D2AE810FA8E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9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BBDB-4B57-432A-83B7-B84D7C60A928}" type="datetimeFigureOut">
              <a:rPr lang="zh-TW" altLang="en-US" smtClean="0"/>
              <a:pPr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expresult1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expresult2_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expresult2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Experiment(</a:t>
            </a:r>
            <a:r>
              <a:rPr lang="zh-TW" altLang="en-US" dirty="0" smtClean="0"/>
              <a:t>視覺上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8" y="1556793"/>
          <a:ext cx="3120345" cy="494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69"/>
                <a:gridCol w="624069"/>
                <a:gridCol w="624069"/>
                <a:gridCol w="624069"/>
              </a:tblGrid>
              <a:tr h="116871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Whole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</a:tr>
              <a:tr h="6352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Neutral</a:t>
                      </a:r>
                      <a:endParaRPr lang="zh-TW" altLang="en-US" dirty="0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r>
                        <a:rPr lang="en-US" altLang="zh-TW" sz="4000" dirty="0" smtClean="0"/>
                        <a:t>Class 1</a:t>
                      </a:r>
                    </a:p>
                    <a:p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16871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Sun</a:t>
                      </a:r>
                      <a:r>
                        <a:rPr lang="en-US" altLang="zh-TW" baseline="0" dirty="0" smtClean="0"/>
                        <a:t> glasses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352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Scarf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2885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Class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5526" y="1556792"/>
          <a:ext cx="3150775" cy="48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155"/>
                <a:gridCol w="630155"/>
                <a:gridCol w="630155"/>
                <a:gridCol w="630155"/>
                <a:gridCol w="630155"/>
              </a:tblGrid>
              <a:tr h="107933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MaskedImage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</a:tr>
              <a:tr h="6299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Neutral</a:t>
                      </a:r>
                      <a:endParaRPr lang="zh-TW" altLang="en-US" dirty="0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r>
                        <a:rPr lang="en-US" altLang="zh-TW" sz="4000" dirty="0" smtClean="0"/>
                        <a:t>Class 1</a:t>
                      </a:r>
                    </a:p>
                    <a:p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0793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Sun</a:t>
                      </a:r>
                      <a:r>
                        <a:rPr lang="en-US" altLang="zh-TW" baseline="0" dirty="0" smtClean="0"/>
                        <a:t> glasses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299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Scarf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900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Class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input_probe72.png"/>
          <p:cNvPicPr>
            <a:picLocks noChangeAspect="1"/>
          </p:cNvPicPr>
          <p:nvPr/>
        </p:nvPicPr>
        <p:blipFill>
          <a:blip r:embed="rId3" cstate="print"/>
          <a:srcRect l="45275" t="36517" r="45275" b="41986"/>
          <a:stretch>
            <a:fillRect/>
          </a:stretch>
        </p:blipFill>
        <p:spPr>
          <a:xfrm>
            <a:off x="521600" y="359949"/>
            <a:ext cx="900000" cy="972108"/>
          </a:xfrm>
          <a:prstGeom prst="rect">
            <a:avLst/>
          </a:prstGeom>
        </p:spPr>
      </p:pic>
      <p:pic>
        <p:nvPicPr>
          <p:cNvPr id="5" name="圖片 4" descr="gallaryHR_masked72.png"/>
          <p:cNvPicPr>
            <a:picLocks noChangeAspect="1"/>
          </p:cNvPicPr>
          <p:nvPr/>
        </p:nvPicPr>
        <p:blipFill>
          <a:blip r:embed="rId4" cstate="print"/>
          <a:srcRect t="34120" b="36738"/>
          <a:stretch>
            <a:fillRect/>
          </a:stretch>
        </p:blipFill>
        <p:spPr>
          <a:xfrm>
            <a:off x="2411760" y="395953"/>
            <a:ext cx="4320000" cy="936104"/>
          </a:xfrm>
          <a:prstGeom prst="rect">
            <a:avLst/>
          </a:prstGeom>
        </p:spPr>
      </p:pic>
      <p:pic>
        <p:nvPicPr>
          <p:cNvPr id="12" name="圖片 11" descr="output_our72.png"/>
          <p:cNvPicPr>
            <a:picLocks noChangeAspect="1"/>
          </p:cNvPicPr>
          <p:nvPr/>
        </p:nvPicPr>
        <p:blipFill>
          <a:blip r:embed="rId5" cstate="print"/>
          <a:srcRect l="31988" t="16617" r="30208" b="29377"/>
          <a:stretch>
            <a:fillRect/>
          </a:stretch>
        </p:blipFill>
        <p:spPr>
          <a:xfrm>
            <a:off x="7632440" y="395953"/>
            <a:ext cx="900000" cy="900000"/>
          </a:xfrm>
          <a:prstGeom prst="rect">
            <a:avLst/>
          </a:prstGeom>
        </p:spPr>
      </p:pic>
      <p:cxnSp>
        <p:nvCxnSpPr>
          <p:cNvPr id="41" name="直線單箭頭接點 40"/>
          <p:cNvCxnSpPr/>
          <p:nvPr/>
        </p:nvCxnSpPr>
        <p:spPr>
          <a:xfrm flipV="1">
            <a:off x="4572000" y="1700872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707904" y="1700872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2843808" y="1700872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300192" y="1700872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320012" y="1281535"/>
            <a:ext cx="150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HR Output</a:t>
            </a:r>
            <a:endParaRPr lang="zh-TW" altLang="en-US" sz="2000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020272" y="3140968"/>
            <a:ext cx="2123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Interpolated Corrupted Pixels</a:t>
            </a:r>
            <a:endParaRPr lang="zh-TW" altLang="en-US" sz="2000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2411760" y="467961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1835728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843808" y="1876762"/>
            <a:ext cx="42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0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1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8" name="圖片 147" descr="bicubic.png"/>
          <p:cNvPicPr>
            <a:picLocks noChangeAspect="1"/>
          </p:cNvPicPr>
          <p:nvPr/>
        </p:nvPicPr>
        <p:blipFill>
          <a:blip r:embed="rId6" cstate="print"/>
          <a:srcRect l="31988" t="16617" r="30208" b="29377"/>
          <a:stretch>
            <a:fillRect/>
          </a:stretch>
        </p:blipFill>
        <p:spPr>
          <a:xfrm>
            <a:off x="7668344" y="2276872"/>
            <a:ext cx="900000" cy="900000"/>
          </a:xfrm>
          <a:prstGeom prst="rect">
            <a:avLst/>
          </a:prstGeom>
        </p:spPr>
      </p:pic>
      <p:cxnSp>
        <p:nvCxnSpPr>
          <p:cNvPr id="155" name="直線接點 154"/>
          <p:cNvCxnSpPr/>
          <p:nvPr/>
        </p:nvCxnSpPr>
        <p:spPr>
          <a:xfrm>
            <a:off x="1547667" y="2399402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gallaryLR_masked72.png"/>
          <p:cNvPicPr>
            <a:picLocks noChangeAspect="1"/>
          </p:cNvPicPr>
          <p:nvPr/>
        </p:nvPicPr>
        <p:blipFill>
          <a:blip r:embed="rId7" cstate="print"/>
          <a:srcRect t="35621" b="37376"/>
          <a:stretch>
            <a:fillRect/>
          </a:stretch>
        </p:blipFill>
        <p:spPr>
          <a:xfrm>
            <a:off x="2432131" y="2348880"/>
            <a:ext cx="4320000" cy="864000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1583575" y="2420888"/>
            <a:ext cx="396137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圖片 80" descr="maskedinput72.png"/>
          <p:cNvPicPr>
            <a:picLocks noChangeAspect="1"/>
          </p:cNvPicPr>
          <p:nvPr/>
        </p:nvPicPr>
        <p:blipFill>
          <a:blip r:embed="rId8" cstate="print"/>
          <a:srcRect l="45209" t="36380" r="45341" b="43777"/>
          <a:stretch>
            <a:fillRect/>
          </a:stretch>
        </p:blipFill>
        <p:spPr>
          <a:xfrm>
            <a:off x="539555" y="2276872"/>
            <a:ext cx="900000" cy="900000"/>
          </a:xfrm>
          <a:prstGeom prst="rect">
            <a:avLst/>
          </a:prstGeom>
        </p:spPr>
      </p:pic>
      <p:sp>
        <p:nvSpPr>
          <p:cNvPr id="82" name="手繪多邊形 81"/>
          <p:cNvSpPr>
            <a:spLocks/>
          </p:cNvSpPr>
          <p:nvPr/>
        </p:nvSpPr>
        <p:spPr>
          <a:xfrm>
            <a:off x="575652" y="2794994"/>
            <a:ext cx="828000" cy="396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253500" y="1340768"/>
            <a:ext cx="257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H</a:t>
            </a:r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Training Images</a:t>
            </a:r>
            <a:endParaRPr lang="zh-TW" altLang="en-US" sz="2000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359625" y="1281535"/>
            <a:ext cx="126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LR</a:t>
            </a:r>
            <a:r>
              <a:rPr lang="zh-TW" altLang="en-US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Input</a:t>
            </a:r>
            <a:endParaRPr lang="zh-TW" altLang="en-US" sz="2000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347864" y="3275692"/>
            <a:ext cx="241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LR</a:t>
            </a:r>
            <a:r>
              <a:rPr lang="zh-TW" altLang="en-US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Training Images</a:t>
            </a:r>
            <a:endParaRPr lang="zh-TW" altLang="en-US" sz="2000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7" name="向右箭號 86"/>
          <p:cNvSpPr/>
          <p:nvPr/>
        </p:nvSpPr>
        <p:spPr>
          <a:xfrm rot="5400000">
            <a:off x="762398" y="1820000"/>
            <a:ext cx="418404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169337" y="395953"/>
            <a:ext cx="4850935" cy="3383795"/>
          </a:xfrm>
          <a:prstGeom prst="roundRect">
            <a:avLst>
              <a:gd name="adj" fmla="val 50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-右雙向箭號 12"/>
          <p:cNvSpPr/>
          <p:nvPr/>
        </p:nvSpPr>
        <p:spPr>
          <a:xfrm>
            <a:off x="1547664" y="2889729"/>
            <a:ext cx="432048" cy="2512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1" name="文字方塊 90"/>
          <p:cNvSpPr txBox="1"/>
          <p:nvPr/>
        </p:nvSpPr>
        <p:spPr>
          <a:xfrm>
            <a:off x="3753513" y="1875098"/>
            <a:ext cx="42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0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2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617609" y="1875098"/>
            <a:ext cx="42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000" b="1" baseline="-250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3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345801" y="1875098"/>
            <a:ext cx="51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0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N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5364120" y="2059184"/>
            <a:ext cx="36000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向右箭號 95"/>
          <p:cNvSpPr/>
          <p:nvPr/>
        </p:nvSpPr>
        <p:spPr>
          <a:xfrm>
            <a:off x="7164332" y="713681"/>
            <a:ext cx="396000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-36512" y="3156275"/>
            <a:ext cx="2133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Identification of Corrupted Pixels</a:t>
            </a:r>
            <a:endParaRPr lang="zh-TW" altLang="en-US" sz="2000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迴轉箭號 15"/>
          <p:cNvSpPr/>
          <p:nvPr/>
        </p:nvSpPr>
        <p:spPr>
          <a:xfrm flipV="1">
            <a:off x="899592" y="3861048"/>
            <a:ext cx="7479864" cy="648072"/>
          </a:xfrm>
          <a:prstGeom prst="uturnArrow">
            <a:avLst>
              <a:gd name="adj1" fmla="val 2365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向右箭號 99"/>
          <p:cNvSpPr/>
          <p:nvPr/>
        </p:nvSpPr>
        <p:spPr>
          <a:xfrm rot="16200000">
            <a:off x="7873088" y="1747992"/>
            <a:ext cx="418404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907704" y="3861048"/>
            <a:ext cx="540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Occlusion Invariant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Face Hallucination</a:t>
            </a:r>
            <a:endParaRPr lang="zh-TW" altLang="en-US" sz="2400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3" name="手繪多邊形 102"/>
          <p:cNvSpPr>
            <a:spLocks noChangeAspect="1"/>
          </p:cNvSpPr>
          <p:nvPr/>
        </p:nvSpPr>
        <p:spPr>
          <a:xfrm>
            <a:off x="7668344" y="2796275"/>
            <a:ext cx="864096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手繪多邊形 88"/>
          <p:cNvSpPr>
            <a:spLocks/>
          </p:cNvSpPr>
          <p:nvPr/>
        </p:nvSpPr>
        <p:spPr>
          <a:xfrm>
            <a:off x="4176000" y="2844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手繪多邊形 89"/>
          <p:cNvSpPr>
            <a:spLocks/>
          </p:cNvSpPr>
          <p:nvPr/>
        </p:nvSpPr>
        <p:spPr>
          <a:xfrm>
            <a:off x="5040000" y="2844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 93"/>
          <p:cNvSpPr>
            <a:spLocks/>
          </p:cNvSpPr>
          <p:nvPr/>
        </p:nvSpPr>
        <p:spPr>
          <a:xfrm>
            <a:off x="5904000" y="2852936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手繪多邊形 94"/>
          <p:cNvSpPr>
            <a:spLocks/>
          </p:cNvSpPr>
          <p:nvPr/>
        </p:nvSpPr>
        <p:spPr>
          <a:xfrm>
            <a:off x="5040000" y="972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手繪多邊形 96"/>
          <p:cNvSpPr>
            <a:spLocks/>
          </p:cNvSpPr>
          <p:nvPr/>
        </p:nvSpPr>
        <p:spPr>
          <a:xfrm>
            <a:off x="5904000" y="972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手繪多邊形 98"/>
          <p:cNvSpPr>
            <a:spLocks/>
          </p:cNvSpPr>
          <p:nvPr/>
        </p:nvSpPr>
        <p:spPr>
          <a:xfrm>
            <a:off x="3312000" y="972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手繪多邊形 103"/>
          <p:cNvSpPr>
            <a:spLocks/>
          </p:cNvSpPr>
          <p:nvPr/>
        </p:nvSpPr>
        <p:spPr>
          <a:xfrm>
            <a:off x="4176000" y="972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手繪多邊形 105"/>
          <p:cNvSpPr>
            <a:spLocks/>
          </p:cNvSpPr>
          <p:nvPr/>
        </p:nvSpPr>
        <p:spPr>
          <a:xfrm>
            <a:off x="3312000" y="2844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線接點 101"/>
          <p:cNvCxnSpPr/>
          <p:nvPr/>
        </p:nvCxnSpPr>
        <p:spPr>
          <a:xfrm>
            <a:off x="6732208" y="467961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6444008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156176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868144" y="467961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5580112" y="476672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291880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004048" y="467961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4716016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4427952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4139752" y="467961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3851920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3563888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3275856" y="467961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2411760" y="476672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手繪多邊形 109"/>
          <p:cNvSpPr>
            <a:spLocks/>
          </p:cNvSpPr>
          <p:nvPr/>
        </p:nvSpPr>
        <p:spPr>
          <a:xfrm>
            <a:off x="2448000" y="972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接點 107"/>
          <p:cNvCxnSpPr/>
          <p:nvPr/>
        </p:nvCxnSpPr>
        <p:spPr>
          <a:xfrm>
            <a:off x="2411760" y="755993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2987656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2699824" y="467961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411760" y="1042393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3563888" y="755993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427984" y="755993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292080" y="755993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156176" y="755993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699792" y="755993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線接點 132"/>
          <p:cNvCxnSpPr/>
          <p:nvPr/>
        </p:nvCxnSpPr>
        <p:spPr>
          <a:xfrm>
            <a:off x="6444208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6156376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5868344" y="2348880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5580280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5292080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>
            <a:off x="5004248" y="2348880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4716216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428152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4139952" y="2348880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852120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3564088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3276056" y="2348880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6732240" y="2348880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手繪多邊形 110"/>
          <p:cNvSpPr>
            <a:spLocks/>
          </p:cNvSpPr>
          <p:nvPr/>
        </p:nvSpPr>
        <p:spPr>
          <a:xfrm>
            <a:off x="2448000" y="2844008"/>
            <a:ext cx="792000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線接點 130"/>
          <p:cNvCxnSpPr/>
          <p:nvPr/>
        </p:nvCxnSpPr>
        <p:spPr>
          <a:xfrm>
            <a:off x="2411960" y="2636912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2411960" y="2923312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87856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2700024" y="2348880"/>
            <a:ext cx="32" cy="9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2699792" y="2636912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563888" y="2636912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427984" y="2636912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292080" y="2636912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56176" y="2636912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接點 114"/>
          <p:cNvCxnSpPr/>
          <p:nvPr/>
        </p:nvCxnSpPr>
        <p:spPr>
          <a:xfrm>
            <a:off x="2412000" y="2340008"/>
            <a:ext cx="32" cy="9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input_probe72.png"/>
          <p:cNvPicPr>
            <a:picLocks noChangeAspect="1"/>
          </p:cNvPicPr>
          <p:nvPr/>
        </p:nvPicPr>
        <p:blipFill>
          <a:blip r:embed="rId2" cstate="print"/>
          <a:srcRect l="45275" t="36517" r="45275" b="41986"/>
          <a:stretch>
            <a:fillRect/>
          </a:stretch>
        </p:blipFill>
        <p:spPr>
          <a:xfrm>
            <a:off x="755576" y="1340768"/>
            <a:ext cx="900000" cy="900100"/>
          </a:xfrm>
          <a:prstGeom prst="rect">
            <a:avLst/>
          </a:prstGeom>
        </p:spPr>
      </p:pic>
      <p:pic>
        <p:nvPicPr>
          <p:cNvPr id="5" name="圖片 4" descr="maskedinput72.png"/>
          <p:cNvPicPr>
            <a:picLocks noChangeAspect="1"/>
          </p:cNvPicPr>
          <p:nvPr/>
        </p:nvPicPr>
        <p:blipFill>
          <a:blip r:embed="rId3" cstate="print"/>
          <a:srcRect l="45209" t="36380" r="45341" b="43777"/>
          <a:stretch>
            <a:fillRect/>
          </a:stretch>
        </p:blipFill>
        <p:spPr>
          <a:xfrm>
            <a:off x="755576" y="4170566"/>
            <a:ext cx="900000" cy="900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1187624" y="270892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55576" y="227687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LR</a:t>
            </a:r>
            <a:r>
              <a:rPr lang="zh-TW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517867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Mask Learning</a:t>
            </a:r>
            <a:endParaRPr lang="zh-TW" altLang="en-US" sz="16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31840" y="190812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Position-patch Based Face Hallucination</a:t>
            </a:r>
            <a:endParaRPr lang="zh-TW" altLang="en-US" sz="16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" name="圖片 9" descr="output_bad72.png"/>
          <p:cNvPicPr>
            <a:picLocks noChangeAspect="1"/>
          </p:cNvPicPr>
          <p:nvPr/>
        </p:nvPicPr>
        <p:blipFill>
          <a:blip r:embed="rId4" cstate="print"/>
          <a:srcRect l="32069" t="15436" r="30127" b="30558"/>
          <a:stretch>
            <a:fillRect/>
          </a:stretch>
        </p:blipFill>
        <p:spPr>
          <a:xfrm>
            <a:off x="7487968" y="1339200"/>
            <a:ext cx="1080120" cy="1080120"/>
          </a:xfrm>
          <a:prstGeom prst="rect">
            <a:avLst/>
          </a:prstGeom>
        </p:spPr>
      </p:pic>
      <p:pic>
        <p:nvPicPr>
          <p:cNvPr id="11" name="圖片 10" descr="output_our72.png"/>
          <p:cNvPicPr>
            <a:picLocks noChangeAspect="1"/>
          </p:cNvPicPr>
          <p:nvPr/>
        </p:nvPicPr>
        <p:blipFill>
          <a:blip r:embed="rId5" cstate="print"/>
          <a:srcRect l="31988" t="16617" r="30208" b="29377"/>
          <a:stretch>
            <a:fillRect/>
          </a:stretch>
        </p:blipFill>
        <p:spPr>
          <a:xfrm>
            <a:off x="7488832" y="4077072"/>
            <a:ext cx="1080120" cy="108012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6426488" y="4581128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344816" y="5180400"/>
            <a:ext cx="140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HR</a:t>
            </a:r>
            <a:r>
              <a:rPr lang="zh-TW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Output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64288" y="247315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Traditional HR</a:t>
            </a:r>
            <a:r>
              <a:rPr lang="zh-TW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Output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84168" y="371703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Interpolated Image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流程圖: 或 15"/>
          <p:cNvSpPr/>
          <p:nvPr/>
        </p:nvSpPr>
        <p:spPr>
          <a:xfrm>
            <a:off x="6660232" y="4437112"/>
            <a:ext cx="288032" cy="288032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 descr="bicubic.png"/>
          <p:cNvPicPr>
            <a:picLocks noChangeAspect="1"/>
          </p:cNvPicPr>
          <p:nvPr/>
        </p:nvPicPr>
        <p:blipFill>
          <a:blip r:embed="rId6" cstate="print"/>
          <a:srcRect l="31988" t="16617" r="30208" b="29377"/>
          <a:stretch>
            <a:fillRect/>
          </a:stretch>
        </p:blipFill>
        <p:spPr>
          <a:xfrm>
            <a:off x="6372200" y="2780928"/>
            <a:ext cx="936104" cy="936104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>
            <a:off x="6804248" y="414908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699792" y="1268760"/>
            <a:ext cx="3384376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763688" y="17728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763688" y="474663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 descr="gallary1.png"/>
          <p:cNvPicPr>
            <a:picLocks noChangeAspect="1"/>
          </p:cNvPicPr>
          <p:nvPr/>
        </p:nvPicPr>
        <p:blipFill>
          <a:blip r:embed="rId7" cstate="print"/>
          <a:srcRect t="35599" b="35598"/>
          <a:stretch>
            <a:fillRect/>
          </a:stretch>
        </p:blipFill>
        <p:spPr>
          <a:xfrm>
            <a:off x="2879968" y="2924944"/>
            <a:ext cx="3024336" cy="652165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>
            <a:off x="6300192" y="17728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47864" y="3789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Clean Training Images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8" name="手繪多邊形 37"/>
          <p:cNvSpPr>
            <a:spLocks noChangeAspect="1"/>
          </p:cNvSpPr>
          <p:nvPr/>
        </p:nvSpPr>
        <p:spPr>
          <a:xfrm>
            <a:off x="755968" y="4698000"/>
            <a:ext cx="863704" cy="36004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300192" y="479715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Synthesis</a:t>
            </a:r>
            <a:endParaRPr lang="zh-TW" altLang="en-US" sz="16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/>
          <p:cNvGraphicFramePr/>
          <p:nvPr/>
        </p:nvGraphicFramePr>
        <p:xfrm>
          <a:off x="1547664" y="17286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827912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τ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841664" y="836712"/>
            <a:ext cx="0" cy="28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57664" y="44624"/>
            <a:ext cx="0" cy="601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757664" y="3789040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716016" y="39330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Target value of </a:t>
            </a:r>
            <a:r>
              <a:rPr lang="el-GR" altLang="zh-TW" dirty="0" smtClean="0"/>
              <a:t>τ</a:t>
            </a:r>
            <a:endParaRPr lang="zh-TW" altLang="en-US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211288" y="1052736"/>
            <a:ext cx="461665" cy="20162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TW" dirty="0" smtClean="0"/>
              <a:t>Reconstruct  Error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48064" y="3011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τ is too large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059832" y="3011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τ is too small</a:t>
            </a:r>
          </a:p>
        </p:txBody>
      </p:sp>
      <p:sp>
        <p:nvSpPr>
          <p:cNvPr id="21" name="向左箭號 20"/>
          <p:cNvSpPr/>
          <p:nvPr/>
        </p:nvSpPr>
        <p:spPr>
          <a:xfrm>
            <a:off x="4433664" y="316880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左箭號 21"/>
          <p:cNvSpPr/>
          <p:nvPr/>
        </p:nvSpPr>
        <p:spPr>
          <a:xfrm>
            <a:off x="4883696" y="316880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 descr="taugood.png"/>
          <p:cNvPicPr>
            <a:picLocks noChangeAspect="1"/>
          </p:cNvPicPr>
          <p:nvPr/>
        </p:nvPicPr>
        <p:blipFill>
          <a:blip r:embed="rId3" cstate="print"/>
          <a:srcRect l="45275" t="36771" r="45275" b="43386"/>
          <a:stretch>
            <a:fillRect/>
          </a:stretch>
        </p:blipFill>
        <p:spPr>
          <a:xfrm>
            <a:off x="4355976" y="4293096"/>
            <a:ext cx="864096" cy="864096"/>
          </a:xfrm>
          <a:prstGeom prst="rect">
            <a:avLst/>
          </a:prstGeom>
        </p:spPr>
      </p:pic>
      <p:pic>
        <p:nvPicPr>
          <p:cNvPr id="27" name="圖片 26" descr="tautoolarge.png"/>
          <p:cNvPicPr>
            <a:picLocks noChangeAspect="1"/>
          </p:cNvPicPr>
          <p:nvPr/>
        </p:nvPicPr>
        <p:blipFill>
          <a:blip r:embed="rId4" cstate="print"/>
          <a:srcRect l="45209" t="36634" r="45341" b="43523"/>
          <a:stretch>
            <a:fillRect/>
          </a:stretch>
        </p:blipFill>
        <p:spPr>
          <a:xfrm>
            <a:off x="5796136" y="4293096"/>
            <a:ext cx="864096" cy="864096"/>
          </a:xfrm>
          <a:prstGeom prst="rect">
            <a:avLst/>
          </a:prstGeom>
        </p:spPr>
      </p:pic>
      <p:pic>
        <p:nvPicPr>
          <p:cNvPr id="28" name="圖片 27" descr="tautoosmall.png"/>
          <p:cNvPicPr>
            <a:picLocks noChangeAspect="1"/>
          </p:cNvPicPr>
          <p:nvPr/>
        </p:nvPicPr>
        <p:blipFill>
          <a:blip r:embed="rId5" cstate="print"/>
          <a:srcRect l="45144" t="36497" r="45406" b="43660"/>
          <a:stretch>
            <a:fillRect/>
          </a:stretch>
        </p:blipFill>
        <p:spPr>
          <a:xfrm>
            <a:off x="2915816" y="4293096"/>
            <a:ext cx="864096" cy="864096"/>
          </a:xfrm>
          <a:prstGeom prst="rect">
            <a:avLst/>
          </a:prstGeom>
        </p:spPr>
      </p:pic>
      <p:pic>
        <p:nvPicPr>
          <p:cNvPr id="29" name="圖片 28" descr="tauinput.png"/>
          <p:cNvPicPr>
            <a:picLocks noChangeAspect="1"/>
          </p:cNvPicPr>
          <p:nvPr/>
        </p:nvPicPr>
        <p:blipFill>
          <a:blip r:embed="rId6" cstate="print"/>
          <a:srcRect l="45275" t="36771" r="45275" b="43386"/>
          <a:stretch>
            <a:fillRect/>
          </a:stretch>
        </p:blipFill>
        <p:spPr>
          <a:xfrm>
            <a:off x="1475656" y="4293096"/>
            <a:ext cx="864096" cy="864096"/>
          </a:xfrm>
          <a:prstGeom prst="rect">
            <a:avLst/>
          </a:prstGeom>
        </p:spPr>
      </p:pic>
      <p:sp>
        <p:nvSpPr>
          <p:cNvPr id="31" name="向左箭號 30"/>
          <p:cNvSpPr/>
          <p:nvPr/>
        </p:nvSpPr>
        <p:spPr>
          <a:xfrm>
            <a:off x="4435200" y="5517232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左箭號 31"/>
          <p:cNvSpPr/>
          <p:nvPr/>
        </p:nvSpPr>
        <p:spPr>
          <a:xfrm>
            <a:off x="4885200" y="5517232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411760" y="594928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(too many pixels </a:t>
            </a:r>
          </a:p>
          <a:p>
            <a:r>
              <a:rPr lang="en-US" altLang="zh-TW" dirty="0" smtClean="0"/>
              <a:t>are dropped)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436096" y="594928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(the reserved region still contains occlusions)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547664" y="60932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(Input)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691680" y="522920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                       (b)                      (c)                        (d)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exp_fi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692696"/>
            <a:ext cx="7002098" cy="50405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47864" y="5373216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l-GR" altLang="zh-TW" dirty="0" smtClean="0"/>
              <a:t>τ</a:t>
            </a:r>
            <a:r>
              <a:rPr lang="en-US" altLang="zh-TW" dirty="0" smtClean="0"/>
              <a:t>(%)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 rot="10800000">
            <a:off x="1259632" y="1484784"/>
            <a:ext cx="461665" cy="2376264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Reconstruct  Error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Reconstruct_error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6000" y="332656"/>
            <a:ext cx="7002000" cy="504205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347864" y="5014671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l-GR" altLang="zh-TW" dirty="0" smtClean="0"/>
              <a:t>τ</a:t>
            </a:r>
            <a:r>
              <a:rPr lang="en-US" altLang="zh-TW" dirty="0" smtClean="0"/>
              <a:t>(%)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 rot="10800000">
            <a:off x="1259632" y="1126239"/>
            <a:ext cx="461665" cy="2376264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Reconstruct  Error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6588224" y="2998447"/>
            <a:ext cx="792088" cy="16561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5148064" y="2998447"/>
            <a:ext cx="792088" cy="16561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580112" y="3790535"/>
            <a:ext cx="0" cy="100811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7092280" y="3574511"/>
            <a:ext cx="0" cy="12241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 descr="LRvsmaskpair1.png"/>
          <p:cNvPicPr>
            <a:picLocks noChangeAspect="1"/>
          </p:cNvPicPr>
          <p:nvPr/>
        </p:nvPicPr>
        <p:blipFill>
          <a:blip r:embed="rId3" cstate="print"/>
          <a:srcRect t="16202" b="15391"/>
          <a:stretch>
            <a:fillRect/>
          </a:stretch>
        </p:blipFill>
        <p:spPr>
          <a:xfrm>
            <a:off x="6480000" y="5374711"/>
            <a:ext cx="1265414" cy="648072"/>
          </a:xfrm>
          <a:prstGeom prst="rect">
            <a:avLst/>
          </a:prstGeom>
        </p:spPr>
      </p:pic>
      <p:pic>
        <p:nvPicPr>
          <p:cNvPr id="25" name="圖片 24" descr="LRvsmaskpair2.png"/>
          <p:cNvPicPr>
            <a:picLocks noChangeAspect="1"/>
          </p:cNvPicPr>
          <p:nvPr/>
        </p:nvPicPr>
        <p:blipFill>
          <a:blip r:embed="rId4" cstate="print"/>
          <a:srcRect t="15796" b="15796"/>
          <a:stretch>
            <a:fillRect/>
          </a:stretch>
        </p:blipFill>
        <p:spPr>
          <a:xfrm>
            <a:off x="4932000" y="5374711"/>
            <a:ext cx="1265273" cy="648000"/>
          </a:xfrm>
          <a:prstGeom prst="rect">
            <a:avLst/>
          </a:prstGeom>
        </p:spPr>
      </p:pic>
      <p:cxnSp>
        <p:nvCxnSpPr>
          <p:cNvPr id="27" name="直線單箭頭接點 26"/>
          <p:cNvCxnSpPr/>
          <p:nvPr/>
        </p:nvCxnSpPr>
        <p:spPr>
          <a:xfrm>
            <a:off x="7092280" y="4870655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580112" y="4870655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364088" y="60212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                         (b)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/>
        </p:nvGraphicFramePr>
        <p:xfrm>
          <a:off x="467544" y="170080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 A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Jung’s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23.8445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24.7172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24.9705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0.7781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0.8288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467544" y="3429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</a:t>
                      </a:r>
                      <a:r>
                        <a:rPr lang="en-US" altLang="zh-TW" baseline="0" dirty="0" smtClean="0"/>
                        <a:t> 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Jung’s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25.6739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27.0004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27.2819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0.8830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2708920"/>
          <a:ext cx="8496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Method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LR_RSC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HR_Bicubic_RSC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HR_Jung_RSC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HR_Our_RSC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Recognition Rate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85.50%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80.33%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83.50%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88.50%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expresult1_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193</Words>
  <Application>Microsoft Office PowerPoint</Application>
  <PresentationFormat>如螢幕大小 (4:3)</PresentationFormat>
  <Paragraphs>99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Table 1</vt:lpstr>
      <vt:lpstr>Table 2</vt:lpstr>
      <vt:lpstr>PowerPoint 簡報</vt:lpstr>
      <vt:lpstr>PowerPoint 簡報</vt:lpstr>
      <vt:lpstr>PowerPoint 簡報</vt:lpstr>
      <vt:lpstr>PowerPoint 簡報</vt:lpstr>
      <vt:lpstr>Experiment(視覺上)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frank</cp:lastModifiedBy>
  <cp:revision>31</cp:revision>
  <dcterms:created xsi:type="dcterms:W3CDTF">2015-01-07T07:43:46Z</dcterms:created>
  <dcterms:modified xsi:type="dcterms:W3CDTF">2015-01-28T03:23:56Z</dcterms:modified>
</cp:coreProperties>
</file>