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69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08" autoAdjust="0"/>
  </p:normalViewPr>
  <p:slideViewPr>
    <p:cSldViewPr>
      <p:cViewPr>
        <p:scale>
          <a:sx n="152" d="100"/>
          <a:sy n="152" d="100"/>
        </p:scale>
        <p:origin x="-39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90885826771654"/>
          <c:y val="0.16284375"/>
          <c:w val="0.795906167979002"/>
          <c:h val="0.7249635826771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0.0</c:v>
                </c:pt>
                <c:pt idx="1">
                  <c:v>0.6</c:v>
                </c:pt>
                <c:pt idx="2">
                  <c:v>1.0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0.0</c:v>
                </c:pt>
                <c:pt idx="1">
                  <c:v>0.15</c:v>
                </c:pt>
                <c:pt idx="2">
                  <c:v>1.1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2522776"/>
        <c:axId val="-2145583784"/>
      </c:scatterChart>
      <c:valAx>
        <c:axId val="2072522776"/>
        <c:scaling>
          <c:orientation val="minMax"/>
          <c:max val="1.0"/>
          <c:min val="0.0"/>
        </c:scaling>
        <c:delete val="0"/>
        <c:axPos val="b"/>
        <c:numFmt formatCode="General" sourceLinked="1"/>
        <c:majorTickMark val="out"/>
        <c:minorTickMark val="none"/>
        <c:tickLblPos val="nextTo"/>
        <c:crossAx val="-2145583784"/>
        <c:crosses val="autoZero"/>
        <c:crossBetween val="midCat"/>
        <c:majorUnit val="0.5"/>
      </c:valAx>
      <c:valAx>
        <c:axId val="-2145583784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207252277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E8CC7-294C-0D41-984E-629DA88CA90C}" type="datetimeFigureOut">
              <a:rPr kumimoji="1" lang="zh-TW" altLang="en-US" smtClean="0"/>
              <a:t>1/15/15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73349-7442-F24C-A8CF-CC1507776B8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421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mtClean="0"/>
              <a:t>modified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73349-7442-F24C-A8CF-CC1507776B83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242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1/15/15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1/15/15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1/15/15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1/15/15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1/15/15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1/15/15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1/15/15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1/15/15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1/15/15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1/15/15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BBDB-4B57-432A-83B7-B84D7C60A928}" type="datetimeFigureOut">
              <a:rPr lang="zh-TW" altLang="en-US" smtClean="0"/>
              <a:pPr/>
              <a:t>1/15/15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BBDB-4B57-432A-83B7-B84D7C60A928}" type="datetimeFigureOut">
              <a:rPr lang="zh-TW" altLang="en-US" smtClean="0"/>
              <a:pPr/>
              <a:t>1/15/15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267F-429A-4D80-ACCF-6E60A6FBEA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expresult1_1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869" y="754992"/>
            <a:ext cx="7126262" cy="534801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419872" y="6093296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(b)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19672" y="6093296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(a)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20072" y="6093296"/>
            <a:ext cx="42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(c)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20272" y="6093296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(d)</a:t>
            </a:r>
            <a:endParaRPr kumimoji="1"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expresult1_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869" y="754992"/>
            <a:ext cx="7126262" cy="534801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220072" y="6093296"/>
            <a:ext cx="42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(c)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19672" y="6093296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(a)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19872" y="6093296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(b)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76872" y="6910536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(a)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20272" y="6093296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(d)</a:t>
            </a:r>
            <a:endParaRPr kumimoji="1"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expresult2_1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869" y="754992"/>
            <a:ext cx="7126262" cy="53480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expresult2_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869" y="754992"/>
            <a:ext cx="7126262" cy="53480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Experiment(</a:t>
            </a:r>
            <a:r>
              <a:rPr lang="zh-TW" altLang="en-US" dirty="0" smtClean="0"/>
              <a:t>視覺上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5538" y="1556793"/>
          <a:ext cx="3120345" cy="494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69"/>
                <a:gridCol w="624069"/>
                <a:gridCol w="624069"/>
                <a:gridCol w="624069"/>
              </a:tblGrid>
              <a:tr h="116871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Whole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Bicubic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HR</a:t>
                      </a:r>
                      <a:endParaRPr lang="zh-TW" altLang="en-US" dirty="0"/>
                    </a:p>
                  </a:txBody>
                  <a:tcPr/>
                </a:tc>
              </a:tr>
              <a:tr h="6352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Neutral</a:t>
                      </a:r>
                      <a:endParaRPr lang="zh-TW" altLang="en-US" dirty="0"/>
                    </a:p>
                  </a:txBody>
                  <a:tcPr/>
                </a:tc>
                <a:tc rowSpan="3" gridSpan="4">
                  <a:txBody>
                    <a:bodyPr/>
                    <a:lstStyle/>
                    <a:p>
                      <a:r>
                        <a:rPr lang="en-US" altLang="zh-TW" sz="4000" dirty="0" smtClean="0"/>
                        <a:t>Class 1</a:t>
                      </a:r>
                    </a:p>
                    <a:p>
                      <a:r>
                        <a:rPr lang="en-US" altLang="zh-TW" sz="4000" dirty="0" smtClean="0"/>
                        <a:t>Images</a:t>
                      </a:r>
                      <a:endParaRPr lang="zh-TW" altLang="en-US" sz="4000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16871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Sun</a:t>
                      </a:r>
                      <a:r>
                        <a:rPr lang="en-US" altLang="zh-TW" baseline="0" dirty="0" smtClean="0"/>
                        <a:t> glasses</a:t>
                      </a:r>
                      <a:endParaRPr lang="zh-TW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6352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Scarf</a:t>
                      </a:r>
                      <a:endParaRPr lang="zh-TW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2885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 smtClean="0"/>
                        <a:t>Class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 smtClean="0"/>
                        <a:t>Images</a:t>
                      </a:r>
                      <a:endParaRPr lang="zh-TW" altLang="en-US" sz="4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95526" y="1556792"/>
          <a:ext cx="3150775" cy="485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155"/>
                <a:gridCol w="630155"/>
                <a:gridCol w="630155"/>
                <a:gridCol w="630155"/>
                <a:gridCol w="630155"/>
              </a:tblGrid>
              <a:tr h="107933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MaskedImage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Bicubic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HR</a:t>
                      </a:r>
                      <a:endParaRPr lang="zh-TW" altLang="en-US" dirty="0"/>
                    </a:p>
                  </a:txBody>
                  <a:tcPr/>
                </a:tc>
              </a:tr>
              <a:tr h="6299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Neutral</a:t>
                      </a:r>
                      <a:endParaRPr lang="zh-TW" altLang="en-US" dirty="0"/>
                    </a:p>
                  </a:txBody>
                  <a:tcPr/>
                </a:tc>
                <a:tc rowSpan="3" gridSpan="4">
                  <a:txBody>
                    <a:bodyPr/>
                    <a:lstStyle/>
                    <a:p>
                      <a:r>
                        <a:rPr lang="en-US" altLang="zh-TW" sz="4000" dirty="0" smtClean="0"/>
                        <a:t>Class 1</a:t>
                      </a:r>
                    </a:p>
                    <a:p>
                      <a:r>
                        <a:rPr lang="en-US" altLang="zh-TW" sz="4000" dirty="0" smtClean="0"/>
                        <a:t>Images</a:t>
                      </a:r>
                      <a:endParaRPr lang="zh-TW" altLang="en-US" sz="4000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0793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Sun</a:t>
                      </a:r>
                      <a:r>
                        <a:rPr lang="en-US" altLang="zh-TW" baseline="0" dirty="0" smtClean="0"/>
                        <a:t> glasses</a:t>
                      </a:r>
                      <a:endParaRPr lang="zh-TW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6299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Scarf</a:t>
                      </a:r>
                      <a:endParaRPr lang="zh-TW" alt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1900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 smtClean="0"/>
                        <a:t>Class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 smtClean="0"/>
                        <a:t>Images</a:t>
                      </a:r>
                      <a:endParaRPr lang="zh-TW" altLang="en-US" sz="4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allaryHR_masked72.png"/>
          <p:cNvPicPr>
            <a:picLocks noChangeAspect="1"/>
          </p:cNvPicPr>
          <p:nvPr/>
        </p:nvPicPr>
        <p:blipFill>
          <a:blip r:embed="rId2" cstate="print"/>
          <a:srcRect t="34120" b="36738"/>
          <a:stretch>
            <a:fillRect/>
          </a:stretch>
        </p:blipFill>
        <p:spPr>
          <a:xfrm>
            <a:off x="2411760" y="323945"/>
            <a:ext cx="4320000" cy="936104"/>
          </a:xfrm>
          <a:prstGeom prst="rect">
            <a:avLst/>
          </a:prstGeom>
        </p:spPr>
      </p:pic>
      <p:pic>
        <p:nvPicPr>
          <p:cNvPr id="9" name="圖片 8" descr="input_probe72.png"/>
          <p:cNvPicPr>
            <a:picLocks noChangeAspect="1"/>
          </p:cNvPicPr>
          <p:nvPr/>
        </p:nvPicPr>
        <p:blipFill>
          <a:blip r:embed="rId3" cstate="print"/>
          <a:srcRect l="45275" t="36517" r="45275" b="41986"/>
          <a:stretch>
            <a:fillRect/>
          </a:stretch>
        </p:blipFill>
        <p:spPr>
          <a:xfrm>
            <a:off x="521600" y="287941"/>
            <a:ext cx="900000" cy="972108"/>
          </a:xfrm>
          <a:prstGeom prst="rect">
            <a:avLst/>
          </a:prstGeom>
        </p:spPr>
      </p:pic>
      <p:pic>
        <p:nvPicPr>
          <p:cNvPr id="12" name="圖片 11" descr="output_our72.png"/>
          <p:cNvPicPr>
            <a:picLocks noChangeAspect="1"/>
          </p:cNvPicPr>
          <p:nvPr/>
        </p:nvPicPr>
        <p:blipFill>
          <a:blip r:embed="rId4" cstate="print"/>
          <a:srcRect l="31988" t="16617" r="30208" b="29377"/>
          <a:stretch>
            <a:fillRect/>
          </a:stretch>
        </p:blipFill>
        <p:spPr>
          <a:xfrm>
            <a:off x="7751670" y="323945"/>
            <a:ext cx="900000" cy="900000"/>
          </a:xfrm>
          <a:prstGeom prst="rect">
            <a:avLst/>
          </a:prstGeom>
        </p:spPr>
      </p:pic>
      <p:cxnSp>
        <p:nvCxnSpPr>
          <p:cNvPr id="41" name="直線單箭頭接點 40"/>
          <p:cNvCxnSpPr/>
          <p:nvPr/>
        </p:nvCxnSpPr>
        <p:spPr>
          <a:xfrm flipV="1">
            <a:off x="4572000" y="1628864"/>
            <a:ext cx="0" cy="576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707904" y="1628864"/>
            <a:ext cx="0" cy="576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2843808" y="1628864"/>
            <a:ext cx="0" cy="576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6300192" y="1628864"/>
            <a:ext cx="0" cy="576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464028" y="1209527"/>
            <a:ext cx="150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HR Output</a:t>
            </a:r>
            <a:endParaRPr lang="zh-TW" altLang="en-US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200336" y="3068960"/>
            <a:ext cx="19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Interpolated Corrupted Pixels</a:t>
            </a:r>
            <a:endParaRPr lang="zh-TW" altLang="en-US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2411760" y="395953"/>
            <a:ext cx="4320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6732208" y="395953"/>
            <a:ext cx="32" cy="864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>
            <a:off x="2411760" y="683985"/>
            <a:ext cx="4320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>
            <a:off x="2411760" y="970385"/>
            <a:ext cx="4320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>
            <a:off x="6444008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6156176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5868144" y="395953"/>
            <a:ext cx="32" cy="864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>
            <a:off x="5508072" y="366744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5291880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5004048" y="395953"/>
            <a:ext cx="32" cy="864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>
            <a:off x="4716016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4427952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4139752" y="395953"/>
            <a:ext cx="32" cy="864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>
            <a:off x="3851920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>
            <a:off x="3563888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>
            <a:off x="3275856" y="395953"/>
            <a:ext cx="32" cy="864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2987656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>
            <a:off x="2699824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>
            <a:off x="1835728" y="323945"/>
            <a:ext cx="32" cy="864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843808" y="1804754"/>
            <a:ext cx="386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400" b="1" baseline="-25000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1</a:t>
            </a:r>
            <a:endParaRPr lang="zh-TW" altLang="en-US" sz="2000" b="1" baseline="-25000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48" name="圖片 147" descr="bicubic.png"/>
          <p:cNvPicPr>
            <a:picLocks noChangeAspect="1"/>
          </p:cNvPicPr>
          <p:nvPr/>
        </p:nvPicPr>
        <p:blipFill>
          <a:blip r:embed="rId5" cstate="print"/>
          <a:srcRect l="31988" t="16617" r="30208" b="29377"/>
          <a:stretch>
            <a:fillRect/>
          </a:stretch>
        </p:blipFill>
        <p:spPr>
          <a:xfrm>
            <a:off x="7740352" y="2204864"/>
            <a:ext cx="900000" cy="900000"/>
          </a:xfrm>
          <a:prstGeom prst="rect">
            <a:avLst/>
          </a:prstGeom>
        </p:spPr>
      </p:pic>
      <p:cxnSp>
        <p:nvCxnSpPr>
          <p:cNvPr id="155" name="直線接點 154"/>
          <p:cNvCxnSpPr/>
          <p:nvPr/>
        </p:nvCxnSpPr>
        <p:spPr>
          <a:xfrm>
            <a:off x="1547667" y="2327394"/>
            <a:ext cx="32" cy="864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2699792" y="683985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563888" y="683985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427984" y="683985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292080" y="683985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156176" y="683985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411960" y="2276872"/>
            <a:ext cx="4340171" cy="864096"/>
            <a:chOff x="2339952" y="3789040"/>
            <a:chExt cx="4340171" cy="864096"/>
          </a:xfrm>
        </p:grpSpPr>
        <p:pic>
          <p:nvPicPr>
            <p:cNvPr id="7" name="圖片 6" descr="gallaryLR_masked72.png"/>
            <p:cNvPicPr>
              <a:picLocks noChangeAspect="1"/>
            </p:cNvPicPr>
            <p:nvPr/>
          </p:nvPicPr>
          <p:blipFill>
            <a:blip r:embed="rId6" cstate="print"/>
            <a:srcRect t="35621" b="37376"/>
            <a:stretch>
              <a:fillRect/>
            </a:stretch>
          </p:blipFill>
          <p:spPr>
            <a:xfrm>
              <a:off x="2360123" y="3789040"/>
              <a:ext cx="4320000" cy="864000"/>
            </a:xfrm>
            <a:prstGeom prst="rect">
              <a:avLst/>
            </a:prstGeom>
          </p:spPr>
        </p:pic>
        <p:cxnSp>
          <p:nvCxnSpPr>
            <p:cNvPr id="131" name="直線接點 130"/>
            <p:cNvCxnSpPr/>
            <p:nvPr/>
          </p:nvCxnSpPr>
          <p:spPr>
            <a:xfrm>
              <a:off x="2339952" y="4077072"/>
              <a:ext cx="43204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2339952" y="4363472"/>
              <a:ext cx="43204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>
              <a:off x="6372200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6084368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>
              <a:off x="5796336" y="3789040"/>
              <a:ext cx="32" cy="864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>
              <a:off x="5508272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>
              <a:off x="5220072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>
              <a:off x="4932240" y="3789040"/>
              <a:ext cx="32" cy="864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4644208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4356144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>
              <a:off x="4067944" y="3789040"/>
              <a:ext cx="32" cy="864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>
              <a:off x="3780112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>
              <a:off x="3492080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3204048" y="3789040"/>
              <a:ext cx="32" cy="864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2915848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628016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>
              <a:off x="6660232" y="3789040"/>
              <a:ext cx="32" cy="864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 160"/>
            <p:cNvSpPr/>
            <p:nvPr/>
          </p:nvSpPr>
          <p:spPr>
            <a:xfrm>
              <a:off x="2627784" y="4077072"/>
              <a:ext cx="288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491880" y="4077072"/>
              <a:ext cx="288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4355976" y="4077072"/>
              <a:ext cx="288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5220072" y="4077072"/>
              <a:ext cx="288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6084168" y="4077072"/>
              <a:ext cx="288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向右箭號 1"/>
          <p:cNvSpPr/>
          <p:nvPr/>
        </p:nvSpPr>
        <p:spPr>
          <a:xfrm>
            <a:off x="1583575" y="627538"/>
            <a:ext cx="396137" cy="32403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圖片 80" descr="maskedinput72.png"/>
          <p:cNvPicPr>
            <a:picLocks noChangeAspect="1"/>
          </p:cNvPicPr>
          <p:nvPr/>
        </p:nvPicPr>
        <p:blipFill>
          <a:blip r:embed="rId7" cstate="print"/>
          <a:srcRect l="45209" t="36380" r="45341" b="43777"/>
          <a:stretch>
            <a:fillRect/>
          </a:stretch>
        </p:blipFill>
        <p:spPr>
          <a:xfrm>
            <a:off x="539555" y="2204864"/>
            <a:ext cx="900000" cy="900000"/>
          </a:xfrm>
          <a:prstGeom prst="rect">
            <a:avLst/>
          </a:prstGeom>
        </p:spPr>
      </p:pic>
      <p:sp>
        <p:nvSpPr>
          <p:cNvPr id="82" name="手繪多邊形 81"/>
          <p:cNvSpPr>
            <a:spLocks noChangeAspect="1"/>
          </p:cNvSpPr>
          <p:nvPr/>
        </p:nvSpPr>
        <p:spPr>
          <a:xfrm>
            <a:off x="575652" y="2722986"/>
            <a:ext cx="828508" cy="36000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253500" y="1268760"/>
            <a:ext cx="25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H</a:t>
            </a:r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R</a:t>
            </a:r>
            <a:r>
              <a:rPr lang="zh-TW" altLang="en-US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Training Images</a:t>
            </a:r>
            <a:endParaRPr lang="zh-TW" altLang="en-US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395536" y="1209527"/>
            <a:ext cx="111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LR</a:t>
            </a:r>
            <a:r>
              <a:rPr lang="zh-TW" altLang="en-US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Input</a:t>
            </a:r>
            <a:endParaRPr lang="zh-TW" altLang="en-US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3347864" y="3203684"/>
            <a:ext cx="24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LR</a:t>
            </a:r>
            <a:r>
              <a:rPr lang="zh-TW" altLang="en-US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Training Images</a:t>
            </a:r>
            <a:endParaRPr lang="zh-TW" altLang="en-US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87" name="向右箭號 86"/>
          <p:cNvSpPr/>
          <p:nvPr/>
        </p:nvSpPr>
        <p:spPr>
          <a:xfrm rot="5400000">
            <a:off x="762398" y="1747992"/>
            <a:ext cx="418404" cy="32403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2169337" y="323945"/>
            <a:ext cx="4850935" cy="3383795"/>
          </a:xfrm>
          <a:prstGeom prst="roundRect">
            <a:avLst>
              <a:gd name="adj" fmla="val 50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左-右雙向箭號 12"/>
          <p:cNvSpPr/>
          <p:nvPr/>
        </p:nvSpPr>
        <p:spPr>
          <a:xfrm>
            <a:off x="1547664" y="2564904"/>
            <a:ext cx="432048" cy="25123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3753513" y="1803090"/>
            <a:ext cx="386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400" b="1" baseline="-25000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2</a:t>
            </a:r>
            <a:endParaRPr lang="zh-TW" altLang="en-US" sz="2000" b="1" baseline="-25000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617609" y="1803090"/>
            <a:ext cx="386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400" b="1" baseline="-25000" dirty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3</a:t>
            </a:r>
            <a:endParaRPr lang="zh-TW" altLang="en-US" sz="2000" b="1" baseline="-25000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345801" y="1803090"/>
            <a:ext cx="512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400" b="1" baseline="-25000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N</a:t>
            </a:r>
            <a:endParaRPr lang="zh-TW" altLang="en-US" sz="2000" b="1" baseline="-25000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5364120" y="1987176"/>
            <a:ext cx="36000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向右箭號 95"/>
          <p:cNvSpPr/>
          <p:nvPr/>
        </p:nvSpPr>
        <p:spPr>
          <a:xfrm>
            <a:off x="7200336" y="641673"/>
            <a:ext cx="396000" cy="32403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5496" y="308426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Identification of Corrupted Pixels</a:t>
            </a:r>
            <a:endParaRPr lang="zh-TW" altLang="en-US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迴轉箭號 15"/>
          <p:cNvSpPr/>
          <p:nvPr/>
        </p:nvSpPr>
        <p:spPr>
          <a:xfrm flipV="1">
            <a:off x="899592" y="3645024"/>
            <a:ext cx="7479864" cy="648072"/>
          </a:xfrm>
          <a:prstGeom prst="uturnArrow">
            <a:avLst>
              <a:gd name="adj1" fmla="val 23656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0" name="向右箭號 99"/>
          <p:cNvSpPr/>
          <p:nvPr/>
        </p:nvSpPr>
        <p:spPr>
          <a:xfrm rot="16200000">
            <a:off x="7981200" y="1675984"/>
            <a:ext cx="418404" cy="32403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32131" y="3707740"/>
            <a:ext cx="430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Sparse Representation Based Image SR</a:t>
            </a:r>
            <a:endParaRPr lang="zh-TW" altLang="en-US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3" name="手繪多邊形 102"/>
          <p:cNvSpPr>
            <a:spLocks noChangeAspect="1"/>
          </p:cNvSpPr>
          <p:nvPr/>
        </p:nvSpPr>
        <p:spPr>
          <a:xfrm>
            <a:off x="7775940" y="2724267"/>
            <a:ext cx="828508" cy="36000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allaryHR_masked72.png"/>
          <p:cNvPicPr>
            <a:picLocks noChangeAspect="1"/>
          </p:cNvPicPr>
          <p:nvPr/>
        </p:nvPicPr>
        <p:blipFill>
          <a:blip r:embed="rId3" cstate="print"/>
          <a:srcRect t="34120" b="36738"/>
          <a:stretch>
            <a:fillRect/>
          </a:stretch>
        </p:blipFill>
        <p:spPr>
          <a:xfrm>
            <a:off x="2411760" y="323945"/>
            <a:ext cx="4320000" cy="936104"/>
          </a:xfrm>
          <a:prstGeom prst="rect">
            <a:avLst/>
          </a:prstGeom>
        </p:spPr>
      </p:pic>
      <p:pic>
        <p:nvPicPr>
          <p:cNvPr id="9" name="圖片 8" descr="input_probe72.png"/>
          <p:cNvPicPr>
            <a:picLocks noChangeAspect="1"/>
          </p:cNvPicPr>
          <p:nvPr/>
        </p:nvPicPr>
        <p:blipFill>
          <a:blip r:embed="rId4" cstate="print"/>
          <a:srcRect l="45275" t="36517" r="45275" b="41986"/>
          <a:stretch>
            <a:fillRect/>
          </a:stretch>
        </p:blipFill>
        <p:spPr>
          <a:xfrm>
            <a:off x="521600" y="287941"/>
            <a:ext cx="900000" cy="972108"/>
          </a:xfrm>
          <a:prstGeom prst="rect">
            <a:avLst/>
          </a:prstGeom>
        </p:spPr>
      </p:pic>
      <p:pic>
        <p:nvPicPr>
          <p:cNvPr id="12" name="圖片 11" descr="output_our72.png"/>
          <p:cNvPicPr>
            <a:picLocks noChangeAspect="1"/>
          </p:cNvPicPr>
          <p:nvPr/>
        </p:nvPicPr>
        <p:blipFill>
          <a:blip r:embed="rId5" cstate="print"/>
          <a:srcRect l="31988" t="16617" r="30208" b="29377"/>
          <a:stretch>
            <a:fillRect/>
          </a:stretch>
        </p:blipFill>
        <p:spPr>
          <a:xfrm>
            <a:off x="7751670" y="323945"/>
            <a:ext cx="900000" cy="900000"/>
          </a:xfrm>
          <a:prstGeom prst="rect">
            <a:avLst/>
          </a:prstGeom>
        </p:spPr>
      </p:pic>
      <p:cxnSp>
        <p:nvCxnSpPr>
          <p:cNvPr id="41" name="直線單箭頭接點 40"/>
          <p:cNvCxnSpPr/>
          <p:nvPr/>
        </p:nvCxnSpPr>
        <p:spPr>
          <a:xfrm flipV="1">
            <a:off x="4572000" y="1628864"/>
            <a:ext cx="0" cy="576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707904" y="1628864"/>
            <a:ext cx="0" cy="576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2843808" y="1628864"/>
            <a:ext cx="0" cy="576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6300192" y="1628864"/>
            <a:ext cx="0" cy="576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464028" y="1209527"/>
            <a:ext cx="150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HR Output</a:t>
            </a:r>
            <a:endParaRPr lang="zh-TW" altLang="en-US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200336" y="3068960"/>
            <a:ext cx="19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Interpolated Corrupted Pixels</a:t>
            </a:r>
            <a:endParaRPr lang="zh-TW" altLang="en-US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2411760" y="395953"/>
            <a:ext cx="4320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6732208" y="395953"/>
            <a:ext cx="32" cy="864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>
            <a:off x="2411760" y="683985"/>
            <a:ext cx="4320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>
            <a:off x="2411760" y="970385"/>
            <a:ext cx="4320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>
            <a:off x="6444008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6156176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5868144" y="395953"/>
            <a:ext cx="32" cy="864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>
            <a:off x="5508072" y="366744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5291880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5004048" y="395953"/>
            <a:ext cx="32" cy="864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>
            <a:off x="4716016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4427952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4139752" y="395953"/>
            <a:ext cx="32" cy="864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>
            <a:off x="3851920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>
            <a:off x="3563888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>
            <a:off x="3275856" y="395953"/>
            <a:ext cx="32" cy="864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2987656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>
            <a:off x="2699824" y="395953"/>
            <a:ext cx="32" cy="864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>
            <a:off x="1835728" y="323945"/>
            <a:ext cx="32" cy="864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843808" y="1804754"/>
            <a:ext cx="386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400" b="1" baseline="-25000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1</a:t>
            </a:r>
            <a:endParaRPr lang="zh-TW" altLang="en-US" sz="2000" b="1" baseline="-25000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48" name="圖片 147" descr="bicubic.png"/>
          <p:cNvPicPr>
            <a:picLocks noChangeAspect="1"/>
          </p:cNvPicPr>
          <p:nvPr/>
        </p:nvPicPr>
        <p:blipFill>
          <a:blip r:embed="rId6" cstate="print"/>
          <a:srcRect l="31988" t="16617" r="30208" b="29377"/>
          <a:stretch>
            <a:fillRect/>
          </a:stretch>
        </p:blipFill>
        <p:spPr>
          <a:xfrm>
            <a:off x="7740352" y="2204864"/>
            <a:ext cx="900000" cy="900000"/>
          </a:xfrm>
          <a:prstGeom prst="rect">
            <a:avLst/>
          </a:prstGeom>
        </p:spPr>
      </p:pic>
      <p:cxnSp>
        <p:nvCxnSpPr>
          <p:cNvPr id="155" name="直線接點 154"/>
          <p:cNvCxnSpPr/>
          <p:nvPr/>
        </p:nvCxnSpPr>
        <p:spPr>
          <a:xfrm>
            <a:off x="1547667" y="2327394"/>
            <a:ext cx="32" cy="864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2699792" y="683985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563888" y="683985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427984" y="683985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292080" y="683985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156176" y="683985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411960" y="2276872"/>
            <a:ext cx="4340171" cy="864096"/>
            <a:chOff x="2339952" y="3789040"/>
            <a:chExt cx="4340171" cy="864096"/>
          </a:xfrm>
        </p:grpSpPr>
        <p:pic>
          <p:nvPicPr>
            <p:cNvPr id="7" name="圖片 6" descr="gallaryLR_masked72.png"/>
            <p:cNvPicPr>
              <a:picLocks noChangeAspect="1"/>
            </p:cNvPicPr>
            <p:nvPr/>
          </p:nvPicPr>
          <p:blipFill>
            <a:blip r:embed="rId7" cstate="print"/>
            <a:srcRect t="35621" b="37376"/>
            <a:stretch>
              <a:fillRect/>
            </a:stretch>
          </p:blipFill>
          <p:spPr>
            <a:xfrm>
              <a:off x="2360123" y="3789040"/>
              <a:ext cx="4320000" cy="864000"/>
            </a:xfrm>
            <a:prstGeom prst="rect">
              <a:avLst/>
            </a:prstGeom>
          </p:spPr>
        </p:pic>
        <p:cxnSp>
          <p:nvCxnSpPr>
            <p:cNvPr id="131" name="直線接點 130"/>
            <p:cNvCxnSpPr/>
            <p:nvPr/>
          </p:nvCxnSpPr>
          <p:spPr>
            <a:xfrm>
              <a:off x="2339952" y="4077072"/>
              <a:ext cx="43204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2339952" y="4363472"/>
              <a:ext cx="43204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>
              <a:off x="6372200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6084368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>
              <a:off x="5796336" y="3789040"/>
              <a:ext cx="32" cy="864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>
              <a:off x="5508272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>
              <a:off x="5220072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>
              <a:off x="4932240" y="3789040"/>
              <a:ext cx="32" cy="864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4644208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4356144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>
              <a:off x="4067944" y="3789040"/>
              <a:ext cx="32" cy="864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>
              <a:off x="3780112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>
              <a:off x="3492080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3204048" y="3789040"/>
              <a:ext cx="32" cy="864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2915848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628016" y="3789040"/>
              <a:ext cx="32" cy="864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>
              <a:off x="6660232" y="3789040"/>
              <a:ext cx="32" cy="8640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 160"/>
            <p:cNvSpPr/>
            <p:nvPr/>
          </p:nvSpPr>
          <p:spPr>
            <a:xfrm>
              <a:off x="2627784" y="4077072"/>
              <a:ext cx="288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491880" y="4077072"/>
              <a:ext cx="288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4355976" y="4077072"/>
              <a:ext cx="288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5220072" y="4077072"/>
              <a:ext cx="288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6084168" y="4077072"/>
              <a:ext cx="288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向右箭號 1"/>
          <p:cNvSpPr/>
          <p:nvPr/>
        </p:nvSpPr>
        <p:spPr>
          <a:xfrm>
            <a:off x="1583575" y="627538"/>
            <a:ext cx="396137" cy="32403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圖片 80" descr="maskedinput72.png"/>
          <p:cNvPicPr>
            <a:picLocks noChangeAspect="1"/>
          </p:cNvPicPr>
          <p:nvPr/>
        </p:nvPicPr>
        <p:blipFill>
          <a:blip r:embed="rId8" cstate="print"/>
          <a:srcRect l="45209" t="36380" r="45341" b="43777"/>
          <a:stretch>
            <a:fillRect/>
          </a:stretch>
        </p:blipFill>
        <p:spPr>
          <a:xfrm>
            <a:off x="539555" y="2204864"/>
            <a:ext cx="900000" cy="900000"/>
          </a:xfrm>
          <a:prstGeom prst="rect">
            <a:avLst/>
          </a:prstGeom>
        </p:spPr>
      </p:pic>
      <p:sp>
        <p:nvSpPr>
          <p:cNvPr id="82" name="手繪多邊形 81"/>
          <p:cNvSpPr>
            <a:spLocks noChangeAspect="1"/>
          </p:cNvSpPr>
          <p:nvPr/>
        </p:nvSpPr>
        <p:spPr>
          <a:xfrm>
            <a:off x="575652" y="2722986"/>
            <a:ext cx="828508" cy="36000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253500" y="1268760"/>
            <a:ext cx="25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H</a:t>
            </a:r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R</a:t>
            </a:r>
            <a:r>
              <a:rPr lang="zh-TW" altLang="en-US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Training Images</a:t>
            </a:r>
            <a:endParaRPr lang="zh-TW" altLang="en-US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395536" y="1209527"/>
            <a:ext cx="111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LR</a:t>
            </a:r>
            <a:r>
              <a:rPr lang="zh-TW" altLang="en-US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Input</a:t>
            </a:r>
            <a:endParaRPr lang="zh-TW" altLang="en-US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3347864" y="3203684"/>
            <a:ext cx="24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LR</a:t>
            </a:r>
            <a:r>
              <a:rPr lang="zh-TW" altLang="en-US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Training Images</a:t>
            </a:r>
            <a:endParaRPr lang="zh-TW" altLang="en-US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87" name="向右箭號 86"/>
          <p:cNvSpPr/>
          <p:nvPr/>
        </p:nvSpPr>
        <p:spPr>
          <a:xfrm rot="5400000">
            <a:off x="762398" y="1747992"/>
            <a:ext cx="418404" cy="32403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2169337" y="323945"/>
            <a:ext cx="4850935" cy="3383795"/>
          </a:xfrm>
          <a:prstGeom prst="roundRect">
            <a:avLst>
              <a:gd name="adj" fmla="val 50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左-右雙向箭號 12"/>
          <p:cNvSpPr/>
          <p:nvPr/>
        </p:nvSpPr>
        <p:spPr>
          <a:xfrm>
            <a:off x="1547664" y="2564904"/>
            <a:ext cx="432048" cy="25123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3753513" y="1803090"/>
            <a:ext cx="386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400" b="1" baseline="-25000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2</a:t>
            </a:r>
            <a:endParaRPr lang="zh-TW" altLang="en-US" sz="2000" b="1" baseline="-25000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617609" y="1803090"/>
            <a:ext cx="386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400" b="1" baseline="-25000" dirty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3</a:t>
            </a:r>
            <a:endParaRPr lang="zh-TW" altLang="en-US" sz="2000" b="1" baseline="-25000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345801" y="1803090"/>
            <a:ext cx="512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sz="2000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400" b="1" baseline="-25000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N</a:t>
            </a:r>
            <a:endParaRPr lang="zh-TW" altLang="en-US" sz="2000" b="1" baseline="-25000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5364120" y="1987176"/>
            <a:ext cx="36000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向右箭號 95"/>
          <p:cNvSpPr/>
          <p:nvPr/>
        </p:nvSpPr>
        <p:spPr>
          <a:xfrm>
            <a:off x="7200336" y="641673"/>
            <a:ext cx="396000" cy="32403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5496" y="308426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Identification of Corrupted Pixels</a:t>
            </a:r>
            <a:endParaRPr lang="zh-TW" altLang="en-US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迴轉箭號 15"/>
          <p:cNvSpPr/>
          <p:nvPr/>
        </p:nvSpPr>
        <p:spPr>
          <a:xfrm flipV="1">
            <a:off x="899592" y="3645024"/>
            <a:ext cx="7479864" cy="648072"/>
          </a:xfrm>
          <a:prstGeom prst="uturnArrow">
            <a:avLst>
              <a:gd name="adj1" fmla="val 23656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0" name="向右箭號 99"/>
          <p:cNvSpPr/>
          <p:nvPr/>
        </p:nvSpPr>
        <p:spPr>
          <a:xfrm rot="16200000">
            <a:off x="7981200" y="1675984"/>
            <a:ext cx="418404" cy="32403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32131" y="3707740"/>
            <a:ext cx="430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Sparse Representation Based Image SR</a:t>
            </a:r>
            <a:endParaRPr lang="zh-TW" altLang="en-US" b="1" dirty="0">
              <a:latin typeface="Times New Roman" panose="02020603050405020304" pitchFamily="18" charset="0"/>
              <a:ea typeface="Arial Unicode MS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3" name="手繪多邊形 102"/>
          <p:cNvSpPr>
            <a:spLocks noChangeAspect="1"/>
          </p:cNvSpPr>
          <p:nvPr/>
        </p:nvSpPr>
        <p:spPr>
          <a:xfrm>
            <a:off x="7775940" y="2724267"/>
            <a:ext cx="828508" cy="36000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1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input_probe72.png"/>
          <p:cNvPicPr>
            <a:picLocks noChangeAspect="1"/>
          </p:cNvPicPr>
          <p:nvPr/>
        </p:nvPicPr>
        <p:blipFill>
          <a:blip r:embed="rId2" cstate="print"/>
          <a:srcRect l="45275" t="36517" r="45275" b="41986"/>
          <a:stretch>
            <a:fillRect/>
          </a:stretch>
        </p:blipFill>
        <p:spPr>
          <a:xfrm>
            <a:off x="755576" y="1340768"/>
            <a:ext cx="900000" cy="900100"/>
          </a:xfrm>
          <a:prstGeom prst="rect">
            <a:avLst/>
          </a:prstGeom>
        </p:spPr>
      </p:pic>
      <p:pic>
        <p:nvPicPr>
          <p:cNvPr id="5" name="圖片 4" descr="maskedinput72.png"/>
          <p:cNvPicPr>
            <a:picLocks noChangeAspect="1"/>
          </p:cNvPicPr>
          <p:nvPr/>
        </p:nvPicPr>
        <p:blipFill>
          <a:blip r:embed="rId3" cstate="print"/>
          <a:srcRect l="45209" t="36380" r="45341" b="43777"/>
          <a:stretch>
            <a:fillRect/>
          </a:stretch>
        </p:blipFill>
        <p:spPr>
          <a:xfrm>
            <a:off x="755576" y="4170566"/>
            <a:ext cx="900000" cy="9000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1187624" y="2708920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55576" y="227687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LR</a:t>
            </a:r>
            <a:r>
              <a:rPr lang="zh-TW" altLang="en-US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Input</a:t>
            </a:r>
            <a:endParaRPr lang="zh-TW" altLang="en-US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7544" y="517867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Mask Learning</a:t>
            </a:r>
            <a:endParaRPr lang="zh-TW" altLang="en-US" sz="16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131840" y="1908121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Position-patch Based Face Hallucination</a:t>
            </a:r>
            <a:endParaRPr lang="zh-TW" altLang="en-US" sz="16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0" name="圖片 9" descr="output_bad72.png"/>
          <p:cNvPicPr>
            <a:picLocks noChangeAspect="1"/>
          </p:cNvPicPr>
          <p:nvPr/>
        </p:nvPicPr>
        <p:blipFill>
          <a:blip r:embed="rId4" cstate="print"/>
          <a:srcRect l="32069" t="15436" r="30127" b="30558"/>
          <a:stretch>
            <a:fillRect/>
          </a:stretch>
        </p:blipFill>
        <p:spPr>
          <a:xfrm>
            <a:off x="7487968" y="1339200"/>
            <a:ext cx="1080120" cy="1080120"/>
          </a:xfrm>
          <a:prstGeom prst="rect">
            <a:avLst/>
          </a:prstGeom>
        </p:spPr>
      </p:pic>
      <p:pic>
        <p:nvPicPr>
          <p:cNvPr id="11" name="圖片 10" descr="output_our72.png"/>
          <p:cNvPicPr>
            <a:picLocks noChangeAspect="1"/>
          </p:cNvPicPr>
          <p:nvPr/>
        </p:nvPicPr>
        <p:blipFill>
          <a:blip r:embed="rId5" cstate="print"/>
          <a:srcRect l="31988" t="16617" r="30208" b="29377"/>
          <a:stretch>
            <a:fillRect/>
          </a:stretch>
        </p:blipFill>
        <p:spPr>
          <a:xfrm>
            <a:off x="7488832" y="4077072"/>
            <a:ext cx="1080120" cy="1080120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6426488" y="4581128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344816" y="5180400"/>
            <a:ext cx="140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Our HR</a:t>
            </a:r>
            <a:r>
              <a:rPr lang="zh-TW" altLang="en-US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Output</a:t>
            </a:r>
            <a:endParaRPr lang="zh-TW" altLang="en-US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164288" y="247315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Traditional HR</a:t>
            </a:r>
            <a:r>
              <a:rPr lang="zh-TW" altLang="en-US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Output</a:t>
            </a:r>
            <a:endParaRPr lang="zh-TW" altLang="en-US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084168" y="371703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Interpolated Image</a:t>
            </a:r>
            <a:endParaRPr lang="zh-TW" altLang="en-US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6" name="流程圖: 或 15"/>
          <p:cNvSpPr/>
          <p:nvPr/>
        </p:nvSpPr>
        <p:spPr>
          <a:xfrm>
            <a:off x="6660232" y="4437112"/>
            <a:ext cx="288032" cy="288032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 descr="bicubic.png"/>
          <p:cNvPicPr>
            <a:picLocks noChangeAspect="1"/>
          </p:cNvPicPr>
          <p:nvPr/>
        </p:nvPicPr>
        <p:blipFill>
          <a:blip r:embed="rId6" cstate="print"/>
          <a:srcRect l="31988" t="16617" r="30208" b="29377"/>
          <a:stretch>
            <a:fillRect/>
          </a:stretch>
        </p:blipFill>
        <p:spPr>
          <a:xfrm>
            <a:off x="6372200" y="2780928"/>
            <a:ext cx="936104" cy="936104"/>
          </a:xfrm>
          <a:prstGeom prst="rect">
            <a:avLst/>
          </a:prstGeom>
        </p:spPr>
      </p:pic>
      <p:cxnSp>
        <p:nvCxnSpPr>
          <p:cNvPr id="18" name="直線接點 17"/>
          <p:cNvCxnSpPr/>
          <p:nvPr/>
        </p:nvCxnSpPr>
        <p:spPr>
          <a:xfrm>
            <a:off x="6804248" y="414908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699792" y="1268760"/>
            <a:ext cx="3384376" cy="42484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1763688" y="17728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763688" y="474663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 descr="gallary1.png"/>
          <p:cNvPicPr>
            <a:picLocks noChangeAspect="1"/>
          </p:cNvPicPr>
          <p:nvPr/>
        </p:nvPicPr>
        <p:blipFill>
          <a:blip r:embed="rId7" cstate="print"/>
          <a:srcRect t="35599" b="35598"/>
          <a:stretch>
            <a:fillRect/>
          </a:stretch>
        </p:blipFill>
        <p:spPr>
          <a:xfrm>
            <a:off x="2879968" y="2924944"/>
            <a:ext cx="3024336" cy="652165"/>
          </a:xfrm>
          <a:prstGeom prst="rect">
            <a:avLst/>
          </a:prstGeom>
        </p:spPr>
      </p:pic>
      <p:cxnSp>
        <p:nvCxnSpPr>
          <p:cNvPr id="25" name="直線單箭頭接點 24"/>
          <p:cNvCxnSpPr/>
          <p:nvPr/>
        </p:nvCxnSpPr>
        <p:spPr>
          <a:xfrm>
            <a:off x="6300192" y="17728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47864" y="378904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Clean Training Images</a:t>
            </a:r>
            <a:endParaRPr lang="zh-TW" altLang="en-US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8" name="手繪多邊形 37"/>
          <p:cNvSpPr>
            <a:spLocks noChangeAspect="1"/>
          </p:cNvSpPr>
          <p:nvPr/>
        </p:nvSpPr>
        <p:spPr>
          <a:xfrm>
            <a:off x="755968" y="4698000"/>
            <a:ext cx="918722" cy="360040"/>
          </a:xfrm>
          <a:custGeom>
            <a:avLst/>
            <a:gdLst>
              <a:gd name="connsiteX0" fmla="*/ 0 w 4296228"/>
              <a:gd name="connsiteY0" fmla="*/ 159658 h 1683658"/>
              <a:gd name="connsiteX1" fmla="*/ 0 w 4296228"/>
              <a:gd name="connsiteY1" fmla="*/ 1683658 h 1683658"/>
              <a:gd name="connsiteX2" fmla="*/ 4296228 w 4296228"/>
              <a:gd name="connsiteY2" fmla="*/ 1683658 h 1683658"/>
              <a:gd name="connsiteX3" fmla="*/ 4296228 w 4296228"/>
              <a:gd name="connsiteY3" fmla="*/ 333829 h 1683658"/>
              <a:gd name="connsiteX4" fmla="*/ 1465943 w 4296228"/>
              <a:gd name="connsiteY4" fmla="*/ 0 h 1683658"/>
              <a:gd name="connsiteX5" fmla="*/ 0 w 4296228"/>
              <a:gd name="connsiteY5" fmla="*/ 159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6228" h="1683658">
                <a:moveTo>
                  <a:pt x="0" y="159658"/>
                </a:moveTo>
                <a:lnTo>
                  <a:pt x="0" y="1683658"/>
                </a:lnTo>
                <a:lnTo>
                  <a:pt x="4296228" y="1683658"/>
                </a:lnTo>
                <a:lnTo>
                  <a:pt x="4296228" y="333829"/>
                </a:lnTo>
                <a:lnTo>
                  <a:pt x="1465943" y="0"/>
                </a:lnTo>
                <a:lnTo>
                  <a:pt x="0" y="159658"/>
                </a:lnTo>
                <a:close/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6300192" y="479715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Synthesis</a:t>
            </a:r>
            <a:endParaRPr lang="zh-TW" altLang="en-US" sz="16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圖表 6"/>
          <p:cNvGraphicFramePr/>
          <p:nvPr/>
        </p:nvGraphicFramePr>
        <p:xfrm>
          <a:off x="1547664" y="17286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827912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τ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841664" y="836712"/>
            <a:ext cx="0" cy="28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757664" y="44624"/>
            <a:ext cx="0" cy="6012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757664" y="3789040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716016" y="393305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Target value of </a:t>
            </a:r>
            <a:r>
              <a:rPr lang="el-GR" altLang="zh-TW" dirty="0" smtClean="0"/>
              <a:t>τ</a:t>
            </a:r>
            <a:endParaRPr lang="zh-TW" altLang="en-US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211288" y="1052736"/>
            <a:ext cx="461665" cy="20162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TW" dirty="0" smtClean="0"/>
              <a:t>Reconstruct  Error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148064" y="30110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τ is too large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059832" y="3011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τ is too small</a:t>
            </a:r>
          </a:p>
        </p:txBody>
      </p:sp>
      <p:sp>
        <p:nvSpPr>
          <p:cNvPr id="21" name="向左箭號 20"/>
          <p:cNvSpPr/>
          <p:nvPr/>
        </p:nvSpPr>
        <p:spPr>
          <a:xfrm>
            <a:off x="4433664" y="316880"/>
            <a:ext cx="216024" cy="36004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左箭號 21"/>
          <p:cNvSpPr/>
          <p:nvPr/>
        </p:nvSpPr>
        <p:spPr>
          <a:xfrm>
            <a:off x="4883696" y="316880"/>
            <a:ext cx="216024" cy="36004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 descr="taugood.png"/>
          <p:cNvPicPr>
            <a:picLocks noChangeAspect="1"/>
          </p:cNvPicPr>
          <p:nvPr/>
        </p:nvPicPr>
        <p:blipFill>
          <a:blip r:embed="rId3" cstate="print"/>
          <a:srcRect l="45275" t="36771" r="45275" b="43386"/>
          <a:stretch>
            <a:fillRect/>
          </a:stretch>
        </p:blipFill>
        <p:spPr>
          <a:xfrm>
            <a:off x="4355976" y="4293096"/>
            <a:ext cx="864096" cy="864096"/>
          </a:xfrm>
          <a:prstGeom prst="rect">
            <a:avLst/>
          </a:prstGeom>
        </p:spPr>
      </p:pic>
      <p:pic>
        <p:nvPicPr>
          <p:cNvPr id="27" name="圖片 26" descr="tautoolarge.png"/>
          <p:cNvPicPr>
            <a:picLocks noChangeAspect="1"/>
          </p:cNvPicPr>
          <p:nvPr/>
        </p:nvPicPr>
        <p:blipFill>
          <a:blip r:embed="rId4" cstate="print"/>
          <a:srcRect l="45209" t="36634" r="45341" b="43523"/>
          <a:stretch>
            <a:fillRect/>
          </a:stretch>
        </p:blipFill>
        <p:spPr>
          <a:xfrm>
            <a:off x="5796136" y="4293096"/>
            <a:ext cx="864096" cy="864096"/>
          </a:xfrm>
          <a:prstGeom prst="rect">
            <a:avLst/>
          </a:prstGeom>
        </p:spPr>
      </p:pic>
      <p:pic>
        <p:nvPicPr>
          <p:cNvPr id="28" name="圖片 27" descr="tautoosmall.png"/>
          <p:cNvPicPr>
            <a:picLocks noChangeAspect="1"/>
          </p:cNvPicPr>
          <p:nvPr/>
        </p:nvPicPr>
        <p:blipFill>
          <a:blip r:embed="rId5" cstate="print"/>
          <a:srcRect l="45144" t="36497" r="45406" b="43660"/>
          <a:stretch>
            <a:fillRect/>
          </a:stretch>
        </p:blipFill>
        <p:spPr>
          <a:xfrm>
            <a:off x="2915816" y="4293096"/>
            <a:ext cx="864096" cy="864096"/>
          </a:xfrm>
          <a:prstGeom prst="rect">
            <a:avLst/>
          </a:prstGeom>
        </p:spPr>
      </p:pic>
      <p:pic>
        <p:nvPicPr>
          <p:cNvPr id="29" name="圖片 28" descr="tauinput.png"/>
          <p:cNvPicPr>
            <a:picLocks noChangeAspect="1"/>
          </p:cNvPicPr>
          <p:nvPr/>
        </p:nvPicPr>
        <p:blipFill>
          <a:blip r:embed="rId6" cstate="print"/>
          <a:srcRect l="45275" t="36771" r="45275" b="43386"/>
          <a:stretch>
            <a:fillRect/>
          </a:stretch>
        </p:blipFill>
        <p:spPr>
          <a:xfrm>
            <a:off x="1475656" y="4293096"/>
            <a:ext cx="864096" cy="864096"/>
          </a:xfrm>
          <a:prstGeom prst="rect">
            <a:avLst/>
          </a:prstGeom>
        </p:spPr>
      </p:pic>
      <p:sp>
        <p:nvSpPr>
          <p:cNvPr id="31" name="向左箭號 30"/>
          <p:cNvSpPr/>
          <p:nvPr/>
        </p:nvSpPr>
        <p:spPr>
          <a:xfrm>
            <a:off x="4435200" y="5517232"/>
            <a:ext cx="216024" cy="36004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左箭號 31"/>
          <p:cNvSpPr/>
          <p:nvPr/>
        </p:nvSpPr>
        <p:spPr>
          <a:xfrm>
            <a:off x="4885200" y="5517232"/>
            <a:ext cx="216024" cy="36004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411760" y="594928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(too many pixels </a:t>
            </a:r>
          </a:p>
          <a:p>
            <a:r>
              <a:rPr lang="en-US" altLang="zh-TW" dirty="0" smtClean="0"/>
              <a:t>are dropped)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436096" y="594928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(the reserved region still contains occlusions)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547664" y="60932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(Input)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691680" y="522920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(a)                       (b)                      (c)                        (d)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exp_fi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692696"/>
            <a:ext cx="7002098" cy="50405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347864" y="5373216"/>
            <a:ext cx="4608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l-GR" altLang="zh-TW" dirty="0" smtClean="0"/>
              <a:t>τ</a:t>
            </a:r>
            <a:r>
              <a:rPr lang="en-US" altLang="zh-TW" dirty="0" smtClean="0"/>
              <a:t>(%)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 rot="10800000">
            <a:off x="1259632" y="1484784"/>
            <a:ext cx="461665" cy="2376264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Reconstruct  Error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Reconstruct_error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6000" y="332656"/>
            <a:ext cx="7002000" cy="504205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347864" y="5014671"/>
            <a:ext cx="4608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l-GR" altLang="zh-TW" dirty="0" smtClean="0"/>
              <a:t>τ</a:t>
            </a:r>
            <a:r>
              <a:rPr lang="en-US" altLang="zh-TW" dirty="0" smtClean="0"/>
              <a:t>(%)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 rot="10800000">
            <a:off x="1259632" y="1126239"/>
            <a:ext cx="461665" cy="2376264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Reconstruct  Error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 flipH="1">
            <a:off x="6588224" y="2998447"/>
            <a:ext cx="792088" cy="16561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5148064" y="2998447"/>
            <a:ext cx="792088" cy="16561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5580112" y="3790535"/>
            <a:ext cx="0" cy="100811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7092280" y="3574511"/>
            <a:ext cx="0" cy="122413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 descr="LRvsmaskpair1.png"/>
          <p:cNvPicPr>
            <a:picLocks noChangeAspect="1"/>
          </p:cNvPicPr>
          <p:nvPr/>
        </p:nvPicPr>
        <p:blipFill>
          <a:blip r:embed="rId3" cstate="print"/>
          <a:srcRect t="16202" b="15391"/>
          <a:stretch>
            <a:fillRect/>
          </a:stretch>
        </p:blipFill>
        <p:spPr>
          <a:xfrm>
            <a:off x="6480000" y="5374711"/>
            <a:ext cx="1265414" cy="648072"/>
          </a:xfrm>
          <a:prstGeom prst="rect">
            <a:avLst/>
          </a:prstGeom>
        </p:spPr>
      </p:pic>
      <p:pic>
        <p:nvPicPr>
          <p:cNvPr id="25" name="圖片 24" descr="LRvsmaskpair2.png"/>
          <p:cNvPicPr>
            <a:picLocks noChangeAspect="1"/>
          </p:cNvPicPr>
          <p:nvPr/>
        </p:nvPicPr>
        <p:blipFill>
          <a:blip r:embed="rId4" cstate="print"/>
          <a:srcRect t="15796" b="15796"/>
          <a:stretch>
            <a:fillRect/>
          </a:stretch>
        </p:blipFill>
        <p:spPr>
          <a:xfrm>
            <a:off x="4932000" y="5374711"/>
            <a:ext cx="1265273" cy="648000"/>
          </a:xfrm>
          <a:prstGeom prst="rect">
            <a:avLst/>
          </a:prstGeom>
        </p:spPr>
      </p:pic>
      <p:cxnSp>
        <p:nvCxnSpPr>
          <p:cNvPr id="27" name="直線單箭頭接點 26"/>
          <p:cNvCxnSpPr/>
          <p:nvPr/>
        </p:nvCxnSpPr>
        <p:spPr>
          <a:xfrm>
            <a:off x="7092280" y="4870655"/>
            <a:ext cx="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5580112" y="4870655"/>
            <a:ext cx="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364088" y="60212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(a)                         (b)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6"/>
          <p:cNvGraphicFramePr>
            <a:graphicFrameLocks/>
          </p:cNvGraphicFramePr>
          <p:nvPr/>
        </p:nvGraphicFramePr>
        <p:xfrm>
          <a:off x="467544" y="1700808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Part A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Bicubic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Jung’s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PSNR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23.8445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24.7172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24.9705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0.8050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0.7781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0.8288</a:t>
                      </a:r>
                      <a:endParaRPr lang="zh-TW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內容版面配置區 6"/>
          <p:cNvGraphicFramePr>
            <a:graphicFrameLocks/>
          </p:cNvGraphicFramePr>
          <p:nvPr/>
        </p:nvGraphicFramePr>
        <p:xfrm>
          <a:off x="467544" y="3429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Part</a:t>
                      </a:r>
                      <a:r>
                        <a:rPr lang="en-US" altLang="zh-TW" baseline="0" dirty="0" smtClean="0"/>
                        <a:t> B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Bicubic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Jung’s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PSNR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25.6739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27.0004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27.2819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0.8559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0.8683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0.8830</a:t>
                      </a:r>
                      <a:endParaRPr lang="zh-TW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8" y="2708920"/>
          <a:ext cx="8496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389"/>
                <a:gridCol w="1699389"/>
                <a:gridCol w="1699389"/>
                <a:gridCol w="1699389"/>
                <a:gridCol w="16993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Method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LR_RSC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HR_Bicubic_RSC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HR_Jung_RSC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HR_Our_RSC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Recognition Rate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85.50%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80.33%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83.50%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88.50%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249</Words>
  <Application>Microsoft Macintosh PowerPoint</Application>
  <PresentationFormat>如螢幕大小 (4:3)</PresentationFormat>
  <Paragraphs>120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Table 1</vt:lpstr>
      <vt:lpstr>Table 2</vt:lpstr>
      <vt:lpstr>PowerPoint 簡報</vt:lpstr>
      <vt:lpstr>PowerPoint 簡報</vt:lpstr>
      <vt:lpstr>PowerPoint 簡報</vt:lpstr>
      <vt:lpstr>PowerPoint 簡報</vt:lpstr>
      <vt:lpstr>Experiment(視覺上)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acer</dc:creator>
  <cp:lastModifiedBy>jason 吳孟寰</cp:lastModifiedBy>
  <cp:revision>25</cp:revision>
  <dcterms:created xsi:type="dcterms:W3CDTF">2015-01-07T07:43:46Z</dcterms:created>
  <dcterms:modified xsi:type="dcterms:W3CDTF">2015-01-15T03:45:14Z</dcterms:modified>
</cp:coreProperties>
</file>