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69" r:id="rId10"/>
    <p:sldId id="270" r:id="rId11"/>
    <p:sldId id="272" r:id="rId12"/>
    <p:sldId id="275" r:id="rId13"/>
  </p:sldIdLst>
  <p:sldSz cx="6858000" cy="9144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 autoAdjust="0"/>
    <p:restoredTop sz="94698" autoAdjust="0"/>
  </p:normalViewPr>
  <p:slideViewPr>
    <p:cSldViewPr>
      <p:cViewPr>
        <p:scale>
          <a:sx n="100" d="100"/>
          <a:sy n="100" d="100"/>
        </p:scale>
        <p:origin x="-2160" y="3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27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99300" cy="12065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9260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1183AEB-24B4-482C-8B79-54C633FCF05B}" type="slidenum">
              <a:rPr lang="ja-JP" altLang="en-US">
                <a:latin typeface="Calibri" pitchFamily="34" charset="0"/>
              </a:rPr>
              <a:pPr eaLnBrk="1" hangingPunct="1"/>
              <a:t>1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79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DD863C-C4EC-4EEB-A360-5BE6BF6A365F}" type="slidenum">
              <a:rPr lang="ja-JP" altLang="en-US">
                <a:latin typeface="Calibri" pitchFamily="34" charset="0"/>
              </a:rPr>
              <a:pPr eaLnBrk="1" hangingPunct="1"/>
              <a:t>10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73BDB4F-27AC-439B-B6DB-F668044A2543}" type="slidenum">
              <a:rPr lang="ja-JP" altLang="en-US">
                <a:latin typeface="Calibri" pitchFamily="34" charset="0"/>
              </a:rPr>
              <a:pPr eaLnBrk="1" hangingPunct="1"/>
              <a:t>11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7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6628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3BD955-93A9-405D-A0CC-9B699E47ECC9}" type="slidenum">
              <a:rPr lang="ja-JP" altLang="en-US">
                <a:latin typeface="Calibri" pitchFamily="34" charset="0"/>
              </a:rPr>
              <a:pPr eaLnBrk="1" hangingPunct="1"/>
              <a:t>12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29FC50-A131-4F07-AC41-38C0650900AE}" type="slidenum">
              <a:rPr lang="ja-JP" altLang="en-US">
                <a:latin typeface="Calibri" pitchFamily="34" charset="0"/>
              </a:rPr>
              <a:pPr eaLnBrk="1" hangingPunct="1"/>
              <a:t>2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431361-D5F6-40E9-AC64-D2AB0A651404}" type="slidenum">
              <a:rPr lang="ja-JP" altLang="en-US">
                <a:latin typeface="Calibri" pitchFamily="34" charset="0"/>
              </a:rPr>
              <a:pPr eaLnBrk="1" hangingPunct="1"/>
              <a:t>3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5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AA3AF9-290C-4634-BBF7-4BF45A04C976}" type="slidenum">
              <a:rPr lang="ja-JP" altLang="en-US">
                <a:latin typeface="Calibri" pitchFamily="34" charset="0"/>
              </a:rPr>
              <a:pPr eaLnBrk="1" hangingPunct="1"/>
              <a:t>4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9459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86E49C-C7EB-415E-B1A4-84720CF15F5C}" type="slidenum">
              <a:rPr lang="ja-JP" altLang="en-US">
                <a:latin typeface="Calibri" pitchFamily="34" charset="0"/>
              </a:rPr>
              <a:pPr eaLnBrk="1" hangingPunct="1"/>
              <a:t>5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9495CE-922D-477A-AE22-054C3B3BCFF5}" type="slidenum">
              <a:rPr lang="ja-JP" altLang="en-US">
                <a:latin typeface="Calibri" pitchFamily="34" charset="0"/>
              </a:rPr>
              <a:pPr eaLnBrk="1" hangingPunct="1"/>
              <a:t>6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1508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90EA3B-8785-4DF5-9D1D-43E8AAA9E85B}" type="slidenum">
              <a:rPr lang="ja-JP" altLang="en-US">
                <a:latin typeface="Calibri" pitchFamily="34" charset="0"/>
              </a:rPr>
              <a:pPr eaLnBrk="1" hangingPunct="1"/>
              <a:t>7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55A43F0-C773-421B-B850-9B3EBCD2DBBE}" type="slidenum">
              <a:rPr lang="ja-JP" altLang="en-US">
                <a:latin typeface="Calibri" pitchFamily="34" charset="0"/>
              </a:rPr>
              <a:pPr eaLnBrk="1" hangingPunct="1"/>
              <a:t>8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2480316-505A-4609-B30F-1ADB50CFF51E}" type="slidenum">
              <a:rPr lang="ja-JP" altLang="en-US">
                <a:latin typeface="Calibri" pitchFamily="34" charset="0"/>
              </a:rPr>
              <a:pPr eaLnBrk="1" hangingPunct="1"/>
              <a:t>9</a:t>
            </a:fld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A29F8-D50E-4F77-A24D-6DC3B2FB32FC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ABA0-68D0-40AC-95B7-6A295791F1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4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3F820-9131-40CC-9CB0-B726F6DDDFE3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A9C93-4CE0-4A64-922A-381935FAD5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041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0E8A8-DC89-47FF-AE05-FF614367CB8C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F141-E090-4F54-BFA2-1FA779D8495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27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0BC29-E656-4722-92C4-0C25EC04BA3D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7F557-0032-48ED-887B-A46EC48D893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239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75F3D-5008-4D8A-A64C-0455C3FBBD2F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D0EF9-92B6-4213-98DB-E7005D58185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77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526C-2DC2-4BDB-B73A-D781AA42A84E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C0381-4C18-41AC-95B1-603B0836506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888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0C634-B107-4D36-BA27-E41DAED986CF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191B4-859E-43D3-905D-95F031D2321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089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FCFC-3577-4AD5-9512-773D61DD6F72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2EE1C-F44E-473C-ACCD-54D0E1D4ECA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464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257E-8F26-4E1C-8D69-8DE9ACFC2BD5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348D-5BE1-43DB-A8F1-98D6ECD24B7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2105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2F20C-D047-4D23-A472-FAAE5FD8D7D8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3742E-F6F9-4FAE-BD30-4796B5ADA31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885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92105-F4F8-4C6D-B106-A924056B4672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8232E-DE23-45E6-B73B-F0452820FF7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18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53A166-CED8-4917-A994-6E9D21AD82DE}" type="datetime1">
              <a:rPr lang="ja-JP" altLang="en-US"/>
              <a:pPr>
                <a:defRPr/>
              </a:pPr>
              <a:t>2011/10/19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94376E-6D28-478F-AB14-35816D8CA37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4763" y="9525"/>
            <a:ext cx="6853238" cy="10795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ube-soft.jp/?p=10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ube-soft.jp/?p=8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947988"/>
            <a:ext cx="2705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250825"/>
            <a:ext cx="27622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93663" y="5795963"/>
            <a:ext cx="6667500" cy="1933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3600" dirty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Cube</a:t>
            </a:r>
            <a:r>
              <a:rPr lang="ja-JP" altLang="en-US" sz="3600" dirty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 </a:t>
            </a:r>
            <a:r>
              <a:rPr lang="en-US" altLang="ja-JP" sz="3600" dirty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PDF</a:t>
            </a:r>
            <a:br>
              <a:rPr lang="en-US" altLang="ja-JP" sz="3600" dirty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</a:br>
            <a:r>
              <a:rPr lang="ja-JP" altLang="en-US" sz="3600" dirty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ユーザーズマニュアル</a:t>
            </a:r>
            <a:endParaRPr lang="en-US" altLang="ja-JP" sz="36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 fontAlgn="auto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solidFill>
                  <a:sysClr val="windowText" lastClr="000000"/>
                </a:solidFill>
                <a:latin typeface="HG丸ｺﾞｼｯｸM-PRO" pitchFamily="50" charset="-128"/>
                <a:ea typeface="HG丸ｺﾞｼｯｸM-PRO" pitchFamily="50" charset="-128"/>
              </a:rPr>
              <a:t>2011.10.18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丸ｺﾞｼｯｸM-PRO" pitchFamily="50" charset="-128"/>
                <a:ea typeface="HG丸ｺﾞｼｯｸM-PRO" pitchFamily="50" charset="-128"/>
              </a:rPr>
              <a:t>　第</a:t>
            </a:r>
            <a:r>
              <a:rPr lang="en-US" altLang="ja-JP" sz="2000" dirty="0" smtClean="0">
                <a:solidFill>
                  <a:sysClr val="windowText" lastClr="000000"/>
                </a:solidFill>
                <a:latin typeface="HG丸ｺﾞｼｯｸM-PRO" pitchFamily="50" charset="-128"/>
                <a:ea typeface="HG丸ｺﾞｼｯｸM-PRO" pitchFamily="50" charset="-128"/>
              </a:rPr>
              <a:t>5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丸ｺﾞｼｯｸM-PRO" pitchFamily="50" charset="-128"/>
                <a:ea typeface="HG丸ｺﾞｼｯｸM-PRO" pitchFamily="50" charset="-128"/>
              </a:rPr>
              <a:t>版</a:t>
            </a:r>
            <a:endParaRPr lang="ja-JP" altLang="en-US" sz="2000" dirty="0">
              <a:solidFill>
                <a:sysClr val="windowText" lastClr="00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112E3-6F1E-460B-875F-68F4FA431BDB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21163" y="1492250"/>
            <a:ext cx="2395537" cy="5732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dirty="0"/>
              <a:t>連携用には </a:t>
            </a:r>
            <a:r>
              <a:rPr lang="en-US" altLang="ja-JP" sz="1050" dirty="0"/>
              <a:t>bat </a:t>
            </a:r>
            <a:r>
              <a:rPr lang="ja-JP" altLang="en-US" sz="1050" dirty="0"/>
              <a:t>ファイルを使用します</a:t>
            </a:r>
            <a:r>
              <a:rPr lang="ja-JP" altLang="en-US" sz="1050" dirty="0"/>
              <a:t>。</a:t>
            </a:r>
            <a:endParaRPr lang="en-US" altLang="ja-JP" sz="1050" dirty="0"/>
          </a:p>
          <a:p>
            <a:pPr>
              <a:defRPr/>
            </a:pPr>
            <a:r>
              <a:rPr lang="ja-JP" altLang="en-US" sz="1050" dirty="0">
                <a:solidFill>
                  <a:prstClr val="black"/>
                </a:solidFill>
              </a:rPr>
              <a:t>連携用</a:t>
            </a:r>
            <a:r>
              <a:rPr lang="ja-JP" altLang="en-US" sz="1050" dirty="0">
                <a:solidFill>
                  <a:prstClr val="black"/>
                </a:solidFill>
              </a:rPr>
              <a:t>バッチファイル説明について</a:t>
            </a:r>
            <a:r>
              <a:rPr lang="ja-JP" altLang="en-US" sz="1050" dirty="0">
                <a:solidFill>
                  <a:prstClr val="black"/>
                </a:solidFill>
              </a:rPr>
              <a:t>は</a:t>
            </a:r>
            <a:endParaRPr lang="en-US" altLang="ja-JP" sz="105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ja-JP" sz="800" dirty="0">
                <a:hlinkClick r:id="rId3"/>
              </a:rPr>
              <a:t>http://blog.cube-soft.jp/?</a:t>
            </a:r>
            <a:r>
              <a:rPr lang="en-US" altLang="ja-JP" sz="800" dirty="0">
                <a:hlinkClick r:id="rId3"/>
              </a:rPr>
              <a:t>p=10</a:t>
            </a:r>
            <a:r>
              <a:rPr lang="ja-JP" altLang="en-US" sz="800" dirty="0"/>
              <a:t> </a:t>
            </a:r>
            <a:r>
              <a:rPr lang="ja-JP" altLang="en-US" sz="1050" dirty="0">
                <a:solidFill>
                  <a:prstClr val="black"/>
                </a:solidFill>
              </a:rPr>
              <a:t>を参照下さい。</a:t>
            </a:r>
            <a:endParaRPr lang="en-US" altLang="ja-JP" sz="105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ja-JP" sz="1050" dirty="0">
              <a:solidFill>
                <a:prstClr val="black"/>
              </a:solidFill>
            </a:endParaRPr>
          </a:p>
          <a:p>
            <a:pPr>
              <a:defRPr/>
            </a:pPr>
            <a:endParaRPr lang="ja-JP" altLang="en-US" sz="105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endParaRPr lang="en-US" altLang="ja-JP" sz="1050" dirty="0"/>
          </a:p>
          <a:p>
            <a:pPr>
              <a:defRPr/>
            </a:pPr>
            <a:r>
              <a:rPr lang="en-US" altLang="ja-JP" sz="1000" dirty="0" err="1">
                <a:solidFill>
                  <a:prstClr val="black"/>
                </a:solidFill>
              </a:rPr>
              <a:t>Evernote</a:t>
            </a:r>
            <a:r>
              <a:rPr lang="en-US" altLang="ja-JP" sz="1000" dirty="0">
                <a:solidFill>
                  <a:prstClr val="black"/>
                </a:solidFill>
              </a:rPr>
              <a:t> for Windows </a:t>
            </a:r>
            <a:r>
              <a:rPr lang="ja-JP" altLang="en-US" sz="1000" dirty="0">
                <a:solidFill>
                  <a:prstClr val="black"/>
                </a:solidFill>
              </a:rPr>
              <a:t>を起動せずに</a:t>
            </a:r>
            <a:endParaRPr lang="en-US" altLang="ja-JP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ja-JP" altLang="en-US" sz="1000" dirty="0">
                <a:solidFill>
                  <a:prstClr val="black"/>
                </a:solidFill>
              </a:rPr>
              <a:t>アップロードまでスムーズに！</a:t>
            </a:r>
            <a:endParaRPr lang="ja-JP" altLang="en-US" sz="1050" dirty="0"/>
          </a:p>
        </p:txBody>
      </p:sp>
      <p:sp>
        <p:nvSpPr>
          <p:cNvPr id="19" name="ストライプ矢印 18"/>
          <p:cNvSpPr/>
          <p:nvPr/>
        </p:nvSpPr>
        <p:spPr>
          <a:xfrm rot="5400000">
            <a:off x="2497137" y="4133851"/>
            <a:ext cx="4608513" cy="588962"/>
          </a:xfrm>
          <a:prstGeom prst="stripedRightArrow">
            <a:avLst>
              <a:gd name="adj1" fmla="val 52579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107950"/>
            <a:ext cx="68580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例</a:t>
            </a:r>
            <a:r>
              <a:rPr lang="ja-JP" altLang="en-US" sz="1050" dirty="0">
                <a:latin typeface="+mn-ea"/>
                <a:ea typeface="+mn-ea"/>
              </a:rPr>
              <a:t>．　</a:t>
            </a:r>
            <a:r>
              <a:rPr lang="en-US" altLang="ja-JP" sz="1050" dirty="0">
                <a:latin typeface="+mn-ea"/>
              </a:rPr>
              <a:t>EVERNOTE</a:t>
            </a:r>
            <a:r>
              <a:rPr lang="ja-JP" altLang="en-US" sz="1050" dirty="0">
                <a:latin typeface="+mn-ea"/>
              </a:rPr>
              <a:t>との</a:t>
            </a:r>
            <a:r>
              <a:rPr lang="ja-JP" altLang="en-US" sz="1050" dirty="0">
                <a:latin typeface="+mn-ea"/>
              </a:rPr>
              <a:t>連携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</a:rPr>
              <a:t>アドバンスモードで</a:t>
            </a:r>
            <a:r>
              <a:rPr lang="en-US" altLang="ja-JP" sz="1050" dirty="0">
                <a:latin typeface="+mn-ea"/>
              </a:rPr>
              <a:t>EVERNOTE</a:t>
            </a:r>
            <a:r>
              <a:rPr lang="ja-JP" altLang="en-US" sz="1050" dirty="0">
                <a:latin typeface="+mn-ea"/>
              </a:rPr>
              <a:t>と連携させた場合です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</p:txBody>
      </p:sp>
      <p:pic>
        <p:nvPicPr>
          <p:cNvPr id="11269" name="図 2" descr="C:\Documents and Settings\Owner\デスクトップ\logo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7813"/>
            <a:ext cx="7635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図 3" descr="C:\Documents and Settings\Owner\デスクトップ\ss_user_program\ss_user_program\user_002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611560"/>
            <a:ext cx="3671887" cy="22987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図 4" descr="C:\Documents and Settings\Owner\デスクトップ\ss_user_program\ss_user_program\user_003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0" y="3203848"/>
            <a:ext cx="3740150" cy="23431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図 5" descr="C:\Documents and Settings\Owner\デスクトップ\ss_user_program\ss_user_program\user_0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5796136"/>
            <a:ext cx="3744912" cy="23399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E2A5B-6294-472B-A24F-233C51304697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図 14" descr="C:\Documents and Settings\Owner\デスクトップ\irfanG\capture_23092010_1613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786063"/>
            <a:ext cx="433546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0" y="146050"/>
            <a:ext cx="6742113" cy="695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b="1" dirty="0">
                <a:latin typeface="+mn-ea"/>
                <a:ea typeface="+mn-ea"/>
              </a:rPr>
              <a:t>4</a:t>
            </a:r>
            <a:r>
              <a:rPr lang="ja-JP" altLang="en-US" sz="1400" b="1" dirty="0" err="1">
                <a:latin typeface="+mn-ea"/>
                <a:ea typeface="+mn-ea"/>
              </a:rPr>
              <a:t>．</a:t>
            </a:r>
            <a:r>
              <a:rPr lang="ja-JP" altLang="en-US" sz="1400" b="1" dirty="0">
                <a:latin typeface="+mn-ea"/>
                <a:ea typeface="+mn-ea"/>
              </a:rPr>
              <a:t> </a:t>
            </a:r>
            <a:r>
              <a:rPr lang="en-US" altLang="ja-JP" sz="1400" b="1" dirty="0" err="1">
                <a:latin typeface="+mn-ea"/>
                <a:ea typeface="+mn-ea"/>
              </a:rPr>
              <a:t>CubePDF</a:t>
            </a:r>
            <a:r>
              <a:rPr lang="ja-JP" altLang="en-US" sz="1400" b="1" dirty="0">
                <a:latin typeface="+mn-ea"/>
                <a:ea typeface="+mn-ea"/>
              </a:rPr>
              <a:t>のアンインストール</a:t>
            </a:r>
            <a:endParaRPr lang="en-US" altLang="ja-JP" sz="1400" b="1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b="1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アンインストール</a:t>
            </a:r>
            <a:r>
              <a:rPr lang="ja-JP" altLang="en-US" sz="1050" dirty="0">
                <a:latin typeface="+mn-ea"/>
                <a:ea typeface="+mn-ea"/>
              </a:rPr>
              <a:t>には、</a:t>
            </a:r>
            <a:r>
              <a:rPr lang="en-US" altLang="ja-JP" sz="1050" dirty="0">
                <a:latin typeface="+mn-ea"/>
                <a:ea typeface="+mn-ea"/>
              </a:rPr>
              <a:t>2</a:t>
            </a:r>
            <a:r>
              <a:rPr lang="ja-JP" altLang="en-US" sz="1050" dirty="0">
                <a:latin typeface="+mn-ea"/>
                <a:ea typeface="+mn-ea"/>
              </a:rPr>
              <a:t>通りの方法があります</a:t>
            </a:r>
            <a:r>
              <a:rPr lang="ja-JP" altLang="en-US" sz="1050" dirty="0">
                <a:latin typeface="+mn-ea"/>
                <a:ea typeface="+mn-ea"/>
              </a:rPr>
              <a:t>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50" dirty="0">
                <a:latin typeface="+mn-ea"/>
                <a:ea typeface="+mn-ea"/>
              </a:rPr>
              <a:t> </a:t>
            </a:r>
            <a:r>
              <a:rPr lang="en-US" altLang="ja-JP" sz="1050" dirty="0">
                <a:latin typeface="+mn-ea"/>
                <a:ea typeface="+mn-ea"/>
              </a:rPr>
              <a:t>   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en-US" altLang="ja-JP" sz="1050" dirty="0">
                <a:latin typeface="+mn-ea"/>
                <a:ea typeface="+mn-ea"/>
              </a:rPr>
              <a:t>(1) </a:t>
            </a:r>
            <a:r>
              <a:rPr lang="ja-JP" altLang="en-US" sz="1050" dirty="0">
                <a:latin typeface="+mn-ea"/>
                <a:ea typeface="+mn-ea"/>
              </a:rPr>
              <a:t>スタートメニュー</a:t>
            </a:r>
            <a:r>
              <a:rPr lang="ja-JP" altLang="en-US" sz="1050" dirty="0">
                <a:latin typeface="+mn-ea"/>
                <a:ea typeface="+mn-ea"/>
              </a:rPr>
              <a:t>からアンインストールする</a:t>
            </a:r>
            <a:r>
              <a:rPr lang="ja-JP" altLang="en-US" sz="1050" dirty="0">
                <a:latin typeface="+mn-ea"/>
                <a:ea typeface="+mn-ea"/>
              </a:rPr>
              <a:t>方法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「</a:t>
            </a:r>
            <a:r>
              <a:rPr lang="ja-JP" altLang="en-US" sz="1050" dirty="0">
                <a:latin typeface="+mn-ea"/>
                <a:ea typeface="+mn-ea"/>
              </a:rPr>
              <a:t>スタートメニュー」内の「</a:t>
            </a:r>
            <a:r>
              <a:rPr lang="en-US" altLang="ja-JP" sz="1050" dirty="0" err="1">
                <a:latin typeface="+mn-ea"/>
                <a:ea typeface="+mn-ea"/>
              </a:rPr>
              <a:t>CubePDF</a:t>
            </a:r>
            <a:r>
              <a:rPr lang="ja-JP" altLang="en-US" sz="1050" dirty="0">
                <a:latin typeface="+mn-ea"/>
                <a:ea typeface="+mn-ea"/>
              </a:rPr>
              <a:t>」→「</a:t>
            </a:r>
            <a:r>
              <a:rPr lang="en-US" altLang="ja-JP" sz="1050" dirty="0" err="1">
                <a:latin typeface="+mn-ea"/>
                <a:ea typeface="+mn-ea"/>
              </a:rPr>
              <a:t>CubePDF</a:t>
            </a:r>
            <a:r>
              <a:rPr lang="ja-JP" altLang="en-US" sz="1050" dirty="0">
                <a:latin typeface="+mn-ea"/>
                <a:ea typeface="+mn-ea"/>
              </a:rPr>
              <a:t>をアンインストールする」を</a:t>
            </a:r>
            <a:r>
              <a:rPr lang="ja-JP" altLang="en-US" sz="1050" dirty="0">
                <a:latin typeface="+mn-ea"/>
                <a:ea typeface="+mn-ea"/>
              </a:rPr>
              <a:t>クリックします。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/>
              <a:t>　　</a:t>
            </a:r>
            <a:r>
              <a:rPr lang="en-US" altLang="ja-JP" sz="1050" dirty="0">
                <a:latin typeface="+mj-ea"/>
                <a:ea typeface="+mj-ea"/>
              </a:rPr>
              <a:t>(2) </a:t>
            </a:r>
            <a:r>
              <a:rPr lang="ja-JP" altLang="en-US" sz="1050" dirty="0">
                <a:latin typeface="+mj-ea"/>
                <a:ea typeface="+mj-ea"/>
              </a:rPr>
              <a:t>コントロールパネル</a:t>
            </a:r>
            <a:r>
              <a:rPr lang="ja-JP" altLang="en-US" sz="1050" dirty="0">
                <a:latin typeface="+mj-ea"/>
                <a:ea typeface="+mj-ea"/>
              </a:rPr>
              <a:t>よりアンインストールする方法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/>
              <a:t>　　</a:t>
            </a:r>
            <a:r>
              <a:rPr lang="ja-JP" altLang="en-US" sz="1050" dirty="0"/>
              <a:t>「</a:t>
            </a:r>
            <a:r>
              <a:rPr lang="ja-JP" altLang="en-US" sz="1050" dirty="0"/>
              <a:t>コントロールパネル</a:t>
            </a:r>
            <a:r>
              <a:rPr lang="ja-JP" altLang="en-US" sz="1050" dirty="0"/>
              <a:t>」から「</a:t>
            </a:r>
            <a:r>
              <a:rPr lang="ja-JP" altLang="en-US" sz="1050" dirty="0"/>
              <a:t>プログラム」→「プログラムのアンインストール</a:t>
            </a:r>
            <a:r>
              <a:rPr lang="ja-JP" altLang="en-US" sz="1050" dirty="0"/>
              <a:t>」を選択します。</a:t>
            </a:r>
            <a:endParaRPr lang="en-US" altLang="ja-JP" sz="105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en-US" altLang="ja-JP" sz="1050" dirty="0" err="1">
                <a:latin typeface="+mj-ea"/>
                <a:ea typeface="+mj-ea"/>
              </a:rPr>
              <a:t>CubePDF</a:t>
            </a:r>
            <a:r>
              <a:rPr lang="ja-JP" altLang="en-US" sz="1050" dirty="0">
                <a:latin typeface="+mj-ea"/>
                <a:ea typeface="+mj-ea"/>
              </a:rPr>
              <a:t> </a:t>
            </a:r>
            <a:r>
              <a:rPr lang="en-US" altLang="ja-JP" sz="1050" dirty="0" err="1">
                <a:latin typeface="+mj-ea"/>
                <a:ea typeface="+mj-ea"/>
              </a:rPr>
              <a:t>x.x.x</a:t>
            </a:r>
            <a:r>
              <a:rPr lang="en-US" altLang="ja-JP" sz="1050" dirty="0">
                <a:latin typeface="+mj-ea"/>
                <a:ea typeface="+mj-ea"/>
              </a:rPr>
              <a:t> (</a:t>
            </a:r>
            <a:r>
              <a:rPr lang="ja-JP" altLang="en-US" sz="1050" dirty="0">
                <a:latin typeface="+mj-ea"/>
                <a:ea typeface="+mj-ea"/>
              </a:rPr>
              <a:t>バージョン番号</a:t>
            </a:r>
            <a:r>
              <a:rPr lang="en-US" altLang="ja-JP" sz="1050" dirty="0">
                <a:latin typeface="+mj-ea"/>
                <a:ea typeface="+mj-ea"/>
              </a:rPr>
              <a:t>)</a:t>
            </a:r>
            <a:r>
              <a:rPr lang="ja-JP" altLang="en-US" sz="1050" dirty="0">
                <a:latin typeface="+mj-ea"/>
                <a:ea typeface="+mj-ea"/>
              </a:rPr>
              <a:t> </a:t>
            </a:r>
            <a:r>
              <a:rPr lang="ja-JP" altLang="en-US" sz="1050" dirty="0">
                <a:latin typeface="+mj-ea"/>
                <a:ea typeface="+mj-ea"/>
              </a:rPr>
              <a:t>のアイコンをクリックしアンインストールを</a:t>
            </a:r>
            <a:r>
              <a:rPr lang="ja-JP" altLang="en-US" sz="1050" dirty="0">
                <a:latin typeface="+mj-ea"/>
                <a:ea typeface="+mj-ea"/>
              </a:rPr>
              <a:t>クリックします。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j-ea"/>
                <a:ea typeface="+mj-ea"/>
              </a:rPr>
              <a:t>　</a:t>
            </a:r>
            <a:r>
              <a:rPr lang="ja-JP" altLang="en-US" sz="1050" dirty="0">
                <a:latin typeface="+mj-ea"/>
                <a:ea typeface="+mj-ea"/>
              </a:rPr>
              <a:t>　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/>
              <a:t>　　どちら</a:t>
            </a:r>
            <a:r>
              <a:rPr lang="ja-JP" altLang="en-US" sz="1050" dirty="0"/>
              <a:t>の場合も、下の画面が表示されますので、「はい」を</a:t>
            </a:r>
            <a:r>
              <a:rPr lang="ja-JP" altLang="en-US" sz="1050" dirty="0"/>
              <a:t>クリックします。</a:t>
            </a:r>
            <a:endParaRPr lang="ja-JP" altLang="en-US" sz="1050" dirty="0">
              <a:latin typeface="+mj-ea"/>
              <a:ea typeface="+mj-ea"/>
            </a:endParaRPr>
          </a:p>
        </p:txBody>
      </p:sp>
      <p:pic>
        <p:nvPicPr>
          <p:cNvPr id="12293" name="Picture 1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9" y="1365920"/>
            <a:ext cx="2466975" cy="64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円/楕円 15"/>
          <p:cNvSpPr/>
          <p:nvPr/>
        </p:nvSpPr>
        <p:spPr>
          <a:xfrm>
            <a:off x="681038" y="5697538"/>
            <a:ext cx="2100262" cy="57467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129F9-F22A-46FD-B43E-8769A82ABC7D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  <p:pic>
        <p:nvPicPr>
          <p:cNvPr id="12295" name="図 2" descr="C:\Documents and Settings\Owner\デスクトップ\irfanG\capture_23092010_1616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2627313"/>
            <a:ext cx="360045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矢印​​コネクタ 4"/>
          <p:cNvCxnSpPr/>
          <p:nvPr/>
        </p:nvCxnSpPr>
        <p:spPr>
          <a:xfrm flipV="1">
            <a:off x="2852738" y="4427538"/>
            <a:ext cx="2592387" cy="143986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直線矢印​​コネクタ 6"/>
          <p:cNvCxnSpPr/>
          <p:nvPr/>
        </p:nvCxnSpPr>
        <p:spPr>
          <a:xfrm flipH="1" flipV="1">
            <a:off x="5186363" y="3851275"/>
            <a:ext cx="503237" cy="2159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298" name="図 3" descr="C:\Documents and Settings\Owner\デスクトップ\irfanG\capture_23092010_16162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7308850"/>
            <a:ext cx="40036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図 4" descr="C:\Documents and Settings\Owner\デスクトップ\irfanG\capture_23092010_16164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7164388"/>
            <a:ext cx="296227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円/楕円 15"/>
          <p:cNvSpPr/>
          <p:nvPr/>
        </p:nvSpPr>
        <p:spPr>
          <a:xfrm>
            <a:off x="2871788" y="8388350"/>
            <a:ext cx="998537" cy="431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0" y="107950"/>
            <a:ext cx="6858000" cy="2732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b="1" dirty="0">
                <a:latin typeface="+mn-ea"/>
                <a:ea typeface="+mn-ea"/>
              </a:rPr>
              <a:t>Appendix</a:t>
            </a:r>
            <a:r>
              <a:rPr lang="ja-JP" altLang="en-US" sz="1400" dirty="0" err="1">
                <a:latin typeface="+mn-ea"/>
                <a:ea typeface="+mn-ea"/>
              </a:rPr>
              <a:t>．</a:t>
            </a:r>
            <a:r>
              <a:rPr lang="ja-JP" altLang="en-US" sz="1400" dirty="0">
                <a:latin typeface="+mn-ea"/>
                <a:ea typeface="+mn-ea"/>
              </a:rPr>
              <a:t> </a:t>
            </a:r>
            <a:r>
              <a:rPr lang="en-US" altLang="ja-JP" sz="1400" dirty="0">
                <a:latin typeface="+mn-ea"/>
                <a:ea typeface="+mn-ea"/>
              </a:rPr>
              <a:t>Tips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en-US" altLang="ja-JP" sz="1050" b="1" dirty="0">
                <a:latin typeface="+mn-ea"/>
              </a:rPr>
              <a:t>Appendix – A</a:t>
            </a:r>
            <a:r>
              <a:rPr lang="en-US" altLang="ja-JP" sz="1050" dirty="0">
                <a:latin typeface="+mn-ea"/>
              </a:rPr>
              <a:t> </a:t>
            </a:r>
            <a:r>
              <a:rPr lang="ja-JP" altLang="en-US" sz="1050" dirty="0">
                <a:latin typeface="+mn-ea"/>
              </a:rPr>
              <a:t>生成</a:t>
            </a:r>
            <a:r>
              <a:rPr lang="ja-JP" altLang="en-US" sz="1050" dirty="0">
                <a:latin typeface="+mn-ea"/>
              </a:rPr>
              <a:t>する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の画像を綺麗に</a:t>
            </a:r>
            <a:r>
              <a:rPr lang="ja-JP" altLang="en-US" sz="1050" dirty="0">
                <a:latin typeface="+mn-ea"/>
              </a:rPr>
              <a:t>する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j-ea"/>
                <a:ea typeface="+mj-ea"/>
              </a:rPr>
              <a:t>　</a:t>
            </a:r>
            <a:r>
              <a:rPr lang="ja-JP" altLang="en-US" sz="1050" dirty="0">
                <a:latin typeface="+mj-ea"/>
                <a:ea typeface="+mj-ea"/>
              </a:rPr>
              <a:t>　</a:t>
            </a:r>
            <a:r>
              <a:rPr lang="en-US" altLang="ja-JP" sz="1050" dirty="0">
                <a:latin typeface="+mj-ea"/>
                <a:ea typeface="+mj-ea"/>
              </a:rPr>
              <a:t>(1) </a:t>
            </a:r>
            <a:r>
              <a:rPr lang="ja-JP" altLang="en-US" sz="1050" dirty="0">
                <a:latin typeface="+mj-ea"/>
                <a:ea typeface="+mj-ea"/>
              </a:rPr>
              <a:t>利用</a:t>
            </a:r>
            <a:r>
              <a:rPr lang="ja-JP" altLang="en-US" sz="1050" dirty="0">
                <a:latin typeface="+mj-ea"/>
                <a:ea typeface="+mj-ea"/>
              </a:rPr>
              <a:t>できるプリンタの一覧から「</a:t>
            </a:r>
            <a:r>
              <a:rPr lang="en-US" altLang="ja-JP" sz="1050" dirty="0" err="1">
                <a:latin typeface="+mj-ea"/>
                <a:ea typeface="+mj-ea"/>
              </a:rPr>
              <a:t>CubePDF</a:t>
            </a:r>
            <a:r>
              <a:rPr lang="ja-JP" altLang="en-US" sz="1050" dirty="0">
                <a:latin typeface="+mj-ea"/>
                <a:ea typeface="+mj-ea"/>
              </a:rPr>
              <a:t>」 プリンタを選択し、</a:t>
            </a:r>
            <a:r>
              <a:rPr lang="en-US" altLang="ja-JP" sz="1050" dirty="0">
                <a:latin typeface="+mj-ea"/>
                <a:ea typeface="+mj-ea"/>
              </a:rPr>
              <a:t>[</a:t>
            </a:r>
            <a:r>
              <a:rPr lang="ja-JP" altLang="en-US" sz="1050" dirty="0">
                <a:latin typeface="+mj-ea"/>
                <a:ea typeface="+mj-ea"/>
              </a:rPr>
              <a:t>詳細設定</a:t>
            </a:r>
            <a:r>
              <a:rPr lang="en-US" altLang="ja-JP" sz="1050" dirty="0">
                <a:latin typeface="+mj-ea"/>
                <a:ea typeface="+mj-ea"/>
              </a:rPr>
              <a:t>] </a:t>
            </a:r>
            <a:r>
              <a:rPr lang="ja-JP" altLang="en-US" sz="1050" dirty="0">
                <a:latin typeface="+mj-ea"/>
                <a:ea typeface="+mj-ea"/>
              </a:rPr>
              <a:t>ボタンをクリック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j-ea"/>
                <a:ea typeface="+mj-ea"/>
              </a:rPr>
              <a:t>　　</a:t>
            </a:r>
            <a:r>
              <a:rPr lang="en-US" altLang="ja-JP" sz="1050" dirty="0">
                <a:latin typeface="+mj-ea"/>
                <a:ea typeface="+mj-ea"/>
              </a:rPr>
              <a:t>(2) </a:t>
            </a:r>
            <a:r>
              <a:rPr lang="ja-JP" altLang="en-US" sz="1050" dirty="0">
                <a:latin typeface="+mj-ea"/>
                <a:ea typeface="+mj-ea"/>
              </a:rPr>
              <a:t>用紙</a:t>
            </a:r>
            <a:r>
              <a:rPr lang="en-US" altLang="ja-JP" sz="1050" dirty="0">
                <a:latin typeface="+mj-ea"/>
                <a:ea typeface="+mj-ea"/>
              </a:rPr>
              <a:t>/</a:t>
            </a:r>
            <a:r>
              <a:rPr lang="ja-JP" altLang="en-US" sz="1050" dirty="0">
                <a:latin typeface="+mj-ea"/>
                <a:ea typeface="+mj-ea"/>
              </a:rPr>
              <a:t>品質タブの詳細設定を</a:t>
            </a:r>
            <a:r>
              <a:rPr lang="ja-JP" altLang="en-US" sz="1050" dirty="0">
                <a:latin typeface="+mj-ea"/>
                <a:ea typeface="+mj-ea"/>
              </a:rPr>
              <a:t>クリック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j-ea"/>
                <a:ea typeface="+mj-ea"/>
              </a:rPr>
              <a:t>　　</a:t>
            </a:r>
            <a:r>
              <a:rPr lang="en-US" altLang="ja-JP" sz="1050" dirty="0">
                <a:latin typeface="+mj-ea"/>
                <a:ea typeface="+mj-ea"/>
              </a:rPr>
              <a:t>(3) </a:t>
            </a:r>
            <a:r>
              <a:rPr lang="ja-JP" altLang="en-US" sz="1050" dirty="0">
                <a:latin typeface="+mj-ea"/>
                <a:ea typeface="+mj-ea"/>
              </a:rPr>
              <a:t>グラフィック</a:t>
            </a:r>
            <a:r>
              <a:rPr lang="ja-JP" altLang="en-US" sz="1050" dirty="0">
                <a:latin typeface="+mj-ea"/>
                <a:ea typeface="+mj-ea"/>
              </a:rPr>
              <a:t>、印刷品質を</a:t>
            </a:r>
            <a:r>
              <a:rPr lang="ja-JP" altLang="en-US" sz="1050" dirty="0">
                <a:latin typeface="+mj-ea"/>
                <a:ea typeface="+mj-ea"/>
              </a:rPr>
              <a:t>プルダウン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j-ea"/>
                <a:ea typeface="+mj-ea"/>
              </a:rPr>
              <a:t>　　</a:t>
            </a:r>
            <a:r>
              <a:rPr lang="en-US" altLang="ja-JP" sz="1050" dirty="0">
                <a:latin typeface="+mj-ea"/>
                <a:ea typeface="+mj-ea"/>
              </a:rPr>
              <a:t>(4) </a:t>
            </a:r>
            <a:r>
              <a:rPr lang="ja-JP" altLang="en-US" sz="1050" dirty="0">
                <a:latin typeface="+mj-ea"/>
                <a:ea typeface="+mj-ea"/>
              </a:rPr>
              <a:t>印刷</a:t>
            </a:r>
            <a:r>
              <a:rPr lang="ja-JP" altLang="en-US" sz="1050" dirty="0">
                <a:latin typeface="+mj-ea"/>
                <a:ea typeface="+mj-ea"/>
              </a:rPr>
              <a:t>解像度を</a:t>
            </a:r>
            <a:r>
              <a:rPr lang="ja-JP" altLang="en-US" sz="1050" dirty="0">
                <a:latin typeface="+mj-ea"/>
                <a:ea typeface="+mj-ea"/>
              </a:rPr>
              <a:t>上げる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j-ea"/>
                <a:ea typeface="+mj-ea"/>
              </a:rPr>
              <a:t>　　</a:t>
            </a:r>
            <a:r>
              <a:rPr lang="en-US" altLang="ja-JP" sz="1050" dirty="0">
                <a:latin typeface="+mj-ea"/>
                <a:ea typeface="+mj-ea"/>
              </a:rPr>
              <a:t>(5) OK</a:t>
            </a:r>
            <a:r>
              <a:rPr lang="ja-JP" altLang="en-US" sz="1050" dirty="0">
                <a:latin typeface="+mj-ea"/>
                <a:ea typeface="+mj-ea"/>
              </a:rPr>
              <a:t>を</a:t>
            </a:r>
            <a:r>
              <a:rPr lang="ja-JP" altLang="en-US" sz="1050" dirty="0">
                <a:latin typeface="+mj-ea"/>
                <a:ea typeface="+mj-ea"/>
              </a:rPr>
              <a:t>クリック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j-ea"/>
                <a:ea typeface="+mj-ea"/>
              </a:rPr>
              <a:t>　　</a:t>
            </a:r>
            <a:r>
              <a:rPr lang="en-US" altLang="ja-JP" sz="1050" dirty="0">
                <a:latin typeface="+mj-ea"/>
                <a:ea typeface="+mj-ea"/>
              </a:rPr>
              <a:t>(6) </a:t>
            </a:r>
            <a:r>
              <a:rPr lang="ja-JP" altLang="en-US" sz="1050" dirty="0">
                <a:latin typeface="+mj-ea"/>
                <a:ea typeface="+mj-ea"/>
              </a:rPr>
              <a:t>印刷</a:t>
            </a:r>
            <a:r>
              <a:rPr lang="ja-JP" altLang="en-US" sz="1050" dirty="0">
                <a:latin typeface="+mj-ea"/>
                <a:ea typeface="+mj-ea"/>
              </a:rPr>
              <a:t>ボタンを</a:t>
            </a:r>
            <a:r>
              <a:rPr lang="ja-JP" altLang="en-US" sz="1050" dirty="0">
                <a:latin typeface="+mj-ea"/>
                <a:ea typeface="+mj-ea"/>
              </a:rPr>
              <a:t>押す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j-ea"/>
                <a:ea typeface="+mj-ea"/>
              </a:rPr>
              <a:t>　　</a:t>
            </a:r>
            <a:r>
              <a:rPr lang="en-US" altLang="ja-JP" sz="1050" dirty="0">
                <a:latin typeface="+mj-ea"/>
                <a:ea typeface="+mj-ea"/>
              </a:rPr>
              <a:t>(7) PDF</a:t>
            </a:r>
            <a:r>
              <a:rPr lang="ja-JP" altLang="en-US" sz="1050" dirty="0">
                <a:latin typeface="+mj-ea"/>
                <a:ea typeface="+mj-ea"/>
              </a:rPr>
              <a:t>ファイルを生成</a:t>
            </a:r>
            <a:endParaRPr lang="en-US" altLang="ja-JP" sz="105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4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4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4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61833-5DFF-4CAD-8232-25F5A5EC343E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  <p:pic>
        <p:nvPicPr>
          <p:cNvPr id="13316" name="図 2" descr="C:\Documents and Settings\Owner\デスクトップ\irfanG\capture_23092010_1626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6084888"/>
            <a:ext cx="3816350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図 5" descr="C:\Documents and Settings\Owner\デスクトップ\irfanG\capture_23092010_1626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4211638"/>
            <a:ext cx="22336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図 2" descr="C:\Documents and Settings\Owner\デスクトップ\irfanG\capture_23092010_16270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3708400"/>
            <a:ext cx="21971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図 3" descr="C:\Documents and Settings\Owner\デスクトップ\irfanG\capture_23092010_16271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1258888"/>
            <a:ext cx="2341562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図 10" descr="C:\Documents and Settings\Owner\デスクトップ\600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2" y="1115616"/>
            <a:ext cx="2088232" cy="24738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7" name="図 11" descr="C:\Documents and Settings\Owner\デスクトップ\1200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0" y="6444208"/>
            <a:ext cx="2066604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​​コネクタ 3"/>
          <p:cNvCxnSpPr/>
          <p:nvPr/>
        </p:nvCxnSpPr>
        <p:spPr>
          <a:xfrm>
            <a:off x="3357563" y="3203575"/>
            <a:ext cx="1655762" cy="338455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​​コネクタ 7"/>
          <p:cNvCxnSpPr/>
          <p:nvPr/>
        </p:nvCxnSpPr>
        <p:spPr>
          <a:xfrm flipV="1">
            <a:off x="4184650" y="6227763"/>
            <a:ext cx="1331913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​​コネクタ 9"/>
          <p:cNvCxnSpPr/>
          <p:nvPr/>
        </p:nvCxnSpPr>
        <p:spPr>
          <a:xfrm flipH="1" flipV="1">
            <a:off x="2492375" y="4427538"/>
            <a:ext cx="3024188" cy="1728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​​コネクタ 12"/>
          <p:cNvCxnSpPr/>
          <p:nvPr/>
        </p:nvCxnSpPr>
        <p:spPr>
          <a:xfrm flipV="1">
            <a:off x="2636838" y="2771775"/>
            <a:ext cx="2087562" cy="151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0"/>
          <p:cNvSpPr/>
          <p:nvPr/>
        </p:nvSpPr>
        <p:spPr>
          <a:xfrm>
            <a:off x="5305425" y="3825875"/>
            <a:ext cx="731838" cy="28892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図 14" descr="C:\Documents and Settings\Owner\デスクトップ\irfanG\capture_23092010_15342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5045075"/>
            <a:ext cx="46196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0" y="107950"/>
            <a:ext cx="6858000" cy="5048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b="1" dirty="0">
                <a:latin typeface="+mn-ea"/>
                <a:ea typeface="+mn-ea"/>
              </a:rPr>
              <a:t>1</a:t>
            </a:r>
            <a:r>
              <a:rPr lang="ja-JP" altLang="en-US" sz="1400" b="1" dirty="0" err="1">
                <a:latin typeface="+mn-ea"/>
                <a:ea typeface="+mn-ea"/>
              </a:rPr>
              <a:t>．</a:t>
            </a:r>
            <a:r>
              <a:rPr lang="ja-JP" altLang="en-US" sz="1400" b="1" dirty="0">
                <a:latin typeface="+mn-ea"/>
                <a:ea typeface="+mn-ea"/>
              </a:rPr>
              <a:t> </a:t>
            </a:r>
            <a:r>
              <a:rPr lang="en-US" altLang="ja-JP" sz="1400" b="1" dirty="0">
                <a:latin typeface="+mn-ea"/>
                <a:ea typeface="+mn-ea"/>
              </a:rPr>
              <a:t>PDF</a:t>
            </a:r>
            <a:r>
              <a:rPr lang="ja-JP" altLang="en-US" sz="1400" b="1" dirty="0">
                <a:latin typeface="+mn-ea"/>
                <a:ea typeface="+mn-ea"/>
              </a:rPr>
              <a:t>の</a:t>
            </a:r>
            <a:r>
              <a:rPr lang="ja-JP" altLang="en-US" sz="1400" b="1" dirty="0">
                <a:latin typeface="+mn-ea"/>
                <a:ea typeface="+mn-ea"/>
              </a:rPr>
              <a:t>作成</a:t>
            </a:r>
            <a:endParaRPr lang="en-US" altLang="ja-JP" sz="1400" b="1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400" b="1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</a:t>
            </a:r>
            <a:r>
              <a:rPr lang="en-US" altLang="ja-JP" sz="1050" dirty="0" err="1">
                <a:latin typeface="+mn-ea"/>
                <a:ea typeface="+mn-ea"/>
              </a:rPr>
              <a:t>CubePDF</a:t>
            </a:r>
            <a:r>
              <a:rPr lang="en-US" altLang="ja-JP" sz="1050" dirty="0">
                <a:latin typeface="+mn-ea"/>
                <a:ea typeface="+mn-ea"/>
              </a:rPr>
              <a:t> </a:t>
            </a:r>
            <a:r>
              <a:rPr lang="ja-JP" altLang="en-US" sz="1050" dirty="0">
                <a:latin typeface="+mn-ea"/>
                <a:ea typeface="+mn-ea"/>
              </a:rPr>
              <a:t>は、</a:t>
            </a:r>
            <a:r>
              <a:rPr lang="en-US" altLang="ja-JP" sz="1050" dirty="0">
                <a:latin typeface="+mn-ea"/>
                <a:ea typeface="+mn-ea"/>
              </a:rPr>
              <a:t>PDF </a:t>
            </a:r>
            <a:r>
              <a:rPr lang="ja-JP" altLang="en-US" sz="1050" dirty="0">
                <a:latin typeface="+mn-ea"/>
                <a:ea typeface="+mn-ea"/>
              </a:rPr>
              <a:t>プリンタとしてインストールされます</a:t>
            </a:r>
            <a:r>
              <a:rPr lang="ja-JP" altLang="en-US" sz="1050" dirty="0">
                <a:latin typeface="+mn-ea"/>
                <a:ea typeface="+mn-ea"/>
              </a:rPr>
              <a:t>。その</a:t>
            </a:r>
            <a:r>
              <a:rPr lang="ja-JP" altLang="en-US" sz="1050" dirty="0">
                <a:latin typeface="+mn-ea"/>
                <a:ea typeface="+mn-ea"/>
              </a:rPr>
              <a:t>ため</a:t>
            </a:r>
            <a:r>
              <a:rPr lang="en-US" altLang="ja-JP" sz="1050" dirty="0" err="1">
                <a:latin typeface="+mn-ea"/>
                <a:ea typeface="+mn-ea"/>
              </a:rPr>
              <a:t>CubePDF</a:t>
            </a:r>
            <a:r>
              <a:rPr lang="en-US" altLang="ja-JP" sz="1050" dirty="0">
                <a:latin typeface="+mn-ea"/>
                <a:ea typeface="+mn-ea"/>
              </a:rPr>
              <a:t> </a:t>
            </a:r>
            <a:r>
              <a:rPr lang="ja-JP" altLang="en-US" sz="1050" dirty="0">
                <a:latin typeface="+mn-ea"/>
                <a:ea typeface="+mn-ea"/>
              </a:rPr>
              <a:t>を使用してご利用のコンピュータ</a:t>
            </a:r>
            <a:r>
              <a:rPr lang="ja-JP" altLang="en-US" sz="1050" dirty="0">
                <a:latin typeface="+mn-ea"/>
                <a:ea typeface="+mn-ea"/>
              </a:rPr>
              <a:t>の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どの</a:t>
            </a:r>
            <a:r>
              <a:rPr lang="ja-JP" altLang="en-US" sz="1050" dirty="0">
                <a:latin typeface="+mn-ea"/>
                <a:ea typeface="+mn-ea"/>
              </a:rPr>
              <a:t>プログラムからでも文書を </a:t>
            </a:r>
            <a:r>
              <a:rPr lang="en-US" altLang="ja-JP" sz="1050" dirty="0">
                <a:latin typeface="+mn-ea"/>
                <a:ea typeface="+mn-ea"/>
              </a:rPr>
              <a:t>PDF </a:t>
            </a:r>
            <a:r>
              <a:rPr lang="ja-JP" altLang="en-US" sz="1050" dirty="0">
                <a:latin typeface="+mn-ea"/>
                <a:ea typeface="+mn-ea"/>
              </a:rPr>
              <a:t>へ変換することができます</a:t>
            </a:r>
            <a:r>
              <a:rPr lang="ja-JP" altLang="en-US" sz="1050" dirty="0">
                <a:latin typeface="+mn-ea"/>
                <a:ea typeface="+mn-ea"/>
              </a:rPr>
              <a:t>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en-US" altLang="ja-JP" sz="1050" b="1" dirty="0">
                <a:latin typeface="+mn-ea"/>
              </a:rPr>
              <a:t>1 </a:t>
            </a:r>
            <a:r>
              <a:rPr lang="en-US" altLang="ja-JP" sz="1050" b="1" dirty="0">
                <a:latin typeface="+mn-ea"/>
              </a:rPr>
              <a:t>- </a:t>
            </a:r>
            <a:r>
              <a:rPr lang="en-US" altLang="ja-JP" sz="1050" b="1" dirty="0">
                <a:latin typeface="+mn-ea"/>
              </a:rPr>
              <a:t>1</a:t>
            </a:r>
            <a:r>
              <a:rPr lang="ja-JP" altLang="en-US" sz="1050" b="1" dirty="0">
                <a:latin typeface="+mn-ea"/>
              </a:rPr>
              <a:t> </a:t>
            </a:r>
            <a:r>
              <a:rPr lang="ja-JP" altLang="en-US" sz="1050" dirty="0">
                <a:latin typeface="+mn-ea"/>
              </a:rPr>
              <a:t>文書</a:t>
            </a:r>
            <a:r>
              <a:rPr lang="ja-JP" altLang="en-US" sz="1050" dirty="0">
                <a:latin typeface="+mn-ea"/>
              </a:rPr>
              <a:t>のプログラムで「印刷」を選択</a:t>
            </a:r>
            <a:r>
              <a:rPr lang="ja-JP" altLang="en-US" sz="1050" dirty="0">
                <a:latin typeface="+mn-ea"/>
              </a:rPr>
              <a:t>します（</a:t>
            </a:r>
            <a:r>
              <a:rPr lang="ja-JP" altLang="en-US" sz="1050" dirty="0">
                <a:latin typeface="+mn-ea"/>
              </a:rPr>
              <a:t>図は</a:t>
            </a:r>
            <a:r>
              <a:rPr lang="en-US" altLang="ja-JP" sz="1050" dirty="0">
                <a:latin typeface="+mn-ea"/>
              </a:rPr>
              <a:t>Internet Explorer</a:t>
            </a:r>
            <a:r>
              <a:rPr lang="ja-JP" altLang="en-US" sz="1050" dirty="0">
                <a:latin typeface="+mn-ea"/>
              </a:rPr>
              <a:t>の例</a:t>
            </a:r>
            <a:r>
              <a:rPr lang="ja-JP" altLang="en-US" sz="1050" dirty="0">
                <a:latin typeface="+mn-ea"/>
              </a:rPr>
              <a:t>）。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en-US" altLang="ja-JP" sz="1050" b="1" dirty="0">
                <a:latin typeface="+mn-ea"/>
              </a:rPr>
              <a:t>1 - 2</a:t>
            </a:r>
            <a:r>
              <a:rPr lang="ja-JP" altLang="en-US" sz="1050" b="1" dirty="0">
                <a:latin typeface="+mn-ea"/>
              </a:rPr>
              <a:t> </a:t>
            </a:r>
            <a:r>
              <a:rPr lang="ja-JP" altLang="en-US" sz="1050" dirty="0"/>
              <a:t>利用</a:t>
            </a:r>
            <a:r>
              <a:rPr lang="ja-JP" altLang="en-US" sz="1050" dirty="0"/>
              <a:t>できるプリンタの一覧から「</a:t>
            </a:r>
            <a:r>
              <a:rPr lang="en-US" altLang="ja-JP" sz="1050" dirty="0" err="1"/>
              <a:t>CubePDF</a:t>
            </a:r>
            <a:r>
              <a:rPr lang="ja-JP" altLang="en-US" sz="1050" dirty="0"/>
              <a:t>」プリンタ</a:t>
            </a:r>
            <a:r>
              <a:rPr lang="ja-JP" altLang="en-US" sz="1050" dirty="0"/>
              <a:t>を選択し</a:t>
            </a:r>
            <a:r>
              <a:rPr lang="ja-JP" altLang="en-US" sz="1050" dirty="0"/>
              <a:t>、「印刷」ボタン</a:t>
            </a:r>
            <a:r>
              <a:rPr lang="ja-JP" altLang="en-US" sz="1050" dirty="0"/>
              <a:t>をクリックします。</a:t>
            </a:r>
            <a:endParaRPr lang="ja-JP" altLang="en-US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50" dirty="0">
              <a:latin typeface="+mn-ea"/>
              <a:ea typeface="+mn-ea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3192463" y="8018463"/>
            <a:ext cx="914400" cy="40322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422400" y="5867400"/>
            <a:ext cx="2303463" cy="2873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A1812-4B62-40D3-8A88-3939BB5A5F78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  <p:pic>
        <p:nvPicPr>
          <p:cNvPr id="3079" name="図 15" descr="C:\Documents and Settings\Owner\デスクトップ\irfanG\capture_23092010_15332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374775"/>
            <a:ext cx="48117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0" y="142875"/>
            <a:ext cx="6858000" cy="833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en-US" altLang="ja-JP" sz="1050" b="1" dirty="0">
                <a:latin typeface="+mn-ea"/>
                <a:ea typeface="+mn-ea"/>
              </a:rPr>
              <a:t>1 - 3</a:t>
            </a:r>
            <a:r>
              <a:rPr lang="ja-JP" altLang="en-US" sz="1050" b="1" dirty="0">
                <a:latin typeface="+mn-ea"/>
                <a:ea typeface="+mn-ea"/>
              </a:rPr>
              <a:t> </a:t>
            </a:r>
            <a:r>
              <a:rPr lang="ja-JP" altLang="en-US" sz="1050" dirty="0">
                <a:latin typeface="+mn-ea"/>
                <a:ea typeface="+mn-ea"/>
              </a:rPr>
              <a:t>新しい</a:t>
            </a:r>
            <a:r>
              <a:rPr lang="ja-JP" altLang="en-US" sz="1050" dirty="0">
                <a:latin typeface="+mn-ea"/>
                <a:ea typeface="+mn-ea"/>
              </a:rPr>
              <a:t>ウィンドウにて次の画面が表示されます</a:t>
            </a:r>
            <a:r>
              <a:rPr lang="ja-JP" altLang="en-US" sz="1050" dirty="0">
                <a:latin typeface="+mn-ea"/>
                <a:ea typeface="+mn-ea"/>
              </a:rPr>
              <a:t>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「出力ファイル名」欄で保存箇所を確認し、「変換」をクリック。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（</a:t>
            </a:r>
            <a:r>
              <a:rPr lang="ja-JP" altLang="en-US" sz="1050" dirty="0">
                <a:latin typeface="+mn-ea"/>
                <a:ea typeface="+mn-ea"/>
              </a:rPr>
              <a:t>保存箇所を変更する場合は、「出力ファイル名」の右欄にある「</a:t>
            </a:r>
            <a:r>
              <a:rPr lang="en-US" altLang="ja-JP" sz="1050" dirty="0">
                <a:latin typeface="+mn-ea"/>
                <a:ea typeface="+mn-ea"/>
              </a:rPr>
              <a:t>…</a:t>
            </a:r>
            <a:r>
              <a:rPr lang="ja-JP" altLang="en-US" sz="1050" dirty="0">
                <a:latin typeface="+mn-ea"/>
                <a:ea typeface="+mn-ea"/>
              </a:rPr>
              <a:t>」ボタンをクリックして変更してください。</a:t>
            </a:r>
            <a:r>
              <a:rPr lang="ja-JP" altLang="en-US" sz="1050" dirty="0">
                <a:latin typeface="+mn-ea"/>
                <a:ea typeface="+mn-ea"/>
              </a:rPr>
              <a:t>）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</a:t>
            </a:r>
            <a:r>
              <a:rPr lang="en-US" altLang="ja-JP" sz="1050" dirty="0">
                <a:latin typeface="+mn-ea"/>
              </a:rPr>
              <a:t>※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ファイル生成時の形態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既存</a:t>
            </a:r>
            <a:r>
              <a:rPr lang="ja-JP" altLang="en-US" sz="1050" dirty="0">
                <a:latin typeface="+mn-ea"/>
              </a:rPr>
              <a:t>の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ファイルに結合することができます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基本的な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の作成の仕方は以上です。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詳細</a:t>
            </a:r>
            <a:r>
              <a:rPr lang="ja-JP" altLang="en-US" sz="1050" dirty="0">
                <a:latin typeface="+mn-ea"/>
              </a:rPr>
              <a:t>設定については、次項にて解説していきます</a:t>
            </a:r>
            <a:r>
              <a:rPr lang="ja-JP" altLang="en-US" sz="1050" dirty="0">
                <a:latin typeface="+mn-ea"/>
              </a:rPr>
              <a:t>。</a:t>
            </a:r>
            <a:endParaRPr lang="ja-JP" altLang="en-US" sz="1050" dirty="0">
              <a:latin typeface="+mn-ea"/>
            </a:endParaRPr>
          </a:p>
        </p:txBody>
      </p:sp>
      <p:pic>
        <p:nvPicPr>
          <p:cNvPr id="4099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971550"/>
            <a:ext cx="42862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円/楕円 12"/>
          <p:cNvSpPr/>
          <p:nvPr/>
        </p:nvSpPr>
        <p:spPr>
          <a:xfrm>
            <a:off x="3151188" y="4940300"/>
            <a:ext cx="1276350" cy="48577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4432300" y="2832100"/>
            <a:ext cx="925513" cy="785813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" name="スライド番号プレースホルダー 92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7DED6-6291-4734-A78E-641A9F5B81E5}" type="slidenum">
              <a:rPr lang="ja-JP" altLang="en-US" smtClean="0"/>
              <a:pPr>
                <a:defRPr/>
              </a:pPr>
              <a:t>3</a:t>
            </a:fld>
            <a:endParaRPr lang="ja-JP" altLang="en-US" dirty="0"/>
          </a:p>
        </p:txBody>
      </p:sp>
      <p:cxnSp>
        <p:nvCxnSpPr>
          <p:cNvPr id="43" name="カギ線コネクタ 42"/>
          <p:cNvCxnSpPr>
            <a:stCxn id="16" idx="2"/>
          </p:cNvCxnSpPr>
          <p:nvPr/>
        </p:nvCxnSpPr>
        <p:spPr>
          <a:xfrm rot="10800000" flipV="1">
            <a:off x="2149475" y="3225800"/>
            <a:ext cx="2282825" cy="2424113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4" name="グループ化 51"/>
          <p:cNvGrpSpPr>
            <a:grpSpLocks/>
          </p:cNvGrpSpPr>
          <p:nvPr/>
        </p:nvGrpSpPr>
        <p:grpSpPr bwMode="auto">
          <a:xfrm>
            <a:off x="404813" y="6084888"/>
            <a:ext cx="6027737" cy="1609725"/>
            <a:chOff x="404665" y="6138911"/>
            <a:chExt cx="6027339" cy="1610073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414189" y="6162728"/>
              <a:ext cx="1382621" cy="7081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「</a:t>
              </a:r>
              <a:r>
                <a:rPr lang="ja-JP" altLang="en-US" sz="1000" dirty="0">
                  <a:latin typeface="+mn-ea"/>
                </a:rPr>
                <a:t>上書き」で変換</a:t>
              </a:r>
              <a:r>
                <a:rPr lang="ja-JP" altLang="en-US" sz="1000" dirty="0">
                  <a:latin typeface="+mn-ea"/>
                </a:rPr>
                <a:t>すると</a:t>
              </a:r>
              <a:endParaRPr lang="en-US" altLang="ja-JP" sz="1000" dirty="0"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指定したファイル名で</a:t>
              </a:r>
              <a:endParaRPr lang="en-US" altLang="ja-JP" sz="1000" dirty="0"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>
                  <a:latin typeface="+mn-ea"/>
                </a:rPr>
                <a:t>PDF</a:t>
              </a:r>
              <a:r>
                <a:rPr lang="ja-JP" altLang="en-US" sz="1000" dirty="0">
                  <a:latin typeface="+mn-ea"/>
                </a:rPr>
                <a:t>ファイルを</a:t>
              </a:r>
              <a:r>
                <a:rPr lang="ja-JP" altLang="en-US" sz="1000" dirty="0">
                  <a:latin typeface="+mn-ea"/>
                </a:rPr>
                <a:t>生成</a:t>
              </a:r>
              <a:endParaRPr lang="en-US" altLang="ja-JP" sz="1000" dirty="0"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します。</a:t>
              </a:r>
              <a:endParaRPr lang="en-US" altLang="ja-JP" sz="1000" dirty="0">
                <a:latin typeface="+mn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1917452" y="6156377"/>
              <a:ext cx="1452467" cy="7081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「</a:t>
              </a:r>
              <a:r>
                <a:rPr lang="ja-JP" altLang="en-US" sz="1000" dirty="0">
                  <a:latin typeface="+mn-ea"/>
                </a:rPr>
                <a:t>先頭に結合</a:t>
              </a:r>
              <a:r>
                <a:rPr lang="ja-JP" altLang="en-US" sz="1000" dirty="0">
                  <a:latin typeface="+mn-ea"/>
                </a:rPr>
                <a:t>」の場合、</a:t>
              </a:r>
              <a:endParaRPr lang="en-US" altLang="ja-JP" sz="1000" dirty="0"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指定した</a:t>
              </a:r>
              <a:r>
                <a:rPr lang="en-US" altLang="ja-JP" sz="1000" dirty="0">
                  <a:latin typeface="+mn-ea"/>
                </a:rPr>
                <a:t>PDF</a:t>
              </a:r>
              <a:r>
                <a:rPr lang="ja-JP" altLang="en-US" sz="1000" dirty="0">
                  <a:latin typeface="+mn-ea"/>
                </a:rPr>
                <a:t>ファイル</a:t>
              </a:r>
              <a:r>
                <a:rPr lang="ja-JP" altLang="en-US" sz="1000" dirty="0">
                  <a:latin typeface="+mn-ea"/>
                </a:rPr>
                <a:t>の</a:t>
              </a:r>
              <a:endParaRPr lang="en-US" altLang="ja-JP" sz="1000" dirty="0"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先頭</a:t>
              </a:r>
              <a:r>
                <a:rPr lang="ja-JP" altLang="en-US" sz="1000" dirty="0">
                  <a:latin typeface="+mn-ea"/>
                </a:rPr>
                <a:t>に追加した</a:t>
              </a:r>
              <a:r>
                <a:rPr lang="en-US" altLang="ja-JP" sz="1000" dirty="0">
                  <a:latin typeface="+mn-ea"/>
                </a:rPr>
                <a:t>PDF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ファイル</a:t>
              </a:r>
              <a:r>
                <a:rPr lang="ja-JP" altLang="en-US" sz="1000" dirty="0">
                  <a:latin typeface="+mn-ea"/>
                </a:rPr>
                <a:t>を生成します。</a:t>
              </a:r>
              <a:endParaRPr lang="en-US" altLang="ja-JP" sz="1000" dirty="0">
                <a:latin typeface="+mn-ea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2624" y="6156377"/>
              <a:ext cx="1458817" cy="708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「</a:t>
              </a:r>
              <a:r>
                <a:rPr lang="ja-JP" altLang="en-US" sz="1000" dirty="0">
                  <a:latin typeface="+mn-ea"/>
                </a:rPr>
                <a:t>末尾に結合</a:t>
              </a:r>
              <a:r>
                <a:rPr lang="ja-JP" altLang="en-US" sz="1000" dirty="0">
                  <a:latin typeface="+mn-ea"/>
                </a:rPr>
                <a:t>」の場合、</a:t>
              </a:r>
              <a:endParaRPr lang="en-US" altLang="ja-JP" sz="1000" dirty="0"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指定した</a:t>
              </a:r>
              <a:r>
                <a:rPr lang="en-US" altLang="ja-JP" sz="1000" dirty="0">
                  <a:latin typeface="+mn-ea"/>
                </a:rPr>
                <a:t>PDF</a:t>
              </a:r>
              <a:r>
                <a:rPr lang="ja-JP" altLang="en-US" sz="1000" dirty="0">
                  <a:latin typeface="+mn-ea"/>
                </a:rPr>
                <a:t>ファイル</a:t>
              </a:r>
              <a:r>
                <a:rPr lang="ja-JP" altLang="en-US" sz="1000" dirty="0">
                  <a:latin typeface="+mn-ea"/>
                </a:rPr>
                <a:t>の</a:t>
              </a:r>
              <a:endParaRPr lang="en-US" altLang="ja-JP" sz="1000" dirty="0"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末尾</a:t>
              </a:r>
              <a:r>
                <a:rPr lang="ja-JP" altLang="en-US" sz="1000" dirty="0">
                  <a:latin typeface="+mn-ea"/>
                </a:rPr>
                <a:t>に追加した</a:t>
              </a:r>
              <a:r>
                <a:rPr lang="en-US" altLang="ja-JP" sz="1000" dirty="0">
                  <a:latin typeface="+mn-ea"/>
                </a:rPr>
                <a:t>PDF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ファイル</a:t>
              </a:r>
              <a:r>
                <a:rPr lang="ja-JP" altLang="en-US" sz="1000" dirty="0">
                  <a:latin typeface="+mn-ea"/>
                </a:rPr>
                <a:t>を生成します。</a:t>
              </a:r>
              <a:endParaRPr lang="en-US" altLang="ja-JP" sz="1000" dirty="0">
                <a:latin typeface="+mn-ea"/>
              </a:endParaRPr>
            </a:p>
          </p:txBody>
        </p:sp>
        <p:sp>
          <p:nvSpPr>
            <p:cNvPr id="26" name="1 つの角を切り取った四角形 25"/>
            <p:cNvSpPr/>
            <p:nvPr/>
          </p:nvSpPr>
          <p:spPr>
            <a:xfrm>
              <a:off x="1341228" y="6958238"/>
              <a:ext cx="215886" cy="293750"/>
            </a:xfrm>
            <a:prstGeom prst="snip1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5" name="1 つの角を切り取った四角形 34"/>
            <p:cNvSpPr/>
            <p:nvPr/>
          </p:nvSpPr>
          <p:spPr>
            <a:xfrm>
              <a:off x="3025454" y="6967765"/>
              <a:ext cx="215886" cy="293750"/>
            </a:xfrm>
            <a:prstGeom prst="snip1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6" name="1 つの角を切り取った四角形 35"/>
            <p:cNvSpPr/>
            <p:nvPr/>
          </p:nvSpPr>
          <p:spPr>
            <a:xfrm>
              <a:off x="2809568" y="7315502"/>
              <a:ext cx="215886" cy="293751"/>
            </a:xfrm>
            <a:prstGeom prst="snip1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7" name="1 つの角を切り取った四角形 36"/>
            <p:cNvSpPr/>
            <p:nvPr/>
          </p:nvSpPr>
          <p:spPr>
            <a:xfrm>
              <a:off x="4389027" y="6958238"/>
              <a:ext cx="215886" cy="293750"/>
            </a:xfrm>
            <a:prstGeom prst="snip1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8" name="1 つの角を切り取った四角形 37"/>
            <p:cNvSpPr/>
            <p:nvPr/>
          </p:nvSpPr>
          <p:spPr>
            <a:xfrm>
              <a:off x="4604913" y="7305975"/>
              <a:ext cx="215886" cy="293751"/>
            </a:xfrm>
            <a:prstGeom prst="snip1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7" name="左矢印 26"/>
            <p:cNvSpPr/>
            <p:nvPr/>
          </p:nvSpPr>
          <p:spPr>
            <a:xfrm>
              <a:off x="2881001" y="7067799"/>
              <a:ext cx="179375" cy="14767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0" name="左矢印 39"/>
            <p:cNvSpPr/>
            <p:nvPr/>
          </p:nvSpPr>
          <p:spPr>
            <a:xfrm>
              <a:off x="4460459" y="7380604"/>
              <a:ext cx="180963" cy="147669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970014" y="6156377"/>
              <a:ext cx="1415957" cy="7081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「リネーム」の場合、</a:t>
              </a:r>
              <a:endParaRPr lang="en-US" altLang="ja-JP" sz="1000" dirty="0"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>
                  <a:latin typeface="+mn-ea"/>
                </a:rPr>
                <a:t>sample (2).pdf </a:t>
              </a:r>
              <a:r>
                <a:rPr lang="ja-JP" altLang="en-US" sz="1000" dirty="0" err="1">
                  <a:latin typeface="+mn-ea"/>
                </a:rPr>
                <a:t>のように</a:t>
              </a:r>
              <a:endParaRPr lang="en-US" altLang="ja-JP" sz="1000" dirty="0"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別のファイル名で</a:t>
              </a:r>
              <a:r>
                <a:rPr lang="en-US" altLang="ja-JP" sz="1000" dirty="0">
                  <a:latin typeface="+mn-ea"/>
                </a:rPr>
                <a:t>PDF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>
                  <a:latin typeface="+mn-ea"/>
                </a:rPr>
                <a:t>ファイル</a:t>
              </a:r>
              <a:r>
                <a:rPr lang="ja-JP" altLang="en-US" sz="1000" dirty="0">
                  <a:latin typeface="+mn-ea"/>
                </a:rPr>
                <a:t>を生成します。</a:t>
              </a:r>
              <a:endParaRPr lang="en-US" altLang="ja-JP" sz="1000" dirty="0">
                <a:latin typeface="+mn-ea"/>
              </a:endParaRPr>
            </a:p>
          </p:txBody>
        </p:sp>
        <p:pic>
          <p:nvPicPr>
            <p:cNvPr id="4116" name="図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4070" y="6937970"/>
              <a:ext cx="70485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7" name="図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77" y="6937969"/>
              <a:ext cx="704850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8" name="図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196" y="6937969"/>
              <a:ext cx="72390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9" name="図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789" y="6928443"/>
              <a:ext cx="73342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1 つの角を切り取った四角形 40"/>
            <p:cNvSpPr/>
            <p:nvPr/>
          </p:nvSpPr>
          <p:spPr>
            <a:xfrm>
              <a:off x="5868479" y="6950298"/>
              <a:ext cx="215886" cy="293751"/>
            </a:xfrm>
            <a:prstGeom prst="snip1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2" name="1 つの角を切り取った四角形 41"/>
            <p:cNvSpPr/>
            <p:nvPr/>
          </p:nvSpPr>
          <p:spPr>
            <a:xfrm>
              <a:off x="6084365" y="7298037"/>
              <a:ext cx="215886" cy="293750"/>
            </a:xfrm>
            <a:prstGeom prst="snip1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04665" y="6138911"/>
              <a:ext cx="6027339" cy="160213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1844432" y="6138911"/>
              <a:ext cx="0" cy="160213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4941440" y="6146850"/>
              <a:ext cx="0" cy="16021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3420716" y="6138911"/>
              <a:ext cx="0" cy="16021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0" y="142875"/>
            <a:ext cx="6858000" cy="628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b="1" dirty="0">
                <a:latin typeface="+mn-ea"/>
                <a:ea typeface="+mn-ea"/>
              </a:rPr>
              <a:t>2</a:t>
            </a:r>
            <a:r>
              <a:rPr lang="ja-JP" altLang="en-US" sz="1400" b="1" dirty="0" err="1">
                <a:latin typeface="+mn-ea"/>
                <a:ea typeface="+mn-ea"/>
              </a:rPr>
              <a:t>．</a:t>
            </a:r>
            <a:r>
              <a:rPr lang="en-US" altLang="ja-JP" sz="1400" b="1" dirty="0" err="1">
                <a:latin typeface="+mn-ea"/>
                <a:ea typeface="+mn-ea"/>
              </a:rPr>
              <a:t>CubePDF</a:t>
            </a:r>
            <a:r>
              <a:rPr lang="ja-JP" altLang="en-US" sz="1400" b="1" dirty="0">
                <a:latin typeface="+mn-ea"/>
                <a:ea typeface="+mn-ea"/>
              </a:rPr>
              <a:t>のオプション設定</a:t>
            </a:r>
            <a:endParaRPr lang="en-US" altLang="ja-JP" sz="1400" b="1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en-US" altLang="ja-JP" sz="1050" b="1" dirty="0">
                <a:latin typeface="+mn-ea"/>
                <a:ea typeface="+mn-ea"/>
              </a:rPr>
              <a:t>2 – 1</a:t>
            </a:r>
            <a:r>
              <a:rPr lang="ja-JP" altLang="en-US" sz="1050" dirty="0">
                <a:latin typeface="+mn-ea"/>
                <a:ea typeface="+mn-ea"/>
              </a:rPr>
              <a:t> 一般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ファイルタイプ</a:t>
            </a:r>
            <a:r>
              <a:rPr lang="ja-JP" altLang="en-US" sz="1050" dirty="0">
                <a:latin typeface="+mn-ea"/>
                <a:ea typeface="+mn-ea"/>
              </a:rPr>
              <a:t>から、</a:t>
            </a:r>
            <a:r>
              <a:rPr lang="en-US" altLang="ja-JP" sz="1050" dirty="0">
                <a:latin typeface="+mn-ea"/>
                <a:ea typeface="+mn-ea"/>
              </a:rPr>
              <a:t>PDF</a:t>
            </a:r>
            <a:r>
              <a:rPr lang="ja-JP" altLang="en-US" sz="1050" dirty="0">
                <a:latin typeface="+mn-ea"/>
                <a:ea typeface="+mn-ea"/>
              </a:rPr>
              <a:t>形式以外にも各種形式に変換することが可能です。プルダウンで形式を選んでください。　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形式の場合、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のバージョンを選択することができます。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現在</a:t>
            </a:r>
            <a:r>
              <a:rPr lang="ja-JP" altLang="en-US" sz="1050" dirty="0">
                <a:latin typeface="+mn-ea"/>
              </a:rPr>
              <a:t>の最新バージョンは</a:t>
            </a:r>
            <a:r>
              <a:rPr lang="en-US" altLang="ja-JP" sz="1050" dirty="0">
                <a:latin typeface="+mn-ea"/>
              </a:rPr>
              <a:t>.1.7</a:t>
            </a:r>
            <a:r>
              <a:rPr lang="ja-JP" altLang="en-US" sz="1050" dirty="0">
                <a:latin typeface="+mn-ea"/>
              </a:rPr>
              <a:t>なので、</a:t>
            </a:r>
            <a:r>
              <a:rPr lang="en-US" altLang="ja-JP" sz="1050" dirty="0">
                <a:latin typeface="+mn-ea"/>
              </a:rPr>
              <a:t>1.7</a:t>
            </a:r>
            <a:r>
              <a:rPr lang="ja-JP" altLang="en-US" sz="1050" dirty="0">
                <a:latin typeface="+mn-ea"/>
              </a:rPr>
              <a:t>でご利用されることを推奨します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</a:t>
            </a:r>
            <a:r>
              <a:rPr lang="en-US" altLang="ja-JP" sz="1050" dirty="0">
                <a:latin typeface="+mn-ea"/>
              </a:rPr>
              <a:t>JPEG</a:t>
            </a:r>
            <a:r>
              <a:rPr lang="ja-JP" altLang="en-US" sz="1050" dirty="0">
                <a:latin typeface="+mn-ea"/>
              </a:rPr>
              <a:t>など画像形式を選択した場合、解像度を選択することができます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15" y="6476751"/>
            <a:ext cx="4286250" cy="2271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91" y="3877607"/>
            <a:ext cx="4089083" cy="2134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68" y="1149876"/>
            <a:ext cx="4089083" cy="2125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円/楕円 16"/>
          <p:cNvSpPr/>
          <p:nvPr/>
        </p:nvSpPr>
        <p:spPr>
          <a:xfrm>
            <a:off x="1371600" y="5111750"/>
            <a:ext cx="971550" cy="28098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457325" y="7932738"/>
            <a:ext cx="733425" cy="3111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88111-FE83-4575-BC56-607D31CFF2D9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  <p:sp>
        <p:nvSpPr>
          <p:cNvPr id="20" name="円/楕円 16"/>
          <p:cNvSpPr/>
          <p:nvPr/>
        </p:nvSpPr>
        <p:spPr>
          <a:xfrm>
            <a:off x="1343025" y="2149475"/>
            <a:ext cx="971550" cy="3000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0" y="146050"/>
            <a:ext cx="6858000" cy="574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b="1" dirty="0">
                <a:latin typeface="+mn-ea"/>
                <a:ea typeface="+mn-ea"/>
              </a:rPr>
              <a:t>　</a:t>
            </a:r>
            <a:r>
              <a:rPr lang="en-US" altLang="ja-JP" sz="1050" b="1" dirty="0">
                <a:latin typeface="+mn-ea"/>
                <a:ea typeface="+mn-ea"/>
              </a:rPr>
              <a:t>2 - 2</a:t>
            </a:r>
            <a:r>
              <a:rPr lang="en-US" altLang="ja-JP" sz="1050" dirty="0">
                <a:latin typeface="+mn-ea"/>
                <a:ea typeface="+mn-ea"/>
              </a:rPr>
              <a:t> </a:t>
            </a:r>
            <a:r>
              <a:rPr lang="ja-JP" altLang="en-US" sz="1050" dirty="0">
                <a:latin typeface="+mn-ea"/>
                <a:ea typeface="+mn-ea"/>
              </a:rPr>
              <a:t>文書</a:t>
            </a:r>
            <a:r>
              <a:rPr lang="ja-JP" altLang="en-US" sz="1050" dirty="0">
                <a:latin typeface="+mn-ea"/>
                <a:ea typeface="+mn-ea"/>
              </a:rPr>
              <a:t>プロパティ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「ファイルタイプ」において「</a:t>
            </a:r>
            <a:r>
              <a:rPr lang="en-US" altLang="ja-JP" sz="1050" dirty="0">
                <a:latin typeface="+mn-ea"/>
                <a:ea typeface="+mn-ea"/>
              </a:rPr>
              <a:t>PDF</a:t>
            </a:r>
            <a:r>
              <a:rPr lang="ja-JP" altLang="en-US" sz="1050" dirty="0">
                <a:latin typeface="+mn-ea"/>
                <a:ea typeface="+mn-ea"/>
              </a:rPr>
              <a:t>」を選択した場合、タイトル</a:t>
            </a:r>
            <a:r>
              <a:rPr lang="ja-JP" altLang="en-US" sz="1050" dirty="0">
                <a:latin typeface="+mn-ea"/>
                <a:ea typeface="+mn-ea"/>
              </a:rPr>
              <a:t>や作成者などの情報を登録することができます</a:t>
            </a:r>
            <a:r>
              <a:rPr lang="ja-JP" altLang="en-US" sz="1050" dirty="0">
                <a:latin typeface="+mn-ea"/>
                <a:ea typeface="+mn-ea"/>
              </a:rPr>
              <a:t>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登録</a:t>
            </a:r>
            <a:r>
              <a:rPr lang="ja-JP" altLang="en-US" sz="1050" dirty="0">
                <a:latin typeface="+mn-ea"/>
              </a:rPr>
              <a:t>した情報は、作成した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のプロパティから確認することができます</a:t>
            </a:r>
            <a:r>
              <a:rPr lang="ja-JP" altLang="en-US" sz="1050" dirty="0">
                <a:latin typeface="+mn-ea"/>
              </a:rPr>
              <a:t>。</a:t>
            </a:r>
            <a:endParaRPr lang="ja-JP" altLang="en-US" sz="1050" dirty="0">
              <a:latin typeface="+mn-ea"/>
            </a:endParaRPr>
          </a:p>
        </p:txBody>
      </p:sp>
      <p:pic>
        <p:nvPicPr>
          <p:cNvPr id="6147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901700"/>
            <a:ext cx="42862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円/楕円 12"/>
          <p:cNvSpPr/>
          <p:nvPr/>
        </p:nvSpPr>
        <p:spPr>
          <a:xfrm>
            <a:off x="2124075" y="1714500"/>
            <a:ext cx="1079500" cy="3365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49" y="6003751"/>
            <a:ext cx="4010025" cy="195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66DF7-561E-444E-B654-8738C6FA6C84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0" y="141288"/>
            <a:ext cx="6858000" cy="7524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en-US" altLang="ja-JP" sz="1050" b="1" dirty="0">
                <a:latin typeface="+mn-ea"/>
                <a:ea typeface="+mn-ea"/>
              </a:rPr>
              <a:t>2</a:t>
            </a:r>
            <a:r>
              <a:rPr lang="ja-JP" altLang="en-US" sz="1050" b="1" dirty="0">
                <a:latin typeface="+mn-ea"/>
                <a:ea typeface="+mn-ea"/>
              </a:rPr>
              <a:t> </a:t>
            </a:r>
            <a:r>
              <a:rPr lang="en-US" altLang="ja-JP" sz="1050" b="1" dirty="0">
                <a:latin typeface="+mn-ea"/>
                <a:ea typeface="+mn-ea"/>
              </a:rPr>
              <a:t>-</a:t>
            </a:r>
            <a:r>
              <a:rPr lang="ja-JP" altLang="en-US" sz="1050" b="1" dirty="0">
                <a:latin typeface="+mn-ea"/>
                <a:ea typeface="+mn-ea"/>
              </a:rPr>
              <a:t> </a:t>
            </a:r>
            <a:r>
              <a:rPr lang="en-US" altLang="ja-JP" sz="1050" b="1" dirty="0">
                <a:latin typeface="+mn-ea"/>
                <a:ea typeface="+mn-ea"/>
              </a:rPr>
              <a:t>3</a:t>
            </a:r>
            <a:r>
              <a:rPr lang="ja-JP" altLang="en-US" sz="1050" dirty="0">
                <a:latin typeface="+mn-ea"/>
                <a:ea typeface="+mn-ea"/>
              </a:rPr>
              <a:t> セキュリティ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</a:t>
            </a:r>
            <a:r>
              <a:rPr lang="ja-JP" altLang="en-US" sz="1050" dirty="0">
                <a:latin typeface="+mn-ea"/>
                <a:ea typeface="+mn-ea"/>
              </a:rPr>
              <a:t>「ファイルタイプ」で「</a:t>
            </a:r>
            <a:r>
              <a:rPr lang="en-US" altLang="ja-JP" sz="1050" dirty="0">
                <a:latin typeface="+mn-ea"/>
                <a:ea typeface="+mn-ea"/>
              </a:rPr>
              <a:t>PDF</a:t>
            </a:r>
            <a:r>
              <a:rPr lang="ja-JP" altLang="en-US" sz="1050" dirty="0">
                <a:latin typeface="+mn-ea"/>
                <a:ea typeface="+mn-ea"/>
              </a:rPr>
              <a:t>」を選択した場合、作成</a:t>
            </a:r>
            <a:r>
              <a:rPr lang="ja-JP" altLang="en-US" sz="1050" dirty="0">
                <a:latin typeface="+mn-ea"/>
                <a:ea typeface="+mn-ea"/>
              </a:rPr>
              <a:t>した文書にパスワード</a:t>
            </a:r>
            <a:r>
              <a:rPr lang="ja-JP" altLang="en-US" sz="1050" dirty="0">
                <a:latin typeface="+mn-ea"/>
                <a:ea typeface="+mn-ea"/>
              </a:rPr>
              <a:t>を設定すること</a:t>
            </a:r>
            <a:r>
              <a:rPr lang="ja-JP" altLang="en-US" sz="1050" dirty="0">
                <a:latin typeface="+mn-ea"/>
                <a:ea typeface="+mn-ea"/>
              </a:rPr>
              <a:t>ができます。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文書を開く際にパスワード</a:t>
            </a:r>
            <a:r>
              <a:rPr lang="ja-JP" altLang="en-US" sz="1050" dirty="0">
                <a:latin typeface="+mn-ea"/>
                <a:ea typeface="+mn-ea"/>
              </a:rPr>
              <a:t>を設定する場合</a:t>
            </a:r>
            <a:r>
              <a:rPr lang="ja-JP" altLang="en-US" sz="1050" dirty="0">
                <a:latin typeface="+mn-ea"/>
                <a:ea typeface="+mn-ea"/>
              </a:rPr>
              <a:t>は、「文書を開くときに</a:t>
            </a:r>
            <a:r>
              <a:rPr lang="ja-JP" altLang="en-US" sz="1050" dirty="0">
                <a:latin typeface="+mn-ea"/>
                <a:ea typeface="+mn-ea"/>
              </a:rPr>
              <a:t>パスワードを求める」をチェックし、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「パスワード」及び「パスワードの確認」欄に、同一のパスワードを入力してください。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また、</a:t>
            </a:r>
            <a:r>
              <a:rPr lang="en-US" altLang="ja-JP" sz="1050" dirty="0">
                <a:latin typeface="+mn-ea"/>
                <a:ea typeface="+mn-ea"/>
              </a:rPr>
              <a:t>PDF</a:t>
            </a:r>
            <a:r>
              <a:rPr lang="ja-JP" altLang="en-US" sz="1050" dirty="0">
                <a:latin typeface="+mn-ea"/>
                <a:ea typeface="+mn-ea"/>
              </a:rPr>
              <a:t>文書の印刷やコピー、回転などの操作</a:t>
            </a:r>
            <a:r>
              <a:rPr lang="ja-JP" altLang="en-US" sz="1050" dirty="0">
                <a:latin typeface="+mn-ea"/>
                <a:ea typeface="+mn-ea"/>
              </a:rPr>
              <a:t>を許可するかどうかを選択することもできます。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</a:t>
            </a:r>
            <a:r>
              <a:rPr lang="ja-JP" altLang="en-US" sz="1050" dirty="0">
                <a:latin typeface="+mn-ea"/>
                <a:ea typeface="+mn-ea"/>
              </a:rPr>
              <a:t>特定の操作のみ許可する場合は、「指定した操作のみを許可する」</a:t>
            </a:r>
            <a:r>
              <a:rPr lang="ja-JP" altLang="en-US" sz="1050" dirty="0">
                <a:latin typeface="+mn-ea"/>
                <a:ea typeface="+mn-ea"/>
              </a:rPr>
              <a:t>に</a:t>
            </a:r>
            <a:r>
              <a:rPr lang="ja-JP" altLang="en-US" sz="1050" dirty="0">
                <a:latin typeface="+mn-ea"/>
                <a:ea typeface="+mn-ea"/>
              </a:rPr>
              <a:t>チェックし、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「パスワード」及び「パスワードの確認」欄に、同一のパスワードを入力</a:t>
            </a:r>
            <a:r>
              <a:rPr lang="ja-JP" altLang="en-US" sz="1050" dirty="0">
                <a:latin typeface="+mn-ea"/>
                <a:ea typeface="+mn-ea"/>
              </a:rPr>
              <a:t>した後、</a:t>
            </a:r>
            <a:r>
              <a:rPr lang="ja-JP" altLang="en-US" sz="1050" dirty="0">
                <a:latin typeface="+mn-ea"/>
                <a:ea typeface="+mn-ea"/>
              </a:rPr>
              <a:t>許可する操作を選択してください</a:t>
            </a:r>
            <a:r>
              <a:rPr lang="ja-JP" altLang="en-US" sz="1050" dirty="0">
                <a:latin typeface="+mn-ea"/>
                <a:ea typeface="+mn-ea"/>
              </a:rPr>
              <a:t>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b="1" dirty="0">
                <a:latin typeface="+mn-ea"/>
                <a:ea typeface="+mn-ea"/>
              </a:rPr>
              <a:t>　　</a:t>
            </a:r>
            <a:r>
              <a:rPr lang="en-US" altLang="ja-JP" sz="1050" b="1" dirty="0">
                <a:latin typeface="+mn-ea"/>
                <a:ea typeface="+mn-ea"/>
              </a:rPr>
              <a:t>※</a:t>
            </a:r>
            <a:r>
              <a:rPr lang="ja-JP" altLang="en-US" sz="1050" b="1" dirty="0">
                <a:latin typeface="+mn-ea"/>
                <a:ea typeface="+mn-ea"/>
              </a:rPr>
              <a:t>注意 </a:t>
            </a:r>
            <a:r>
              <a:rPr lang="ja-JP" altLang="en-US" sz="1050" dirty="0">
                <a:latin typeface="+mn-ea"/>
                <a:ea typeface="+mn-ea"/>
              </a:rPr>
              <a:t>セキュリティ機能の「指定した操作のみを許可する」で指定するパスワードは、</a:t>
            </a:r>
            <a:r>
              <a:rPr lang="en-US" altLang="ja-JP" sz="1050" dirty="0">
                <a:latin typeface="+mn-ea"/>
                <a:ea typeface="+mn-ea"/>
              </a:rPr>
              <a:t>PDF</a:t>
            </a:r>
            <a:r>
              <a:rPr lang="ja-JP" altLang="en-US" sz="1050" dirty="0">
                <a:latin typeface="+mn-ea"/>
                <a:ea typeface="+mn-ea"/>
              </a:rPr>
              <a:t> 編集ツール等で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許可する操作を変更する際に必要となるもので、作成された</a:t>
            </a:r>
            <a:r>
              <a:rPr lang="en-US" altLang="ja-JP" sz="1050" dirty="0">
                <a:latin typeface="+mn-ea"/>
                <a:ea typeface="+mn-ea"/>
              </a:rPr>
              <a:t>PDF</a:t>
            </a:r>
            <a:r>
              <a:rPr lang="ja-JP" altLang="en-US" sz="1050" dirty="0">
                <a:latin typeface="+mn-ea"/>
                <a:ea typeface="+mn-ea"/>
              </a:rPr>
              <a:t>の閲覧などの各種操作では、通常、必要と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なる事はありません。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また、この操作では「許可する」か「許可しない」かのみを設定する事ができます。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したがって、「（印刷等の）特定の操作を行う際にパスワードを要求する」と言ったような設定をする事はできません。</a:t>
            </a:r>
            <a:endParaRPr lang="en-US" altLang="ja-JP" sz="1050" dirty="0">
              <a:latin typeface="+mn-ea"/>
              <a:ea typeface="+mn-ea"/>
            </a:endParaRPr>
          </a:p>
        </p:txBody>
      </p:sp>
      <p:pic>
        <p:nvPicPr>
          <p:cNvPr id="7171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1808163"/>
            <a:ext cx="428625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円/楕円 7"/>
          <p:cNvSpPr/>
          <p:nvPr/>
        </p:nvSpPr>
        <p:spPr>
          <a:xfrm>
            <a:off x="1450975" y="3957638"/>
            <a:ext cx="1968500" cy="2984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531938" y="3048000"/>
            <a:ext cx="1906587" cy="3000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6CD7F-404C-4EC8-ABD3-C49149E432CB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0" y="146050"/>
            <a:ext cx="68580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en-US" altLang="ja-JP" sz="1050" b="1" dirty="0">
                <a:latin typeface="+mn-ea"/>
                <a:ea typeface="+mn-ea"/>
              </a:rPr>
              <a:t>2</a:t>
            </a:r>
            <a:r>
              <a:rPr lang="ja-JP" altLang="en-US" sz="1050" b="1" dirty="0">
                <a:latin typeface="+mn-ea"/>
                <a:ea typeface="+mn-ea"/>
              </a:rPr>
              <a:t> </a:t>
            </a:r>
            <a:r>
              <a:rPr lang="en-US" altLang="ja-JP" sz="1050" b="1" dirty="0">
                <a:latin typeface="+mn-ea"/>
                <a:ea typeface="+mn-ea"/>
              </a:rPr>
              <a:t>–</a:t>
            </a:r>
            <a:r>
              <a:rPr lang="ja-JP" altLang="en-US" sz="1050" b="1" dirty="0">
                <a:latin typeface="+mn-ea"/>
                <a:ea typeface="+mn-ea"/>
              </a:rPr>
              <a:t> </a:t>
            </a:r>
            <a:r>
              <a:rPr lang="en-US" altLang="ja-JP" sz="1050" b="1" dirty="0">
                <a:latin typeface="+mn-ea"/>
                <a:ea typeface="+mn-ea"/>
              </a:rPr>
              <a:t>4</a:t>
            </a:r>
            <a:r>
              <a:rPr lang="ja-JP" altLang="en-US" sz="1050" dirty="0">
                <a:latin typeface="+mn-ea"/>
                <a:ea typeface="+mn-ea"/>
              </a:rPr>
              <a:t> 詳細</a:t>
            </a:r>
            <a:r>
              <a:rPr lang="ja-JP" altLang="en-US" sz="1050" dirty="0">
                <a:latin typeface="+mn-ea"/>
                <a:ea typeface="+mn-ea"/>
              </a:rPr>
              <a:t>設定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ダウンサンプリング（画像内のピクセル数を減らすことで容量を軽くします）を設定することができます。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　</a:t>
            </a:r>
            <a:r>
              <a:rPr lang="ja-JP" altLang="en-US" sz="1050" b="1" dirty="0">
                <a:latin typeface="+mn-ea"/>
                <a:ea typeface="+mn-ea"/>
              </a:rPr>
              <a:t>平均化 </a:t>
            </a:r>
            <a:r>
              <a:rPr lang="en-US" altLang="ja-JP" sz="1050" dirty="0">
                <a:latin typeface="+mn-ea"/>
                <a:ea typeface="+mn-ea"/>
              </a:rPr>
              <a:t>…</a:t>
            </a:r>
            <a:r>
              <a:rPr lang="ja-JP" altLang="en-US" sz="1050" dirty="0">
                <a:latin typeface="+mn-ea"/>
                <a:ea typeface="+mn-ea"/>
              </a:rPr>
              <a:t> 作成</a:t>
            </a:r>
            <a:r>
              <a:rPr lang="ja-JP" altLang="en-US" sz="1050" dirty="0">
                <a:latin typeface="+mn-ea"/>
                <a:ea typeface="+mn-ea"/>
              </a:rPr>
              <a:t>した文書のピクセルが平均化され、文書全体を指定解像度の平均ピクセルカラー</a:t>
            </a:r>
            <a:r>
              <a:rPr lang="ja-JP" altLang="en-US" sz="1050" dirty="0">
                <a:latin typeface="+mn-ea"/>
                <a:ea typeface="+mn-ea"/>
              </a:rPr>
              <a:t>に置き換えます。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　</a:t>
            </a:r>
            <a:r>
              <a:rPr lang="ja-JP" altLang="en-US" sz="1050" b="1" dirty="0">
                <a:latin typeface="+mn-ea"/>
                <a:ea typeface="+mn-ea"/>
              </a:rPr>
              <a:t>バイキュービック </a:t>
            </a:r>
            <a:r>
              <a:rPr lang="en-US" altLang="ja-JP" sz="1050" dirty="0">
                <a:latin typeface="+mn-ea"/>
                <a:ea typeface="+mn-ea"/>
              </a:rPr>
              <a:t>…</a:t>
            </a:r>
            <a:r>
              <a:rPr lang="ja-JP" altLang="en-US" sz="1050" dirty="0">
                <a:latin typeface="+mn-ea"/>
                <a:ea typeface="+mn-ea"/>
              </a:rPr>
              <a:t> 加重</a:t>
            </a:r>
            <a:r>
              <a:rPr lang="ja-JP" altLang="en-US" sz="1050" dirty="0">
                <a:latin typeface="+mn-ea"/>
                <a:ea typeface="+mn-ea"/>
              </a:rPr>
              <a:t>平均を使用してピクセルカラーを決定します。この方式では</a:t>
            </a:r>
            <a:r>
              <a:rPr lang="ja-JP" altLang="en-US" sz="1050" dirty="0">
                <a:latin typeface="+mn-ea"/>
                <a:ea typeface="+mn-ea"/>
              </a:rPr>
              <a:t>、通常</a:t>
            </a:r>
            <a:r>
              <a:rPr lang="ja-JP" altLang="en-US" sz="1050" dirty="0">
                <a:latin typeface="+mn-ea"/>
                <a:ea typeface="+mn-ea"/>
              </a:rPr>
              <a:t>ダウンサンプリング</a:t>
            </a:r>
            <a:r>
              <a:rPr lang="ja-JP" altLang="en-US" sz="1050" dirty="0">
                <a:latin typeface="+mn-ea"/>
                <a:ea typeface="+mn-ea"/>
              </a:rPr>
              <a:t>の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　　　　　単純</a:t>
            </a:r>
            <a:r>
              <a:rPr lang="ja-JP" altLang="en-US" sz="1050" dirty="0">
                <a:latin typeface="+mn-ea"/>
                <a:ea typeface="+mn-ea"/>
              </a:rPr>
              <a:t>な平均法よりも滑らかになります</a:t>
            </a:r>
            <a:r>
              <a:rPr lang="ja-JP" altLang="en-US" sz="1050" dirty="0">
                <a:latin typeface="+mn-ea"/>
                <a:ea typeface="+mn-ea"/>
              </a:rPr>
              <a:t>。</a:t>
            </a:r>
            <a:r>
              <a:rPr lang="ja-JP" altLang="en-US" sz="1050" dirty="0">
                <a:latin typeface="+mn-ea"/>
                <a:ea typeface="+mn-ea"/>
              </a:rPr>
              <a:t>その</a:t>
            </a:r>
            <a:r>
              <a:rPr lang="ja-JP" altLang="en-US" sz="1050" dirty="0">
                <a:latin typeface="+mn-ea"/>
                <a:ea typeface="+mn-ea"/>
              </a:rPr>
              <a:t>反面、処理時間が</a:t>
            </a:r>
            <a:r>
              <a:rPr lang="ja-JP" altLang="en-US" sz="1050" dirty="0">
                <a:latin typeface="+mn-ea"/>
              </a:rPr>
              <a:t>最も</a:t>
            </a:r>
            <a:r>
              <a:rPr lang="ja-JP" altLang="en-US" sz="1050" dirty="0">
                <a:latin typeface="+mn-ea"/>
                <a:ea typeface="+mn-ea"/>
              </a:rPr>
              <a:t>大きくなります。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　</a:t>
            </a:r>
            <a:r>
              <a:rPr lang="ja-JP" altLang="en-US" sz="1050" b="1" dirty="0">
                <a:latin typeface="+mn-ea"/>
                <a:ea typeface="+mn-ea"/>
              </a:rPr>
              <a:t>サブサンプル </a:t>
            </a:r>
            <a:r>
              <a:rPr lang="en-US" altLang="ja-JP" sz="1050" dirty="0">
                <a:latin typeface="+mn-ea"/>
                <a:ea typeface="+mn-ea"/>
              </a:rPr>
              <a:t>…</a:t>
            </a:r>
            <a:r>
              <a:rPr lang="ja-JP" altLang="en-US" sz="1050" dirty="0">
                <a:latin typeface="+mn-ea"/>
                <a:ea typeface="+mn-ea"/>
              </a:rPr>
              <a:t> 文書</a:t>
            </a:r>
            <a:r>
              <a:rPr lang="ja-JP" altLang="en-US" sz="1050" dirty="0">
                <a:latin typeface="+mn-ea"/>
                <a:ea typeface="+mn-ea"/>
              </a:rPr>
              <a:t>全体の中心にあるピクセルが選択され、全体が選択されたピクセルカラー</a:t>
            </a:r>
            <a:r>
              <a:rPr lang="ja-JP" altLang="en-US" sz="1050" dirty="0">
                <a:latin typeface="+mn-ea"/>
                <a:ea typeface="+mn-ea"/>
              </a:rPr>
              <a:t>に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　　　　　置き換えられます。サブサンプル法</a:t>
            </a:r>
            <a:r>
              <a:rPr lang="ja-JP" altLang="en-US" sz="1050" dirty="0">
                <a:latin typeface="+mn-ea"/>
                <a:ea typeface="+mn-ea"/>
              </a:rPr>
              <a:t>は処理時間が大幅に短縮されますが、滑らかさは劣ります</a:t>
            </a:r>
            <a:r>
              <a:rPr lang="ja-JP" altLang="en-US" sz="1050" dirty="0">
                <a:latin typeface="+mn-ea"/>
                <a:ea typeface="+mn-ea"/>
              </a:rPr>
              <a:t>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オプションは以下の通りです。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</a:t>
            </a:r>
            <a:r>
              <a:rPr lang="ja-JP" altLang="en-US" sz="1050" b="1" dirty="0">
                <a:latin typeface="+mn-ea"/>
              </a:rPr>
              <a:t>ページ</a:t>
            </a:r>
            <a:r>
              <a:rPr lang="ja-JP" altLang="en-US" sz="1050" b="1" dirty="0">
                <a:latin typeface="+mn-ea"/>
              </a:rPr>
              <a:t>の自動</a:t>
            </a:r>
            <a:r>
              <a:rPr lang="ja-JP" altLang="en-US" sz="1050" b="1" dirty="0">
                <a:latin typeface="+mn-ea"/>
              </a:rPr>
              <a:t>回転 </a:t>
            </a:r>
            <a:r>
              <a:rPr lang="en-US" altLang="ja-JP" sz="1050" dirty="0">
                <a:latin typeface="+mn-ea"/>
              </a:rPr>
              <a:t>…</a:t>
            </a:r>
            <a:r>
              <a:rPr lang="ja-JP" altLang="en-US" sz="1050" dirty="0">
                <a:latin typeface="+mn-ea"/>
              </a:rPr>
              <a:t> 縦横</a:t>
            </a:r>
            <a:r>
              <a:rPr lang="ja-JP" altLang="en-US" sz="1050" dirty="0">
                <a:latin typeface="+mn-ea"/>
              </a:rPr>
              <a:t>の比率から、画面に表示しやすいよう最適な方向に自動で回転します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</a:t>
            </a:r>
            <a:r>
              <a:rPr lang="ja-JP" altLang="en-US" sz="1050" b="1" dirty="0">
                <a:latin typeface="+mn-ea"/>
              </a:rPr>
              <a:t>フォント</a:t>
            </a:r>
            <a:r>
              <a:rPr lang="ja-JP" altLang="en-US" sz="1050" b="1" dirty="0">
                <a:latin typeface="+mn-ea"/>
              </a:rPr>
              <a:t>の</a:t>
            </a:r>
            <a:r>
              <a:rPr lang="ja-JP" altLang="en-US" sz="1050" b="1" dirty="0">
                <a:latin typeface="+mn-ea"/>
              </a:rPr>
              <a:t>埋め込み </a:t>
            </a:r>
            <a:r>
              <a:rPr lang="en-US" altLang="ja-JP" sz="1050" dirty="0">
                <a:latin typeface="+mn-ea"/>
              </a:rPr>
              <a:t>…</a:t>
            </a:r>
            <a:r>
              <a:rPr lang="ja-JP" altLang="en-US" sz="1050" dirty="0">
                <a:latin typeface="+mn-ea"/>
              </a:rPr>
              <a:t> フォント</a:t>
            </a:r>
            <a:r>
              <a:rPr lang="ja-JP" altLang="en-US" sz="1050" dirty="0">
                <a:latin typeface="+mn-ea"/>
              </a:rPr>
              <a:t>の埋め込みを行うと、文章で使用しているフォントがない環境でも表示</a:t>
            </a:r>
            <a:r>
              <a:rPr lang="ja-JP" altLang="en-US" sz="1050" dirty="0">
                <a:latin typeface="+mn-ea"/>
              </a:rPr>
              <a:t>できる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　　　　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を作成することができます。しかし、ファイルサイズが大きくなります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　　　　　</a:t>
            </a:r>
            <a:r>
              <a:rPr lang="en-US" altLang="ja-JP" sz="1050" b="1" dirty="0">
                <a:latin typeface="+mn-ea"/>
              </a:rPr>
              <a:t>※</a:t>
            </a:r>
            <a:r>
              <a:rPr lang="ja-JP" altLang="en-US" sz="1050" b="1" dirty="0">
                <a:latin typeface="+mn-ea"/>
              </a:rPr>
              <a:t>注意 </a:t>
            </a:r>
            <a:r>
              <a:rPr lang="ja-JP" altLang="en-US" sz="1050" dirty="0">
                <a:latin typeface="+mn-ea"/>
              </a:rPr>
              <a:t>現在、フォントを埋め込まずに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を作成すると文字化けが発生する不都合が確認されています。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　　　　　そのため、現在のバージョンでは強制的にフォントを埋め込むようにしています。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</a:t>
            </a:r>
            <a:r>
              <a:rPr lang="ja-JP" altLang="en-US" sz="1050" b="1" dirty="0">
                <a:latin typeface="+mn-ea"/>
              </a:rPr>
              <a:t>グレースケール</a:t>
            </a:r>
            <a:r>
              <a:rPr lang="ja-JP" altLang="en-US" sz="1050" dirty="0">
                <a:latin typeface="+mn-ea"/>
              </a:rPr>
              <a:t> </a:t>
            </a:r>
            <a:r>
              <a:rPr lang="en-US" altLang="ja-JP" sz="1050" dirty="0">
                <a:latin typeface="+mn-ea"/>
              </a:rPr>
              <a:t>…</a:t>
            </a:r>
            <a:r>
              <a:rPr lang="ja-JP" altLang="en-US" sz="1050" dirty="0">
                <a:latin typeface="+mn-ea"/>
              </a:rPr>
              <a:t> 白黒</a:t>
            </a:r>
            <a:r>
              <a:rPr lang="ja-JP" altLang="en-US" sz="1050" dirty="0">
                <a:latin typeface="+mn-ea"/>
              </a:rPr>
              <a:t>で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を作成します。白黒印刷される際に便利です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</a:t>
            </a:r>
            <a:r>
              <a:rPr lang="en-US" altLang="ja-JP" sz="1050" b="1" dirty="0">
                <a:latin typeface="+mn-ea"/>
              </a:rPr>
              <a:t>Web</a:t>
            </a:r>
            <a:r>
              <a:rPr lang="ja-JP" altLang="en-US" sz="1050" b="1" dirty="0">
                <a:latin typeface="+mn-ea"/>
              </a:rPr>
              <a:t>表示用に</a:t>
            </a:r>
            <a:r>
              <a:rPr lang="ja-JP" altLang="en-US" sz="1050" b="1" dirty="0">
                <a:latin typeface="+mn-ea"/>
              </a:rPr>
              <a:t>最適化 </a:t>
            </a:r>
            <a:r>
              <a:rPr lang="en-US" altLang="ja-JP" sz="1050" dirty="0">
                <a:latin typeface="+mn-ea"/>
              </a:rPr>
              <a:t>… </a:t>
            </a:r>
            <a:r>
              <a:rPr lang="en-US" altLang="ja-JP" sz="1050" dirty="0">
                <a:latin typeface="+mn-ea"/>
              </a:rPr>
              <a:t>PDF</a:t>
            </a:r>
            <a:r>
              <a:rPr lang="ja-JP" altLang="en-US" sz="1050" dirty="0">
                <a:latin typeface="+mn-ea"/>
              </a:rPr>
              <a:t>を作成した際に、</a:t>
            </a:r>
            <a:r>
              <a:rPr lang="en-US" altLang="ja-JP" sz="1050" dirty="0">
                <a:latin typeface="+mn-ea"/>
              </a:rPr>
              <a:t>WEB</a:t>
            </a:r>
            <a:r>
              <a:rPr lang="ja-JP" altLang="en-US" sz="1050" dirty="0">
                <a:latin typeface="+mn-ea"/>
              </a:rPr>
              <a:t>表示に最適な縮尺を判断して表示します。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　　</a:t>
            </a:r>
            <a:endParaRPr lang="en-US" altLang="ja-JP" sz="1050" dirty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0" y="1823670"/>
            <a:ext cx="4286250" cy="1740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円/楕円 12"/>
          <p:cNvSpPr/>
          <p:nvPr/>
        </p:nvSpPr>
        <p:spPr>
          <a:xfrm>
            <a:off x="1484313" y="2805113"/>
            <a:ext cx="1020762" cy="360362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140D1-EDB7-46D6-B557-3BCA5D68294B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0" y="5325005"/>
            <a:ext cx="4286250" cy="2151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0" y="146050"/>
            <a:ext cx="6858000" cy="6232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その他の設定については、以下のとおりです。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b="1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b="1" dirty="0">
                <a:latin typeface="+mn-ea"/>
              </a:rPr>
              <a:t>　</a:t>
            </a:r>
            <a:r>
              <a:rPr lang="ja-JP" altLang="en-US" sz="1050" b="1" dirty="0">
                <a:latin typeface="+mn-ea"/>
              </a:rPr>
              <a:t>　　設定</a:t>
            </a:r>
            <a:r>
              <a:rPr lang="ja-JP" altLang="en-US" sz="1050" b="1" dirty="0">
                <a:latin typeface="+mn-ea"/>
              </a:rPr>
              <a:t>を保存する</a:t>
            </a:r>
            <a:r>
              <a:rPr lang="ja-JP" altLang="en-US" sz="1050" dirty="0">
                <a:latin typeface="+mn-ea"/>
              </a:rPr>
              <a:t> </a:t>
            </a:r>
            <a:r>
              <a:rPr lang="en-US" altLang="ja-JP" sz="1050" dirty="0">
                <a:latin typeface="+mn-ea"/>
              </a:rPr>
              <a:t>…</a:t>
            </a:r>
            <a:r>
              <a:rPr lang="ja-JP" altLang="en-US" sz="1050" dirty="0">
                <a:latin typeface="+mn-ea"/>
              </a:rPr>
              <a:t> この項目にチェックを入れると、「文書プロパティ」、「セキュリティ」以外の全ての項目の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　　　　選択状態が保存され、次回からはその状態で </a:t>
            </a:r>
            <a:r>
              <a:rPr lang="en-US" altLang="ja-JP" sz="1050" dirty="0" err="1">
                <a:latin typeface="+mn-ea"/>
              </a:rPr>
              <a:t>CubePDF</a:t>
            </a:r>
            <a:r>
              <a:rPr lang="en-US" altLang="ja-JP" sz="1050" dirty="0">
                <a:latin typeface="+mn-ea"/>
              </a:rPr>
              <a:t> </a:t>
            </a:r>
            <a:r>
              <a:rPr lang="ja-JP" altLang="en-US" sz="1050" dirty="0">
                <a:latin typeface="+mn-ea"/>
              </a:rPr>
              <a:t>が起動します。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　　　　詳細については、 </a:t>
            </a:r>
            <a:r>
              <a:rPr lang="en-US" altLang="ja-JP" sz="1050" dirty="0">
                <a:hlinkClick r:id="rId3"/>
              </a:rPr>
              <a:t>http://blog.cube-soft.jp/?p=84</a:t>
            </a:r>
            <a:r>
              <a:rPr lang="ja-JP" altLang="en-US" sz="1050" dirty="0"/>
              <a:t> </a:t>
            </a:r>
            <a:r>
              <a:rPr lang="ja-JP" altLang="en-US" sz="1050" dirty="0">
                <a:latin typeface="+mn-ea"/>
              </a:rPr>
              <a:t> を参照下さい。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</a:t>
            </a:r>
            <a:r>
              <a:rPr lang="ja-JP" altLang="en-US" sz="1050" b="1" dirty="0">
                <a:latin typeface="+mn-ea"/>
              </a:rPr>
              <a:t>起動時にアップデートを確認する </a:t>
            </a:r>
            <a:r>
              <a:rPr lang="en-US" altLang="ja-JP" sz="1050" dirty="0">
                <a:latin typeface="+mn-ea"/>
              </a:rPr>
              <a:t>…</a:t>
            </a:r>
            <a:r>
              <a:rPr lang="ja-JP" altLang="en-US" sz="1050" dirty="0">
                <a:latin typeface="+mn-ea"/>
              </a:rPr>
              <a:t> この項目にチェックを入れると、</a:t>
            </a:r>
            <a:r>
              <a:rPr lang="en-US" altLang="ja-JP" sz="1050" dirty="0" err="1">
                <a:latin typeface="+mn-ea"/>
              </a:rPr>
              <a:t>CubePDF</a:t>
            </a:r>
            <a:r>
              <a:rPr lang="ja-JP" altLang="en-US" sz="1050" dirty="0">
                <a:latin typeface="+mn-ea"/>
              </a:rPr>
              <a:t>がバージョンアップされた際に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　　　　更新案内が表示されます。アップデートの確認は、パソコンの起動時に行われます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ポストプロセスは、変換後の処理を選択する事ができます。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</a:t>
            </a:r>
            <a:r>
              <a:rPr lang="ja-JP" altLang="en-US" sz="1050" b="1" dirty="0">
                <a:latin typeface="+mn-ea"/>
              </a:rPr>
              <a:t>開く</a:t>
            </a:r>
            <a:r>
              <a:rPr lang="ja-JP" altLang="en-US" sz="1050" dirty="0">
                <a:latin typeface="+mn-ea"/>
              </a:rPr>
              <a:t> </a:t>
            </a:r>
            <a:r>
              <a:rPr lang="en-US" altLang="ja-JP" sz="1050" dirty="0">
                <a:latin typeface="+mn-ea"/>
              </a:rPr>
              <a:t>…</a:t>
            </a:r>
            <a:r>
              <a:rPr lang="ja-JP" altLang="en-US" sz="1050" dirty="0">
                <a:latin typeface="+mn-ea"/>
              </a:rPr>
              <a:t> 「ファイルタイプ」で指定した各種ファイルに関連付けられたアプリケーションで、作成されたファイルを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　　　　　開きます。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　</a:t>
            </a:r>
            <a:r>
              <a:rPr lang="ja-JP" altLang="en-US" sz="1050" b="1" dirty="0">
                <a:latin typeface="+mn-ea"/>
              </a:rPr>
              <a:t>ユーザープログラム</a:t>
            </a:r>
            <a:r>
              <a:rPr lang="ja-JP" altLang="en-US" sz="1050" dirty="0">
                <a:latin typeface="+mn-ea"/>
              </a:rPr>
              <a:t> </a:t>
            </a:r>
            <a:r>
              <a:rPr lang="en-US" altLang="ja-JP" sz="1050" dirty="0">
                <a:latin typeface="+mn-ea"/>
              </a:rPr>
              <a:t>…</a:t>
            </a:r>
            <a:r>
              <a:rPr lang="ja-JP" altLang="en-US" sz="1050" dirty="0">
                <a:latin typeface="+mn-ea"/>
              </a:rPr>
              <a:t> 任意のプログラムを指定することができます。詳細については、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　　　　「</a:t>
            </a:r>
            <a:r>
              <a:rPr lang="en-US" altLang="ja-JP" sz="1050" dirty="0">
                <a:latin typeface="+mn-ea"/>
              </a:rPr>
              <a:t>3 – 1 </a:t>
            </a:r>
            <a:r>
              <a:rPr lang="ja-JP" altLang="en-US" sz="1050" dirty="0">
                <a:latin typeface="+mn-ea"/>
              </a:rPr>
              <a:t>他のアプリケーションとの連携」 を参照下さい。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　</a:t>
            </a:r>
            <a:r>
              <a:rPr lang="ja-JP" altLang="en-US" sz="1050" b="1" dirty="0">
                <a:latin typeface="+mn-ea"/>
              </a:rPr>
              <a:t>何もしない</a:t>
            </a:r>
            <a:r>
              <a:rPr lang="ja-JP" altLang="en-US" sz="1050" dirty="0">
                <a:latin typeface="+mn-ea"/>
              </a:rPr>
              <a:t> </a:t>
            </a:r>
            <a:r>
              <a:rPr lang="en-US" altLang="ja-JP" sz="1050" dirty="0">
                <a:latin typeface="+mn-ea"/>
              </a:rPr>
              <a:t>…</a:t>
            </a:r>
            <a:r>
              <a:rPr lang="ja-JP" altLang="en-US" sz="1050" dirty="0">
                <a:latin typeface="+mn-ea"/>
              </a:rPr>
              <a:t> 変換終了後に何も処理を行いません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</a:t>
            </a:r>
            <a:r>
              <a:rPr lang="en-US" altLang="ja-JP" sz="1050" dirty="0" err="1">
                <a:latin typeface="+mn-ea"/>
              </a:rPr>
              <a:t>CubePDF</a:t>
            </a:r>
            <a:r>
              <a:rPr lang="ja-JP" altLang="en-US" sz="1050" dirty="0">
                <a:latin typeface="+mn-ea"/>
              </a:rPr>
              <a:t>のロゴをクリックすると、バージョンを確認することができます。</a:t>
            </a:r>
            <a:endParaRPr lang="en-US" altLang="ja-JP" sz="1050" dirty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0" y="2764899"/>
            <a:ext cx="4286250" cy="3103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円/楕円 9"/>
          <p:cNvSpPr/>
          <p:nvPr/>
        </p:nvSpPr>
        <p:spPr>
          <a:xfrm>
            <a:off x="1503363" y="4903788"/>
            <a:ext cx="576262" cy="304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C3788-B303-4725-BF2D-F5BDFB0A5520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  <p:sp>
        <p:nvSpPr>
          <p:cNvPr id="16" name="円/楕円 9"/>
          <p:cNvSpPr/>
          <p:nvPr/>
        </p:nvSpPr>
        <p:spPr>
          <a:xfrm>
            <a:off x="1497013" y="5335588"/>
            <a:ext cx="890587" cy="304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4" y="6444208"/>
            <a:ext cx="4286250" cy="951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224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6732588"/>
            <a:ext cx="32289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5364163"/>
            <a:ext cx="28575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0" y="1163241"/>
            <a:ext cx="4286250" cy="3103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3" name="図 17" descr="C:\Documents and Settings\Owner\デスクトップ\irfanG\capture_23092010_154656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4" y="5402188"/>
            <a:ext cx="2773362" cy="2587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4" name="テキスト ボックス 13"/>
          <p:cNvSpPr txBox="1"/>
          <p:nvPr/>
        </p:nvSpPr>
        <p:spPr>
          <a:xfrm>
            <a:off x="0" y="141288"/>
            <a:ext cx="6858000" cy="547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b="1" dirty="0">
                <a:latin typeface="+mn-ea"/>
                <a:ea typeface="+mn-ea"/>
              </a:rPr>
              <a:t>3</a:t>
            </a:r>
            <a:r>
              <a:rPr lang="ja-JP" altLang="en-US" sz="1400" b="1" dirty="0" err="1">
                <a:latin typeface="+mn-ea"/>
                <a:ea typeface="+mn-ea"/>
              </a:rPr>
              <a:t>．</a:t>
            </a:r>
            <a:r>
              <a:rPr lang="ja-JP" altLang="en-US" sz="1400" b="1" dirty="0">
                <a:latin typeface="+mn-ea"/>
                <a:ea typeface="+mn-ea"/>
              </a:rPr>
              <a:t> </a:t>
            </a:r>
            <a:r>
              <a:rPr lang="en-US" altLang="ja-JP" sz="1400" b="1" dirty="0" err="1">
                <a:latin typeface="+mn-ea"/>
                <a:ea typeface="+mn-ea"/>
              </a:rPr>
              <a:t>CubePDF</a:t>
            </a:r>
            <a:r>
              <a:rPr lang="ja-JP" altLang="en-US" sz="1400" b="1" dirty="0">
                <a:latin typeface="+mn-ea"/>
                <a:ea typeface="+mn-ea"/>
              </a:rPr>
              <a:t>の拡張機能（アドバンスモード</a:t>
            </a:r>
            <a:r>
              <a:rPr lang="ja-JP" altLang="en-US" sz="1400" b="1" dirty="0">
                <a:latin typeface="+mn-ea"/>
                <a:ea typeface="+mn-ea"/>
              </a:rPr>
              <a:t>）</a:t>
            </a:r>
            <a:endParaRPr lang="en-US" altLang="ja-JP" sz="1400" b="1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en-US" altLang="ja-JP" sz="1050" b="1" dirty="0">
                <a:latin typeface="+mn-ea"/>
                <a:ea typeface="+mn-ea"/>
              </a:rPr>
              <a:t>3</a:t>
            </a:r>
            <a:r>
              <a:rPr lang="ja-JP" altLang="en-US" sz="1050" b="1" dirty="0">
                <a:latin typeface="+mn-ea"/>
                <a:ea typeface="+mn-ea"/>
              </a:rPr>
              <a:t> </a:t>
            </a:r>
            <a:r>
              <a:rPr lang="en-US" altLang="ja-JP" sz="1050" b="1" dirty="0">
                <a:latin typeface="+mn-ea"/>
                <a:ea typeface="+mn-ea"/>
              </a:rPr>
              <a:t>– 1</a:t>
            </a:r>
            <a:r>
              <a:rPr lang="ja-JP" altLang="en-US" sz="1050" dirty="0">
                <a:latin typeface="+mn-ea"/>
                <a:ea typeface="+mn-ea"/>
              </a:rPr>
              <a:t> </a:t>
            </a:r>
            <a:r>
              <a:rPr lang="ja-JP" altLang="en-US" sz="1050" dirty="0">
                <a:latin typeface="+mn-ea"/>
                <a:ea typeface="+mn-ea"/>
              </a:rPr>
              <a:t>他</a:t>
            </a:r>
            <a:r>
              <a:rPr lang="ja-JP" altLang="en-US" sz="1050" dirty="0">
                <a:latin typeface="+mn-ea"/>
                <a:ea typeface="+mn-ea"/>
              </a:rPr>
              <a:t>のアプリケーションとの</a:t>
            </a:r>
            <a:r>
              <a:rPr lang="ja-JP" altLang="en-US" sz="1050" dirty="0">
                <a:latin typeface="+mn-ea"/>
                <a:ea typeface="+mn-ea"/>
              </a:rPr>
              <a:t>連携</a:t>
            </a: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  <a:ea typeface="+mn-ea"/>
              </a:rPr>
              <a:t>　</a:t>
            </a:r>
            <a:r>
              <a:rPr lang="ja-JP" altLang="en-US" sz="1050" dirty="0">
                <a:latin typeface="+mn-ea"/>
              </a:rPr>
              <a:t>　ポストプロセスは、初期設定では詳細設定タブに</a:t>
            </a:r>
            <a:r>
              <a:rPr lang="ja-JP" altLang="en-US" sz="1050" dirty="0">
                <a:latin typeface="+mn-ea"/>
              </a:rPr>
              <a:t>あり、「</a:t>
            </a:r>
            <a:r>
              <a:rPr lang="ja-JP" altLang="en-US" sz="1050" dirty="0">
                <a:latin typeface="+mn-ea"/>
              </a:rPr>
              <a:t>開く」「何もしない」のみ選択することができます</a:t>
            </a:r>
            <a:r>
              <a:rPr lang="ja-JP" altLang="en-US" sz="1050" dirty="0">
                <a:latin typeface="+mn-ea"/>
              </a:rPr>
              <a:t>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　「アドバンスモード」に</a:t>
            </a:r>
            <a:r>
              <a:rPr lang="ja-JP" altLang="en-US" sz="1050" dirty="0">
                <a:latin typeface="+mn-ea"/>
              </a:rPr>
              <a:t>する</a:t>
            </a:r>
            <a:r>
              <a:rPr lang="ja-JP" altLang="en-US" sz="1050" dirty="0">
                <a:latin typeface="+mn-ea"/>
              </a:rPr>
              <a:t>と</a:t>
            </a:r>
            <a:r>
              <a:rPr lang="ja-JP" altLang="en-US" sz="1050" dirty="0">
                <a:latin typeface="+mn-ea"/>
              </a:rPr>
              <a:t>「ポストプロセス」が「詳細設定」から「一般設定」</a:t>
            </a:r>
            <a:r>
              <a:rPr lang="ja-JP" altLang="en-US" sz="1050" dirty="0">
                <a:latin typeface="+mn-ea"/>
              </a:rPr>
              <a:t>に移動し、「ポストプロセス」の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一覧に「</a:t>
            </a:r>
            <a:r>
              <a:rPr lang="ja-JP" altLang="en-US" sz="1050" dirty="0">
                <a:latin typeface="+mn-ea"/>
              </a:rPr>
              <a:t>ユーザープログラム」が追加</a:t>
            </a:r>
            <a:r>
              <a:rPr lang="ja-JP" altLang="en-US" sz="1050" dirty="0">
                <a:latin typeface="+mn-ea"/>
              </a:rPr>
              <a:t>されます。これ</a:t>
            </a:r>
            <a:r>
              <a:rPr lang="ja-JP" altLang="en-US" sz="1050" dirty="0">
                <a:latin typeface="+mn-ea"/>
              </a:rPr>
              <a:t>を利用することに</a:t>
            </a:r>
            <a:r>
              <a:rPr lang="ja-JP" altLang="en-US" sz="1050" dirty="0">
                <a:latin typeface="+mn-ea"/>
              </a:rPr>
              <a:t>よって、他のアプリケーションと連携する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こと</a:t>
            </a:r>
            <a:r>
              <a:rPr lang="ja-JP" altLang="en-US" sz="1050" dirty="0">
                <a:latin typeface="+mn-ea"/>
              </a:rPr>
              <a:t>が</a:t>
            </a:r>
            <a:r>
              <a:rPr lang="ja-JP" altLang="en-US" sz="1050" dirty="0">
                <a:latin typeface="+mn-ea"/>
              </a:rPr>
              <a:t>可能になります。「アドバンスモード」にするには、</a:t>
            </a:r>
            <a:r>
              <a:rPr lang="en-US" altLang="ja-JP" sz="1050" dirty="0" err="1">
                <a:latin typeface="+mn-ea"/>
              </a:rPr>
              <a:t>CubePDF</a:t>
            </a:r>
            <a:r>
              <a:rPr lang="ja-JP" altLang="en-US" sz="1050" dirty="0">
                <a:latin typeface="+mn-ea"/>
              </a:rPr>
              <a:t>のインストールフォルダ</a:t>
            </a:r>
            <a:r>
              <a:rPr lang="ja-JP" altLang="en-US" sz="1050" dirty="0">
                <a:latin typeface="+mn-ea"/>
              </a:rPr>
              <a:t>にある</a:t>
            </a:r>
            <a:r>
              <a:rPr lang="en-US" altLang="ja-JP" sz="1050" dirty="0">
                <a:latin typeface="+mn-ea"/>
              </a:rPr>
              <a:t>adovence.reg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50" dirty="0">
                <a:latin typeface="+mn-ea"/>
              </a:rPr>
              <a:t>　</a:t>
            </a:r>
            <a:r>
              <a:rPr lang="ja-JP" altLang="en-US" sz="1050" dirty="0">
                <a:latin typeface="+mn-ea"/>
              </a:rPr>
              <a:t>　をダブルクリックします。</a:t>
            </a: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>
              <a:latin typeface="+mn-ea"/>
              <a:ea typeface="+mn-ea"/>
            </a:endParaRPr>
          </a:p>
        </p:txBody>
      </p:sp>
      <p:sp>
        <p:nvSpPr>
          <p:cNvPr id="22" name="円/楕円 9"/>
          <p:cNvSpPr/>
          <p:nvPr/>
        </p:nvSpPr>
        <p:spPr>
          <a:xfrm>
            <a:off x="549275" y="6008688"/>
            <a:ext cx="576263" cy="50482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9AF0C-06D6-4C77-A0F9-EA9BD891D2EE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  <p:pic>
        <p:nvPicPr>
          <p:cNvPr id="10248" name="図 15" descr="C:\Documents and Settings\Owner\デスクトップ\irfanG\capture_23092010_154844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6659563"/>
            <a:ext cx="237013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円/楕円 9"/>
          <p:cNvSpPr/>
          <p:nvPr/>
        </p:nvSpPr>
        <p:spPr>
          <a:xfrm>
            <a:off x="2349500" y="7235825"/>
            <a:ext cx="719138" cy="28892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10250" name="図 17" descr="C:\Documents and Settings\Owner\デスクトップ\irfanG\capture_23092010_154813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7667625"/>
            <a:ext cx="31924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円/楕円 9"/>
          <p:cNvSpPr/>
          <p:nvPr/>
        </p:nvSpPr>
        <p:spPr>
          <a:xfrm>
            <a:off x="3106738" y="8172450"/>
            <a:ext cx="720725" cy="2873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" name="右矢印​​ 8"/>
          <p:cNvSpPr/>
          <p:nvPr/>
        </p:nvSpPr>
        <p:spPr>
          <a:xfrm>
            <a:off x="3068638" y="6008688"/>
            <a:ext cx="698500" cy="576262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175</Words>
  <Application>Microsoft Office PowerPoint</Application>
  <PresentationFormat>画面に合わせる (4:3)</PresentationFormat>
  <Paragraphs>433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Arial</vt:lpstr>
      <vt:lpstr>ＭＳ Ｐゴシック</vt:lpstr>
      <vt:lpstr>Calibri</vt:lpstr>
      <vt:lpstr>HG丸ｺﾞｼｯｸM-PRO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Kohei</dc:creator>
  <cp:lastModifiedBy>clown</cp:lastModifiedBy>
  <cp:revision>135</cp:revision>
  <cp:lastPrinted>2011-10-17T11:10:34Z</cp:lastPrinted>
  <dcterms:created xsi:type="dcterms:W3CDTF">2010-07-19T14:18:43Z</dcterms:created>
  <dcterms:modified xsi:type="dcterms:W3CDTF">2011-10-19T09:49:35Z</dcterms:modified>
</cp:coreProperties>
</file>