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70" r:id="rId4"/>
    <p:sldId id="262" r:id="rId5"/>
    <p:sldId id="256" r:id="rId6"/>
    <p:sldId id="263" r:id="rId7"/>
    <p:sldId id="264" r:id="rId8"/>
    <p:sldId id="268" r:id="rId9"/>
    <p:sldId id="260" r:id="rId10"/>
    <p:sldId id="257" r:id="rId11"/>
    <p:sldId id="259" r:id="rId12"/>
    <p:sldId id="258" r:id="rId13"/>
    <p:sldId id="271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C05B"/>
    <a:srgbClr val="FFD58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5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B9C6-6B88-DC3B-E94B-0C7C8F9C3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F3659-E123-7EAF-EFE5-58D39482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E9B4-5359-411E-B626-0A528C38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B07A-D1DA-FD9E-661F-9C63E7C3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DAF0-712D-8A72-CE29-023E14A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B313-F821-4BE5-2C6A-71C12E06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B9D36-E7F2-88E8-8A01-CC2B428A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850A-8677-7DC2-DF48-55A89F28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A5B6-C46F-5615-E9B1-AE76690B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6651-F40C-28DC-6AB1-9749E8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4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7580F-5800-C422-A50C-99318B1E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1104A-2584-D620-EBD0-203E09D3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5322-BD96-E89D-6C58-2191211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0B39-49F7-BAB8-D133-034B546D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80F1-2924-E8E8-E768-B6534550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A495-CE50-A223-7EF6-9616D3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2F95-CF53-CECD-9576-38CC6868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9D2-3645-B66D-8054-737E46B3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2A89-199D-23F0-25CE-AC4CC72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637C-F33B-485E-80BD-F0855488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9D5-DF4C-CE29-7249-0586C74A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E92C1-6850-3F8C-3BE4-8EA0FF69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420-D8B0-F5A2-B49A-BB1E67A5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4881-C1C1-FCC9-BA35-8977EEA7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AC17-C47C-0288-DB23-3F46DA2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4CA1-5802-8A05-F8D0-06A209A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4CF8-BAB9-F885-10E0-88456A6B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6D32B-8A89-008E-2D26-62F44992F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9DBC-0E5E-97FA-CA0C-B081BB9C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E2C2-23E4-062F-3223-2AC041A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EB5A-CA31-218E-20FB-DC12E0C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D461-E880-8C36-C946-0478654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9F46-6440-929D-E5C9-DEEBB3E2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55F4-BB40-38C3-E822-F900A8A2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D4C9A-2811-D6F1-7A3B-BCE0F16AB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F9C3D-357B-EECC-8BE1-AD3ADF734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846CE-1EDE-447F-FD97-992FD02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B73EA-30A7-C65F-88BE-EE27306E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3BB38-78B3-301A-B2D7-9F51B9BE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EB28-952E-8B14-8B50-C93B4521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47126-631E-D4A0-F904-E1B45DA1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350AF-9104-3EF3-54B9-FA9A3799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C6D8-10AB-74C9-C6BC-65B07A17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E8A92-DB74-F81A-9EEF-D6D7DB6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58F6D-33E8-A11B-B7DE-C3140B49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7AC1C-6319-ECF1-10B1-55E57FE5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04EF-DF77-DB6B-B816-0D1F34C4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C850-89D8-F586-20B6-640410EE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1376B-1BA6-19CE-F7AE-38F1C9EE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587E-CB0F-526A-4077-91B67CF9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EDEE-F7F5-CE1B-639C-5B7DCF5A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2B857-7B5E-F3D2-0BD9-330F073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8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AEDD-2389-B1BD-E021-DE4377AA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6C246-894B-5FDF-BD03-5860E629A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C346-526D-275C-0B2B-0490756D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A5DF-AD37-2DFC-29A6-A78B2C8C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B418-757F-381F-8480-1FA19C42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E6E3-5CE1-580D-C537-A10E8DD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4D6A3-6A35-3B11-1AC1-CF7C578B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E1BB-5906-2A48-B73C-65663531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80F7-D25F-519F-E73E-35035DEE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A2D3-B09F-4630-AADB-B27CEEE35DA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BF87-8D68-BA9A-5B56-0942E832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B001-22C6-4DB3-DD27-58E8BEAE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AA64-D500-4DD5-8F7F-E1B0F733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90230-B0D4-DE9F-CDA0-F759AF9C57FA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A5200-2CDD-0F80-7C4F-1461387CA679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E62D-DCD9-B8AF-B85E-DA3D3F0F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DEF4D-DDD5-4B32-F736-4D1EFF9A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03958-B6D8-8F3E-363C-058F3F9D3E5C}"/>
              </a:ext>
            </a:extLst>
          </p:cNvPr>
          <p:cNvSpPr txBox="1"/>
          <p:nvPr/>
        </p:nvSpPr>
        <p:spPr>
          <a:xfrm>
            <a:off x="4002831" y="4719793"/>
            <a:ext cx="3500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Toms Jiji Varghese</a:t>
            </a:r>
          </a:p>
          <a:p>
            <a:pPr algn="ctr"/>
            <a:r>
              <a:rPr lang="en-US" sz="2400" dirty="0"/>
              <a:t>Narayanan Nampoothiry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7C0F-23E4-C41D-4344-F8A723B09511}"/>
              </a:ext>
            </a:extLst>
          </p:cNvPr>
          <p:cNvSpPr txBox="1"/>
          <p:nvPr/>
        </p:nvSpPr>
        <p:spPr>
          <a:xfrm>
            <a:off x="1620490" y="1628257"/>
            <a:ext cx="8414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KAVACH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COLLISION AVOIDANCE SYSTEM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FE25C-7CAF-0C01-0E84-905AAC3B3645}"/>
              </a:ext>
            </a:extLst>
          </p:cNvPr>
          <p:cNvSpPr txBox="1"/>
          <p:nvPr/>
        </p:nvSpPr>
        <p:spPr>
          <a:xfrm>
            <a:off x="3722499" y="5635690"/>
            <a:ext cx="495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M.Tech</a:t>
            </a:r>
            <a:r>
              <a:rPr lang="en-US" dirty="0"/>
              <a:t> Electronic Systems Engineering(2023-2025)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6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62807C-DF05-C47B-56B6-BBFFA6524DE5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Flow diagram at client (Transmission thread)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B6570-9307-B410-48F7-F6739482D9B2}"/>
              </a:ext>
            </a:extLst>
          </p:cNvPr>
          <p:cNvSpPr/>
          <p:nvPr/>
        </p:nvSpPr>
        <p:spPr>
          <a:xfrm>
            <a:off x="458366" y="1105633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BA323-B941-E6AF-4D97-5E07DC517779}"/>
              </a:ext>
            </a:extLst>
          </p:cNvPr>
          <p:cNvSpPr/>
          <p:nvPr/>
        </p:nvSpPr>
        <p:spPr>
          <a:xfrm>
            <a:off x="3405288" y="1054315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RFID data arrives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2CF3538-14C0-93F2-9834-9ADB9795C4CC}"/>
              </a:ext>
            </a:extLst>
          </p:cNvPr>
          <p:cNvSpPr/>
          <p:nvPr/>
        </p:nvSpPr>
        <p:spPr>
          <a:xfrm>
            <a:off x="6359782" y="967439"/>
            <a:ext cx="2247902" cy="115346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 matches?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44127-FD26-BCDC-3A1B-1FC6EF61357A}"/>
              </a:ext>
            </a:extLst>
          </p:cNvPr>
          <p:cNvSpPr/>
          <p:nvPr/>
        </p:nvSpPr>
        <p:spPr>
          <a:xfrm>
            <a:off x="6601992" y="2735760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 packet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B820EF-2531-5E64-8A6C-99E37B163F96}"/>
              </a:ext>
            </a:extLst>
          </p:cNvPr>
          <p:cNvSpPr/>
          <p:nvPr/>
        </p:nvSpPr>
        <p:spPr>
          <a:xfrm>
            <a:off x="3583978" y="2730954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9A80D-1B29-CB59-BC5C-E3EB09AE58AA}"/>
              </a:ext>
            </a:extLst>
          </p:cNvPr>
          <p:cNvSpPr/>
          <p:nvPr/>
        </p:nvSpPr>
        <p:spPr>
          <a:xfrm>
            <a:off x="565962" y="2730954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via modified UDP protocol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58A4D0D-A0DA-B022-B5A1-45FD1D0F7A16}"/>
              </a:ext>
            </a:extLst>
          </p:cNvPr>
          <p:cNvSpPr/>
          <p:nvPr/>
        </p:nvSpPr>
        <p:spPr>
          <a:xfrm>
            <a:off x="4375070" y="4810576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ACK received within the RTO</a:t>
            </a:r>
            <a:endParaRPr lang="en-IN" sz="17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F9CED-1457-E8C2-E16B-4DA2672C28DA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1904613" y="1544172"/>
            <a:ext cx="1500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694744-3A0F-7CAE-7689-C03D8C58FB3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68773" y="1544172"/>
            <a:ext cx="1191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76EFF0-6FB6-4C11-271F-BDF991B6834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7483733" y="2120907"/>
            <a:ext cx="0" cy="614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92EF9D5-7CB0-C67E-F86D-D0CD393ADDBC}"/>
              </a:ext>
            </a:extLst>
          </p:cNvPr>
          <p:cNvSpPr/>
          <p:nvPr/>
        </p:nvSpPr>
        <p:spPr>
          <a:xfrm>
            <a:off x="9798697" y="1118072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D919FD-D7EA-3804-2B9C-F6FA39AC3EA7}"/>
              </a:ext>
            </a:extLst>
          </p:cNvPr>
          <p:cNvCxnSpPr>
            <a:stCxn id="14" idx="3"/>
            <a:endCxn id="34" idx="2"/>
          </p:cNvCxnSpPr>
          <p:nvPr/>
        </p:nvCxnSpPr>
        <p:spPr>
          <a:xfrm>
            <a:off x="8607686" y="1544174"/>
            <a:ext cx="1191011" cy="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CB6730-5FA7-54E5-C665-313D69CFFA81}"/>
              </a:ext>
            </a:extLst>
          </p:cNvPr>
          <p:cNvSpPr txBox="1"/>
          <p:nvPr/>
        </p:nvSpPr>
        <p:spPr>
          <a:xfrm>
            <a:off x="7483734" y="2212171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2D7F76-FC5E-A1C5-46E2-8AA5029A47FE}"/>
              </a:ext>
            </a:extLst>
          </p:cNvPr>
          <p:cNvSpPr txBox="1"/>
          <p:nvPr/>
        </p:nvSpPr>
        <p:spPr>
          <a:xfrm>
            <a:off x="8919278" y="118727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13C507-19D2-7AD1-03E8-A9023988B62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5347463" y="3220811"/>
            <a:ext cx="1254529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D321AF-81A7-D3A3-DAFC-D2F4C81EFC6E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2329449" y="3220811"/>
            <a:ext cx="1254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C6E604-E851-371E-53FF-EE7AAFF788B3}"/>
              </a:ext>
            </a:extLst>
          </p:cNvPr>
          <p:cNvCxnSpPr>
            <a:stCxn id="18" idx="2"/>
          </p:cNvCxnSpPr>
          <p:nvPr/>
        </p:nvCxnSpPr>
        <p:spPr>
          <a:xfrm flipH="1">
            <a:off x="1447704" y="3710668"/>
            <a:ext cx="1" cy="48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3B67AE-395D-49C5-4944-4B4C35C352AF}"/>
              </a:ext>
            </a:extLst>
          </p:cNvPr>
          <p:cNvCxnSpPr/>
          <p:nvPr/>
        </p:nvCxnSpPr>
        <p:spPr>
          <a:xfrm>
            <a:off x="1447704" y="4200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AC1A7E-227C-7C35-F237-95C5FAE8A95A}"/>
              </a:ext>
            </a:extLst>
          </p:cNvPr>
          <p:cNvCxnSpPr/>
          <p:nvPr/>
        </p:nvCxnSpPr>
        <p:spPr>
          <a:xfrm>
            <a:off x="1447704" y="4200525"/>
            <a:ext cx="402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1849C9-BE58-F943-F760-208B11357ECA}"/>
              </a:ext>
            </a:extLst>
          </p:cNvPr>
          <p:cNvCxnSpPr/>
          <p:nvPr/>
        </p:nvCxnSpPr>
        <p:spPr>
          <a:xfrm>
            <a:off x="5476875" y="4200527"/>
            <a:ext cx="0" cy="56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5E3B4A-C31F-CC3D-172C-E4E3E704E04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38450" y="5575880"/>
            <a:ext cx="153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53821C-9F13-F4F0-7E8D-738688FB7B1B}"/>
              </a:ext>
            </a:extLst>
          </p:cNvPr>
          <p:cNvCxnSpPr/>
          <p:nvPr/>
        </p:nvCxnSpPr>
        <p:spPr>
          <a:xfrm flipV="1">
            <a:off x="2838450" y="4320718"/>
            <a:ext cx="0" cy="1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-form: Shape 61">
            <a:extLst>
              <a:ext uri="{FF2B5EF4-FFF2-40B4-BE49-F238E27FC236}">
                <a16:creationId xmlns:a16="http://schemas.microsoft.com/office/drawing/2014/main" id="{23F35179-D5D9-261B-C78F-41B7CFC10B8B}"/>
              </a:ext>
            </a:extLst>
          </p:cNvPr>
          <p:cNvSpPr/>
          <p:nvPr/>
        </p:nvSpPr>
        <p:spPr>
          <a:xfrm>
            <a:off x="2828925" y="3990196"/>
            <a:ext cx="228600" cy="334154"/>
          </a:xfrm>
          <a:custGeom>
            <a:avLst/>
            <a:gdLst>
              <a:gd name="connsiteX0" fmla="*/ 0 w 228600"/>
              <a:gd name="connsiteY0" fmla="*/ 334154 h 334154"/>
              <a:gd name="connsiteX1" fmla="*/ 123825 w 228600"/>
              <a:gd name="connsiteY1" fmla="*/ 324629 h 334154"/>
              <a:gd name="connsiteX2" fmla="*/ 161925 w 228600"/>
              <a:gd name="connsiteY2" fmla="*/ 315104 h 334154"/>
              <a:gd name="connsiteX3" fmla="*/ 190500 w 228600"/>
              <a:gd name="connsiteY3" fmla="*/ 277004 h 334154"/>
              <a:gd name="connsiteX4" fmla="*/ 228600 w 228600"/>
              <a:gd name="connsiteY4" fmla="*/ 172229 h 334154"/>
              <a:gd name="connsiteX5" fmla="*/ 219075 w 228600"/>
              <a:gd name="connsiteY5" fmla="*/ 105554 h 334154"/>
              <a:gd name="connsiteX6" fmla="*/ 171450 w 228600"/>
              <a:gd name="connsiteY6" fmla="*/ 48404 h 334154"/>
              <a:gd name="connsiteX7" fmla="*/ 142875 w 228600"/>
              <a:gd name="connsiteY7" fmla="*/ 29354 h 334154"/>
              <a:gd name="connsiteX8" fmla="*/ 66675 w 228600"/>
              <a:gd name="connsiteY8" fmla="*/ 779 h 334154"/>
              <a:gd name="connsiteX9" fmla="*/ 19050 w 228600"/>
              <a:gd name="connsiteY9" fmla="*/ 779 h 3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334154">
                <a:moveTo>
                  <a:pt x="0" y="334154"/>
                </a:moveTo>
                <a:cubicBezTo>
                  <a:pt x="41275" y="330979"/>
                  <a:pt x="82712" y="329466"/>
                  <a:pt x="123825" y="324629"/>
                </a:cubicBezTo>
                <a:cubicBezTo>
                  <a:pt x="136826" y="323099"/>
                  <a:pt x="151273" y="322713"/>
                  <a:pt x="161925" y="315104"/>
                </a:cubicBezTo>
                <a:cubicBezTo>
                  <a:pt x="174843" y="305877"/>
                  <a:pt x="180975" y="289704"/>
                  <a:pt x="190500" y="277004"/>
                </a:cubicBezTo>
                <a:cubicBezTo>
                  <a:pt x="214957" y="203634"/>
                  <a:pt x="202092" y="238498"/>
                  <a:pt x="228600" y="172229"/>
                </a:cubicBezTo>
                <a:cubicBezTo>
                  <a:pt x="225425" y="150004"/>
                  <a:pt x="225526" y="127058"/>
                  <a:pt x="219075" y="105554"/>
                </a:cubicBezTo>
                <a:cubicBezTo>
                  <a:pt x="214080" y="88904"/>
                  <a:pt x="182789" y="57853"/>
                  <a:pt x="171450" y="48404"/>
                </a:cubicBezTo>
                <a:cubicBezTo>
                  <a:pt x="162656" y="41075"/>
                  <a:pt x="152814" y="35034"/>
                  <a:pt x="142875" y="29354"/>
                </a:cubicBezTo>
                <a:cubicBezTo>
                  <a:pt x="117772" y="15009"/>
                  <a:pt x="95772" y="4012"/>
                  <a:pt x="66675" y="779"/>
                </a:cubicBezTo>
                <a:cubicBezTo>
                  <a:pt x="50897" y="-974"/>
                  <a:pt x="34925" y="779"/>
                  <a:pt x="19050" y="7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8CF9A4-8FAB-2EDA-2E39-1CEC8554A8C0}"/>
              </a:ext>
            </a:extLst>
          </p:cNvPr>
          <p:cNvCxnSpPr/>
          <p:nvPr/>
        </p:nvCxnSpPr>
        <p:spPr>
          <a:xfrm flipV="1">
            <a:off x="2838452" y="3220813"/>
            <a:ext cx="9525" cy="7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1F5A66-4F3C-72D4-5C8B-ABF16CC2BFE1}"/>
              </a:ext>
            </a:extLst>
          </p:cNvPr>
          <p:cNvSpPr txBox="1"/>
          <p:nvPr/>
        </p:nvSpPr>
        <p:spPr>
          <a:xfrm>
            <a:off x="3114319" y="521058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BC3DA0-FFDB-C8EC-1594-E67A4EF1A8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578682" y="5575881"/>
            <a:ext cx="1536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BD0FFAE-59DA-00C5-BCE7-3C65F942C949}"/>
              </a:ext>
            </a:extLst>
          </p:cNvPr>
          <p:cNvSpPr txBox="1"/>
          <p:nvPr/>
        </p:nvSpPr>
        <p:spPr>
          <a:xfrm>
            <a:off x="7085060" y="5171944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82E63-225A-9282-025D-7C2858A29ED7}"/>
              </a:ext>
            </a:extLst>
          </p:cNvPr>
          <p:cNvSpPr/>
          <p:nvPr/>
        </p:nvSpPr>
        <p:spPr>
          <a:xfrm>
            <a:off x="8157452" y="5051419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RTT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62807C-DF05-C47B-56B6-BBFFA6524DE5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Flow diagram at client (Boot up thread)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B6570-9307-B410-48F7-F6739482D9B2}"/>
              </a:ext>
            </a:extLst>
          </p:cNvPr>
          <p:cNvSpPr/>
          <p:nvPr/>
        </p:nvSpPr>
        <p:spPr>
          <a:xfrm>
            <a:off x="375920" y="1348955"/>
            <a:ext cx="1528691" cy="928396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Boot-up complete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BA323-B941-E6AF-4D97-5E07DC517779}"/>
              </a:ext>
            </a:extLst>
          </p:cNvPr>
          <p:cNvSpPr/>
          <p:nvPr/>
        </p:nvSpPr>
        <p:spPr>
          <a:xfrm>
            <a:off x="3405288" y="1348955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 Challenge to server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F9CED-1457-E8C2-E16B-4DA2672C28DA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1904613" y="1813155"/>
            <a:ext cx="1500675" cy="25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694744-3A0F-7CAE-7689-C03D8C58FB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68771" y="1838812"/>
            <a:ext cx="1363832" cy="12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D222CC87-36E9-ABB0-E487-633743F24791}"/>
              </a:ext>
            </a:extLst>
          </p:cNvPr>
          <p:cNvSpPr/>
          <p:nvPr/>
        </p:nvSpPr>
        <p:spPr>
          <a:xfrm>
            <a:off x="6532603" y="1086128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ACK received within the RTO</a:t>
            </a:r>
            <a:endParaRPr lang="en-IN" sz="17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1E3E07-F297-256D-B7A1-BA084861EA56}"/>
              </a:ext>
            </a:extLst>
          </p:cNvPr>
          <p:cNvCxnSpPr>
            <a:cxnSpLocks/>
          </p:cNvCxnSpPr>
          <p:nvPr/>
        </p:nvCxnSpPr>
        <p:spPr>
          <a:xfrm flipV="1">
            <a:off x="2569988" y="1825984"/>
            <a:ext cx="0" cy="16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95FC41-8018-36F8-61B0-B4FB4F60818B}"/>
              </a:ext>
            </a:extLst>
          </p:cNvPr>
          <p:cNvCxnSpPr>
            <a:cxnSpLocks/>
          </p:cNvCxnSpPr>
          <p:nvPr/>
        </p:nvCxnSpPr>
        <p:spPr>
          <a:xfrm>
            <a:off x="7634408" y="2616737"/>
            <a:ext cx="0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2DC20A-8676-386B-EAA8-146098F76350}"/>
              </a:ext>
            </a:extLst>
          </p:cNvPr>
          <p:cNvCxnSpPr>
            <a:cxnSpLocks/>
          </p:cNvCxnSpPr>
          <p:nvPr/>
        </p:nvCxnSpPr>
        <p:spPr>
          <a:xfrm flipH="1">
            <a:off x="2569988" y="3439697"/>
            <a:ext cx="506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72A18A-9B4A-7A51-630D-EEAA2E1F9BD7}"/>
              </a:ext>
            </a:extLst>
          </p:cNvPr>
          <p:cNvSpPr txBox="1"/>
          <p:nvPr/>
        </p:nvSpPr>
        <p:spPr>
          <a:xfrm>
            <a:off x="4676330" y="30813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B01EFC-4D29-F879-80C3-A7EA1CB016C8}"/>
              </a:ext>
            </a:extLst>
          </p:cNvPr>
          <p:cNvCxnSpPr>
            <a:stCxn id="11" idx="3"/>
          </p:cNvCxnSpPr>
          <p:nvPr/>
        </p:nvCxnSpPr>
        <p:spPr>
          <a:xfrm flipV="1">
            <a:off x="8736215" y="1851433"/>
            <a:ext cx="956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0B77AA4-45F1-00E7-4C76-27E679CCE63B}"/>
              </a:ext>
            </a:extLst>
          </p:cNvPr>
          <p:cNvSpPr/>
          <p:nvPr/>
        </p:nvSpPr>
        <p:spPr>
          <a:xfrm>
            <a:off x="9754524" y="1361574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established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44096F-7D27-84AC-282A-01A2D44FE916}"/>
              </a:ext>
            </a:extLst>
          </p:cNvPr>
          <p:cNvSpPr txBox="1"/>
          <p:nvPr/>
        </p:nvSpPr>
        <p:spPr>
          <a:xfrm>
            <a:off x="8937792" y="1482099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6830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62807C-DF05-C47B-56B6-BBFFA6524DE5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Flow diagram at client (Receiver thread)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B6570-9307-B410-48F7-F6739482D9B2}"/>
              </a:ext>
            </a:extLst>
          </p:cNvPr>
          <p:cNvSpPr/>
          <p:nvPr/>
        </p:nvSpPr>
        <p:spPr>
          <a:xfrm>
            <a:off x="458366" y="1105633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BA323-B941-E6AF-4D97-5E07DC517779}"/>
              </a:ext>
            </a:extLst>
          </p:cNvPr>
          <p:cNvSpPr/>
          <p:nvPr/>
        </p:nvSpPr>
        <p:spPr>
          <a:xfrm>
            <a:off x="3405288" y="1054315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from server arrives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F9CED-1457-E8C2-E16B-4DA2672C28DA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1904613" y="1544172"/>
            <a:ext cx="1500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694744-3A0F-7CAE-7689-C03D8C58FB35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168771" y="1544174"/>
            <a:ext cx="1347194" cy="21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76EFF0-6FB6-4C11-271F-BDF991B68340}"/>
              </a:ext>
            </a:extLst>
          </p:cNvPr>
          <p:cNvCxnSpPr>
            <a:cxnSpLocks/>
          </p:cNvCxnSpPr>
          <p:nvPr/>
        </p:nvCxnSpPr>
        <p:spPr>
          <a:xfrm>
            <a:off x="7461587" y="2055062"/>
            <a:ext cx="0" cy="614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13C507-19D2-7AD1-03E8-A9023988B621}"/>
              </a:ext>
            </a:extLst>
          </p:cNvPr>
          <p:cNvCxnSpPr>
            <a:cxnSpLocks/>
          </p:cNvCxnSpPr>
          <p:nvPr/>
        </p:nvCxnSpPr>
        <p:spPr>
          <a:xfrm flipH="1" flipV="1">
            <a:off x="5105255" y="3429366"/>
            <a:ext cx="1254529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FFD1E7-802D-CFA7-2F0C-DF070B0B0FC8}"/>
              </a:ext>
            </a:extLst>
          </p:cNvPr>
          <p:cNvSpPr/>
          <p:nvPr/>
        </p:nvSpPr>
        <p:spPr>
          <a:xfrm>
            <a:off x="6515967" y="1075346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Decrypt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3CD79CF-2CCA-C5A6-7C6D-35143AA6085D}"/>
              </a:ext>
            </a:extLst>
          </p:cNvPr>
          <p:cNvSpPr/>
          <p:nvPr/>
        </p:nvSpPr>
        <p:spPr>
          <a:xfrm>
            <a:off x="6359782" y="2686740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STOP message</a:t>
            </a:r>
            <a:endParaRPr lang="en-IN" sz="1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3B1D-22D8-2E00-445F-BC440607DA0E}"/>
              </a:ext>
            </a:extLst>
          </p:cNvPr>
          <p:cNvSpPr txBox="1"/>
          <p:nvPr/>
        </p:nvSpPr>
        <p:spPr>
          <a:xfrm>
            <a:off x="5553936" y="296054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1C8FE-4477-5F64-E104-4F0FFE1EBEDB}"/>
              </a:ext>
            </a:extLst>
          </p:cNvPr>
          <p:cNvSpPr/>
          <p:nvPr/>
        </p:nvSpPr>
        <p:spPr>
          <a:xfrm>
            <a:off x="3336072" y="2960540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Immediate STOP and inform the server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B3ED77-4499-9C4F-2CE5-CD3F2A0B4D6B}"/>
              </a:ext>
            </a:extLst>
          </p:cNvPr>
          <p:cNvCxnSpPr>
            <a:cxnSpLocks/>
          </p:cNvCxnSpPr>
          <p:nvPr/>
        </p:nvCxnSpPr>
        <p:spPr>
          <a:xfrm>
            <a:off x="7461589" y="4217351"/>
            <a:ext cx="1743" cy="9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333FA4D7-CEAD-5C3A-98BC-ADF3B3F0820A}"/>
              </a:ext>
            </a:extLst>
          </p:cNvPr>
          <p:cNvSpPr/>
          <p:nvPr/>
        </p:nvSpPr>
        <p:spPr>
          <a:xfrm>
            <a:off x="6359782" y="5150978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Challenge message</a:t>
            </a:r>
            <a:endParaRPr lang="en-IN" sz="17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5DF7B-5D93-E9D5-D759-C27723F11ACF}"/>
              </a:ext>
            </a:extLst>
          </p:cNvPr>
          <p:cNvSpPr txBox="1"/>
          <p:nvPr/>
        </p:nvSpPr>
        <p:spPr>
          <a:xfrm>
            <a:off x="7414348" y="442865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204A14-D601-C631-4C2B-3510F17D7A9A}"/>
              </a:ext>
            </a:extLst>
          </p:cNvPr>
          <p:cNvCxnSpPr>
            <a:cxnSpLocks/>
          </p:cNvCxnSpPr>
          <p:nvPr/>
        </p:nvCxnSpPr>
        <p:spPr>
          <a:xfrm flipH="1" flipV="1">
            <a:off x="5099557" y="5908406"/>
            <a:ext cx="1254529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85B24-445F-3694-DCC0-1AFFBDCA78A2}"/>
              </a:ext>
            </a:extLst>
          </p:cNvPr>
          <p:cNvSpPr txBox="1"/>
          <p:nvPr/>
        </p:nvSpPr>
        <p:spPr>
          <a:xfrm>
            <a:off x="5548238" y="543958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A7E0E-F413-611D-5ED2-B0794C653B56}"/>
              </a:ext>
            </a:extLst>
          </p:cNvPr>
          <p:cNvSpPr/>
          <p:nvPr/>
        </p:nvSpPr>
        <p:spPr>
          <a:xfrm>
            <a:off x="3330374" y="5439580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Challenge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0FA8C6-5797-6B9A-F8D5-2852E14BD3DD}"/>
              </a:ext>
            </a:extLst>
          </p:cNvPr>
          <p:cNvSpPr/>
          <p:nvPr/>
        </p:nvSpPr>
        <p:spPr>
          <a:xfrm>
            <a:off x="10082639" y="5469867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10739-1E48-6464-1B24-0AB990069B83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563394" y="5908406"/>
            <a:ext cx="1519245" cy="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D3A1C1-3A29-4CF7-543C-020091964B6D}"/>
              </a:ext>
            </a:extLst>
          </p:cNvPr>
          <p:cNvSpPr txBox="1"/>
          <p:nvPr/>
        </p:nvSpPr>
        <p:spPr>
          <a:xfrm>
            <a:off x="9203220" y="55390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96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3EE93E-9D6A-538B-2846-799E49D80B3F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41344-F775-8197-4233-AB2061AD9201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F6647-5298-6735-CBE5-26C9361A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FC343-47DC-0027-8275-6CF1E6BD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845EE7-AF2A-028F-B3AD-89B7E8434876}"/>
              </a:ext>
            </a:extLst>
          </p:cNvPr>
          <p:cNvSpPr/>
          <p:nvPr/>
        </p:nvSpPr>
        <p:spPr>
          <a:xfrm>
            <a:off x="1775929" y="189479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Server-1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B8B60-25CA-ACFC-87F4-1898F360F243}"/>
              </a:ext>
            </a:extLst>
          </p:cNvPr>
          <p:cNvSpPr/>
          <p:nvPr/>
        </p:nvSpPr>
        <p:spPr>
          <a:xfrm>
            <a:off x="8021219" y="189479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Server-3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FAE66-238F-EDFA-14DD-D9A5FD1FB907}"/>
              </a:ext>
            </a:extLst>
          </p:cNvPr>
          <p:cNvSpPr/>
          <p:nvPr/>
        </p:nvSpPr>
        <p:spPr>
          <a:xfrm>
            <a:off x="4898574" y="189479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Server-2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DC1CA-3758-1BF1-FFAF-7383F0F877FB}"/>
              </a:ext>
            </a:extLst>
          </p:cNvPr>
          <p:cNvSpPr/>
          <p:nvPr/>
        </p:nvSpPr>
        <p:spPr>
          <a:xfrm>
            <a:off x="4898574" y="3987964"/>
            <a:ext cx="2015412" cy="1073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Moderator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006E6D-8560-CF82-FFEE-035687BBA05C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3062776" y="2688675"/>
            <a:ext cx="1556657" cy="2114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138FD7-C4EE-0547-2FFC-9DA869F620F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906280" y="2967817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63AF8A-D521-D060-9422-B1F3095D631B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7193128" y="2688676"/>
            <a:ext cx="1556657" cy="2114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A86101-462B-5570-F955-C28375A159DC}"/>
              </a:ext>
            </a:extLst>
          </p:cNvPr>
          <p:cNvSpPr txBox="1"/>
          <p:nvPr/>
        </p:nvSpPr>
        <p:spPr>
          <a:xfrm>
            <a:off x="2756860" y="727434"/>
            <a:ext cx="629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Improved Fail-Safe algorithm for future…</a:t>
            </a:r>
            <a:endParaRPr lang="en-IN" sz="2800" b="1" u="sn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4BDC97-5FBB-74C4-F66A-E96147F06AD0}"/>
              </a:ext>
            </a:extLst>
          </p:cNvPr>
          <p:cNvCxnSpPr>
            <a:stCxn id="12" idx="2"/>
          </p:cNvCxnSpPr>
          <p:nvPr/>
        </p:nvCxnSpPr>
        <p:spPr>
          <a:xfrm>
            <a:off x="5906280" y="5060984"/>
            <a:ext cx="0" cy="8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B1CE9B-9A4D-39F5-DC07-16961CD07DC8}"/>
              </a:ext>
            </a:extLst>
          </p:cNvPr>
          <p:cNvCxnSpPr/>
          <p:nvPr/>
        </p:nvCxnSpPr>
        <p:spPr>
          <a:xfrm>
            <a:off x="5906280" y="5868955"/>
            <a:ext cx="237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1F5C-AB14-A8AD-6C7F-FC4BC0C7BDC7}"/>
              </a:ext>
            </a:extLst>
          </p:cNvPr>
          <p:cNvCxnSpPr/>
          <p:nvPr/>
        </p:nvCxnSpPr>
        <p:spPr>
          <a:xfrm flipV="1">
            <a:off x="8280262" y="4907902"/>
            <a:ext cx="0" cy="970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C8593A0A-CDA9-6BFA-39F7-2EEB412D5F4C}"/>
              </a:ext>
            </a:extLst>
          </p:cNvPr>
          <p:cNvSpPr/>
          <p:nvPr/>
        </p:nvSpPr>
        <p:spPr>
          <a:xfrm rot="5400000">
            <a:off x="8082766" y="4842589"/>
            <a:ext cx="394991" cy="35456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9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BDADA-C31C-BEB1-D055-083AC10CC63A}"/>
              </a:ext>
            </a:extLst>
          </p:cNvPr>
          <p:cNvSpPr txBox="1"/>
          <p:nvPr/>
        </p:nvSpPr>
        <p:spPr>
          <a:xfrm>
            <a:off x="4637314" y="2528596"/>
            <a:ext cx="244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THANK YOU..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1765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E435F-82E0-DA9B-D440-091158841502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Case 1 : Authentication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DBFF6-14F8-6736-6EB8-843F5947136B}"/>
              </a:ext>
            </a:extLst>
          </p:cNvPr>
          <p:cNvSpPr txBox="1"/>
          <p:nvPr/>
        </p:nvSpPr>
        <p:spPr>
          <a:xfrm>
            <a:off x="4049015" y="789237"/>
            <a:ext cx="4378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AUTHENTICATION : </a:t>
            </a:r>
            <a:r>
              <a:rPr lang="en-US" sz="2400" dirty="0">
                <a:solidFill>
                  <a:srgbClr val="FF0000"/>
                </a:solidFill>
              </a:rPr>
              <a:t>TRUE &amp; FALSE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84093-30D8-7787-E0F8-FCBF0D6EF930}"/>
              </a:ext>
            </a:extLst>
          </p:cNvPr>
          <p:cNvSpPr/>
          <p:nvPr/>
        </p:nvSpPr>
        <p:spPr>
          <a:xfrm>
            <a:off x="0" y="1609268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Case 2 : Head-On</a:t>
            </a:r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FF900A-D3ED-2D4D-3C73-D8D6CF98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374"/>
              </p:ext>
            </p:extLst>
          </p:nvPr>
        </p:nvGraphicFramePr>
        <p:xfrm>
          <a:off x="1334278" y="2509500"/>
          <a:ext cx="88257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172">
                  <a:extLst>
                    <a:ext uri="{9D8B030D-6E8A-4147-A177-3AD203B41FA5}">
                      <a16:colId xmlns:a16="http://schemas.microsoft.com/office/drawing/2014/main" val="2481996099"/>
                    </a:ext>
                  </a:extLst>
                </a:gridCol>
                <a:gridCol w="4655642">
                  <a:extLst>
                    <a:ext uri="{9D8B030D-6E8A-4147-A177-3AD203B41FA5}">
                      <a16:colId xmlns:a16="http://schemas.microsoft.com/office/drawing/2014/main" val="3014406955"/>
                    </a:ext>
                  </a:extLst>
                </a:gridCol>
                <a:gridCol w="2941907">
                  <a:extLst>
                    <a:ext uri="{9D8B030D-6E8A-4147-A177-3AD203B41FA5}">
                      <a16:colId xmlns:a16="http://schemas.microsoft.com/office/drawing/2014/main" val="52179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.No.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1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Station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76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Station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1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Distance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948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844545-51B6-4491-00D3-581A35D78C7F}"/>
              </a:ext>
            </a:extLst>
          </p:cNvPr>
          <p:cNvSpPr txBox="1"/>
          <p:nvPr/>
        </p:nvSpPr>
        <p:spPr>
          <a:xfrm>
            <a:off x="1704064" y="5092906"/>
            <a:ext cx="83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Decision will be taken based on the distance between trains (A-B)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359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E435F-82E0-DA9B-D440-091158841502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Case 3 : Moving away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DBFF6-14F8-6736-6EB8-843F5947136B}"/>
              </a:ext>
            </a:extLst>
          </p:cNvPr>
          <p:cNvSpPr txBox="1"/>
          <p:nvPr/>
        </p:nvSpPr>
        <p:spPr>
          <a:xfrm>
            <a:off x="5271325" y="79409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Action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84093-30D8-7787-E0F8-FCBF0D6EF930}"/>
              </a:ext>
            </a:extLst>
          </p:cNvPr>
          <p:cNvSpPr/>
          <p:nvPr/>
        </p:nvSpPr>
        <p:spPr>
          <a:xfrm>
            <a:off x="0" y="1609268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Case 4 : Following</a:t>
            </a:r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FF900A-D3ED-2D4D-3C73-D8D6CF98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1439"/>
              </p:ext>
            </p:extLst>
          </p:nvPr>
        </p:nvGraphicFramePr>
        <p:xfrm>
          <a:off x="1334278" y="2509500"/>
          <a:ext cx="88257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172">
                  <a:extLst>
                    <a:ext uri="{9D8B030D-6E8A-4147-A177-3AD203B41FA5}">
                      <a16:colId xmlns:a16="http://schemas.microsoft.com/office/drawing/2014/main" val="2481996099"/>
                    </a:ext>
                  </a:extLst>
                </a:gridCol>
                <a:gridCol w="3968979">
                  <a:extLst>
                    <a:ext uri="{9D8B030D-6E8A-4147-A177-3AD203B41FA5}">
                      <a16:colId xmlns:a16="http://schemas.microsoft.com/office/drawing/2014/main" val="3014406955"/>
                    </a:ext>
                  </a:extLst>
                </a:gridCol>
                <a:gridCol w="3628571">
                  <a:extLst>
                    <a:ext uri="{9D8B030D-6E8A-4147-A177-3AD203B41FA5}">
                      <a16:colId xmlns:a16="http://schemas.microsoft.com/office/drawing/2014/main" val="217712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.No.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1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Station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6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Station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1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Distance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9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≠0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≠0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302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844545-51B6-4491-00D3-581A35D78C7F}"/>
              </a:ext>
            </a:extLst>
          </p:cNvPr>
          <p:cNvSpPr txBox="1"/>
          <p:nvPr/>
        </p:nvSpPr>
        <p:spPr>
          <a:xfrm>
            <a:off x="1088245" y="5607098"/>
            <a:ext cx="963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the distance between trains (A-B) is less than the threshold, STOP will be issued to the train behind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49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FA031F-34D3-E0E9-FF01-E598909CC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20791"/>
              </p:ext>
            </p:extLst>
          </p:nvPr>
        </p:nvGraphicFramePr>
        <p:xfrm>
          <a:off x="158621" y="712616"/>
          <a:ext cx="11915191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67">
                  <a:extLst>
                    <a:ext uri="{9D8B030D-6E8A-4147-A177-3AD203B41FA5}">
                      <a16:colId xmlns:a16="http://schemas.microsoft.com/office/drawing/2014/main" val="57117336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1816369751"/>
                    </a:ext>
                  </a:extLst>
                </a:gridCol>
                <a:gridCol w="3163078">
                  <a:extLst>
                    <a:ext uri="{9D8B030D-6E8A-4147-A177-3AD203B41FA5}">
                      <a16:colId xmlns:a16="http://schemas.microsoft.com/office/drawing/2014/main" val="1595609073"/>
                    </a:ext>
                  </a:extLst>
                </a:gridCol>
                <a:gridCol w="6335485">
                  <a:extLst>
                    <a:ext uri="{9D8B030D-6E8A-4147-A177-3AD203B41FA5}">
                      <a16:colId xmlns:a16="http://schemas.microsoft.com/office/drawing/2014/main" val="327349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 No.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Mechanism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4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UDP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Retransmission till ACK is received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6296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latency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to Server to train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to 12ms (including encryption and decryption time at server)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6263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to Server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2-3ms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9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features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Base64-encoded 44-byte key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63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Authentication method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 Challenge-Response AUTH Protocol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way handshake using challenge-response mechanism at start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7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detection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Modulo operation with standard polynomial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correction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applicable/needed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Retransmission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 statistics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Monitored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monitors based on RTT and informs server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9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Fail-Safe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Declare a section RED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Call for manual intervention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case of no communication from a train, that particular section will be declared unsafe.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Server redundancy, common database, Server-2 will take over in case of non-reception of health sync message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00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ruggedness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Encryption and Authentication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data from specific trains are accepted to the database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23319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0D2930E-208D-8975-5030-BC6EF87CD615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DE8FC-E581-B85A-0CFA-24ECF43FDB6F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26FF3-4F98-8ADD-2DE7-C0D4D540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97FE3-24FD-4651-B895-D02633A5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D2930E-208D-8975-5030-BC6EF87CD615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DE8FC-E581-B85A-0CFA-24ECF43FDB6F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26FF3-4F98-8ADD-2DE7-C0D4D540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97FE3-24FD-4651-B895-D02633A5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050A54-2DE7-998B-19F4-796C385A5718}"/>
              </a:ext>
            </a:extLst>
          </p:cNvPr>
          <p:cNvSpPr/>
          <p:nvPr/>
        </p:nvSpPr>
        <p:spPr>
          <a:xfrm>
            <a:off x="2043407" y="1903445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Efficient and reliable communication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E7919-39E1-A34A-5FCE-F5E7A92A37EA}"/>
              </a:ext>
            </a:extLst>
          </p:cNvPr>
          <p:cNvSpPr/>
          <p:nvPr/>
        </p:nvSpPr>
        <p:spPr>
          <a:xfrm>
            <a:off x="5172272" y="1903445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Error detection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B9994-379C-4604-66A9-AFC511D6E007}"/>
              </a:ext>
            </a:extLst>
          </p:cNvPr>
          <p:cNvSpPr/>
          <p:nvPr/>
        </p:nvSpPr>
        <p:spPr>
          <a:xfrm>
            <a:off x="8301137" y="1903445"/>
            <a:ext cx="2373085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Cryptographic implementations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DAA5B-3D0D-B22D-2F7C-7B23CAC78BA0}"/>
              </a:ext>
            </a:extLst>
          </p:cNvPr>
          <p:cNvSpPr/>
          <p:nvPr/>
        </p:nvSpPr>
        <p:spPr>
          <a:xfrm>
            <a:off x="803130" y="365160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2-way authenticated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E08DF0-E401-2817-7F33-0935A4F292AB}"/>
              </a:ext>
            </a:extLst>
          </p:cNvPr>
          <p:cNvSpPr/>
          <p:nvPr/>
        </p:nvSpPr>
        <p:spPr>
          <a:xfrm>
            <a:off x="3558076" y="365160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Strong algorithm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1CF54-92CF-EBBC-F01F-0244C04FA36F}"/>
              </a:ext>
            </a:extLst>
          </p:cNvPr>
          <p:cNvSpPr/>
          <p:nvPr/>
        </p:nvSpPr>
        <p:spPr>
          <a:xfrm>
            <a:off x="6403913" y="3633260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Efficient DBMS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0C428-6AEE-BD8C-3AF0-54F7A5D6FAF3}"/>
              </a:ext>
            </a:extLst>
          </p:cNvPr>
          <p:cNvSpPr/>
          <p:nvPr/>
        </p:nvSpPr>
        <p:spPr>
          <a:xfrm>
            <a:off x="9249750" y="3603852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Scalable architecture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85A3E-9917-AA14-F44A-936BCF1935E8}"/>
              </a:ext>
            </a:extLst>
          </p:cNvPr>
          <p:cNvSpPr/>
          <p:nvPr/>
        </p:nvSpPr>
        <p:spPr>
          <a:xfrm>
            <a:off x="4565782" y="556172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Fail-Safe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D380DB-CA16-BF3C-D0BB-831FD4B850EB}"/>
              </a:ext>
            </a:extLst>
          </p:cNvPr>
          <p:cNvSpPr/>
          <p:nvPr/>
        </p:nvSpPr>
        <p:spPr>
          <a:xfrm>
            <a:off x="7119904" y="5561727"/>
            <a:ext cx="2015412" cy="1085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Feedback for network improvement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BF1EC-978A-B966-3D26-B58EEA611B5C}"/>
              </a:ext>
            </a:extLst>
          </p:cNvPr>
          <p:cNvSpPr txBox="1"/>
          <p:nvPr/>
        </p:nvSpPr>
        <p:spPr>
          <a:xfrm>
            <a:off x="4875486" y="912589"/>
            <a:ext cx="26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KEY FEATURES</a:t>
            </a:r>
            <a:endParaRPr lang="en-IN" sz="3200" b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F32FB-8FD5-15EB-395D-A00F8766F4E1}"/>
              </a:ext>
            </a:extLst>
          </p:cNvPr>
          <p:cNvSpPr/>
          <p:nvPr/>
        </p:nvSpPr>
        <p:spPr>
          <a:xfrm>
            <a:off x="2043407" y="5561727"/>
            <a:ext cx="2015412" cy="1073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Low latency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FFF7BF-36A9-E824-DE99-352BA49F82C8}"/>
              </a:ext>
            </a:extLst>
          </p:cNvPr>
          <p:cNvSpPr/>
          <p:nvPr/>
        </p:nvSpPr>
        <p:spPr>
          <a:xfrm>
            <a:off x="9433250" y="5594864"/>
            <a:ext cx="2313992" cy="10398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And many more…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B80190-CEE2-6250-5BED-F3BB6F77709F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FF5-87D2-237E-C4C3-5DA6C39165EB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C19FF-E622-1FFA-7DAB-B741DE2AFAC3}"/>
              </a:ext>
            </a:extLst>
          </p:cNvPr>
          <p:cNvSpPr/>
          <p:nvPr/>
        </p:nvSpPr>
        <p:spPr>
          <a:xfrm>
            <a:off x="3708400" y="739809"/>
            <a:ext cx="47752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Architecture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D606E-7017-E3D9-4A65-17218D51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3FFEA-5689-EDA8-4DDD-C20A1997C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35091B-9FAB-5185-86AA-461E6EA6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2510" r="37947" b="10684"/>
          <a:stretch/>
        </p:blipFill>
        <p:spPr>
          <a:xfrm rot="5400000">
            <a:off x="5791199" y="452440"/>
            <a:ext cx="1019178" cy="59531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E55CD4-E15B-F559-8713-5CC06AE73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33136" r="37947" b="31170"/>
          <a:stretch/>
        </p:blipFill>
        <p:spPr>
          <a:xfrm rot="5400000">
            <a:off x="5534022" y="976957"/>
            <a:ext cx="1019178" cy="24479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B72F07-3A5F-B838-6A41-4EEEC33CB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33135" r="37947" b="31170"/>
          <a:stretch/>
        </p:blipFill>
        <p:spPr>
          <a:xfrm rot="5400000">
            <a:off x="5534023" y="4661203"/>
            <a:ext cx="1019178" cy="24479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F5A11B-56E3-5DCD-474F-8A8EF11E5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2510" r="37947" b="10684"/>
          <a:stretch/>
        </p:blipFill>
        <p:spPr>
          <a:xfrm rot="5400000">
            <a:off x="5791198" y="1775692"/>
            <a:ext cx="1019178" cy="59531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92F956-A7FE-6851-5D56-4A0BB336A75F}"/>
              </a:ext>
            </a:extLst>
          </p:cNvPr>
          <p:cNvSpPr/>
          <p:nvPr/>
        </p:nvSpPr>
        <p:spPr>
          <a:xfrm>
            <a:off x="5353052" y="1759215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ED44D6-2003-6583-EBF7-80373798E822}"/>
              </a:ext>
            </a:extLst>
          </p:cNvPr>
          <p:cNvSpPr/>
          <p:nvPr/>
        </p:nvSpPr>
        <p:spPr>
          <a:xfrm>
            <a:off x="6567491" y="1751145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0B059D-39FB-7287-FB1E-1921275C8137}"/>
              </a:ext>
            </a:extLst>
          </p:cNvPr>
          <p:cNvSpPr/>
          <p:nvPr/>
        </p:nvSpPr>
        <p:spPr>
          <a:xfrm>
            <a:off x="6910389" y="1759215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59AC8B-19D1-9044-C97B-37025DFBE831}"/>
              </a:ext>
            </a:extLst>
          </p:cNvPr>
          <p:cNvSpPr/>
          <p:nvPr/>
        </p:nvSpPr>
        <p:spPr>
          <a:xfrm>
            <a:off x="5072064" y="1762240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D9382A-B06E-F001-1F0C-8777D6205B94}"/>
              </a:ext>
            </a:extLst>
          </p:cNvPr>
          <p:cNvSpPr/>
          <p:nvPr/>
        </p:nvSpPr>
        <p:spPr>
          <a:xfrm>
            <a:off x="4057652" y="4302477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B4C986-B00A-E590-7C60-294DCD74C5E4}"/>
              </a:ext>
            </a:extLst>
          </p:cNvPr>
          <p:cNvSpPr/>
          <p:nvPr/>
        </p:nvSpPr>
        <p:spPr>
          <a:xfrm>
            <a:off x="8393114" y="2979225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ED8DEA-15E0-C249-B74B-B3BE6A74596E}"/>
              </a:ext>
            </a:extLst>
          </p:cNvPr>
          <p:cNvSpPr/>
          <p:nvPr/>
        </p:nvSpPr>
        <p:spPr>
          <a:xfrm>
            <a:off x="4057652" y="3039040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25C64-39AD-19A7-DB98-53256EF22E74}"/>
              </a:ext>
            </a:extLst>
          </p:cNvPr>
          <p:cNvSpPr/>
          <p:nvPr/>
        </p:nvSpPr>
        <p:spPr>
          <a:xfrm>
            <a:off x="6567490" y="5426745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0B2BD-561E-04D8-8269-078F96586340}"/>
              </a:ext>
            </a:extLst>
          </p:cNvPr>
          <p:cNvSpPr/>
          <p:nvPr/>
        </p:nvSpPr>
        <p:spPr>
          <a:xfrm>
            <a:off x="5324476" y="5435388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ACF46C-58C6-F230-87F8-8E293E0DFB54}"/>
              </a:ext>
            </a:extLst>
          </p:cNvPr>
          <p:cNvSpPr/>
          <p:nvPr/>
        </p:nvSpPr>
        <p:spPr>
          <a:xfrm>
            <a:off x="4981576" y="5435388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E40935-59C5-FE74-D08C-9C37C5947B48}"/>
              </a:ext>
            </a:extLst>
          </p:cNvPr>
          <p:cNvSpPr/>
          <p:nvPr/>
        </p:nvSpPr>
        <p:spPr>
          <a:xfrm>
            <a:off x="8390735" y="4362292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AAFBF-4A41-8062-CF15-21B56745E8C9}"/>
              </a:ext>
            </a:extLst>
          </p:cNvPr>
          <p:cNvSpPr/>
          <p:nvPr/>
        </p:nvSpPr>
        <p:spPr>
          <a:xfrm>
            <a:off x="6910388" y="5435388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F1662F-E256-9E62-E382-B8FF28687FA9}"/>
              </a:ext>
            </a:extLst>
          </p:cNvPr>
          <p:cNvSpPr/>
          <p:nvPr/>
        </p:nvSpPr>
        <p:spPr>
          <a:xfrm>
            <a:off x="10714078" y="5759501"/>
            <a:ext cx="180975" cy="89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79B443-3106-1236-CDB2-D8AC675C186A}"/>
              </a:ext>
            </a:extLst>
          </p:cNvPr>
          <p:cNvSpPr txBox="1"/>
          <p:nvPr/>
        </p:nvSpPr>
        <p:spPr>
          <a:xfrm>
            <a:off x="10876003" y="59656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RFID tag</a:t>
            </a:r>
            <a:endParaRPr lang="en-IN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1C06F4-77A5-01E5-27E8-874A5E88FCA4}"/>
              </a:ext>
            </a:extLst>
          </p:cNvPr>
          <p:cNvCxnSpPr>
            <a:endCxn id="32" idx="2"/>
          </p:cNvCxnSpPr>
          <p:nvPr/>
        </p:nvCxnSpPr>
        <p:spPr>
          <a:xfrm>
            <a:off x="2809877" y="1759217"/>
            <a:ext cx="2009773" cy="441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EB25EB-F14A-4A08-2D72-573DD599ECD4}"/>
              </a:ext>
            </a:extLst>
          </p:cNvPr>
          <p:cNvCxnSpPr/>
          <p:nvPr/>
        </p:nvCxnSpPr>
        <p:spPr>
          <a:xfrm>
            <a:off x="2828927" y="1750337"/>
            <a:ext cx="3667125" cy="415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4014C1-B54C-C48F-43D1-2949EDD1D492}"/>
              </a:ext>
            </a:extLst>
          </p:cNvPr>
          <p:cNvSpPr txBox="1"/>
          <p:nvPr/>
        </p:nvSpPr>
        <p:spPr>
          <a:xfrm>
            <a:off x="1335457" y="1402442"/>
            <a:ext cx="1422029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Two RFIDs at entry and two at exit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BB55A7-A509-161C-F4E2-0DEA389D9318}"/>
              </a:ext>
            </a:extLst>
          </p:cNvPr>
          <p:cNvSpPr txBox="1"/>
          <p:nvPr/>
        </p:nvSpPr>
        <p:spPr>
          <a:xfrm>
            <a:off x="1198932" y="3039040"/>
            <a:ext cx="1422029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RF IDs separated by fixed distance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EA7197-D601-D368-6D4B-2AACCFA82563}"/>
              </a:ext>
            </a:extLst>
          </p:cNvPr>
          <p:cNvCxnSpPr>
            <a:cxnSpLocks/>
          </p:cNvCxnSpPr>
          <p:nvPr/>
        </p:nvCxnSpPr>
        <p:spPr>
          <a:xfrm flipV="1">
            <a:off x="2661543" y="3429000"/>
            <a:ext cx="1363565" cy="86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B908F-F8A2-123A-C4CB-EC3DC0FE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56765"/>
              </p:ext>
            </p:extLst>
          </p:nvPr>
        </p:nvGraphicFramePr>
        <p:xfrm>
          <a:off x="124408" y="1391290"/>
          <a:ext cx="11943184" cy="1726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457">
                  <a:extLst>
                    <a:ext uri="{9D8B030D-6E8A-4147-A177-3AD203B41FA5}">
                      <a16:colId xmlns:a16="http://schemas.microsoft.com/office/drawing/2014/main" val="2860926232"/>
                    </a:ext>
                  </a:extLst>
                </a:gridCol>
                <a:gridCol w="992099">
                  <a:extLst>
                    <a:ext uri="{9D8B030D-6E8A-4147-A177-3AD203B41FA5}">
                      <a16:colId xmlns:a16="http://schemas.microsoft.com/office/drawing/2014/main" val="855000330"/>
                    </a:ext>
                  </a:extLst>
                </a:gridCol>
                <a:gridCol w="1114036">
                  <a:extLst>
                    <a:ext uri="{9D8B030D-6E8A-4147-A177-3AD203B41FA5}">
                      <a16:colId xmlns:a16="http://schemas.microsoft.com/office/drawing/2014/main" val="3734595171"/>
                    </a:ext>
                  </a:extLst>
                </a:gridCol>
                <a:gridCol w="1758973">
                  <a:extLst>
                    <a:ext uri="{9D8B030D-6E8A-4147-A177-3AD203B41FA5}">
                      <a16:colId xmlns:a16="http://schemas.microsoft.com/office/drawing/2014/main" val="1832694283"/>
                    </a:ext>
                  </a:extLst>
                </a:gridCol>
                <a:gridCol w="2847003">
                  <a:extLst>
                    <a:ext uri="{9D8B030D-6E8A-4147-A177-3AD203B41FA5}">
                      <a16:colId xmlns:a16="http://schemas.microsoft.com/office/drawing/2014/main" val="3862694168"/>
                    </a:ext>
                  </a:extLst>
                </a:gridCol>
                <a:gridCol w="2841911">
                  <a:extLst>
                    <a:ext uri="{9D8B030D-6E8A-4147-A177-3AD203B41FA5}">
                      <a16:colId xmlns:a16="http://schemas.microsoft.com/office/drawing/2014/main" val="750351909"/>
                    </a:ext>
                  </a:extLst>
                </a:gridCol>
                <a:gridCol w="1395705">
                  <a:extLst>
                    <a:ext uri="{9D8B030D-6E8A-4147-A177-3AD203B41FA5}">
                      <a16:colId xmlns:a16="http://schemas.microsoft.com/office/drawing/2014/main" val="288564772"/>
                    </a:ext>
                  </a:extLst>
                </a:gridCol>
              </a:tblGrid>
              <a:tr h="2137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In-between stations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04406"/>
                  </a:ext>
                </a:extLst>
              </a:tr>
              <a:tr h="2137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Bit number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0-13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14-27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28-33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36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24157"/>
                  </a:ext>
                </a:extLst>
              </a:tr>
              <a:tr h="4006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Data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Station 1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Station 2 </a:t>
                      </a:r>
                    </a:p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Distance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differentiation between loop line and main 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Loop Line identification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Track direction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4650"/>
                  </a:ext>
                </a:extLst>
              </a:tr>
              <a:tr h="596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Smaller of the station codes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Larger of the station codes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Distance from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station 1 (in Km)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0 -&gt; Main Line (ignore bit 35)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1 -&gt; Loop Line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1 -&gt; Up loop Line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0 -&gt; Down loop Line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1 -&gt; Up Track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0 -&gt; Down Track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6" marR="4976" marT="49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8935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EB5DE-31A2-F48C-2DB9-9D6E05894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5049"/>
              </p:ext>
            </p:extLst>
          </p:nvPr>
        </p:nvGraphicFramePr>
        <p:xfrm>
          <a:off x="158621" y="3241379"/>
          <a:ext cx="11943184" cy="1492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589">
                  <a:extLst>
                    <a:ext uri="{9D8B030D-6E8A-4147-A177-3AD203B41FA5}">
                      <a16:colId xmlns:a16="http://schemas.microsoft.com/office/drawing/2014/main" val="223344028"/>
                    </a:ext>
                  </a:extLst>
                </a:gridCol>
                <a:gridCol w="1272809">
                  <a:extLst>
                    <a:ext uri="{9D8B030D-6E8A-4147-A177-3AD203B41FA5}">
                      <a16:colId xmlns:a16="http://schemas.microsoft.com/office/drawing/2014/main" val="2922470918"/>
                    </a:ext>
                  </a:extLst>
                </a:gridCol>
                <a:gridCol w="1666773">
                  <a:extLst>
                    <a:ext uri="{9D8B030D-6E8A-4147-A177-3AD203B41FA5}">
                      <a16:colId xmlns:a16="http://schemas.microsoft.com/office/drawing/2014/main" val="1613117101"/>
                    </a:ext>
                  </a:extLst>
                </a:gridCol>
                <a:gridCol w="3379002">
                  <a:extLst>
                    <a:ext uri="{9D8B030D-6E8A-4147-A177-3AD203B41FA5}">
                      <a16:colId xmlns:a16="http://schemas.microsoft.com/office/drawing/2014/main" val="2180575612"/>
                    </a:ext>
                  </a:extLst>
                </a:gridCol>
                <a:gridCol w="4473011">
                  <a:extLst>
                    <a:ext uri="{9D8B030D-6E8A-4147-A177-3AD203B41FA5}">
                      <a16:colId xmlns:a16="http://schemas.microsoft.com/office/drawing/2014/main" val="3675234534"/>
                    </a:ext>
                  </a:extLst>
                </a:gridCol>
              </a:tblGrid>
              <a:tr h="17566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of station before the platform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53326"/>
                  </a:ext>
                </a:extLst>
              </a:tr>
              <a:tr h="1756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Bit number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0-13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14-27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29-34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117703"/>
                  </a:ext>
                </a:extLst>
              </a:tr>
              <a:tr h="1756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Data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Station 1 code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Station 1 code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Branch or Platfrom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Identification of each branch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23254"/>
                  </a:ext>
                </a:extLst>
              </a:tr>
              <a:tr h="4904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Station code of the station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Station code of the station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0 -&gt; Not reached Platform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Used to uniquely identify each branching of the track.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There will be 2 RFIDs at each branching, one in the branch and one in the main line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277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918369-19B9-E79E-F3B5-D4A2B83E3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57485"/>
              </p:ext>
            </p:extLst>
          </p:nvPr>
        </p:nvGraphicFramePr>
        <p:xfrm>
          <a:off x="158622" y="4857000"/>
          <a:ext cx="11943183" cy="173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589">
                  <a:extLst>
                    <a:ext uri="{9D8B030D-6E8A-4147-A177-3AD203B41FA5}">
                      <a16:colId xmlns:a16="http://schemas.microsoft.com/office/drawing/2014/main" val="502997203"/>
                    </a:ext>
                  </a:extLst>
                </a:gridCol>
                <a:gridCol w="1272808">
                  <a:extLst>
                    <a:ext uri="{9D8B030D-6E8A-4147-A177-3AD203B41FA5}">
                      <a16:colId xmlns:a16="http://schemas.microsoft.com/office/drawing/2014/main" val="3166314969"/>
                    </a:ext>
                  </a:extLst>
                </a:gridCol>
                <a:gridCol w="1666772">
                  <a:extLst>
                    <a:ext uri="{9D8B030D-6E8A-4147-A177-3AD203B41FA5}">
                      <a16:colId xmlns:a16="http://schemas.microsoft.com/office/drawing/2014/main" val="714579039"/>
                    </a:ext>
                  </a:extLst>
                </a:gridCol>
                <a:gridCol w="2293885">
                  <a:extLst>
                    <a:ext uri="{9D8B030D-6E8A-4147-A177-3AD203B41FA5}">
                      <a16:colId xmlns:a16="http://schemas.microsoft.com/office/drawing/2014/main" val="1977692181"/>
                    </a:ext>
                  </a:extLst>
                </a:gridCol>
                <a:gridCol w="3324225">
                  <a:extLst>
                    <a:ext uri="{9D8B030D-6E8A-4147-A177-3AD203B41FA5}">
                      <a16:colId xmlns:a16="http://schemas.microsoft.com/office/drawing/2014/main" val="92344446"/>
                    </a:ext>
                  </a:extLst>
                </a:gridCol>
                <a:gridCol w="2233904">
                  <a:extLst>
                    <a:ext uri="{9D8B030D-6E8A-4147-A177-3AD203B41FA5}">
                      <a16:colId xmlns:a16="http://schemas.microsoft.com/office/drawing/2014/main" val="927399213"/>
                    </a:ext>
                  </a:extLst>
                </a:gridCol>
              </a:tblGrid>
              <a:tr h="17566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platform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53212"/>
                  </a:ext>
                </a:extLst>
              </a:tr>
              <a:tr h="1756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Bit number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0-13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14-27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29-33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34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415729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Data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Station 1 code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Station 1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Branch or </a:t>
                      </a:r>
                      <a:r>
                        <a:rPr lang="en-IN" sz="1600" u="none" strike="noStrike" dirty="0" err="1">
                          <a:effectLst/>
                        </a:rPr>
                        <a:t>Platfrom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Identification of each platform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Platform Entry/Exit identification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09265"/>
                  </a:ext>
                </a:extLst>
              </a:tr>
              <a:tr h="4904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Station code of the station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Station code of the station (if in parking lot the 0x00)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1 -&gt; Reached Platform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Unique identification of each platform according to platform number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u="none" strike="noStrike" dirty="0">
                          <a:effectLst/>
                        </a:rPr>
                        <a:t>0 -&gt; Inner RFIDs</a:t>
                      </a:r>
                      <a:br>
                        <a:rPr lang="nb-NO" sz="1600" u="none" strike="noStrike" dirty="0">
                          <a:effectLst/>
                        </a:rPr>
                      </a:br>
                      <a:r>
                        <a:rPr lang="nb-NO" sz="1600" u="none" strike="noStrike" dirty="0">
                          <a:effectLst/>
                        </a:rPr>
                        <a:t>1 -&gt; Outer RFIDs</a:t>
                      </a:r>
                      <a:endParaRPr lang="nb-NO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9" marR="7319" marT="7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266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C62807C-DF05-C47B-56B6-BBFFA6524DE5}"/>
              </a:ext>
            </a:extLst>
          </p:cNvPr>
          <p:cNvSpPr/>
          <p:nvPr/>
        </p:nvSpPr>
        <p:spPr>
          <a:xfrm>
            <a:off x="3708400" y="688694"/>
            <a:ext cx="47752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stored in RFID tag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4CDB3E-DDC7-1923-074E-CFED686B2F7B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5CE5D7-C2EC-63B9-71B7-1F0FD0884FED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F5F24-3DCB-3CE2-277C-955CC28F9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0FB94-3AEA-FDB7-0191-2D96EC870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541EB-7116-ECF5-60C8-BF8A18DAE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671"/>
              </p:ext>
            </p:extLst>
          </p:nvPr>
        </p:nvGraphicFramePr>
        <p:xfrm>
          <a:off x="1506283" y="863305"/>
          <a:ext cx="8789044" cy="589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666">
                  <a:extLst>
                    <a:ext uri="{9D8B030D-6E8A-4147-A177-3AD203B41FA5}">
                      <a16:colId xmlns:a16="http://schemas.microsoft.com/office/drawing/2014/main" val="3615787193"/>
                    </a:ext>
                  </a:extLst>
                </a:gridCol>
                <a:gridCol w="4763294">
                  <a:extLst>
                    <a:ext uri="{9D8B030D-6E8A-4147-A177-3AD203B41FA5}">
                      <a16:colId xmlns:a16="http://schemas.microsoft.com/office/drawing/2014/main" val="708659562"/>
                    </a:ext>
                  </a:extLst>
                </a:gridCol>
                <a:gridCol w="1475084">
                  <a:extLst>
                    <a:ext uri="{9D8B030D-6E8A-4147-A177-3AD203B41FA5}">
                      <a16:colId xmlns:a16="http://schemas.microsoft.com/office/drawing/2014/main" val="1486174141"/>
                    </a:ext>
                  </a:extLst>
                </a:gridCol>
              </a:tblGrid>
              <a:tr h="29491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send to Server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5237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Field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Explanation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Bits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7480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WOD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Week of the day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78245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Train No.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Train number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7005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Station_1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 code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11679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Station_2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 code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32609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Platform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At a platform? (Y/N)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35249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Platform_ID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Platform 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11924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Entry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</a:rPr>
                        <a:t>At platform entry? (Y/N)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21008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Branch ID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61883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Distance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Distance from a reference station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05424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Loop_line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Loop line? (Y/N)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54938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Track/</a:t>
                      </a:r>
                      <a:r>
                        <a:rPr lang="en-IN" sz="1800" u="none" strike="noStrike" dirty="0" err="1">
                          <a:effectLst/>
                        </a:rPr>
                        <a:t>Loop_line_ID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Up/Down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057494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Track_Direction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Towards station 1 or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58633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TX_time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93606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Speed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From Odometer/GPS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47822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Stop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Whether Stopped? (Y/N)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688387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Direction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To Station1 or Station2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540633"/>
                  </a:ext>
                </a:extLst>
              </a:tr>
              <a:tr h="288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RTT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From previous transactions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43312"/>
                  </a:ext>
                </a:extLst>
              </a:tr>
              <a:tr h="2949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643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2E81EC-3642-A2AD-2BCD-E92EB7DD2B59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E6009-71F4-901D-4A58-8ED75ACBCCE2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55271-6496-2038-F3C2-54530355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A3337-9631-3FB8-7A51-B3D1898A7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541EB-7116-ECF5-60C8-BF8A18DAE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99024"/>
              </p:ext>
            </p:extLst>
          </p:nvPr>
        </p:nvGraphicFramePr>
        <p:xfrm>
          <a:off x="1803078" y="1040588"/>
          <a:ext cx="8789044" cy="451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666">
                  <a:extLst>
                    <a:ext uri="{9D8B030D-6E8A-4147-A177-3AD203B41FA5}">
                      <a16:colId xmlns:a16="http://schemas.microsoft.com/office/drawing/2014/main" val="3615787193"/>
                    </a:ext>
                  </a:extLst>
                </a:gridCol>
                <a:gridCol w="4763294">
                  <a:extLst>
                    <a:ext uri="{9D8B030D-6E8A-4147-A177-3AD203B41FA5}">
                      <a16:colId xmlns:a16="http://schemas.microsoft.com/office/drawing/2014/main" val="708659562"/>
                    </a:ext>
                  </a:extLst>
                </a:gridCol>
                <a:gridCol w="1475084">
                  <a:extLst>
                    <a:ext uri="{9D8B030D-6E8A-4147-A177-3AD203B41FA5}">
                      <a16:colId xmlns:a16="http://schemas.microsoft.com/office/drawing/2014/main" val="1486174141"/>
                    </a:ext>
                  </a:extLst>
                </a:gridCol>
              </a:tblGrid>
              <a:tr h="25177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at Server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5237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Field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Explanation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Bits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7480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Received time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timestamp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01771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of Day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4304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Train No.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Train number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7005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Station_1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 code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11679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Station_2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Station code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32609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Station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Y/N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91851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Platform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At a platform? (Y/N)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35249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Platform_ID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Platform 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1192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Entry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</a:rPr>
                        <a:t>At platform entry? (Y/N)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21008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Branch 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61883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Distance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Distance from a reference station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0542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Loop_line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Loopline? (Y/N)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54938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Track/</a:t>
                      </a:r>
                      <a:r>
                        <a:rPr lang="en-IN" sz="1800" u="none" strike="noStrike" dirty="0" err="1">
                          <a:effectLst/>
                        </a:rPr>
                        <a:t>Loop_line_ID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Up/Down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05749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Track_Direction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Towards station 1 or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5863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2E81EC-3642-A2AD-2BCD-E92EB7DD2B59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E6009-71F4-901D-4A58-8ED75ACBCCE2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55271-6496-2038-F3C2-54530355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A3337-9631-3FB8-7A51-B3D1898A7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E81EC-3642-A2AD-2BCD-E92EB7DD2B59}"/>
              </a:ext>
            </a:extLst>
          </p:cNvPr>
          <p:cNvSpPr/>
          <p:nvPr/>
        </p:nvSpPr>
        <p:spPr>
          <a:xfrm>
            <a:off x="6197600" y="-10160"/>
            <a:ext cx="5994400" cy="54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E6009-71F4-901D-4A58-8ED75ACBCCE2}"/>
              </a:ext>
            </a:extLst>
          </p:cNvPr>
          <p:cNvSpPr/>
          <p:nvPr/>
        </p:nvSpPr>
        <p:spPr>
          <a:xfrm>
            <a:off x="0" y="-12031"/>
            <a:ext cx="6197600" cy="54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55271-6496-2038-F3C2-54530355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9437"/>
            <a:ext cx="2426653" cy="46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A3337-9631-3FB8-7A51-B3D1898A7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16" y="2"/>
            <a:ext cx="2721405" cy="5612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9F135D-E373-0B78-C729-C5217EE9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41138"/>
              </p:ext>
            </p:extLst>
          </p:nvPr>
        </p:nvGraphicFramePr>
        <p:xfrm>
          <a:off x="1267408" y="1284449"/>
          <a:ext cx="8789044" cy="2537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666">
                  <a:extLst>
                    <a:ext uri="{9D8B030D-6E8A-4147-A177-3AD203B41FA5}">
                      <a16:colId xmlns:a16="http://schemas.microsoft.com/office/drawing/2014/main" val="2959499792"/>
                    </a:ext>
                  </a:extLst>
                </a:gridCol>
                <a:gridCol w="4763294">
                  <a:extLst>
                    <a:ext uri="{9D8B030D-6E8A-4147-A177-3AD203B41FA5}">
                      <a16:colId xmlns:a16="http://schemas.microsoft.com/office/drawing/2014/main" val="4078405180"/>
                    </a:ext>
                  </a:extLst>
                </a:gridCol>
                <a:gridCol w="1475084">
                  <a:extLst>
                    <a:ext uri="{9D8B030D-6E8A-4147-A177-3AD203B41FA5}">
                      <a16:colId xmlns:a16="http://schemas.microsoft.com/office/drawing/2014/main" val="27720547"/>
                    </a:ext>
                  </a:extLst>
                </a:gridCol>
              </a:tblGrid>
              <a:tr h="2517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at Server (Continuation)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41288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Field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Explanation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Bits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797676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TX_time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871285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Speed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From Odometer/GPS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94282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Stop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Whether Stopped? (Y/N)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848916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Direction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87926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RTT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From previous transactions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389755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IP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Obtained at Authentication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628755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Port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Obtained at Authentication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3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62807C-DF05-C47B-56B6-BBFFA6524DE5}"/>
              </a:ext>
            </a:extLst>
          </p:cNvPr>
          <p:cNvSpPr/>
          <p:nvPr/>
        </p:nvSpPr>
        <p:spPr>
          <a:xfrm>
            <a:off x="0" y="-18661"/>
            <a:ext cx="121920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Flow diagram at Server (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b="1" dirty="0"/>
              <a:t> thread)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B6570-9307-B410-48F7-F6739482D9B2}"/>
              </a:ext>
            </a:extLst>
          </p:cNvPr>
          <p:cNvSpPr/>
          <p:nvPr/>
        </p:nvSpPr>
        <p:spPr>
          <a:xfrm>
            <a:off x="458366" y="1105633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BA323-B941-E6AF-4D97-5E07DC517779}"/>
              </a:ext>
            </a:extLst>
          </p:cNvPr>
          <p:cNvSpPr/>
          <p:nvPr/>
        </p:nvSpPr>
        <p:spPr>
          <a:xfrm>
            <a:off x="3405288" y="1054315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Packet arrives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2CF3538-14C0-93F2-9834-9ADB9795C4CC}"/>
              </a:ext>
            </a:extLst>
          </p:cNvPr>
          <p:cNvSpPr/>
          <p:nvPr/>
        </p:nvSpPr>
        <p:spPr>
          <a:xfrm>
            <a:off x="6359782" y="911084"/>
            <a:ext cx="2247902" cy="120982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number matches?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44127-FD26-BCDC-3A1B-1FC6EF61357A}"/>
              </a:ext>
            </a:extLst>
          </p:cNvPr>
          <p:cNvSpPr/>
          <p:nvPr/>
        </p:nvSpPr>
        <p:spPr>
          <a:xfrm>
            <a:off x="9993690" y="3134432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Decrypt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58A4D0D-A0DA-B022-B5A1-45FD1D0F7A16}"/>
              </a:ext>
            </a:extLst>
          </p:cNvPr>
          <p:cNvSpPr/>
          <p:nvPr/>
        </p:nvSpPr>
        <p:spPr>
          <a:xfrm>
            <a:off x="3119853" y="2814795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Chance of collision</a:t>
            </a:r>
            <a:endParaRPr lang="en-IN" sz="17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F9CED-1457-E8C2-E16B-4DA2672C28DA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1904613" y="1544172"/>
            <a:ext cx="1500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694744-3A0F-7CAE-7689-C03D8C58FB3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168773" y="1515995"/>
            <a:ext cx="1191009" cy="28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76EFF0-6FB6-4C11-271F-BDF991B6834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875431" y="2605956"/>
            <a:ext cx="0" cy="52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92EF9D5-7CB0-C67E-F86D-D0CD393ADDBC}"/>
              </a:ext>
            </a:extLst>
          </p:cNvPr>
          <p:cNvSpPr/>
          <p:nvPr/>
        </p:nvSpPr>
        <p:spPr>
          <a:xfrm>
            <a:off x="9798697" y="1118072"/>
            <a:ext cx="1446245" cy="877078"/>
          </a:xfrm>
          <a:prstGeom prst="ellipse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D919FD-D7EA-3804-2B9C-F6FA39AC3EA7}"/>
              </a:ext>
            </a:extLst>
          </p:cNvPr>
          <p:cNvCxnSpPr>
            <a:cxnSpLocks/>
            <a:stCxn id="14" idx="3"/>
            <a:endCxn id="34" idx="2"/>
          </p:cNvCxnSpPr>
          <p:nvPr/>
        </p:nvCxnSpPr>
        <p:spPr>
          <a:xfrm>
            <a:off x="8607684" y="1515995"/>
            <a:ext cx="1191013" cy="4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CB6730-5FA7-54E5-C665-313D69CFFA81}"/>
              </a:ext>
            </a:extLst>
          </p:cNvPr>
          <p:cNvSpPr txBox="1"/>
          <p:nvPr/>
        </p:nvSpPr>
        <p:spPr>
          <a:xfrm>
            <a:off x="7483734" y="2212171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2D7F76-FC5E-A1C5-46E2-8AA5029A47FE}"/>
              </a:ext>
            </a:extLst>
          </p:cNvPr>
          <p:cNvSpPr txBox="1"/>
          <p:nvPr/>
        </p:nvSpPr>
        <p:spPr>
          <a:xfrm>
            <a:off x="8919278" y="118727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13C507-19D2-7AD1-03E8-A9023988B62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739161" y="3619483"/>
            <a:ext cx="1254529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24EB387-F182-6111-E28C-1B0E85A01D3A}"/>
              </a:ext>
            </a:extLst>
          </p:cNvPr>
          <p:cNvSpPr/>
          <p:nvPr/>
        </p:nvSpPr>
        <p:spPr>
          <a:xfrm>
            <a:off x="432974" y="3095048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FEB247-61D4-85A1-43A2-A92453A0CDE4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196459" y="3580099"/>
            <a:ext cx="923394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E61D9-5E8D-3334-AC70-3474CDF148C7}"/>
              </a:ext>
            </a:extLst>
          </p:cNvPr>
          <p:cNvSpPr txBox="1"/>
          <p:nvPr/>
        </p:nvSpPr>
        <p:spPr>
          <a:xfrm>
            <a:off x="2411936" y="32107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6AC1A-CE2D-73D8-2C01-5635ED080B83}"/>
              </a:ext>
            </a:extLst>
          </p:cNvPr>
          <p:cNvSpPr/>
          <p:nvPr/>
        </p:nvSpPr>
        <p:spPr>
          <a:xfrm>
            <a:off x="3339917" y="5104008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STOP message to train(s)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BB54C4-C486-D288-3476-2F005FB4F7ED}"/>
              </a:ext>
            </a:extLst>
          </p:cNvPr>
          <p:cNvCxnSpPr>
            <a:stCxn id="19" idx="2"/>
          </p:cNvCxnSpPr>
          <p:nvPr/>
        </p:nvCxnSpPr>
        <p:spPr>
          <a:xfrm>
            <a:off x="4221658" y="4345404"/>
            <a:ext cx="0" cy="75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64B30C-424C-5AA6-A584-4AF1F6204D39}"/>
              </a:ext>
            </a:extLst>
          </p:cNvPr>
          <p:cNvSpPr txBox="1"/>
          <p:nvPr/>
        </p:nvSpPr>
        <p:spPr>
          <a:xfrm>
            <a:off x="4221659" y="454004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C8AB1B-7904-A009-F189-72177F56859E}"/>
              </a:ext>
            </a:extLst>
          </p:cNvPr>
          <p:cNvCxnSpPr>
            <a:stCxn id="9" idx="3"/>
          </p:cNvCxnSpPr>
          <p:nvPr/>
        </p:nvCxnSpPr>
        <p:spPr>
          <a:xfrm flipV="1">
            <a:off x="5103400" y="5591690"/>
            <a:ext cx="869472" cy="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09DB0-36DF-7185-A194-D33C73F8F317}"/>
              </a:ext>
            </a:extLst>
          </p:cNvPr>
          <p:cNvCxnSpPr/>
          <p:nvPr/>
        </p:nvCxnSpPr>
        <p:spPr>
          <a:xfrm flipV="1">
            <a:off x="5972872" y="3580100"/>
            <a:ext cx="0" cy="201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598D23-33DE-BA74-BB58-E3546522BC3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83733" y="2120905"/>
            <a:ext cx="1" cy="46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FFF5AE-4BCC-C934-530F-C8C1A35521AF}"/>
              </a:ext>
            </a:extLst>
          </p:cNvPr>
          <p:cNvCxnSpPr/>
          <p:nvPr/>
        </p:nvCxnSpPr>
        <p:spPr>
          <a:xfrm>
            <a:off x="7483734" y="2605956"/>
            <a:ext cx="3391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F832A3E6-8347-1D2B-A33D-480AEF0E1534}"/>
              </a:ext>
            </a:extLst>
          </p:cNvPr>
          <p:cNvSpPr/>
          <p:nvPr/>
        </p:nvSpPr>
        <p:spPr>
          <a:xfrm>
            <a:off x="6498584" y="2851480"/>
            <a:ext cx="2203610" cy="153061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Challenge</a:t>
            </a:r>
            <a:endParaRPr lang="en-IN" sz="17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34E6B8-CB4B-7F56-103B-E10F254F1C11}"/>
              </a:ext>
            </a:extLst>
          </p:cNvPr>
          <p:cNvCxnSpPr>
            <a:stCxn id="35" idx="2"/>
          </p:cNvCxnSpPr>
          <p:nvPr/>
        </p:nvCxnSpPr>
        <p:spPr>
          <a:xfrm>
            <a:off x="7600389" y="4382091"/>
            <a:ext cx="14822" cy="70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E05759A-0D2F-2F5C-7AF9-9CC1D33CD6C4}"/>
              </a:ext>
            </a:extLst>
          </p:cNvPr>
          <p:cNvSpPr/>
          <p:nvPr/>
        </p:nvSpPr>
        <p:spPr>
          <a:xfrm>
            <a:off x="6844197" y="5090160"/>
            <a:ext cx="1763485" cy="979714"/>
          </a:xfrm>
          <a:prstGeom prst="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Challenge response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8ADE2D-26B7-F23A-4274-1B5E06026E00}"/>
              </a:ext>
            </a:extLst>
          </p:cNvPr>
          <p:cNvCxnSpPr>
            <a:stCxn id="35" idx="1"/>
            <a:endCxn id="19" idx="3"/>
          </p:cNvCxnSpPr>
          <p:nvPr/>
        </p:nvCxnSpPr>
        <p:spPr>
          <a:xfrm flipH="1" flipV="1">
            <a:off x="5323465" y="3580101"/>
            <a:ext cx="1175121" cy="3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EC0B2A-A0CB-388C-45DC-3BC1377A40AF}"/>
              </a:ext>
            </a:extLst>
          </p:cNvPr>
          <p:cNvSpPr txBox="1"/>
          <p:nvPr/>
        </p:nvSpPr>
        <p:spPr>
          <a:xfrm>
            <a:off x="7558515" y="4502614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FCBDB3-C1A2-4888-29EB-F6E1E88C40D3}"/>
              </a:ext>
            </a:extLst>
          </p:cNvPr>
          <p:cNvSpPr txBox="1"/>
          <p:nvPr/>
        </p:nvSpPr>
        <p:spPr>
          <a:xfrm>
            <a:off x="5722998" y="31497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44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841</TotalTime>
  <Words>999</Words>
  <Application>Microsoft Office PowerPoint</Application>
  <PresentationFormat>Widescreen</PresentationFormat>
  <Paragraphs>354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gowri s nampoothiry</dc:creator>
  <cp:lastModifiedBy>Toms Jiji Varghese</cp:lastModifiedBy>
  <cp:revision>38</cp:revision>
  <dcterms:created xsi:type="dcterms:W3CDTF">2023-11-20T16:15:03Z</dcterms:created>
  <dcterms:modified xsi:type="dcterms:W3CDTF">2023-11-22T17:52:01Z</dcterms:modified>
</cp:coreProperties>
</file>