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2" r:id="rId1"/>
  </p:sldMasterIdLst>
  <p:notesMasterIdLst>
    <p:notesMasterId r:id="rId16"/>
  </p:notesMasterIdLst>
  <p:handoutMasterIdLst>
    <p:handoutMasterId r:id="rId17"/>
  </p:handoutMasterIdLst>
  <p:sldIdLst>
    <p:sldId id="256" r:id="rId2"/>
    <p:sldId id="258" r:id="rId3"/>
    <p:sldId id="257" r:id="rId4"/>
    <p:sldId id="259" r:id="rId5"/>
    <p:sldId id="260" r:id="rId6"/>
    <p:sldId id="261" r:id="rId7"/>
    <p:sldId id="262" r:id="rId8"/>
    <p:sldId id="269" r:id="rId9"/>
    <p:sldId id="263" r:id="rId10"/>
    <p:sldId id="264" r:id="rId11"/>
    <p:sldId id="265" r:id="rId12"/>
    <p:sldId id="270"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17" autoAdjust="0"/>
  </p:normalViewPr>
  <p:slideViewPr>
    <p:cSldViewPr snapToGrid="0">
      <p:cViewPr varScale="1">
        <p:scale>
          <a:sx n="104" d="100"/>
          <a:sy n="104" d="100"/>
        </p:scale>
        <p:origin x="8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CCECF8A7-A87C-F0BC-D879-575716A6C56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99C3F06A-93FC-9CEE-BF9F-A4B5DDC549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B9A899-001C-4030-8D86-84B2FBE7CC72}" type="datetimeFigureOut">
              <a:rPr lang="fr-FR" smtClean="0"/>
              <a:t>27/07/2023</a:t>
            </a:fld>
            <a:endParaRPr lang="fr-FR"/>
          </a:p>
        </p:txBody>
      </p:sp>
      <p:sp>
        <p:nvSpPr>
          <p:cNvPr id="4" name="Espace réservé du pied de page 3">
            <a:extLst>
              <a:ext uri="{FF2B5EF4-FFF2-40B4-BE49-F238E27FC236}">
                <a16:creationId xmlns:a16="http://schemas.microsoft.com/office/drawing/2014/main" id="{C2F9D861-5425-A903-A55B-AA16032E92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2C3ECC58-3481-F8FF-12B2-7CDF68DE670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FEC5C3-0A46-4300-95EE-1A27E4E34A3E}" type="slidenum">
              <a:rPr lang="fr-FR" smtClean="0"/>
              <a:t>‹N°›</a:t>
            </a:fld>
            <a:endParaRPr lang="fr-FR"/>
          </a:p>
        </p:txBody>
      </p:sp>
    </p:spTree>
    <p:extLst>
      <p:ext uri="{BB962C8B-B14F-4D97-AF65-F5344CB8AC3E}">
        <p14:creationId xmlns:p14="http://schemas.microsoft.com/office/powerpoint/2010/main" val="21129340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0447B4-679B-4187-BFA4-7354351F8931}" type="datetimeFigureOut">
              <a:rPr lang="fr-FR" smtClean="0"/>
              <a:t>27/07/2023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D0C0CE-6E88-4546-AA0B-938CC108A9F7}" type="slidenum">
              <a:rPr lang="fr-FR" smtClean="0"/>
              <a:t>‹N°›</a:t>
            </a:fld>
            <a:endParaRPr lang="fr-FR"/>
          </a:p>
        </p:txBody>
      </p:sp>
    </p:spTree>
    <p:extLst>
      <p:ext uri="{BB962C8B-B14F-4D97-AF65-F5344CB8AC3E}">
        <p14:creationId xmlns:p14="http://schemas.microsoft.com/office/powerpoint/2010/main" val="363525059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fr-FR"/>
              <a:t>Modifiez le style du titre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03C08BEC-B330-42A9-BC24-63A945A360E7}" type="datetime1">
              <a:rPr lang="fr-FR" smtClean="0"/>
              <a:t>27/07/2023</a:t>
            </a:fld>
            <a:endParaRPr lang="fr-FR"/>
          </a:p>
        </p:txBody>
      </p:sp>
      <p:sp>
        <p:nvSpPr>
          <p:cNvPr id="9" name="Footer Placeholder 8"/>
          <p:cNvSpPr>
            <a:spLocks noGrp="1"/>
          </p:cNvSpPr>
          <p:nvPr>
            <p:ph type="ftr" sz="quarter" idx="11"/>
          </p:nvPr>
        </p:nvSpPr>
        <p:spPr/>
        <p:txBody>
          <a:bodyPr/>
          <a:lstStyle/>
          <a:p>
            <a:endParaRPr lang="fr-FR"/>
          </a:p>
        </p:txBody>
      </p:sp>
      <p:sp>
        <p:nvSpPr>
          <p:cNvPr id="10" name="Slide Number Placeholder 9"/>
          <p:cNvSpPr>
            <a:spLocks noGrp="1"/>
          </p:cNvSpPr>
          <p:nvPr>
            <p:ph type="sldNum" sz="quarter" idx="12"/>
          </p:nvPr>
        </p:nvSpPr>
        <p:spPr/>
        <p:txBody>
          <a:bodyPr/>
          <a:lstStyle/>
          <a:p>
            <a:fld id="{D894058C-1E8C-4873-8DBC-23AEB4609317}" type="slidenum">
              <a:rPr lang="fr-FR" smtClean="0"/>
              <a:t>‹N°›</a:t>
            </a:fld>
            <a:endParaRPr lang="fr-FR"/>
          </a:p>
        </p:txBody>
      </p:sp>
    </p:spTree>
    <p:extLst>
      <p:ext uri="{BB962C8B-B14F-4D97-AF65-F5344CB8AC3E}">
        <p14:creationId xmlns:p14="http://schemas.microsoft.com/office/powerpoint/2010/main" val="3685805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32646E6-5A58-4326-A8DA-8018AF99FFFB}" type="datetime1">
              <a:rPr lang="fr-FR" smtClean="0"/>
              <a:t>27/07/2023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894058C-1E8C-4873-8DBC-23AEB4609317}" type="slidenum">
              <a:rPr lang="fr-FR" smtClean="0"/>
              <a:t>‹N°›</a:t>
            </a:fld>
            <a:endParaRPr lang="fr-FR"/>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6305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9D21DE2-976E-4AA2-A9EC-66EA1E8B2B89}" type="datetime1">
              <a:rPr lang="fr-FR" smtClean="0"/>
              <a:t>27/07/2023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894058C-1E8C-4873-8DBC-23AEB4609317}" type="slidenum">
              <a:rPr lang="fr-FR" smtClean="0"/>
              <a:t>‹N°›</a:t>
            </a:fld>
            <a:endParaRPr lang="fr-FR"/>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35071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EF64AE4-8B36-4D11-8B41-361275557941}" type="datetime1">
              <a:rPr lang="fr-FR" smtClean="0"/>
              <a:t>27/07/2023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894058C-1E8C-4873-8DBC-23AEB4609317}" type="slidenum">
              <a:rPr lang="fr-FR" smtClean="0"/>
              <a:t>‹N°›</a:t>
            </a:fld>
            <a:endParaRPr lang="fr-FR"/>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44516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fr-FR"/>
              <a:t>Modifiez le style du titre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C216015-E1FA-480A-8EFD-4188B2558FC2}" type="datetime1">
              <a:rPr lang="fr-FR" smtClean="0"/>
              <a:t>27/07/2023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894058C-1E8C-4873-8DBC-23AEB4609317}" type="slidenum">
              <a:rPr lang="fr-FR" smtClean="0"/>
              <a:t>‹N°›</a:t>
            </a:fld>
            <a:endParaRPr lang="fr-FR"/>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26478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213DFE7-7C6B-4D73-AD21-6CEE84691370}" type="datetime1">
              <a:rPr lang="fr-FR" smtClean="0"/>
              <a:t>27/07/2023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894058C-1E8C-4873-8DBC-23AEB4609317}" type="slidenum">
              <a:rPr lang="fr-FR" smtClean="0"/>
              <a:t>‹N°›</a:t>
            </a:fld>
            <a:endParaRPr lang="fr-FR"/>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11208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fr-FR"/>
              <a:t>Cliquez pour modifier les styles du texte du masque</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FFF37631-EB95-49AC-BB28-6D6F0CB9EEB8}" type="datetime1">
              <a:rPr lang="fr-FR" smtClean="0"/>
              <a:t>27/07/2023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894058C-1E8C-4873-8DBC-23AEB4609317}" type="slidenum">
              <a:rPr lang="fr-FR" smtClean="0"/>
              <a:t>‹N°›</a:t>
            </a:fld>
            <a:endParaRPr lang="fr-FR"/>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86572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F557759-08F8-401D-96E0-3735D4A53AD6}" type="datetime1">
              <a:rPr lang="fr-FR" smtClean="0"/>
              <a:t>27/07/2023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894058C-1E8C-4873-8DBC-23AEB4609317}" type="slidenum">
              <a:rPr lang="fr-FR" smtClean="0"/>
              <a:t>‹N°›</a:t>
            </a:fld>
            <a:endParaRPr lang="fr-FR"/>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46031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70E1A0-05B3-4A64-9779-18680D93D0B2}" type="datetime1">
              <a:rPr lang="fr-FR" smtClean="0"/>
              <a:t>27/07/2023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D894058C-1E8C-4873-8DBC-23AEB4609317}" type="slidenum">
              <a:rPr lang="fr-FR" smtClean="0"/>
              <a:t>‹N°›</a:t>
            </a:fld>
            <a:endParaRPr lang="fr-FR"/>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894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fr-FR"/>
              <a:t>Modifiez le style du titre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792A8FB-69A8-46CE-A7BC-B8FCB9D017A3}" type="datetime1">
              <a:rPr lang="fr-FR" smtClean="0"/>
              <a:t>27/07/2023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894058C-1E8C-4873-8DBC-23AEB4609317}" type="slidenum">
              <a:rPr lang="fr-FR" smtClean="0"/>
              <a:t>‹N°›</a:t>
            </a:fld>
            <a:endParaRPr lang="fr-FR"/>
          </a:p>
        </p:txBody>
      </p:sp>
    </p:spTree>
    <p:extLst>
      <p:ext uri="{BB962C8B-B14F-4D97-AF65-F5344CB8AC3E}">
        <p14:creationId xmlns:p14="http://schemas.microsoft.com/office/powerpoint/2010/main" val="856862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F470C32-3030-4B52-9457-8552363A963B}" type="datetime1">
              <a:rPr lang="fr-FR" smtClean="0"/>
              <a:t>27/07/2023</a:t>
            </a:fld>
            <a:endParaRPr lang="fr-F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894058C-1E8C-4873-8DBC-23AEB4609317}" type="slidenum">
              <a:rPr lang="fr-FR" smtClean="0"/>
              <a:t>‹N°›</a:t>
            </a:fld>
            <a:endParaRPr lang="fr-FR"/>
          </a:p>
        </p:txBody>
      </p:sp>
    </p:spTree>
    <p:extLst>
      <p:ext uri="{BB962C8B-B14F-4D97-AF65-F5344CB8AC3E}">
        <p14:creationId xmlns:p14="http://schemas.microsoft.com/office/powerpoint/2010/main" val="4089433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B4C7030C-48D8-4E59-B1D2-DAEDDCDA4D97}" type="datetime1">
              <a:rPr lang="fr-FR" smtClean="0"/>
              <a:t>27/07/2023</a:t>
            </a:fld>
            <a:endParaRPr lang="fr-FR"/>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fr-F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D894058C-1E8C-4873-8DBC-23AEB4609317}" type="slidenum">
              <a:rPr lang="fr-FR" smtClean="0"/>
              <a:t>‹N°›</a:t>
            </a:fld>
            <a:endParaRPr lang="fr-FR"/>
          </a:p>
        </p:txBody>
      </p:sp>
    </p:spTree>
    <p:extLst>
      <p:ext uri="{BB962C8B-B14F-4D97-AF65-F5344CB8AC3E}">
        <p14:creationId xmlns:p14="http://schemas.microsoft.com/office/powerpoint/2010/main" val="2787018667"/>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hdr="0" ftr="0" dt="0"/>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664E2D-019C-EF13-9502-FEFC489EB412}"/>
              </a:ext>
            </a:extLst>
          </p:cNvPr>
          <p:cNvSpPr>
            <a:spLocks noGrp="1"/>
          </p:cNvSpPr>
          <p:nvPr>
            <p:ph type="ctrTitle"/>
          </p:nvPr>
        </p:nvSpPr>
        <p:spPr/>
        <p:txBody>
          <a:bodyPr/>
          <a:lstStyle/>
          <a:p>
            <a:pPr algn="ctr"/>
            <a:r>
              <a:rPr lang="fr-FR" sz="6000" b="1" dirty="0">
                <a:latin typeface="Cascadia Mono" panose="020B0609020000020004" pitchFamily="49" charset="0"/>
                <a:ea typeface="Cascadia Mono" panose="020B0609020000020004" pitchFamily="49" charset="0"/>
                <a:cs typeface="Cascadia Mono" panose="020B0609020000020004" pitchFamily="49" charset="0"/>
              </a:rPr>
              <a:t>Produire une Etude de Marché avec Python</a:t>
            </a:r>
            <a:br>
              <a:rPr lang="fr-FR" b="1" dirty="0"/>
            </a:br>
            <a:endParaRPr lang="fr-FR" dirty="0"/>
          </a:p>
        </p:txBody>
      </p:sp>
      <p:sp>
        <p:nvSpPr>
          <p:cNvPr id="3" name="Sous-titre 2">
            <a:extLst>
              <a:ext uri="{FF2B5EF4-FFF2-40B4-BE49-F238E27FC236}">
                <a16:creationId xmlns:a16="http://schemas.microsoft.com/office/drawing/2014/main" id="{E35AE1A7-A1A0-EAA9-54CC-D1F8F76FF68D}"/>
              </a:ext>
            </a:extLst>
          </p:cNvPr>
          <p:cNvSpPr>
            <a:spLocks noGrp="1"/>
          </p:cNvSpPr>
          <p:nvPr>
            <p:ph type="subTitle" idx="1"/>
          </p:nvPr>
        </p:nvSpPr>
        <p:spPr/>
        <p:txBody>
          <a:bodyPr/>
          <a:lstStyle/>
          <a:p>
            <a:r>
              <a:rPr lang="fr-FR" dirty="0"/>
              <a:t>Parcours DATA </a:t>
            </a:r>
            <a:r>
              <a:rPr lang="fr-FR" dirty="0" err="1"/>
              <a:t>Analyst</a:t>
            </a:r>
            <a:r>
              <a:rPr lang="fr-FR" dirty="0"/>
              <a:t> - Projet 9</a:t>
            </a:r>
          </a:p>
          <a:p>
            <a:r>
              <a:rPr lang="fr-FR" dirty="0"/>
              <a:t>LECLERCQ Thomas</a:t>
            </a:r>
          </a:p>
        </p:txBody>
      </p:sp>
    </p:spTree>
    <p:extLst>
      <p:ext uri="{BB962C8B-B14F-4D97-AF65-F5344CB8AC3E}">
        <p14:creationId xmlns:p14="http://schemas.microsoft.com/office/powerpoint/2010/main" val="3068190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F53FEB-DBE4-AA44-665E-709EEDF672C4}"/>
              </a:ext>
            </a:extLst>
          </p:cNvPr>
          <p:cNvSpPr>
            <a:spLocks noGrp="1"/>
          </p:cNvSpPr>
          <p:nvPr>
            <p:ph type="title"/>
          </p:nvPr>
        </p:nvSpPr>
        <p:spPr>
          <a:xfrm>
            <a:off x="4791246" y="0"/>
            <a:ext cx="9692640" cy="1397124"/>
          </a:xfrm>
        </p:spPr>
        <p:txBody>
          <a:bodyPr/>
          <a:lstStyle/>
          <a:p>
            <a:r>
              <a:rPr lang="fr-FR" dirty="0"/>
              <a:t>Clustering : K-</a:t>
            </a:r>
            <a:r>
              <a:rPr lang="fr-FR" dirty="0" err="1"/>
              <a:t>means</a:t>
            </a:r>
            <a:endParaRPr lang="fr-FR" dirty="0"/>
          </a:p>
        </p:txBody>
      </p:sp>
      <p:sp>
        <p:nvSpPr>
          <p:cNvPr id="3" name="Espace réservé du contenu 2">
            <a:extLst>
              <a:ext uri="{FF2B5EF4-FFF2-40B4-BE49-F238E27FC236}">
                <a16:creationId xmlns:a16="http://schemas.microsoft.com/office/drawing/2014/main" id="{3F8B6351-BFAF-B78D-FB9F-E56F4A162022}"/>
              </a:ext>
            </a:extLst>
          </p:cNvPr>
          <p:cNvSpPr>
            <a:spLocks noGrp="1"/>
          </p:cNvSpPr>
          <p:nvPr>
            <p:ph idx="1"/>
          </p:nvPr>
        </p:nvSpPr>
        <p:spPr>
          <a:xfrm>
            <a:off x="4791246" y="1735903"/>
            <a:ext cx="6163266" cy="4827899"/>
          </a:xfrm>
        </p:spPr>
        <p:txBody>
          <a:bodyPr/>
          <a:lstStyle/>
          <a:p>
            <a:r>
              <a:rPr lang="fr-FR" dirty="0"/>
              <a:t>Répartition en 4 Clusters</a:t>
            </a:r>
          </a:p>
          <a:p>
            <a:endParaRPr lang="fr-FR" dirty="0"/>
          </a:p>
          <a:p>
            <a:endParaRPr lang="fr-FR" dirty="0"/>
          </a:p>
          <a:p>
            <a:endParaRPr lang="fr-FR" dirty="0"/>
          </a:p>
          <a:p>
            <a:endParaRPr lang="fr-FR" dirty="0"/>
          </a:p>
          <a:p>
            <a:r>
              <a:rPr lang="fr-FR" dirty="0"/>
              <a:t>Clusters d’</a:t>
            </a:r>
            <a:r>
              <a:rPr lang="fr-FR" dirty="0" err="1"/>
              <a:t>intêret</a:t>
            </a:r>
            <a:r>
              <a:rPr lang="fr-FR" dirty="0"/>
              <a:t> :</a:t>
            </a:r>
          </a:p>
          <a:p>
            <a:pPr lvl="1"/>
            <a:r>
              <a:rPr lang="fr-FR" dirty="0"/>
              <a:t>Cluster 2 : Faible autosuffisance, importants imports,  « pauvre »</a:t>
            </a:r>
          </a:p>
          <a:p>
            <a:pPr lvl="1"/>
            <a:r>
              <a:rPr lang="fr-FR" dirty="0"/>
              <a:t>Cluster 1 : autosuffisance </a:t>
            </a:r>
            <a:r>
              <a:rPr lang="fr-FR" dirty="0" err="1"/>
              <a:t>elevée</a:t>
            </a:r>
            <a:r>
              <a:rPr lang="fr-FR" dirty="0"/>
              <a:t>, importants imports,  « riches »</a:t>
            </a:r>
          </a:p>
          <a:p>
            <a:endParaRPr lang="fr-FR" dirty="0"/>
          </a:p>
        </p:txBody>
      </p:sp>
      <p:pic>
        <p:nvPicPr>
          <p:cNvPr id="12" name="Image 11">
            <a:extLst>
              <a:ext uri="{FF2B5EF4-FFF2-40B4-BE49-F238E27FC236}">
                <a16:creationId xmlns:a16="http://schemas.microsoft.com/office/drawing/2014/main" id="{A14CBDB1-8206-598B-6618-BA9655003B9C}"/>
              </a:ext>
            </a:extLst>
          </p:cNvPr>
          <p:cNvPicPr>
            <a:picLocks noChangeAspect="1"/>
          </p:cNvPicPr>
          <p:nvPr/>
        </p:nvPicPr>
        <p:blipFill>
          <a:blip r:embed="rId2"/>
          <a:stretch>
            <a:fillRect/>
          </a:stretch>
        </p:blipFill>
        <p:spPr>
          <a:xfrm>
            <a:off x="490537" y="757382"/>
            <a:ext cx="3791736" cy="2635031"/>
          </a:xfrm>
          <a:prstGeom prst="rect">
            <a:avLst/>
          </a:prstGeom>
        </p:spPr>
      </p:pic>
      <p:pic>
        <p:nvPicPr>
          <p:cNvPr id="14" name="Image 13">
            <a:extLst>
              <a:ext uri="{FF2B5EF4-FFF2-40B4-BE49-F238E27FC236}">
                <a16:creationId xmlns:a16="http://schemas.microsoft.com/office/drawing/2014/main" id="{56D3BA8F-4330-47D6-4769-80974B5A7E52}"/>
              </a:ext>
            </a:extLst>
          </p:cNvPr>
          <p:cNvPicPr>
            <a:picLocks noChangeAspect="1"/>
          </p:cNvPicPr>
          <p:nvPr/>
        </p:nvPicPr>
        <p:blipFill>
          <a:blip r:embed="rId3"/>
          <a:stretch>
            <a:fillRect/>
          </a:stretch>
        </p:blipFill>
        <p:spPr>
          <a:xfrm>
            <a:off x="490537" y="3465588"/>
            <a:ext cx="3973365" cy="2909818"/>
          </a:xfrm>
          <a:prstGeom prst="rect">
            <a:avLst/>
          </a:prstGeom>
        </p:spPr>
      </p:pic>
      <p:graphicFrame>
        <p:nvGraphicFramePr>
          <p:cNvPr id="15" name="Tableau 14">
            <a:extLst>
              <a:ext uri="{FF2B5EF4-FFF2-40B4-BE49-F238E27FC236}">
                <a16:creationId xmlns:a16="http://schemas.microsoft.com/office/drawing/2014/main" id="{6536C54C-1203-9DFA-5E42-7D2690520399}"/>
              </a:ext>
            </a:extLst>
          </p:cNvPr>
          <p:cNvGraphicFramePr>
            <a:graphicFrameLocks noGrp="1"/>
          </p:cNvGraphicFramePr>
          <p:nvPr>
            <p:extLst>
              <p:ext uri="{D42A27DB-BD31-4B8C-83A1-F6EECF244321}">
                <p14:modId xmlns:p14="http://schemas.microsoft.com/office/powerpoint/2010/main" val="1173503652"/>
              </p:ext>
            </p:extLst>
          </p:nvPr>
        </p:nvGraphicFramePr>
        <p:xfrm>
          <a:off x="4791246" y="2124609"/>
          <a:ext cx="5922936" cy="2025243"/>
        </p:xfrm>
        <a:graphic>
          <a:graphicData uri="http://schemas.openxmlformats.org/drawingml/2006/table">
            <a:tbl>
              <a:tblPr>
                <a:tableStyleId>{F5AB1C69-6EDB-4FF4-983F-18BD219EF322}</a:tableStyleId>
              </a:tblPr>
              <a:tblGrid>
                <a:gridCol w="987156">
                  <a:extLst>
                    <a:ext uri="{9D8B030D-6E8A-4147-A177-3AD203B41FA5}">
                      <a16:colId xmlns:a16="http://schemas.microsoft.com/office/drawing/2014/main" val="3175418109"/>
                    </a:ext>
                  </a:extLst>
                </a:gridCol>
                <a:gridCol w="987156">
                  <a:extLst>
                    <a:ext uri="{9D8B030D-6E8A-4147-A177-3AD203B41FA5}">
                      <a16:colId xmlns:a16="http://schemas.microsoft.com/office/drawing/2014/main" val="2162202425"/>
                    </a:ext>
                  </a:extLst>
                </a:gridCol>
                <a:gridCol w="987156">
                  <a:extLst>
                    <a:ext uri="{9D8B030D-6E8A-4147-A177-3AD203B41FA5}">
                      <a16:colId xmlns:a16="http://schemas.microsoft.com/office/drawing/2014/main" val="131692717"/>
                    </a:ext>
                  </a:extLst>
                </a:gridCol>
                <a:gridCol w="987156">
                  <a:extLst>
                    <a:ext uri="{9D8B030D-6E8A-4147-A177-3AD203B41FA5}">
                      <a16:colId xmlns:a16="http://schemas.microsoft.com/office/drawing/2014/main" val="356807156"/>
                    </a:ext>
                  </a:extLst>
                </a:gridCol>
                <a:gridCol w="987156">
                  <a:extLst>
                    <a:ext uri="{9D8B030D-6E8A-4147-A177-3AD203B41FA5}">
                      <a16:colId xmlns:a16="http://schemas.microsoft.com/office/drawing/2014/main" val="3601348210"/>
                    </a:ext>
                  </a:extLst>
                </a:gridCol>
                <a:gridCol w="987156">
                  <a:extLst>
                    <a:ext uri="{9D8B030D-6E8A-4147-A177-3AD203B41FA5}">
                      <a16:colId xmlns:a16="http://schemas.microsoft.com/office/drawing/2014/main" val="2271337720"/>
                    </a:ext>
                  </a:extLst>
                </a:gridCol>
              </a:tblGrid>
              <a:tr h="712537">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fr-FR" sz="1000" dirty="0">
                          <a:effectLst/>
                        </a:rPr>
                        <a:t>cluster </a:t>
                      </a:r>
                      <a:r>
                        <a:rPr lang="fr-FR" sz="1000" dirty="0" err="1">
                          <a:effectLst/>
                        </a:rPr>
                        <a:t>Kmeans</a:t>
                      </a:r>
                      <a:endParaRPr lang="fr-FR" sz="1000" dirty="0">
                        <a:effectLst/>
                      </a:endParaRPr>
                    </a:p>
                    <a:p>
                      <a:pPr algn="r" fontAlgn="ctr"/>
                      <a:endParaRPr lang="fr-FR" sz="1000" dirty="0">
                        <a:effectLst/>
                      </a:endParaRPr>
                    </a:p>
                  </a:txBody>
                  <a:tcPr marL="55786" marR="55786" marT="27893" marB="27893" anchor="ctr"/>
                </a:tc>
                <a:tc>
                  <a:txBody>
                    <a:bodyPr/>
                    <a:lstStyle/>
                    <a:p>
                      <a:pPr algn="r" fontAlgn="ctr"/>
                      <a:r>
                        <a:rPr lang="fr-FR" sz="1000" dirty="0">
                          <a:effectLst/>
                        </a:rPr>
                        <a:t>Autosuffisance</a:t>
                      </a:r>
                    </a:p>
                  </a:txBody>
                  <a:tcPr marL="55786" marR="55786" marT="27893" marB="27893" anchor="ctr"/>
                </a:tc>
                <a:tc>
                  <a:txBody>
                    <a:bodyPr/>
                    <a:lstStyle/>
                    <a:p>
                      <a:pPr algn="r" fontAlgn="ctr"/>
                      <a:r>
                        <a:rPr lang="fr-FR" sz="1000" dirty="0">
                          <a:effectLst/>
                        </a:rPr>
                        <a:t>part Import</a:t>
                      </a:r>
                    </a:p>
                  </a:txBody>
                  <a:tcPr marL="55786" marR="55786" marT="27893" marB="27893" anchor="ctr"/>
                </a:tc>
                <a:tc>
                  <a:txBody>
                    <a:bodyPr/>
                    <a:lstStyle/>
                    <a:p>
                      <a:pPr algn="r" fontAlgn="ctr"/>
                      <a:r>
                        <a:rPr lang="fr-FR" sz="1000" dirty="0">
                          <a:effectLst/>
                        </a:rPr>
                        <a:t>Evolution de la population 2013-2017</a:t>
                      </a:r>
                    </a:p>
                  </a:txBody>
                  <a:tcPr marL="55786" marR="55786" marT="27893" marB="27893" anchor="ctr"/>
                </a:tc>
                <a:tc>
                  <a:txBody>
                    <a:bodyPr/>
                    <a:lstStyle/>
                    <a:p>
                      <a:pPr algn="r" fontAlgn="ctr"/>
                      <a:r>
                        <a:rPr lang="fr-FR" sz="1000" dirty="0">
                          <a:effectLst/>
                        </a:rPr>
                        <a:t>PIB par habitant</a:t>
                      </a:r>
                    </a:p>
                  </a:txBody>
                  <a:tcPr marL="55786" marR="55786" marT="27893" marB="27893" anchor="ctr"/>
                </a:tc>
                <a:tc>
                  <a:txBody>
                    <a:bodyPr/>
                    <a:lstStyle/>
                    <a:p>
                      <a:pPr algn="r" fontAlgn="ctr"/>
                      <a:r>
                        <a:rPr lang="fr-FR" sz="1000" dirty="0">
                          <a:effectLst/>
                        </a:rPr>
                        <a:t>Evolution des importation 2013-2017</a:t>
                      </a:r>
                    </a:p>
                  </a:txBody>
                  <a:tcPr marL="55786" marR="55786" marT="27893" marB="27893" anchor="ctr"/>
                </a:tc>
                <a:extLst>
                  <a:ext uri="{0D108BD9-81ED-4DB2-BD59-A6C34878D82A}">
                    <a16:rowId xmlns:a16="http://schemas.microsoft.com/office/drawing/2014/main" val="1823889878"/>
                  </a:ext>
                </a:extLst>
              </a:tr>
              <a:tr h="370169">
                <a:tc>
                  <a:txBody>
                    <a:bodyPr/>
                    <a:lstStyle/>
                    <a:p>
                      <a:pPr algn="r" fontAlgn="ctr"/>
                      <a:r>
                        <a:rPr lang="fr-FR" sz="1000" b="0" dirty="0">
                          <a:effectLst/>
                        </a:rPr>
                        <a:t>0</a:t>
                      </a:r>
                    </a:p>
                  </a:txBody>
                  <a:tcPr marL="55786" marR="55786" marT="27893" marB="27893" anchor="ctr"/>
                </a:tc>
                <a:tc>
                  <a:txBody>
                    <a:bodyPr/>
                    <a:lstStyle/>
                    <a:p>
                      <a:r>
                        <a:rPr lang="fr-FR" sz="1000">
                          <a:effectLst/>
                        </a:rPr>
                        <a:t>90.100663</a:t>
                      </a:r>
                    </a:p>
                  </a:txBody>
                  <a:tcPr marL="55786" marR="55786" marT="27893" marB="27893" anchor="ctr"/>
                </a:tc>
                <a:tc>
                  <a:txBody>
                    <a:bodyPr/>
                    <a:lstStyle/>
                    <a:p>
                      <a:r>
                        <a:rPr lang="fr-FR" sz="1000">
                          <a:effectLst/>
                        </a:rPr>
                        <a:t>10.329633</a:t>
                      </a:r>
                    </a:p>
                  </a:txBody>
                  <a:tcPr marL="55786" marR="55786" marT="27893" marB="27893" anchor="ctr"/>
                </a:tc>
                <a:tc>
                  <a:txBody>
                    <a:bodyPr/>
                    <a:lstStyle/>
                    <a:p>
                      <a:r>
                        <a:rPr lang="fr-FR" sz="1000" dirty="0">
                          <a:effectLst/>
                        </a:rPr>
                        <a:t>7.423659</a:t>
                      </a:r>
                    </a:p>
                  </a:txBody>
                  <a:tcPr marL="55786" marR="55786" marT="27893" marB="27893" anchor="ctr"/>
                </a:tc>
                <a:tc>
                  <a:txBody>
                    <a:bodyPr/>
                    <a:lstStyle/>
                    <a:p>
                      <a:r>
                        <a:rPr lang="fr-FR" sz="1000" dirty="0">
                          <a:effectLst/>
                        </a:rPr>
                        <a:t>3837.814540</a:t>
                      </a:r>
                    </a:p>
                  </a:txBody>
                  <a:tcPr marL="55786" marR="55786" marT="27893" marB="27893" anchor="ctr"/>
                </a:tc>
                <a:tc>
                  <a:txBody>
                    <a:bodyPr/>
                    <a:lstStyle/>
                    <a:p>
                      <a:r>
                        <a:rPr lang="fr-FR" sz="1000">
                          <a:effectLst/>
                        </a:rPr>
                        <a:t>-17.944830</a:t>
                      </a:r>
                    </a:p>
                  </a:txBody>
                  <a:tcPr marL="55786" marR="55786" marT="27893" marB="27893" anchor="ctr"/>
                </a:tc>
                <a:extLst>
                  <a:ext uri="{0D108BD9-81ED-4DB2-BD59-A6C34878D82A}">
                    <a16:rowId xmlns:a16="http://schemas.microsoft.com/office/drawing/2014/main" val="2044951991"/>
                  </a:ext>
                </a:extLst>
              </a:tr>
              <a:tr h="314179">
                <a:tc>
                  <a:txBody>
                    <a:bodyPr/>
                    <a:lstStyle/>
                    <a:p>
                      <a:pPr algn="r" fontAlgn="ctr"/>
                      <a:r>
                        <a:rPr lang="fr-FR" sz="1000" b="0">
                          <a:effectLst/>
                        </a:rPr>
                        <a:t>1</a:t>
                      </a:r>
                    </a:p>
                  </a:txBody>
                  <a:tcPr marL="55786" marR="55786" marT="27893" marB="27893" anchor="ctr"/>
                </a:tc>
                <a:tc>
                  <a:txBody>
                    <a:bodyPr/>
                    <a:lstStyle/>
                    <a:p>
                      <a:r>
                        <a:rPr lang="fr-FR" sz="1000">
                          <a:effectLst/>
                        </a:rPr>
                        <a:t>99.659082</a:t>
                      </a:r>
                    </a:p>
                  </a:txBody>
                  <a:tcPr marL="55786" marR="55786" marT="27893" marB="27893" anchor="ctr"/>
                </a:tc>
                <a:tc>
                  <a:txBody>
                    <a:bodyPr/>
                    <a:lstStyle/>
                    <a:p>
                      <a:r>
                        <a:rPr lang="fr-FR" sz="1000">
                          <a:effectLst/>
                        </a:rPr>
                        <a:t>47.934372</a:t>
                      </a:r>
                    </a:p>
                  </a:txBody>
                  <a:tcPr marL="55786" marR="55786" marT="27893" marB="27893" anchor="ctr"/>
                </a:tc>
                <a:tc>
                  <a:txBody>
                    <a:bodyPr/>
                    <a:lstStyle/>
                    <a:p>
                      <a:r>
                        <a:rPr lang="fr-FR" sz="1000">
                          <a:effectLst/>
                        </a:rPr>
                        <a:t>3.366103</a:t>
                      </a:r>
                    </a:p>
                  </a:txBody>
                  <a:tcPr marL="55786" marR="55786" marT="27893" marB="27893" anchor="ctr"/>
                </a:tc>
                <a:tc>
                  <a:txBody>
                    <a:bodyPr/>
                    <a:lstStyle/>
                    <a:p>
                      <a:r>
                        <a:rPr lang="fr-FR" sz="1000" dirty="0">
                          <a:effectLst/>
                        </a:rPr>
                        <a:t>57637.475663</a:t>
                      </a:r>
                    </a:p>
                  </a:txBody>
                  <a:tcPr marL="55786" marR="55786" marT="27893" marB="27893" anchor="ctr"/>
                </a:tc>
                <a:tc>
                  <a:txBody>
                    <a:bodyPr/>
                    <a:lstStyle/>
                    <a:p>
                      <a:r>
                        <a:rPr lang="fr-FR" sz="1000">
                          <a:effectLst/>
                        </a:rPr>
                        <a:t>-7.574739</a:t>
                      </a:r>
                    </a:p>
                  </a:txBody>
                  <a:tcPr marL="55786" marR="55786" marT="27893" marB="27893" anchor="ctr"/>
                </a:tc>
                <a:extLst>
                  <a:ext uri="{0D108BD9-81ED-4DB2-BD59-A6C34878D82A}">
                    <a16:rowId xmlns:a16="http://schemas.microsoft.com/office/drawing/2014/main" val="3338377756"/>
                  </a:ext>
                </a:extLst>
              </a:tr>
              <a:tr h="314179">
                <a:tc>
                  <a:txBody>
                    <a:bodyPr/>
                    <a:lstStyle/>
                    <a:p>
                      <a:pPr algn="r" fontAlgn="ctr"/>
                      <a:r>
                        <a:rPr lang="fr-FR" sz="1000" b="0">
                          <a:effectLst/>
                        </a:rPr>
                        <a:t>2</a:t>
                      </a:r>
                    </a:p>
                  </a:txBody>
                  <a:tcPr marL="55786" marR="55786" marT="27893" marB="27893" anchor="ctr"/>
                </a:tc>
                <a:tc>
                  <a:txBody>
                    <a:bodyPr/>
                    <a:lstStyle/>
                    <a:p>
                      <a:r>
                        <a:rPr lang="fr-FR" sz="1000">
                          <a:effectLst/>
                        </a:rPr>
                        <a:t>18.971264</a:t>
                      </a:r>
                    </a:p>
                  </a:txBody>
                  <a:tcPr marL="55786" marR="55786" marT="27893" marB="27893" anchor="ctr"/>
                </a:tc>
                <a:tc>
                  <a:txBody>
                    <a:bodyPr/>
                    <a:lstStyle/>
                    <a:p>
                      <a:r>
                        <a:rPr lang="fr-FR" sz="1000">
                          <a:effectLst/>
                        </a:rPr>
                        <a:t>102.393168</a:t>
                      </a:r>
                    </a:p>
                  </a:txBody>
                  <a:tcPr marL="55786" marR="55786" marT="27893" marB="27893" anchor="ctr"/>
                </a:tc>
                <a:tc>
                  <a:txBody>
                    <a:bodyPr/>
                    <a:lstStyle/>
                    <a:p>
                      <a:r>
                        <a:rPr lang="fr-FR" sz="1000">
                          <a:effectLst/>
                        </a:rPr>
                        <a:t>6.465260</a:t>
                      </a:r>
                    </a:p>
                  </a:txBody>
                  <a:tcPr marL="55786" marR="55786" marT="27893" marB="27893" anchor="ctr"/>
                </a:tc>
                <a:tc>
                  <a:txBody>
                    <a:bodyPr/>
                    <a:lstStyle/>
                    <a:p>
                      <a:r>
                        <a:rPr lang="fr-FR" sz="1000" dirty="0">
                          <a:effectLst/>
                        </a:rPr>
                        <a:t>9352.822465</a:t>
                      </a:r>
                    </a:p>
                  </a:txBody>
                  <a:tcPr marL="55786" marR="55786" marT="27893" marB="27893" anchor="ctr"/>
                </a:tc>
                <a:tc>
                  <a:txBody>
                    <a:bodyPr/>
                    <a:lstStyle/>
                    <a:p>
                      <a:r>
                        <a:rPr lang="fr-FR" sz="1000">
                          <a:effectLst/>
                        </a:rPr>
                        <a:t>-7.149871</a:t>
                      </a:r>
                    </a:p>
                  </a:txBody>
                  <a:tcPr marL="55786" marR="55786" marT="27893" marB="27893" anchor="ctr"/>
                </a:tc>
                <a:extLst>
                  <a:ext uri="{0D108BD9-81ED-4DB2-BD59-A6C34878D82A}">
                    <a16:rowId xmlns:a16="http://schemas.microsoft.com/office/drawing/2014/main" val="3523648747"/>
                  </a:ext>
                </a:extLst>
              </a:tr>
              <a:tr h="314179">
                <a:tc>
                  <a:txBody>
                    <a:bodyPr/>
                    <a:lstStyle/>
                    <a:p>
                      <a:pPr algn="r" fontAlgn="ctr"/>
                      <a:r>
                        <a:rPr lang="fr-FR" sz="1000" b="0">
                          <a:effectLst/>
                        </a:rPr>
                        <a:t>3</a:t>
                      </a:r>
                    </a:p>
                  </a:txBody>
                  <a:tcPr marL="55786" marR="55786" marT="27893" marB="27893" anchor="ctr"/>
                </a:tc>
                <a:tc>
                  <a:txBody>
                    <a:bodyPr/>
                    <a:lstStyle/>
                    <a:p>
                      <a:r>
                        <a:rPr lang="fr-FR" sz="1000">
                          <a:effectLst/>
                        </a:rPr>
                        <a:t>112.161139</a:t>
                      </a:r>
                    </a:p>
                  </a:txBody>
                  <a:tcPr marL="55786" marR="55786" marT="27893" marB="27893" anchor="ctr"/>
                </a:tc>
                <a:tc>
                  <a:txBody>
                    <a:bodyPr/>
                    <a:lstStyle/>
                    <a:p>
                      <a:r>
                        <a:rPr lang="fr-FR" sz="1000">
                          <a:effectLst/>
                        </a:rPr>
                        <a:t>28.542878</a:t>
                      </a:r>
                    </a:p>
                  </a:txBody>
                  <a:tcPr marL="55786" marR="55786" marT="27893" marB="27893" anchor="ctr"/>
                </a:tc>
                <a:tc>
                  <a:txBody>
                    <a:bodyPr/>
                    <a:lstStyle/>
                    <a:p>
                      <a:r>
                        <a:rPr lang="fr-FR" sz="1000">
                          <a:effectLst/>
                        </a:rPr>
                        <a:t>0.305314</a:t>
                      </a:r>
                    </a:p>
                  </a:txBody>
                  <a:tcPr marL="55786" marR="55786" marT="27893" marB="27893" anchor="ctr"/>
                </a:tc>
                <a:tc>
                  <a:txBody>
                    <a:bodyPr/>
                    <a:lstStyle/>
                    <a:p>
                      <a:r>
                        <a:rPr lang="fr-FR" sz="1000" dirty="0">
                          <a:effectLst/>
                        </a:rPr>
                        <a:t>11961.346722</a:t>
                      </a:r>
                    </a:p>
                  </a:txBody>
                  <a:tcPr marL="55786" marR="55786" marT="27893" marB="27893" anchor="ctr"/>
                </a:tc>
                <a:tc>
                  <a:txBody>
                    <a:bodyPr/>
                    <a:lstStyle/>
                    <a:p>
                      <a:r>
                        <a:rPr lang="fr-FR" sz="1000" dirty="0">
                          <a:effectLst/>
                        </a:rPr>
                        <a:t>3.064409</a:t>
                      </a:r>
                    </a:p>
                  </a:txBody>
                  <a:tcPr marL="55786" marR="55786" marT="27893" marB="27893" anchor="ctr"/>
                </a:tc>
                <a:extLst>
                  <a:ext uri="{0D108BD9-81ED-4DB2-BD59-A6C34878D82A}">
                    <a16:rowId xmlns:a16="http://schemas.microsoft.com/office/drawing/2014/main" val="914347853"/>
                  </a:ext>
                </a:extLst>
              </a:tr>
            </a:tbl>
          </a:graphicData>
        </a:graphic>
      </p:graphicFrame>
      <p:sp>
        <p:nvSpPr>
          <p:cNvPr id="4" name="Espace réservé du numéro de diapositive 3">
            <a:extLst>
              <a:ext uri="{FF2B5EF4-FFF2-40B4-BE49-F238E27FC236}">
                <a16:creationId xmlns:a16="http://schemas.microsoft.com/office/drawing/2014/main" id="{686EF0E1-630D-DE17-2707-4ABF56AC1FA4}"/>
              </a:ext>
            </a:extLst>
          </p:cNvPr>
          <p:cNvSpPr>
            <a:spLocks noGrp="1"/>
          </p:cNvSpPr>
          <p:nvPr>
            <p:ph type="sldNum" sz="quarter" idx="12"/>
          </p:nvPr>
        </p:nvSpPr>
        <p:spPr/>
        <p:txBody>
          <a:bodyPr>
            <a:normAutofit lnSpcReduction="10000"/>
          </a:bodyPr>
          <a:lstStyle/>
          <a:p>
            <a:fld id="{D894058C-1E8C-4873-8DBC-23AEB4609317}" type="slidenum">
              <a:rPr lang="fr-FR" smtClean="0"/>
              <a:t>10</a:t>
            </a:fld>
            <a:endParaRPr lang="fr-FR"/>
          </a:p>
        </p:txBody>
      </p:sp>
    </p:spTree>
    <p:extLst>
      <p:ext uri="{BB962C8B-B14F-4D97-AF65-F5344CB8AC3E}">
        <p14:creationId xmlns:p14="http://schemas.microsoft.com/office/powerpoint/2010/main" val="2638318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F53FEB-DBE4-AA44-665E-709EEDF672C4}"/>
              </a:ext>
            </a:extLst>
          </p:cNvPr>
          <p:cNvSpPr>
            <a:spLocks noGrp="1"/>
          </p:cNvSpPr>
          <p:nvPr>
            <p:ph type="title"/>
          </p:nvPr>
        </p:nvSpPr>
        <p:spPr/>
        <p:txBody>
          <a:bodyPr/>
          <a:lstStyle/>
          <a:p>
            <a:r>
              <a:rPr lang="fr-FR" dirty="0"/>
              <a:t>Clustering : ACP</a:t>
            </a:r>
          </a:p>
        </p:txBody>
      </p:sp>
      <p:sp>
        <p:nvSpPr>
          <p:cNvPr id="3" name="Espace réservé du contenu 2">
            <a:extLst>
              <a:ext uri="{FF2B5EF4-FFF2-40B4-BE49-F238E27FC236}">
                <a16:creationId xmlns:a16="http://schemas.microsoft.com/office/drawing/2014/main" id="{3F8B6351-BFAF-B78D-FB9F-E56F4A162022}"/>
              </a:ext>
            </a:extLst>
          </p:cNvPr>
          <p:cNvSpPr>
            <a:spLocks noGrp="1"/>
          </p:cNvSpPr>
          <p:nvPr>
            <p:ph idx="1"/>
          </p:nvPr>
        </p:nvSpPr>
        <p:spPr>
          <a:xfrm>
            <a:off x="1261872" y="1828800"/>
            <a:ext cx="5782778" cy="4351337"/>
          </a:xfrm>
        </p:spPr>
        <p:txBody>
          <a:bodyPr/>
          <a:lstStyle/>
          <a:p>
            <a:pPr algn="just"/>
            <a:r>
              <a:rPr lang="fr-FR" dirty="0"/>
              <a:t>F1 : Très corrélée à l’import et inversement à l’autosuffisance donc à la quantité d’import nécessaire</a:t>
            </a:r>
          </a:p>
          <a:p>
            <a:pPr algn="just"/>
            <a:r>
              <a:rPr lang="fr-FR" dirty="0"/>
              <a:t>F2 : Très corrélée au PIB et à la part d’import, donc à la possibilité d’achat à l’extérieur</a:t>
            </a:r>
          </a:p>
          <a:p>
            <a:pPr algn="just"/>
            <a:r>
              <a:rPr lang="fr-FR" dirty="0"/>
              <a:t>F3 : Très corrélée à l’évolution des imports et donc du besoin</a:t>
            </a:r>
          </a:p>
          <a:p>
            <a:pPr algn="just"/>
            <a:r>
              <a:rPr lang="fr-FR" dirty="0"/>
              <a:t>F4 : Très corrélée à l’évolution de la population et au PIB, donc aux futures augmentations de la demande</a:t>
            </a:r>
          </a:p>
        </p:txBody>
      </p:sp>
      <p:pic>
        <p:nvPicPr>
          <p:cNvPr id="7" name="Image 6">
            <a:extLst>
              <a:ext uri="{FF2B5EF4-FFF2-40B4-BE49-F238E27FC236}">
                <a16:creationId xmlns:a16="http://schemas.microsoft.com/office/drawing/2014/main" id="{224B958A-E80D-E45B-66FE-6411AA4720EF}"/>
              </a:ext>
            </a:extLst>
          </p:cNvPr>
          <p:cNvPicPr>
            <a:picLocks noChangeAspect="1"/>
          </p:cNvPicPr>
          <p:nvPr/>
        </p:nvPicPr>
        <p:blipFill>
          <a:blip r:embed="rId2"/>
          <a:stretch>
            <a:fillRect/>
          </a:stretch>
        </p:blipFill>
        <p:spPr>
          <a:xfrm>
            <a:off x="7195127" y="166254"/>
            <a:ext cx="3608908" cy="3057328"/>
          </a:xfrm>
          <a:prstGeom prst="rect">
            <a:avLst/>
          </a:prstGeom>
        </p:spPr>
      </p:pic>
      <p:pic>
        <p:nvPicPr>
          <p:cNvPr id="9" name="Image 8">
            <a:extLst>
              <a:ext uri="{FF2B5EF4-FFF2-40B4-BE49-F238E27FC236}">
                <a16:creationId xmlns:a16="http://schemas.microsoft.com/office/drawing/2014/main" id="{91D21E57-463E-C353-A726-5342F0424956}"/>
              </a:ext>
            </a:extLst>
          </p:cNvPr>
          <p:cNvPicPr>
            <a:picLocks noChangeAspect="1"/>
          </p:cNvPicPr>
          <p:nvPr/>
        </p:nvPicPr>
        <p:blipFill>
          <a:blip r:embed="rId3"/>
          <a:stretch>
            <a:fillRect/>
          </a:stretch>
        </p:blipFill>
        <p:spPr>
          <a:xfrm>
            <a:off x="7457451" y="3241311"/>
            <a:ext cx="3626186" cy="2734616"/>
          </a:xfrm>
          <a:prstGeom prst="rect">
            <a:avLst/>
          </a:prstGeom>
        </p:spPr>
      </p:pic>
      <p:sp>
        <p:nvSpPr>
          <p:cNvPr id="4" name="Espace réservé du numéro de diapositive 3">
            <a:extLst>
              <a:ext uri="{FF2B5EF4-FFF2-40B4-BE49-F238E27FC236}">
                <a16:creationId xmlns:a16="http://schemas.microsoft.com/office/drawing/2014/main" id="{A3D52B58-1169-0101-851F-A010EE118CB2}"/>
              </a:ext>
            </a:extLst>
          </p:cNvPr>
          <p:cNvSpPr>
            <a:spLocks noGrp="1"/>
          </p:cNvSpPr>
          <p:nvPr>
            <p:ph type="sldNum" sz="quarter" idx="12"/>
          </p:nvPr>
        </p:nvSpPr>
        <p:spPr/>
        <p:txBody>
          <a:bodyPr>
            <a:normAutofit lnSpcReduction="10000"/>
          </a:bodyPr>
          <a:lstStyle/>
          <a:p>
            <a:fld id="{D894058C-1E8C-4873-8DBC-23AEB4609317}" type="slidenum">
              <a:rPr lang="fr-FR" smtClean="0"/>
              <a:t>11</a:t>
            </a:fld>
            <a:endParaRPr lang="fr-FR"/>
          </a:p>
        </p:txBody>
      </p:sp>
    </p:spTree>
    <p:extLst>
      <p:ext uri="{BB962C8B-B14F-4D97-AF65-F5344CB8AC3E}">
        <p14:creationId xmlns:p14="http://schemas.microsoft.com/office/powerpoint/2010/main" val="926161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F53FEB-DBE4-AA44-665E-709EEDF672C4}"/>
              </a:ext>
            </a:extLst>
          </p:cNvPr>
          <p:cNvSpPr>
            <a:spLocks noGrp="1"/>
          </p:cNvSpPr>
          <p:nvPr>
            <p:ph type="title"/>
          </p:nvPr>
        </p:nvSpPr>
        <p:spPr/>
        <p:txBody>
          <a:bodyPr/>
          <a:lstStyle/>
          <a:p>
            <a:r>
              <a:rPr lang="fr-FR" dirty="0"/>
              <a:t>Clustering : ACP</a:t>
            </a:r>
          </a:p>
        </p:txBody>
      </p:sp>
      <p:sp>
        <p:nvSpPr>
          <p:cNvPr id="3" name="Espace réservé du contenu 2">
            <a:extLst>
              <a:ext uri="{FF2B5EF4-FFF2-40B4-BE49-F238E27FC236}">
                <a16:creationId xmlns:a16="http://schemas.microsoft.com/office/drawing/2014/main" id="{3F8B6351-BFAF-B78D-FB9F-E56F4A162022}"/>
              </a:ext>
            </a:extLst>
          </p:cNvPr>
          <p:cNvSpPr>
            <a:spLocks noGrp="1"/>
          </p:cNvSpPr>
          <p:nvPr>
            <p:ph idx="1"/>
          </p:nvPr>
        </p:nvSpPr>
        <p:spPr/>
        <p:txBody>
          <a:bodyPr/>
          <a:lstStyle/>
          <a:p>
            <a:endParaRPr lang="fr-FR" dirty="0"/>
          </a:p>
        </p:txBody>
      </p:sp>
      <p:pic>
        <p:nvPicPr>
          <p:cNvPr id="5" name="Image 4">
            <a:extLst>
              <a:ext uri="{FF2B5EF4-FFF2-40B4-BE49-F238E27FC236}">
                <a16:creationId xmlns:a16="http://schemas.microsoft.com/office/drawing/2014/main" id="{C9A644E5-CC8B-2AE2-1632-7CDEE527EB97}"/>
              </a:ext>
            </a:extLst>
          </p:cNvPr>
          <p:cNvPicPr>
            <a:picLocks noChangeAspect="1"/>
          </p:cNvPicPr>
          <p:nvPr/>
        </p:nvPicPr>
        <p:blipFill>
          <a:blip r:embed="rId2"/>
          <a:stretch>
            <a:fillRect/>
          </a:stretch>
        </p:blipFill>
        <p:spPr>
          <a:xfrm>
            <a:off x="1160271" y="1718765"/>
            <a:ext cx="4630928" cy="4702596"/>
          </a:xfrm>
          <a:prstGeom prst="rect">
            <a:avLst/>
          </a:prstGeom>
        </p:spPr>
      </p:pic>
      <p:pic>
        <p:nvPicPr>
          <p:cNvPr id="8" name="Image 7">
            <a:extLst>
              <a:ext uri="{FF2B5EF4-FFF2-40B4-BE49-F238E27FC236}">
                <a16:creationId xmlns:a16="http://schemas.microsoft.com/office/drawing/2014/main" id="{FA7BCD98-C1C1-CC74-4C2E-DBD588B096D0}"/>
              </a:ext>
            </a:extLst>
          </p:cNvPr>
          <p:cNvPicPr>
            <a:picLocks noChangeAspect="1"/>
          </p:cNvPicPr>
          <p:nvPr/>
        </p:nvPicPr>
        <p:blipFill>
          <a:blip r:embed="rId3"/>
          <a:stretch>
            <a:fillRect/>
          </a:stretch>
        </p:blipFill>
        <p:spPr>
          <a:xfrm>
            <a:off x="6400801" y="1718764"/>
            <a:ext cx="4630928" cy="4702597"/>
          </a:xfrm>
          <a:prstGeom prst="rect">
            <a:avLst/>
          </a:prstGeom>
        </p:spPr>
      </p:pic>
      <p:sp>
        <p:nvSpPr>
          <p:cNvPr id="4" name="Espace réservé du numéro de diapositive 3">
            <a:extLst>
              <a:ext uri="{FF2B5EF4-FFF2-40B4-BE49-F238E27FC236}">
                <a16:creationId xmlns:a16="http://schemas.microsoft.com/office/drawing/2014/main" id="{BDA303FA-E89B-A74E-659E-F29F1F02B5B0}"/>
              </a:ext>
            </a:extLst>
          </p:cNvPr>
          <p:cNvSpPr>
            <a:spLocks noGrp="1"/>
          </p:cNvSpPr>
          <p:nvPr>
            <p:ph type="sldNum" sz="quarter" idx="12"/>
          </p:nvPr>
        </p:nvSpPr>
        <p:spPr/>
        <p:txBody>
          <a:bodyPr>
            <a:normAutofit lnSpcReduction="10000"/>
          </a:bodyPr>
          <a:lstStyle/>
          <a:p>
            <a:fld id="{D894058C-1E8C-4873-8DBC-23AEB4609317}" type="slidenum">
              <a:rPr lang="fr-FR" smtClean="0"/>
              <a:t>12</a:t>
            </a:fld>
            <a:endParaRPr lang="fr-FR"/>
          </a:p>
        </p:txBody>
      </p:sp>
    </p:spTree>
    <p:extLst>
      <p:ext uri="{BB962C8B-B14F-4D97-AF65-F5344CB8AC3E}">
        <p14:creationId xmlns:p14="http://schemas.microsoft.com/office/powerpoint/2010/main" val="115270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BAECF0-C75E-86E9-38D4-487D2F42431D}"/>
              </a:ext>
            </a:extLst>
          </p:cNvPr>
          <p:cNvSpPr>
            <a:spLocks noGrp="1"/>
          </p:cNvSpPr>
          <p:nvPr>
            <p:ph type="title"/>
          </p:nvPr>
        </p:nvSpPr>
        <p:spPr>
          <a:xfrm>
            <a:off x="1261872" y="294198"/>
            <a:ext cx="4490412" cy="1397124"/>
          </a:xfrm>
        </p:spPr>
        <p:txBody>
          <a:bodyPr/>
          <a:lstStyle/>
          <a:p>
            <a:r>
              <a:rPr lang="fr-FR" dirty="0"/>
              <a:t>Analyse des clusters</a:t>
            </a:r>
          </a:p>
        </p:txBody>
      </p:sp>
      <p:sp>
        <p:nvSpPr>
          <p:cNvPr id="3" name="Espace réservé du contenu 2">
            <a:extLst>
              <a:ext uri="{FF2B5EF4-FFF2-40B4-BE49-F238E27FC236}">
                <a16:creationId xmlns:a16="http://schemas.microsoft.com/office/drawing/2014/main" id="{A9123560-E55F-D3BD-FDA4-76D3D631D630}"/>
              </a:ext>
            </a:extLst>
          </p:cNvPr>
          <p:cNvSpPr>
            <a:spLocks noGrp="1"/>
          </p:cNvSpPr>
          <p:nvPr>
            <p:ph idx="1"/>
          </p:nvPr>
        </p:nvSpPr>
        <p:spPr>
          <a:xfrm>
            <a:off x="1261872" y="1828800"/>
            <a:ext cx="4490412" cy="4351337"/>
          </a:xfrm>
        </p:spPr>
        <p:txBody>
          <a:bodyPr/>
          <a:lstStyle/>
          <a:p>
            <a:pPr marL="0" indent="0">
              <a:buNone/>
            </a:pPr>
            <a:endParaRPr lang="fr-FR" dirty="0"/>
          </a:p>
          <a:p>
            <a:r>
              <a:rPr lang="fr-FR" dirty="0"/>
              <a:t>Stratégie 1 :</a:t>
            </a:r>
          </a:p>
          <a:p>
            <a:pPr lvl="1"/>
            <a:r>
              <a:rPr lang="fr-FR" dirty="0"/>
              <a:t>Intersection entre les Clusters CHA 1 et </a:t>
            </a:r>
            <a:r>
              <a:rPr lang="fr-FR" dirty="0" err="1"/>
              <a:t>Kmeans</a:t>
            </a:r>
            <a:r>
              <a:rPr lang="fr-FR" dirty="0"/>
              <a:t> 2</a:t>
            </a:r>
          </a:p>
          <a:p>
            <a:r>
              <a:rPr lang="fr-FR" dirty="0"/>
              <a:t>Stratégie 2 :</a:t>
            </a:r>
          </a:p>
          <a:p>
            <a:pPr lvl="1"/>
            <a:r>
              <a:rPr lang="fr-FR" dirty="0"/>
              <a:t>Intersection entre les Clusters CHA 3 et </a:t>
            </a:r>
            <a:r>
              <a:rPr lang="fr-FR" dirty="0" err="1"/>
              <a:t>Kmeans</a:t>
            </a:r>
            <a:r>
              <a:rPr lang="fr-FR" dirty="0"/>
              <a:t> 1</a:t>
            </a:r>
          </a:p>
          <a:p>
            <a:pPr lvl="1"/>
            <a:endParaRPr lang="fr-FR" dirty="0"/>
          </a:p>
        </p:txBody>
      </p:sp>
      <p:pic>
        <p:nvPicPr>
          <p:cNvPr id="14" name="Image 13">
            <a:extLst>
              <a:ext uri="{FF2B5EF4-FFF2-40B4-BE49-F238E27FC236}">
                <a16:creationId xmlns:a16="http://schemas.microsoft.com/office/drawing/2014/main" id="{F79DBE9E-572A-F467-A183-234C7A731E31}"/>
              </a:ext>
            </a:extLst>
          </p:cNvPr>
          <p:cNvPicPr>
            <a:picLocks noChangeAspect="1"/>
          </p:cNvPicPr>
          <p:nvPr/>
        </p:nvPicPr>
        <p:blipFill>
          <a:blip r:embed="rId2"/>
          <a:stretch>
            <a:fillRect/>
          </a:stretch>
        </p:blipFill>
        <p:spPr>
          <a:xfrm>
            <a:off x="6194155" y="294198"/>
            <a:ext cx="4754379" cy="2512139"/>
          </a:xfrm>
          <a:prstGeom prst="rect">
            <a:avLst/>
          </a:prstGeom>
        </p:spPr>
      </p:pic>
      <p:pic>
        <p:nvPicPr>
          <p:cNvPr id="16" name="Image 15">
            <a:extLst>
              <a:ext uri="{FF2B5EF4-FFF2-40B4-BE49-F238E27FC236}">
                <a16:creationId xmlns:a16="http://schemas.microsoft.com/office/drawing/2014/main" id="{2C7912AF-AA99-5615-058C-C351EC07F7E1}"/>
              </a:ext>
            </a:extLst>
          </p:cNvPr>
          <p:cNvPicPr>
            <a:picLocks noChangeAspect="1"/>
          </p:cNvPicPr>
          <p:nvPr/>
        </p:nvPicPr>
        <p:blipFill>
          <a:blip r:embed="rId3"/>
          <a:stretch>
            <a:fillRect/>
          </a:stretch>
        </p:blipFill>
        <p:spPr>
          <a:xfrm>
            <a:off x="5948218" y="3538049"/>
            <a:ext cx="5000316" cy="2642088"/>
          </a:xfrm>
          <a:prstGeom prst="rect">
            <a:avLst/>
          </a:prstGeom>
        </p:spPr>
      </p:pic>
      <p:sp>
        <p:nvSpPr>
          <p:cNvPr id="4" name="Espace réservé du numéro de diapositive 3">
            <a:extLst>
              <a:ext uri="{FF2B5EF4-FFF2-40B4-BE49-F238E27FC236}">
                <a16:creationId xmlns:a16="http://schemas.microsoft.com/office/drawing/2014/main" id="{EB8DAA92-F8E1-94BE-132E-F5050DB3D164}"/>
              </a:ext>
            </a:extLst>
          </p:cNvPr>
          <p:cNvSpPr>
            <a:spLocks noGrp="1"/>
          </p:cNvSpPr>
          <p:nvPr>
            <p:ph type="sldNum" sz="quarter" idx="12"/>
          </p:nvPr>
        </p:nvSpPr>
        <p:spPr/>
        <p:txBody>
          <a:bodyPr>
            <a:normAutofit lnSpcReduction="10000"/>
          </a:bodyPr>
          <a:lstStyle/>
          <a:p>
            <a:fld id="{D894058C-1E8C-4873-8DBC-23AEB4609317}" type="slidenum">
              <a:rPr lang="fr-FR" smtClean="0"/>
              <a:t>13</a:t>
            </a:fld>
            <a:endParaRPr lang="fr-FR"/>
          </a:p>
        </p:txBody>
      </p:sp>
    </p:spTree>
    <p:extLst>
      <p:ext uri="{BB962C8B-B14F-4D97-AF65-F5344CB8AC3E}">
        <p14:creationId xmlns:p14="http://schemas.microsoft.com/office/powerpoint/2010/main" val="3912472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D26FDB-8343-B4EA-748C-D1F987569282}"/>
              </a:ext>
            </a:extLst>
          </p:cNvPr>
          <p:cNvSpPr>
            <a:spLocks noGrp="1"/>
          </p:cNvSpPr>
          <p:nvPr>
            <p:ph type="title"/>
          </p:nvPr>
        </p:nvSpPr>
        <p:spPr/>
        <p:txBody>
          <a:bodyPr/>
          <a:lstStyle/>
          <a:p>
            <a:r>
              <a:rPr lang="fr-FR" dirty="0"/>
              <a:t>Conclusions et Préconisations</a:t>
            </a:r>
          </a:p>
        </p:txBody>
      </p:sp>
      <p:sp>
        <p:nvSpPr>
          <p:cNvPr id="3" name="Espace réservé du contenu 2">
            <a:extLst>
              <a:ext uri="{FF2B5EF4-FFF2-40B4-BE49-F238E27FC236}">
                <a16:creationId xmlns:a16="http://schemas.microsoft.com/office/drawing/2014/main" id="{15E70D05-F1DD-CEF5-1E84-D4A0E447EB80}"/>
              </a:ext>
            </a:extLst>
          </p:cNvPr>
          <p:cNvSpPr>
            <a:spLocks noGrp="1"/>
          </p:cNvSpPr>
          <p:nvPr>
            <p:ph idx="1"/>
          </p:nvPr>
        </p:nvSpPr>
        <p:spPr/>
        <p:txBody>
          <a:bodyPr>
            <a:normAutofit lnSpcReduction="10000"/>
          </a:bodyPr>
          <a:lstStyle/>
          <a:p>
            <a:r>
              <a:rPr lang="fr-FR" dirty="0"/>
              <a:t>La Stratégie 1 concerne des pays avec faible autosuffisance, importants imports, mais faible PIB et stabilité politique faible</a:t>
            </a:r>
          </a:p>
          <a:p>
            <a:r>
              <a:rPr lang="fr-FR" dirty="0"/>
              <a:t>La Stratégie 2 concerne des pays moins dépendants, mais à PIB par habitant plus élevé, et stabilité politique plus importante. Les pays représentés sont également dans des régions (Europe, Amérique du Nord), où des accords d’échanges sont déjà en place et permettraient un développement facilité.</a:t>
            </a:r>
          </a:p>
          <a:p>
            <a:endParaRPr lang="fr-FR" dirty="0"/>
          </a:p>
          <a:p>
            <a:r>
              <a:rPr lang="fr-FR" dirty="0"/>
              <a:t>Nous préconisons donc l’étude des pays suivants :</a:t>
            </a:r>
          </a:p>
          <a:p>
            <a:pPr lvl="1"/>
            <a:r>
              <a:rPr lang="fr-FR" dirty="0"/>
              <a:t>Allemagne, Australie, Autriche, Canada, Chine - RAS de Macao, Danemark, Finlande, Irlande, Islande, Israël, Japon, Luxembourg, Norvège, Nouvelle-Zélande, Royaume-Uni de Grande-Bretagne et d'Irlande du Nord, Suisse, Suède, États-Unis d'Amérique</a:t>
            </a:r>
          </a:p>
        </p:txBody>
      </p:sp>
      <p:sp>
        <p:nvSpPr>
          <p:cNvPr id="4" name="Espace réservé du numéro de diapositive 3">
            <a:extLst>
              <a:ext uri="{FF2B5EF4-FFF2-40B4-BE49-F238E27FC236}">
                <a16:creationId xmlns:a16="http://schemas.microsoft.com/office/drawing/2014/main" id="{FCFA594F-72E0-5838-88C5-6259EC007F09}"/>
              </a:ext>
            </a:extLst>
          </p:cNvPr>
          <p:cNvSpPr>
            <a:spLocks noGrp="1"/>
          </p:cNvSpPr>
          <p:nvPr>
            <p:ph type="sldNum" sz="quarter" idx="12"/>
          </p:nvPr>
        </p:nvSpPr>
        <p:spPr/>
        <p:txBody>
          <a:bodyPr>
            <a:normAutofit lnSpcReduction="10000"/>
          </a:bodyPr>
          <a:lstStyle/>
          <a:p>
            <a:fld id="{D894058C-1E8C-4873-8DBC-23AEB4609317}" type="slidenum">
              <a:rPr lang="fr-FR" smtClean="0"/>
              <a:t>14</a:t>
            </a:fld>
            <a:endParaRPr lang="fr-FR"/>
          </a:p>
        </p:txBody>
      </p:sp>
    </p:spTree>
    <p:extLst>
      <p:ext uri="{BB962C8B-B14F-4D97-AF65-F5344CB8AC3E}">
        <p14:creationId xmlns:p14="http://schemas.microsoft.com/office/powerpoint/2010/main" val="603746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B8A95F-673E-05F5-280F-2F7FF3B51775}"/>
              </a:ext>
            </a:extLst>
          </p:cNvPr>
          <p:cNvSpPr>
            <a:spLocks noGrp="1"/>
          </p:cNvSpPr>
          <p:nvPr>
            <p:ph type="title"/>
          </p:nvPr>
        </p:nvSpPr>
        <p:spPr/>
        <p:txBody>
          <a:bodyPr/>
          <a:lstStyle/>
          <a:p>
            <a:r>
              <a:rPr lang="fr-FR" dirty="0"/>
              <a:t>Contexte</a:t>
            </a:r>
          </a:p>
        </p:txBody>
      </p:sp>
      <p:sp>
        <p:nvSpPr>
          <p:cNvPr id="3" name="Espace réservé du contenu 2">
            <a:extLst>
              <a:ext uri="{FF2B5EF4-FFF2-40B4-BE49-F238E27FC236}">
                <a16:creationId xmlns:a16="http://schemas.microsoft.com/office/drawing/2014/main" id="{79225F56-0701-B605-8512-C1797E39B84D}"/>
              </a:ext>
            </a:extLst>
          </p:cNvPr>
          <p:cNvSpPr>
            <a:spLocks noGrp="1"/>
          </p:cNvSpPr>
          <p:nvPr>
            <p:ph sz="half" idx="1"/>
          </p:nvPr>
        </p:nvSpPr>
        <p:spPr>
          <a:xfrm>
            <a:off x="1261872" y="1828800"/>
            <a:ext cx="5826990" cy="4351337"/>
          </a:xfrm>
        </p:spPr>
        <p:txBody>
          <a:bodyPr/>
          <a:lstStyle/>
          <a:p>
            <a:pPr marL="0" indent="0" algn="just">
              <a:buNone/>
            </a:pPr>
            <a:r>
              <a:rPr lang="fr-FR" dirty="0"/>
              <a:t>L’entreprise La Poule qui Chante produit des poulets et souhaite s’étendre à l’international.</a:t>
            </a:r>
          </a:p>
          <a:p>
            <a:pPr marL="0" indent="0" algn="just">
              <a:buNone/>
            </a:pPr>
            <a:r>
              <a:rPr lang="fr-FR" dirty="0"/>
              <a:t>Aucune zone géographique n’est arrêtée. </a:t>
            </a:r>
          </a:p>
          <a:p>
            <a:pPr marL="0" indent="0" algn="just">
              <a:buNone/>
            </a:pPr>
            <a:r>
              <a:rPr lang="fr-FR" dirty="0"/>
              <a:t>L’analyse sera réalisée à partir des données disponibles sur le site de la </a:t>
            </a:r>
            <a:r>
              <a:rPr lang="en-US" dirty="0"/>
              <a:t>FAO (Food and Agriculture Organization).</a:t>
            </a:r>
          </a:p>
          <a:p>
            <a:pPr marL="0" indent="0" algn="just">
              <a:buNone/>
            </a:pPr>
            <a:r>
              <a:rPr lang="en-US" dirty="0" err="1"/>
              <a:t>L’objectif</a:t>
            </a:r>
            <a:r>
              <a:rPr lang="en-US" dirty="0"/>
              <a:t> </a:t>
            </a:r>
            <a:r>
              <a:rPr lang="en-US" dirty="0" err="1"/>
              <a:t>est</a:t>
            </a:r>
            <a:r>
              <a:rPr lang="en-US" dirty="0"/>
              <a:t> de </a:t>
            </a:r>
            <a:r>
              <a:rPr lang="en-US" dirty="0" err="1"/>
              <a:t>fournir</a:t>
            </a:r>
            <a:r>
              <a:rPr lang="en-US" dirty="0"/>
              <a:t> </a:t>
            </a:r>
            <a:r>
              <a:rPr lang="en-US" dirty="0" err="1"/>
              <a:t>une</a:t>
            </a:r>
            <a:r>
              <a:rPr lang="en-US" dirty="0"/>
              <a:t> première </a:t>
            </a:r>
            <a:r>
              <a:rPr lang="en-US" dirty="0" err="1"/>
              <a:t>analyse</a:t>
            </a:r>
            <a:r>
              <a:rPr lang="en-US" dirty="0"/>
              <a:t> </a:t>
            </a:r>
            <a:r>
              <a:rPr lang="en-US" dirty="0" err="1"/>
              <a:t>permettant</a:t>
            </a:r>
            <a:r>
              <a:rPr lang="en-US" dirty="0"/>
              <a:t> de faire </a:t>
            </a:r>
            <a:r>
              <a:rPr lang="en-US" dirty="0" err="1"/>
              <a:t>ressortir</a:t>
            </a:r>
            <a:r>
              <a:rPr lang="en-US" dirty="0"/>
              <a:t>  des </a:t>
            </a:r>
            <a:r>
              <a:rPr lang="en-US" dirty="0" err="1"/>
              <a:t>groupements</a:t>
            </a:r>
            <a:r>
              <a:rPr lang="en-US" dirty="0"/>
              <a:t> de pays à </a:t>
            </a:r>
            <a:r>
              <a:rPr lang="en-US" dirty="0" err="1"/>
              <a:t>cibler</a:t>
            </a:r>
            <a:r>
              <a:rPr lang="en-US" dirty="0"/>
              <a:t> pour </a:t>
            </a:r>
            <a:r>
              <a:rPr lang="en-US" dirty="0" err="1"/>
              <a:t>l’export</a:t>
            </a:r>
            <a:r>
              <a:rPr lang="en-US" dirty="0"/>
              <a:t>. </a:t>
            </a:r>
            <a:r>
              <a:rPr lang="en-US" dirty="0" err="1"/>
              <a:t>Cette</a:t>
            </a:r>
            <a:r>
              <a:rPr lang="en-US" dirty="0"/>
              <a:t> </a:t>
            </a:r>
            <a:r>
              <a:rPr lang="en-US" dirty="0" err="1"/>
              <a:t>analyse</a:t>
            </a:r>
            <a:r>
              <a:rPr lang="en-US" dirty="0"/>
              <a:t> sera par la suite </a:t>
            </a:r>
            <a:r>
              <a:rPr lang="en-US" dirty="0" err="1"/>
              <a:t>approfondie</a:t>
            </a:r>
            <a:r>
              <a:rPr lang="en-US" dirty="0"/>
              <a:t> par le métier.</a:t>
            </a:r>
            <a:endParaRPr lang="fr-FR" dirty="0"/>
          </a:p>
        </p:txBody>
      </p:sp>
      <p:pic>
        <p:nvPicPr>
          <p:cNvPr id="6" name="Espace réservé du contenu 5" descr="Une image contenant rouge, conception&#10;&#10;Description générée automatiquement">
            <a:extLst>
              <a:ext uri="{FF2B5EF4-FFF2-40B4-BE49-F238E27FC236}">
                <a16:creationId xmlns:a16="http://schemas.microsoft.com/office/drawing/2014/main" id="{23E5EF4D-6C72-9697-92FF-6EF5F9A4BBA1}"/>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6027" r="16499"/>
          <a:stretch/>
        </p:blipFill>
        <p:spPr>
          <a:xfrm>
            <a:off x="7088862" y="2435382"/>
            <a:ext cx="3711311" cy="2250525"/>
          </a:xfrm>
        </p:spPr>
      </p:pic>
      <p:sp>
        <p:nvSpPr>
          <p:cNvPr id="4" name="Espace réservé du numéro de diapositive 3">
            <a:extLst>
              <a:ext uri="{FF2B5EF4-FFF2-40B4-BE49-F238E27FC236}">
                <a16:creationId xmlns:a16="http://schemas.microsoft.com/office/drawing/2014/main" id="{D82183B7-9E65-5988-5ACB-39235E8149F4}"/>
              </a:ext>
            </a:extLst>
          </p:cNvPr>
          <p:cNvSpPr>
            <a:spLocks noGrp="1"/>
          </p:cNvSpPr>
          <p:nvPr>
            <p:ph type="sldNum" sz="quarter" idx="12"/>
          </p:nvPr>
        </p:nvSpPr>
        <p:spPr/>
        <p:txBody>
          <a:bodyPr>
            <a:normAutofit lnSpcReduction="10000"/>
          </a:bodyPr>
          <a:lstStyle/>
          <a:p>
            <a:fld id="{D894058C-1E8C-4873-8DBC-23AEB4609317}" type="slidenum">
              <a:rPr lang="fr-FR" smtClean="0"/>
              <a:t>2</a:t>
            </a:fld>
            <a:endParaRPr lang="fr-FR"/>
          </a:p>
        </p:txBody>
      </p:sp>
    </p:spTree>
    <p:extLst>
      <p:ext uri="{BB962C8B-B14F-4D97-AF65-F5344CB8AC3E}">
        <p14:creationId xmlns:p14="http://schemas.microsoft.com/office/powerpoint/2010/main" val="2012120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AB8B51-15A3-853F-2135-BDF6888F2D9D}"/>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2224CA05-D6B3-6999-7231-2AF232F6D3E1}"/>
              </a:ext>
            </a:extLst>
          </p:cNvPr>
          <p:cNvSpPr>
            <a:spLocks noGrp="1"/>
          </p:cNvSpPr>
          <p:nvPr>
            <p:ph idx="1"/>
          </p:nvPr>
        </p:nvSpPr>
        <p:spPr/>
        <p:txBody>
          <a:bodyPr>
            <a:normAutofit lnSpcReduction="10000"/>
          </a:bodyPr>
          <a:lstStyle/>
          <a:p>
            <a:pPr marL="514350" indent="-514350">
              <a:buFont typeface="+mj-lt"/>
              <a:buAutoNum type="romanUcPeriod"/>
            </a:pPr>
            <a:r>
              <a:rPr lang="fr-FR" dirty="0"/>
              <a:t>Préparation et Nettoyage des données</a:t>
            </a:r>
          </a:p>
          <a:p>
            <a:pPr lvl="1">
              <a:buFont typeface="Arial" panose="020B0604020202020204" pitchFamily="34" charset="0"/>
              <a:buChar char="•"/>
            </a:pPr>
            <a:r>
              <a:rPr lang="fr-FR" dirty="0"/>
              <a:t>Données fournies par l’entreprise</a:t>
            </a:r>
          </a:p>
          <a:p>
            <a:pPr lvl="1">
              <a:buFont typeface="Arial" panose="020B0604020202020204" pitchFamily="34" charset="0"/>
              <a:buChar char="•"/>
            </a:pPr>
            <a:r>
              <a:rPr lang="fr-FR" dirty="0"/>
              <a:t>Données supplémentaires</a:t>
            </a:r>
          </a:p>
          <a:p>
            <a:pPr marL="514350" indent="-514350">
              <a:buFont typeface="+mj-lt"/>
              <a:buAutoNum type="romanUcPeriod"/>
            </a:pPr>
            <a:r>
              <a:rPr lang="fr-FR" dirty="0"/>
              <a:t>Analyse des données</a:t>
            </a:r>
          </a:p>
          <a:p>
            <a:pPr lvl="1">
              <a:buFont typeface="Arial" panose="020B0604020202020204" pitchFamily="34" charset="0"/>
              <a:buChar char="•"/>
            </a:pPr>
            <a:r>
              <a:rPr lang="fr-FR" dirty="0"/>
              <a:t>Analyses univariées</a:t>
            </a:r>
          </a:p>
          <a:p>
            <a:pPr lvl="1">
              <a:buFont typeface="Arial" panose="020B0604020202020204" pitchFamily="34" charset="0"/>
              <a:buChar char="•"/>
            </a:pPr>
            <a:r>
              <a:rPr lang="fr-FR" dirty="0"/>
              <a:t>Analyses bivariées</a:t>
            </a:r>
          </a:p>
          <a:p>
            <a:pPr marL="514350" indent="-514350">
              <a:buFont typeface="+mj-lt"/>
              <a:buAutoNum type="romanUcPeriod"/>
            </a:pPr>
            <a:r>
              <a:rPr lang="fr-FR" dirty="0"/>
              <a:t>Clustering</a:t>
            </a:r>
          </a:p>
          <a:p>
            <a:pPr lvl="1">
              <a:buFont typeface="Arial" panose="020B0604020202020204" pitchFamily="34" charset="0"/>
              <a:buChar char="•"/>
            </a:pPr>
            <a:r>
              <a:rPr lang="fr-FR" dirty="0"/>
              <a:t>CAH</a:t>
            </a:r>
          </a:p>
          <a:p>
            <a:pPr lvl="1">
              <a:buFont typeface="Arial" panose="020B0604020202020204" pitchFamily="34" charset="0"/>
              <a:buChar char="•"/>
            </a:pPr>
            <a:r>
              <a:rPr lang="fr-FR" dirty="0" err="1"/>
              <a:t>Kmeans</a:t>
            </a:r>
            <a:endParaRPr lang="fr-FR" dirty="0"/>
          </a:p>
          <a:p>
            <a:pPr lvl="1">
              <a:buFont typeface="Arial" panose="020B0604020202020204" pitchFamily="34" charset="0"/>
              <a:buChar char="•"/>
            </a:pPr>
            <a:r>
              <a:rPr lang="fr-FR" dirty="0"/>
              <a:t>ACP</a:t>
            </a:r>
          </a:p>
          <a:p>
            <a:pPr marL="514350" indent="-514350">
              <a:buFont typeface="+mj-lt"/>
              <a:buAutoNum type="romanUcPeriod"/>
            </a:pPr>
            <a:r>
              <a:rPr lang="fr-FR" dirty="0"/>
              <a:t>Analyse des clusters</a:t>
            </a:r>
          </a:p>
          <a:p>
            <a:pPr marL="514350" indent="-514350">
              <a:buFont typeface="+mj-lt"/>
              <a:buAutoNum type="romanUcPeriod"/>
            </a:pPr>
            <a:r>
              <a:rPr lang="fr-FR" dirty="0"/>
              <a:t>Conclusions et Préconisations</a:t>
            </a:r>
          </a:p>
        </p:txBody>
      </p:sp>
      <p:sp>
        <p:nvSpPr>
          <p:cNvPr id="4" name="Espace réservé du numéro de diapositive 3">
            <a:extLst>
              <a:ext uri="{FF2B5EF4-FFF2-40B4-BE49-F238E27FC236}">
                <a16:creationId xmlns:a16="http://schemas.microsoft.com/office/drawing/2014/main" id="{4A48B9DD-854C-6233-677C-C045554D2E99}"/>
              </a:ext>
            </a:extLst>
          </p:cNvPr>
          <p:cNvSpPr>
            <a:spLocks noGrp="1"/>
          </p:cNvSpPr>
          <p:nvPr>
            <p:ph type="sldNum" sz="quarter" idx="12"/>
          </p:nvPr>
        </p:nvSpPr>
        <p:spPr/>
        <p:txBody>
          <a:bodyPr>
            <a:normAutofit lnSpcReduction="10000"/>
          </a:bodyPr>
          <a:lstStyle/>
          <a:p>
            <a:fld id="{D894058C-1E8C-4873-8DBC-23AEB4609317}" type="slidenum">
              <a:rPr lang="fr-FR" smtClean="0"/>
              <a:t>3</a:t>
            </a:fld>
            <a:endParaRPr lang="fr-FR"/>
          </a:p>
        </p:txBody>
      </p:sp>
    </p:spTree>
    <p:extLst>
      <p:ext uri="{BB962C8B-B14F-4D97-AF65-F5344CB8AC3E}">
        <p14:creationId xmlns:p14="http://schemas.microsoft.com/office/powerpoint/2010/main" val="2330549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50BE01-DE4B-7372-09C0-364236699204}"/>
              </a:ext>
            </a:extLst>
          </p:cNvPr>
          <p:cNvSpPr>
            <a:spLocks noGrp="1"/>
          </p:cNvSpPr>
          <p:nvPr>
            <p:ph type="title"/>
          </p:nvPr>
        </p:nvSpPr>
        <p:spPr/>
        <p:txBody>
          <a:bodyPr/>
          <a:lstStyle/>
          <a:p>
            <a:r>
              <a:rPr lang="fr-FR" dirty="0"/>
              <a:t>Préparation et Nettoyage 1/2</a:t>
            </a:r>
          </a:p>
        </p:txBody>
      </p:sp>
      <p:sp>
        <p:nvSpPr>
          <p:cNvPr id="3" name="Espace réservé du contenu 2">
            <a:extLst>
              <a:ext uri="{FF2B5EF4-FFF2-40B4-BE49-F238E27FC236}">
                <a16:creationId xmlns:a16="http://schemas.microsoft.com/office/drawing/2014/main" id="{FD762603-1174-3511-D805-4843902B79A5}"/>
              </a:ext>
            </a:extLst>
          </p:cNvPr>
          <p:cNvSpPr>
            <a:spLocks noGrp="1"/>
          </p:cNvSpPr>
          <p:nvPr>
            <p:ph idx="1"/>
          </p:nvPr>
        </p:nvSpPr>
        <p:spPr/>
        <p:txBody>
          <a:bodyPr/>
          <a:lstStyle/>
          <a:p>
            <a:r>
              <a:rPr lang="fr-FR" dirty="0"/>
              <a:t>Données fournies par l’entreprise :</a:t>
            </a:r>
          </a:p>
          <a:p>
            <a:pPr lvl="1"/>
            <a:r>
              <a:rPr lang="fr-FR" dirty="0"/>
              <a:t>Population</a:t>
            </a:r>
          </a:p>
          <a:p>
            <a:pPr lvl="1"/>
            <a:r>
              <a:rPr lang="fr-FR" dirty="0"/>
              <a:t>Disponibilité alimentaire en 2017</a:t>
            </a:r>
          </a:p>
          <a:p>
            <a:r>
              <a:rPr lang="fr-FR" dirty="0"/>
              <a:t>A partir de ces données, </a:t>
            </a:r>
          </a:p>
          <a:p>
            <a:pPr lvl="1"/>
            <a:r>
              <a:rPr lang="fr-FR" dirty="0"/>
              <a:t>Nous sélectionnons les valeurs suivantes : Population, Disponibilité alimentaire (Kcal/personne/jour)</a:t>
            </a:r>
          </a:p>
          <a:p>
            <a:pPr lvl="1"/>
            <a:r>
              <a:rPr lang="fr-FR" dirty="0"/>
              <a:t>Nous calculons les valeurs suivantes :</a:t>
            </a:r>
          </a:p>
          <a:p>
            <a:pPr lvl="2"/>
            <a:r>
              <a:rPr lang="fr-FR" dirty="0"/>
              <a:t>Autosuffisance : Production / Disponibilité alimentaire</a:t>
            </a:r>
          </a:p>
          <a:p>
            <a:pPr lvl="2"/>
            <a:r>
              <a:rPr lang="fr-FR" dirty="0"/>
              <a:t>Part Import : Import / Disponibilité alimentaire</a:t>
            </a:r>
          </a:p>
          <a:p>
            <a:pPr lvl="2"/>
            <a:r>
              <a:rPr lang="fr-FR" dirty="0"/>
              <a:t>Evolution de la population entre 2013 et 2017</a:t>
            </a:r>
          </a:p>
          <a:p>
            <a:pPr lvl="2"/>
            <a:r>
              <a:rPr lang="fr-FR" dirty="0"/>
              <a:t>Part du poulet dans la disponibilité alimentaire : Protéines «Poulet »/Protéines « Animales » qui permet de connaitre les habitudes de consommation</a:t>
            </a:r>
          </a:p>
          <a:p>
            <a:endParaRPr lang="fr-FR" dirty="0"/>
          </a:p>
          <a:p>
            <a:pPr lvl="1"/>
            <a:endParaRPr lang="fr-FR" dirty="0"/>
          </a:p>
        </p:txBody>
      </p:sp>
      <p:sp>
        <p:nvSpPr>
          <p:cNvPr id="4" name="Espace réservé du numéro de diapositive 3">
            <a:extLst>
              <a:ext uri="{FF2B5EF4-FFF2-40B4-BE49-F238E27FC236}">
                <a16:creationId xmlns:a16="http://schemas.microsoft.com/office/drawing/2014/main" id="{76BEA7C7-4154-3C78-7B35-C5951CEA4CEE}"/>
              </a:ext>
            </a:extLst>
          </p:cNvPr>
          <p:cNvSpPr>
            <a:spLocks noGrp="1"/>
          </p:cNvSpPr>
          <p:nvPr>
            <p:ph type="sldNum" sz="quarter" idx="12"/>
          </p:nvPr>
        </p:nvSpPr>
        <p:spPr/>
        <p:txBody>
          <a:bodyPr>
            <a:normAutofit lnSpcReduction="10000"/>
          </a:bodyPr>
          <a:lstStyle/>
          <a:p>
            <a:fld id="{D894058C-1E8C-4873-8DBC-23AEB4609317}" type="slidenum">
              <a:rPr lang="fr-FR" smtClean="0"/>
              <a:t>4</a:t>
            </a:fld>
            <a:endParaRPr lang="fr-FR"/>
          </a:p>
        </p:txBody>
      </p:sp>
    </p:spTree>
    <p:extLst>
      <p:ext uri="{BB962C8B-B14F-4D97-AF65-F5344CB8AC3E}">
        <p14:creationId xmlns:p14="http://schemas.microsoft.com/office/powerpoint/2010/main" val="1452807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50BE01-DE4B-7372-09C0-364236699204}"/>
              </a:ext>
            </a:extLst>
          </p:cNvPr>
          <p:cNvSpPr>
            <a:spLocks noGrp="1"/>
          </p:cNvSpPr>
          <p:nvPr>
            <p:ph type="title"/>
          </p:nvPr>
        </p:nvSpPr>
        <p:spPr/>
        <p:txBody>
          <a:bodyPr/>
          <a:lstStyle/>
          <a:p>
            <a:r>
              <a:rPr lang="fr-FR" dirty="0"/>
              <a:t>Préparation et Nettoyage 2/2</a:t>
            </a:r>
          </a:p>
        </p:txBody>
      </p:sp>
      <p:sp>
        <p:nvSpPr>
          <p:cNvPr id="3" name="Espace réservé du contenu 2">
            <a:extLst>
              <a:ext uri="{FF2B5EF4-FFF2-40B4-BE49-F238E27FC236}">
                <a16:creationId xmlns:a16="http://schemas.microsoft.com/office/drawing/2014/main" id="{FD762603-1174-3511-D805-4843902B79A5}"/>
              </a:ext>
            </a:extLst>
          </p:cNvPr>
          <p:cNvSpPr>
            <a:spLocks noGrp="1"/>
          </p:cNvSpPr>
          <p:nvPr>
            <p:ph idx="1"/>
          </p:nvPr>
        </p:nvSpPr>
        <p:spPr/>
        <p:txBody>
          <a:bodyPr/>
          <a:lstStyle/>
          <a:p>
            <a:r>
              <a:rPr lang="fr-FR" dirty="0"/>
              <a:t>Données supplémentaires à partir du site de la FAO:</a:t>
            </a:r>
          </a:p>
          <a:p>
            <a:pPr lvl="1"/>
            <a:r>
              <a:rPr lang="fr-FR" dirty="0"/>
              <a:t>PIB par Habitant en 2017 et Evolution entre 2013 et 2017</a:t>
            </a:r>
          </a:p>
          <a:p>
            <a:pPr lvl="1"/>
            <a:r>
              <a:rPr lang="fr-FR" dirty="0"/>
              <a:t>Evolution des importations entre 2013 et 2017</a:t>
            </a:r>
          </a:p>
          <a:p>
            <a:pPr lvl="1"/>
            <a:r>
              <a:rPr lang="fr-FR" dirty="0"/>
              <a:t>Evolution de la consommation entre 2013 et 2017</a:t>
            </a:r>
          </a:p>
          <a:p>
            <a:pPr lvl="1"/>
            <a:r>
              <a:rPr lang="fr-FR" dirty="0"/>
              <a:t>Index de Stabilité politique en 2017</a:t>
            </a:r>
          </a:p>
          <a:p>
            <a:pPr lvl="1"/>
            <a:endParaRPr lang="fr-FR" dirty="0"/>
          </a:p>
          <a:p>
            <a:r>
              <a:rPr lang="fr-FR" dirty="0"/>
              <a:t>Nous obtenons un </a:t>
            </a:r>
            <a:r>
              <a:rPr lang="fr-FR" dirty="0" err="1"/>
              <a:t>DataFrame</a:t>
            </a:r>
            <a:r>
              <a:rPr lang="fr-FR" dirty="0"/>
              <a:t> avec 172 pays et 11 variables que nous allons étudier et dont nous allons garder uniquement les variables d’</a:t>
            </a:r>
            <a:r>
              <a:rPr lang="fr-FR" dirty="0" err="1"/>
              <a:t>interêt</a:t>
            </a:r>
            <a:endParaRPr lang="fr-FR" dirty="0"/>
          </a:p>
          <a:p>
            <a:pPr marL="274320" lvl="1" indent="0">
              <a:buNone/>
            </a:pPr>
            <a:endParaRPr lang="fr-FR" dirty="0"/>
          </a:p>
        </p:txBody>
      </p:sp>
      <p:sp>
        <p:nvSpPr>
          <p:cNvPr id="4" name="Espace réservé du numéro de diapositive 3">
            <a:extLst>
              <a:ext uri="{FF2B5EF4-FFF2-40B4-BE49-F238E27FC236}">
                <a16:creationId xmlns:a16="http://schemas.microsoft.com/office/drawing/2014/main" id="{FB32510E-3CE8-5DAB-14C9-BAE8A338E5BC}"/>
              </a:ext>
            </a:extLst>
          </p:cNvPr>
          <p:cNvSpPr>
            <a:spLocks noGrp="1"/>
          </p:cNvSpPr>
          <p:nvPr>
            <p:ph type="sldNum" sz="quarter" idx="12"/>
          </p:nvPr>
        </p:nvSpPr>
        <p:spPr/>
        <p:txBody>
          <a:bodyPr>
            <a:normAutofit lnSpcReduction="10000"/>
          </a:bodyPr>
          <a:lstStyle/>
          <a:p>
            <a:fld id="{D894058C-1E8C-4873-8DBC-23AEB4609317}" type="slidenum">
              <a:rPr lang="fr-FR" smtClean="0"/>
              <a:t>5</a:t>
            </a:fld>
            <a:endParaRPr lang="fr-FR"/>
          </a:p>
        </p:txBody>
      </p:sp>
    </p:spTree>
    <p:extLst>
      <p:ext uri="{BB962C8B-B14F-4D97-AF65-F5344CB8AC3E}">
        <p14:creationId xmlns:p14="http://schemas.microsoft.com/office/powerpoint/2010/main" val="2313822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807EE4-CEC1-5071-4562-BC6BB2A11209}"/>
              </a:ext>
            </a:extLst>
          </p:cNvPr>
          <p:cNvSpPr>
            <a:spLocks noGrp="1"/>
          </p:cNvSpPr>
          <p:nvPr>
            <p:ph type="title"/>
          </p:nvPr>
        </p:nvSpPr>
        <p:spPr/>
        <p:txBody>
          <a:bodyPr/>
          <a:lstStyle/>
          <a:p>
            <a:r>
              <a:rPr lang="fr-FR" dirty="0"/>
              <a:t>Analyse des données 1/2</a:t>
            </a:r>
          </a:p>
        </p:txBody>
      </p:sp>
      <p:sp>
        <p:nvSpPr>
          <p:cNvPr id="3" name="Espace réservé du contenu 2">
            <a:extLst>
              <a:ext uri="{FF2B5EF4-FFF2-40B4-BE49-F238E27FC236}">
                <a16:creationId xmlns:a16="http://schemas.microsoft.com/office/drawing/2014/main" id="{0342782F-E8B6-448F-13E4-661410ED099B}"/>
              </a:ext>
            </a:extLst>
          </p:cNvPr>
          <p:cNvSpPr>
            <a:spLocks noGrp="1"/>
          </p:cNvSpPr>
          <p:nvPr>
            <p:ph idx="1"/>
          </p:nvPr>
        </p:nvSpPr>
        <p:spPr/>
        <p:txBody>
          <a:bodyPr/>
          <a:lstStyle/>
          <a:p>
            <a:r>
              <a:rPr lang="fr-FR" dirty="0"/>
              <a:t>Analyse Univariée</a:t>
            </a:r>
          </a:p>
          <a:p>
            <a:pPr lvl="1"/>
            <a:r>
              <a:rPr lang="fr-FR" dirty="0"/>
              <a:t>Visualisation par </a:t>
            </a:r>
            <a:r>
              <a:rPr lang="fr-FR" dirty="0" err="1"/>
              <a:t>Boxplot</a:t>
            </a:r>
            <a:endParaRPr lang="fr-FR" dirty="0"/>
          </a:p>
          <a:p>
            <a:pPr lvl="1"/>
            <a:r>
              <a:rPr lang="fr-FR" dirty="0"/>
              <a:t>Affichage des valeurs Min, Max, moyenne et médiane</a:t>
            </a:r>
          </a:p>
          <a:p>
            <a:pPr lvl="1"/>
            <a:r>
              <a:rPr lang="fr-FR" dirty="0"/>
              <a:t>Dénombrement et listing des </a:t>
            </a:r>
            <a:r>
              <a:rPr lang="fr-FR" dirty="0" err="1"/>
              <a:t>outliers</a:t>
            </a:r>
            <a:endParaRPr lang="fr-FR" dirty="0"/>
          </a:p>
          <a:p>
            <a:pPr lvl="1"/>
            <a:r>
              <a:rPr lang="fr-FR" dirty="0"/>
              <a:t>Test de normalité par le test de Shapiro-</a:t>
            </a:r>
            <a:r>
              <a:rPr lang="fr-FR" dirty="0" err="1"/>
              <a:t>Wilk</a:t>
            </a:r>
            <a:endParaRPr lang="fr-FR" dirty="0"/>
          </a:p>
          <a:p>
            <a:r>
              <a:rPr lang="fr-FR" dirty="0"/>
              <a:t>Suite à cette première analyse, nous choisissons les variables qui suivent une distribution normale et enlevons les données suivantes :</a:t>
            </a:r>
          </a:p>
          <a:p>
            <a:pPr lvl="1"/>
            <a:r>
              <a:rPr lang="fr-FR" dirty="0"/>
              <a:t>Population</a:t>
            </a:r>
          </a:p>
          <a:p>
            <a:pPr lvl="1"/>
            <a:r>
              <a:rPr lang="fr-FR" dirty="0"/>
              <a:t>Disponibilité intérieure</a:t>
            </a:r>
          </a:p>
          <a:p>
            <a:pPr lvl="1"/>
            <a:r>
              <a:rPr lang="fr-FR" dirty="0"/>
              <a:t>Part Poulet</a:t>
            </a:r>
          </a:p>
          <a:p>
            <a:pPr lvl="1"/>
            <a:endParaRPr lang="fr-FR" dirty="0"/>
          </a:p>
          <a:p>
            <a:pPr lvl="1"/>
            <a:endParaRPr lang="fr-FR" dirty="0"/>
          </a:p>
          <a:p>
            <a:pPr lvl="1"/>
            <a:endParaRPr lang="fr-FR" dirty="0"/>
          </a:p>
        </p:txBody>
      </p:sp>
      <p:sp>
        <p:nvSpPr>
          <p:cNvPr id="4" name="Espace réservé du numéro de diapositive 3">
            <a:extLst>
              <a:ext uri="{FF2B5EF4-FFF2-40B4-BE49-F238E27FC236}">
                <a16:creationId xmlns:a16="http://schemas.microsoft.com/office/drawing/2014/main" id="{79EE78F5-6337-7316-0D1C-3B4C79933C7E}"/>
              </a:ext>
            </a:extLst>
          </p:cNvPr>
          <p:cNvSpPr>
            <a:spLocks noGrp="1"/>
          </p:cNvSpPr>
          <p:nvPr>
            <p:ph type="sldNum" sz="quarter" idx="12"/>
          </p:nvPr>
        </p:nvSpPr>
        <p:spPr/>
        <p:txBody>
          <a:bodyPr>
            <a:normAutofit lnSpcReduction="10000"/>
          </a:bodyPr>
          <a:lstStyle/>
          <a:p>
            <a:fld id="{D894058C-1E8C-4873-8DBC-23AEB4609317}" type="slidenum">
              <a:rPr lang="fr-FR" smtClean="0"/>
              <a:t>6</a:t>
            </a:fld>
            <a:endParaRPr lang="fr-FR"/>
          </a:p>
        </p:txBody>
      </p:sp>
    </p:spTree>
    <p:extLst>
      <p:ext uri="{BB962C8B-B14F-4D97-AF65-F5344CB8AC3E}">
        <p14:creationId xmlns:p14="http://schemas.microsoft.com/office/powerpoint/2010/main" val="2464644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E7DE237-F32A-5C5E-4E1C-87A2D7112F48}"/>
              </a:ext>
            </a:extLst>
          </p:cNvPr>
          <p:cNvSpPr>
            <a:spLocks noGrp="1"/>
          </p:cNvSpPr>
          <p:nvPr>
            <p:ph idx="1"/>
          </p:nvPr>
        </p:nvSpPr>
        <p:spPr>
          <a:xfrm>
            <a:off x="1261872" y="1828800"/>
            <a:ext cx="4344601" cy="4351337"/>
          </a:xfrm>
        </p:spPr>
        <p:txBody>
          <a:bodyPr/>
          <a:lstStyle/>
          <a:p>
            <a:r>
              <a:rPr lang="fr-FR" dirty="0"/>
              <a:t>Analyses bivariées </a:t>
            </a:r>
          </a:p>
          <a:p>
            <a:pPr lvl="1"/>
            <a:r>
              <a:rPr lang="fr-FR" dirty="0"/>
              <a:t>Visualisation par </a:t>
            </a:r>
            <a:r>
              <a:rPr lang="fr-FR" dirty="0" err="1"/>
              <a:t>ScatterPlot</a:t>
            </a:r>
            <a:endParaRPr lang="fr-FR" dirty="0"/>
          </a:p>
          <a:p>
            <a:pPr lvl="1"/>
            <a:r>
              <a:rPr lang="fr-FR" dirty="0"/>
              <a:t>Test de Corrélation de Pearson</a:t>
            </a:r>
          </a:p>
          <a:p>
            <a:r>
              <a:rPr lang="fr-FR" dirty="0"/>
              <a:t>Matrice de corrélation</a:t>
            </a:r>
          </a:p>
          <a:p>
            <a:pPr lvl="1"/>
            <a:r>
              <a:rPr lang="fr-FR" dirty="0"/>
              <a:t>Permet le résumé de l’analyse bivariée</a:t>
            </a:r>
          </a:p>
          <a:p>
            <a:r>
              <a:rPr lang="fr-FR" dirty="0"/>
              <a:t>L’évolution de la consommation et des importations étant fortement corrélée, nous ne gardons que les importations.</a:t>
            </a:r>
          </a:p>
          <a:p>
            <a:r>
              <a:rPr lang="fr-FR" dirty="0"/>
              <a:t>L’index de Stabilité Politique servira à l’analyse finale</a:t>
            </a:r>
          </a:p>
          <a:p>
            <a:pPr lvl="1"/>
            <a:endParaRPr lang="fr-FR" dirty="0"/>
          </a:p>
          <a:p>
            <a:pPr marL="274320" lvl="1" indent="0">
              <a:buNone/>
            </a:pPr>
            <a:endParaRPr lang="fr-FR" dirty="0"/>
          </a:p>
        </p:txBody>
      </p:sp>
      <p:pic>
        <p:nvPicPr>
          <p:cNvPr id="5" name="Image 4">
            <a:extLst>
              <a:ext uri="{FF2B5EF4-FFF2-40B4-BE49-F238E27FC236}">
                <a16:creationId xmlns:a16="http://schemas.microsoft.com/office/drawing/2014/main" id="{CAF8C96C-E3CA-64DB-313B-A217C249631B}"/>
              </a:ext>
            </a:extLst>
          </p:cNvPr>
          <p:cNvPicPr>
            <a:picLocks noChangeAspect="1"/>
          </p:cNvPicPr>
          <p:nvPr/>
        </p:nvPicPr>
        <p:blipFill>
          <a:blip r:embed="rId2"/>
          <a:stretch>
            <a:fillRect/>
          </a:stretch>
        </p:blipFill>
        <p:spPr>
          <a:xfrm>
            <a:off x="5867566" y="641927"/>
            <a:ext cx="5371179" cy="5574145"/>
          </a:xfrm>
          <a:prstGeom prst="rect">
            <a:avLst/>
          </a:prstGeom>
        </p:spPr>
      </p:pic>
      <p:sp>
        <p:nvSpPr>
          <p:cNvPr id="2" name="Titre 1">
            <a:extLst>
              <a:ext uri="{FF2B5EF4-FFF2-40B4-BE49-F238E27FC236}">
                <a16:creationId xmlns:a16="http://schemas.microsoft.com/office/drawing/2014/main" id="{73AA3168-58A8-EAFF-CCF5-7DA6BC59504C}"/>
              </a:ext>
            </a:extLst>
          </p:cNvPr>
          <p:cNvSpPr>
            <a:spLocks noGrp="1"/>
          </p:cNvSpPr>
          <p:nvPr>
            <p:ph type="title"/>
          </p:nvPr>
        </p:nvSpPr>
        <p:spPr>
          <a:xfrm>
            <a:off x="1261871" y="294198"/>
            <a:ext cx="6025620" cy="1397124"/>
          </a:xfrm>
        </p:spPr>
        <p:txBody>
          <a:bodyPr/>
          <a:lstStyle/>
          <a:p>
            <a:r>
              <a:rPr lang="fr-FR" dirty="0"/>
              <a:t>Analyse des données 2/2</a:t>
            </a:r>
          </a:p>
        </p:txBody>
      </p:sp>
      <p:sp>
        <p:nvSpPr>
          <p:cNvPr id="4" name="Espace réservé du numéro de diapositive 3">
            <a:extLst>
              <a:ext uri="{FF2B5EF4-FFF2-40B4-BE49-F238E27FC236}">
                <a16:creationId xmlns:a16="http://schemas.microsoft.com/office/drawing/2014/main" id="{1AC0988A-A7BE-0094-A5A2-72A5AE22279A}"/>
              </a:ext>
            </a:extLst>
          </p:cNvPr>
          <p:cNvSpPr>
            <a:spLocks noGrp="1"/>
          </p:cNvSpPr>
          <p:nvPr>
            <p:ph type="sldNum" sz="quarter" idx="12"/>
          </p:nvPr>
        </p:nvSpPr>
        <p:spPr/>
        <p:txBody>
          <a:bodyPr>
            <a:normAutofit lnSpcReduction="10000"/>
          </a:bodyPr>
          <a:lstStyle/>
          <a:p>
            <a:fld id="{D894058C-1E8C-4873-8DBC-23AEB4609317}" type="slidenum">
              <a:rPr lang="fr-FR" smtClean="0"/>
              <a:t>7</a:t>
            </a:fld>
            <a:endParaRPr lang="fr-FR"/>
          </a:p>
        </p:txBody>
      </p:sp>
    </p:spTree>
    <p:extLst>
      <p:ext uri="{BB962C8B-B14F-4D97-AF65-F5344CB8AC3E}">
        <p14:creationId xmlns:p14="http://schemas.microsoft.com/office/powerpoint/2010/main" val="3087819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F53FEB-DBE4-AA44-665E-709EEDF672C4}"/>
              </a:ext>
            </a:extLst>
          </p:cNvPr>
          <p:cNvSpPr>
            <a:spLocks noGrp="1"/>
          </p:cNvSpPr>
          <p:nvPr>
            <p:ph type="title"/>
          </p:nvPr>
        </p:nvSpPr>
        <p:spPr/>
        <p:txBody>
          <a:bodyPr/>
          <a:lstStyle/>
          <a:p>
            <a:r>
              <a:rPr lang="fr-FR" dirty="0"/>
              <a:t>Clustering</a:t>
            </a:r>
          </a:p>
        </p:txBody>
      </p:sp>
      <p:sp>
        <p:nvSpPr>
          <p:cNvPr id="3" name="Espace réservé du contenu 2">
            <a:extLst>
              <a:ext uri="{FF2B5EF4-FFF2-40B4-BE49-F238E27FC236}">
                <a16:creationId xmlns:a16="http://schemas.microsoft.com/office/drawing/2014/main" id="{3F8B6351-BFAF-B78D-FB9F-E56F4A162022}"/>
              </a:ext>
            </a:extLst>
          </p:cNvPr>
          <p:cNvSpPr>
            <a:spLocks noGrp="1"/>
          </p:cNvSpPr>
          <p:nvPr>
            <p:ph idx="1"/>
          </p:nvPr>
        </p:nvSpPr>
        <p:spPr/>
        <p:txBody>
          <a:bodyPr/>
          <a:lstStyle/>
          <a:p>
            <a:r>
              <a:rPr lang="fr-FR" dirty="0"/>
              <a:t>Nous conservons les variables suivantes :</a:t>
            </a:r>
          </a:p>
          <a:p>
            <a:pPr lvl="1"/>
            <a:r>
              <a:rPr lang="fr-FR" dirty="0"/>
              <a:t>Autosuffisance, part Import, Evolution de la population 2013-2017, PIB par habitant, Evolution des importation 2013-2017</a:t>
            </a:r>
          </a:p>
          <a:p>
            <a:r>
              <a:rPr lang="fr-FR" dirty="0"/>
              <a:t>Clustering : </a:t>
            </a:r>
          </a:p>
          <a:p>
            <a:pPr lvl="1"/>
            <a:r>
              <a:rPr lang="fr-FR" dirty="0"/>
              <a:t>Méthode Classification Hiérarchique Ascendante</a:t>
            </a:r>
          </a:p>
          <a:p>
            <a:pPr lvl="1"/>
            <a:r>
              <a:rPr lang="fr-FR" dirty="0"/>
              <a:t>Méthode K-</a:t>
            </a:r>
            <a:r>
              <a:rPr lang="fr-FR" dirty="0" err="1"/>
              <a:t>Means</a:t>
            </a:r>
            <a:endParaRPr lang="fr-FR" dirty="0"/>
          </a:p>
          <a:p>
            <a:pPr lvl="1"/>
            <a:r>
              <a:rPr lang="fr-FR" dirty="0"/>
              <a:t>Méthode ACP</a:t>
            </a:r>
          </a:p>
        </p:txBody>
      </p:sp>
      <p:sp>
        <p:nvSpPr>
          <p:cNvPr id="4" name="Espace réservé du numéro de diapositive 3">
            <a:extLst>
              <a:ext uri="{FF2B5EF4-FFF2-40B4-BE49-F238E27FC236}">
                <a16:creationId xmlns:a16="http://schemas.microsoft.com/office/drawing/2014/main" id="{E9CB70BF-FE0F-4654-8590-B01561B3575F}"/>
              </a:ext>
            </a:extLst>
          </p:cNvPr>
          <p:cNvSpPr>
            <a:spLocks noGrp="1"/>
          </p:cNvSpPr>
          <p:nvPr>
            <p:ph type="sldNum" sz="quarter" idx="12"/>
          </p:nvPr>
        </p:nvSpPr>
        <p:spPr/>
        <p:txBody>
          <a:bodyPr>
            <a:normAutofit lnSpcReduction="10000"/>
          </a:bodyPr>
          <a:lstStyle/>
          <a:p>
            <a:fld id="{D894058C-1E8C-4873-8DBC-23AEB4609317}" type="slidenum">
              <a:rPr lang="fr-FR" smtClean="0"/>
              <a:t>8</a:t>
            </a:fld>
            <a:endParaRPr lang="fr-FR"/>
          </a:p>
        </p:txBody>
      </p:sp>
    </p:spTree>
    <p:extLst>
      <p:ext uri="{BB962C8B-B14F-4D97-AF65-F5344CB8AC3E}">
        <p14:creationId xmlns:p14="http://schemas.microsoft.com/office/powerpoint/2010/main" val="582421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F53FEB-DBE4-AA44-665E-709EEDF672C4}"/>
              </a:ext>
            </a:extLst>
          </p:cNvPr>
          <p:cNvSpPr>
            <a:spLocks noGrp="1"/>
          </p:cNvSpPr>
          <p:nvPr>
            <p:ph type="title"/>
          </p:nvPr>
        </p:nvSpPr>
        <p:spPr/>
        <p:txBody>
          <a:bodyPr/>
          <a:lstStyle/>
          <a:p>
            <a:r>
              <a:rPr lang="fr-FR" dirty="0"/>
              <a:t>Clustering : CAH</a:t>
            </a:r>
          </a:p>
        </p:txBody>
      </p:sp>
      <p:sp>
        <p:nvSpPr>
          <p:cNvPr id="3" name="Espace réservé du contenu 2">
            <a:extLst>
              <a:ext uri="{FF2B5EF4-FFF2-40B4-BE49-F238E27FC236}">
                <a16:creationId xmlns:a16="http://schemas.microsoft.com/office/drawing/2014/main" id="{3F8B6351-BFAF-B78D-FB9F-E56F4A162022}"/>
              </a:ext>
            </a:extLst>
          </p:cNvPr>
          <p:cNvSpPr>
            <a:spLocks noGrp="1"/>
          </p:cNvSpPr>
          <p:nvPr>
            <p:ph idx="1"/>
          </p:nvPr>
        </p:nvSpPr>
        <p:spPr>
          <a:xfrm>
            <a:off x="1261872" y="1828800"/>
            <a:ext cx="6866128" cy="4544291"/>
          </a:xfrm>
        </p:spPr>
        <p:txBody>
          <a:bodyPr>
            <a:normAutofit/>
          </a:bodyPr>
          <a:lstStyle/>
          <a:p>
            <a:r>
              <a:rPr lang="fr-FR" dirty="0"/>
              <a:t>Répartition en 5 clusters :</a:t>
            </a:r>
          </a:p>
          <a:p>
            <a:endParaRPr lang="fr-FR" dirty="0"/>
          </a:p>
          <a:p>
            <a:endParaRPr lang="fr-FR" dirty="0"/>
          </a:p>
          <a:p>
            <a:endParaRPr lang="fr-FR" dirty="0"/>
          </a:p>
          <a:p>
            <a:endParaRPr lang="fr-FR" dirty="0"/>
          </a:p>
          <a:p>
            <a:r>
              <a:rPr lang="fr-FR" dirty="0"/>
              <a:t>Clusters d’</a:t>
            </a:r>
            <a:r>
              <a:rPr lang="fr-FR" dirty="0" err="1"/>
              <a:t>interêt</a:t>
            </a:r>
            <a:r>
              <a:rPr lang="fr-FR" dirty="0"/>
              <a:t> :</a:t>
            </a:r>
          </a:p>
          <a:p>
            <a:pPr lvl="1"/>
            <a:r>
              <a:rPr lang="fr-FR" dirty="0"/>
              <a:t>Cluster 1 : Faible autosuffisance, importants imports,  « pauvre »</a:t>
            </a:r>
          </a:p>
          <a:p>
            <a:pPr lvl="1"/>
            <a:r>
              <a:rPr lang="fr-FR" dirty="0"/>
              <a:t>Cluster 3 : autosuffisance intermédiaire, importants imports,  « riches »</a:t>
            </a:r>
          </a:p>
          <a:p>
            <a:pPr lvl="1"/>
            <a:endParaRPr lang="fr-FR" dirty="0"/>
          </a:p>
          <a:p>
            <a:pPr lvl="1"/>
            <a:endParaRPr lang="fr-FR" dirty="0"/>
          </a:p>
          <a:p>
            <a:endParaRPr lang="fr-FR" dirty="0"/>
          </a:p>
        </p:txBody>
      </p:sp>
      <p:pic>
        <p:nvPicPr>
          <p:cNvPr id="8" name="Image 7">
            <a:extLst>
              <a:ext uri="{FF2B5EF4-FFF2-40B4-BE49-F238E27FC236}">
                <a16:creationId xmlns:a16="http://schemas.microsoft.com/office/drawing/2014/main" id="{2A1D10A1-291A-33A7-527D-049302D04F29}"/>
              </a:ext>
            </a:extLst>
          </p:cNvPr>
          <p:cNvPicPr>
            <a:picLocks noChangeAspect="1"/>
          </p:cNvPicPr>
          <p:nvPr/>
        </p:nvPicPr>
        <p:blipFill>
          <a:blip r:embed="rId2"/>
          <a:stretch>
            <a:fillRect/>
          </a:stretch>
        </p:blipFill>
        <p:spPr>
          <a:xfrm>
            <a:off x="8232558" y="0"/>
            <a:ext cx="2894301" cy="6858000"/>
          </a:xfrm>
          <a:prstGeom prst="rect">
            <a:avLst/>
          </a:prstGeom>
        </p:spPr>
      </p:pic>
      <p:graphicFrame>
        <p:nvGraphicFramePr>
          <p:cNvPr id="9" name="Tableau 8">
            <a:extLst>
              <a:ext uri="{FF2B5EF4-FFF2-40B4-BE49-F238E27FC236}">
                <a16:creationId xmlns:a16="http://schemas.microsoft.com/office/drawing/2014/main" id="{9C5D6935-7089-F89E-3796-8A40A3C3D34C}"/>
              </a:ext>
            </a:extLst>
          </p:cNvPr>
          <p:cNvGraphicFramePr>
            <a:graphicFrameLocks noGrp="1"/>
          </p:cNvGraphicFramePr>
          <p:nvPr>
            <p:extLst>
              <p:ext uri="{D42A27DB-BD31-4B8C-83A1-F6EECF244321}">
                <p14:modId xmlns:p14="http://schemas.microsoft.com/office/powerpoint/2010/main" val="2329500369"/>
              </p:ext>
            </p:extLst>
          </p:nvPr>
        </p:nvGraphicFramePr>
        <p:xfrm>
          <a:off x="979055" y="2161309"/>
          <a:ext cx="6622472" cy="1982948"/>
        </p:xfrm>
        <a:graphic>
          <a:graphicData uri="http://schemas.openxmlformats.org/drawingml/2006/table">
            <a:tbl>
              <a:tblPr>
                <a:tableStyleId>{F5AB1C69-6EDB-4FF4-983F-18BD219EF322}</a:tableStyleId>
              </a:tblPr>
              <a:tblGrid>
                <a:gridCol w="1032536">
                  <a:extLst>
                    <a:ext uri="{9D8B030D-6E8A-4147-A177-3AD203B41FA5}">
                      <a16:colId xmlns:a16="http://schemas.microsoft.com/office/drawing/2014/main" val="3203884212"/>
                    </a:ext>
                  </a:extLst>
                </a:gridCol>
                <a:gridCol w="1032536">
                  <a:extLst>
                    <a:ext uri="{9D8B030D-6E8A-4147-A177-3AD203B41FA5}">
                      <a16:colId xmlns:a16="http://schemas.microsoft.com/office/drawing/2014/main" val="131457981"/>
                    </a:ext>
                  </a:extLst>
                </a:gridCol>
                <a:gridCol w="1032536">
                  <a:extLst>
                    <a:ext uri="{9D8B030D-6E8A-4147-A177-3AD203B41FA5}">
                      <a16:colId xmlns:a16="http://schemas.microsoft.com/office/drawing/2014/main" val="4116046652"/>
                    </a:ext>
                  </a:extLst>
                </a:gridCol>
                <a:gridCol w="1032536">
                  <a:extLst>
                    <a:ext uri="{9D8B030D-6E8A-4147-A177-3AD203B41FA5}">
                      <a16:colId xmlns:a16="http://schemas.microsoft.com/office/drawing/2014/main" val="3545901816"/>
                    </a:ext>
                  </a:extLst>
                </a:gridCol>
                <a:gridCol w="1032536">
                  <a:extLst>
                    <a:ext uri="{9D8B030D-6E8A-4147-A177-3AD203B41FA5}">
                      <a16:colId xmlns:a16="http://schemas.microsoft.com/office/drawing/2014/main" val="1710718976"/>
                    </a:ext>
                  </a:extLst>
                </a:gridCol>
                <a:gridCol w="1459792">
                  <a:extLst>
                    <a:ext uri="{9D8B030D-6E8A-4147-A177-3AD203B41FA5}">
                      <a16:colId xmlns:a16="http://schemas.microsoft.com/office/drawing/2014/main" val="267904258"/>
                    </a:ext>
                  </a:extLst>
                </a:gridCol>
              </a:tblGrid>
              <a:tr h="634003">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fr-FR" sz="1000" dirty="0">
                          <a:effectLst/>
                        </a:rPr>
                        <a:t>CHA Clusters</a:t>
                      </a:r>
                    </a:p>
                    <a:p>
                      <a:pPr algn="r" fontAlgn="ctr"/>
                      <a:endParaRPr lang="fr-FR" sz="1000" dirty="0">
                        <a:effectLst/>
                      </a:endParaRPr>
                    </a:p>
                  </a:txBody>
                  <a:tcPr marL="52112" marR="52112" marT="26056" marB="26056" anchor="ctr"/>
                </a:tc>
                <a:tc>
                  <a:txBody>
                    <a:bodyPr/>
                    <a:lstStyle/>
                    <a:p>
                      <a:pPr algn="r" fontAlgn="ctr"/>
                      <a:r>
                        <a:rPr lang="fr-FR" sz="1000" dirty="0">
                          <a:effectLst/>
                        </a:rPr>
                        <a:t>Autosuffisance</a:t>
                      </a:r>
                    </a:p>
                  </a:txBody>
                  <a:tcPr marL="52112" marR="52112" marT="26056" marB="26056" anchor="ctr"/>
                </a:tc>
                <a:tc>
                  <a:txBody>
                    <a:bodyPr/>
                    <a:lstStyle/>
                    <a:p>
                      <a:pPr algn="r" fontAlgn="ctr"/>
                      <a:r>
                        <a:rPr lang="fr-FR" sz="1000" dirty="0">
                          <a:effectLst/>
                        </a:rPr>
                        <a:t>part Import</a:t>
                      </a:r>
                    </a:p>
                  </a:txBody>
                  <a:tcPr marL="52112" marR="52112" marT="26056" marB="26056" anchor="ctr"/>
                </a:tc>
                <a:tc>
                  <a:txBody>
                    <a:bodyPr/>
                    <a:lstStyle/>
                    <a:p>
                      <a:pPr algn="r" fontAlgn="ctr"/>
                      <a:r>
                        <a:rPr lang="fr-FR" sz="1000">
                          <a:effectLst/>
                        </a:rPr>
                        <a:t>Evolution de la population 2013-2017</a:t>
                      </a:r>
                    </a:p>
                  </a:txBody>
                  <a:tcPr marL="52112" marR="52112" marT="26056" marB="26056" anchor="ctr"/>
                </a:tc>
                <a:tc>
                  <a:txBody>
                    <a:bodyPr/>
                    <a:lstStyle/>
                    <a:p>
                      <a:pPr algn="r" fontAlgn="ctr"/>
                      <a:r>
                        <a:rPr lang="fr-FR" sz="1000" dirty="0">
                          <a:effectLst/>
                        </a:rPr>
                        <a:t>PIB par habitant</a:t>
                      </a:r>
                    </a:p>
                  </a:txBody>
                  <a:tcPr marL="52112" marR="52112" marT="26056" marB="26056" anchor="ctr"/>
                </a:tc>
                <a:tc>
                  <a:txBody>
                    <a:bodyPr/>
                    <a:lstStyle/>
                    <a:p>
                      <a:pPr algn="r" fontAlgn="ctr"/>
                      <a:r>
                        <a:rPr lang="fr-FR" sz="1000" dirty="0">
                          <a:effectLst/>
                        </a:rPr>
                        <a:t>Evolution des importation 2013-2017</a:t>
                      </a:r>
                    </a:p>
                  </a:txBody>
                  <a:tcPr marL="52112" marR="52112" marT="26056" marB="26056" anchor="ctr"/>
                </a:tc>
                <a:extLst>
                  <a:ext uri="{0D108BD9-81ED-4DB2-BD59-A6C34878D82A}">
                    <a16:rowId xmlns:a16="http://schemas.microsoft.com/office/drawing/2014/main" val="1437981361"/>
                  </a:ext>
                </a:extLst>
              </a:tr>
              <a:tr h="269789">
                <a:tc>
                  <a:txBody>
                    <a:bodyPr/>
                    <a:lstStyle/>
                    <a:p>
                      <a:pPr algn="r" fontAlgn="ctr"/>
                      <a:r>
                        <a:rPr lang="fr-FR" sz="1000" b="0" dirty="0">
                          <a:effectLst/>
                        </a:rPr>
                        <a:t>0</a:t>
                      </a:r>
                    </a:p>
                  </a:txBody>
                  <a:tcPr marL="52112" marR="52112" marT="26056" marB="26056" anchor="ctr"/>
                </a:tc>
                <a:tc>
                  <a:txBody>
                    <a:bodyPr/>
                    <a:lstStyle/>
                    <a:p>
                      <a:r>
                        <a:rPr lang="fr-FR" sz="1000" dirty="0">
                          <a:effectLst/>
                        </a:rPr>
                        <a:t>122.836907</a:t>
                      </a:r>
                    </a:p>
                  </a:txBody>
                  <a:tcPr marL="52112" marR="52112" marT="26056" marB="26056" anchor="ctr"/>
                </a:tc>
                <a:tc>
                  <a:txBody>
                    <a:bodyPr/>
                    <a:lstStyle/>
                    <a:p>
                      <a:r>
                        <a:rPr lang="fr-FR" sz="1000">
                          <a:effectLst/>
                        </a:rPr>
                        <a:t>38.729653</a:t>
                      </a:r>
                    </a:p>
                  </a:txBody>
                  <a:tcPr marL="52112" marR="52112" marT="26056" marB="26056" anchor="ctr"/>
                </a:tc>
                <a:tc>
                  <a:txBody>
                    <a:bodyPr/>
                    <a:lstStyle/>
                    <a:p>
                      <a:r>
                        <a:rPr lang="fr-FR" sz="1000">
                          <a:effectLst/>
                        </a:rPr>
                        <a:t>-0.115542</a:t>
                      </a:r>
                    </a:p>
                  </a:txBody>
                  <a:tcPr marL="52112" marR="52112" marT="26056" marB="26056" anchor="ctr"/>
                </a:tc>
                <a:tc>
                  <a:txBody>
                    <a:bodyPr/>
                    <a:lstStyle/>
                    <a:p>
                      <a:r>
                        <a:rPr lang="fr-FR" sz="1000">
                          <a:effectLst/>
                        </a:rPr>
                        <a:t>12664.441630</a:t>
                      </a:r>
                    </a:p>
                  </a:txBody>
                  <a:tcPr marL="52112" marR="52112" marT="26056" marB="26056" anchor="ctr"/>
                </a:tc>
                <a:tc>
                  <a:txBody>
                    <a:bodyPr/>
                    <a:lstStyle/>
                    <a:p>
                      <a:r>
                        <a:rPr lang="fr-FR" sz="1000" dirty="0">
                          <a:effectLst/>
                        </a:rPr>
                        <a:t>-3.684816</a:t>
                      </a:r>
                    </a:p>
                  </a:txBody>
                  <a:tcPr marL="52112" marR="52112" marT="26056" marB="26056" anchor="ctr"/>
                </a:tc>
                <a:extLst>
                  <a:ext uri="{0D108BD9-81ED-4DB2-BD59-A6C34878D82A}">
                    <a16:rowId xmlns:a16="http://schemas.microsoft.com/office/drawing/2014/main" val="575170494"/>
                  </a:ext>
                </a:extLst>
              </a:tr>
              <a:tr h="269789">
                <a:tc>
                  <a:txBody>
                    <a:bodyPr/>
                    <a:lstStyle/>
                    <a:p>
                      <a:pPr algn="r" fontAlgn="ctr"/>
                      <a:r>
                        <a:rPr lang="fr-FR" sz="1000" b="0">
                          <a:effectLst/>
                        </a:rPr>
                        <a:t>1</a:t>
                      </a:r>
                    </a:p>
                  </a:txBody>
                  <a:tcPr marL="52112" marR="52112" marT="26056" marB="26056" anchor="ctr"/>
                </a:tc>
                <a:tc>
                  <a:txBody>
                    <a:bodyPr/>
                    <a:lstStyle/>
                    <a:p>
                      <a:r>
                        <a:rPr lang="fr-FR" sz="1000">
                          <a:effectLst/>
                        </a:rPr>
                        <a:t>23.730212</a:t>
                      </a:r>
                    </a:p>
                  </a:txBody>
                  <a:tcPr marL="52112" marR="52112" marT="26056" marB="26056" anchor="ctr"/>
                </a:tc>
                <a:tc>
                  <a:txBody>
                    <a:bodyPr/>
                    <a:lstStyle/>
                    <a:p>
                      <a:r>
                        <a:rPr lang="fr-FR" sz="1000">
                          <a:effectLst/>
                        </a:rPr>
                        <a:t>92.846254</a:t>
                      </a:r>
                    </a:p>
                  </a:txBody>
                  <a:tcPr marL="52112" marR="52112" marT="26056" marB="26056" anchor="ctr"/>
                </a:tc>
                <a:tc>
                  <a:txBody>
                    <a:bodyPr/>
                    <a:lstStyle/>
                    <a:p>
                      <a:r>
                        <a:rPr lang="fr-FR" sz="1000">
                          <a:effectLst/>
                        </a:rPr>
                        <a:t>6.763611</a:t>
                      </a:r>
                    </a:p>
                  </a:txBody>
                  <a:tcPr marL="52112" marR="52112" marT="26056" marB="26056" anchor="ctr"/>
                </a:tc>
                <a:tc>
                  <a:txBody>
                    <a:bodyPr/>
                    <a:lstStyle/>
                    <a:p>
                      <a:r>
                        <a:rPr lang="fr-FR" sz="1000">
                          <a:effectLst/>
                        </a:rPr>
                        <a:t>8326.453619</a:t>
                      </a:r>
                    </a:p>
                  </a:txBody>
                  <a:tcPr marL="52112" marR="52112" marT="26056" marB="26056" anchor="ctr"/>
                </a:tc>
                <a:tc>
                  <a:txBody>
                    <a:bodyPr/>
                    <a:lstStyle/>
                    <a:p>
                      <a:r>
                        <a:rPr lang="fr-FR" sz="1000">
                          <a:effectLst/>
                        </a:rPr>
                        <a:t>-9.387126</a:t>
                      </a:r>
                    </a:p>
                  </a:txBody>
                  <a:tcPr marL="52112" marR="52112" marT="26056" marB="26056" anchor="ctr"/>
                </a:tc>
                <a:extLst>
                  <a:ext uri="{0D108BD9-81ED-4DB2-BD59-A6C34878D82A}">
                    <a16:rowId xmlns:a16="http://schemas.microsoft.com/office/drawing/2014/main" val="343394169"/>
                  </a:ext>
                </a:extLst>
              </a:tr>
              <a:tr h="269789">
                <a:tc>
                  <a:txBody>
                    <a:bodyPr/>
                    <a:lstStyle/>
                    <a:p>
                      <a:pPr algn="r" fontAlgn="ctr"/>
                      <a:r>
                        <a:rPr lang="fr-FR" sz="1000" b="0">
                          <a:effectLst/>
                        </a:rPr>
                        <a:t>2</a:t>
                      </a:r>
                    </a:p>
                  </a:txBody>
                  <a:tcPr marL="52112" marR="52112" marT="26056" marB="26056" anchor="ctr"/>
                </a:tc>
                <a:tc>
                  <a:txBody>
                    <a:bodyPr/>
                    <a:lstStyle/>
                    <a:p>
                      <a:r>
                        <a:rPr lang="fr-FR" sz="1000">
                          <a:effectLst/>
                        </a:rPr>
                        <a:t>92.020930</a:t>
                      </a:r>
                    </a:p>
                  </a:txBody>
                  <a:tcPr marL="52112" marR="52112" marT="26056" marB="26056" anchor="ctr"/>
                </a:tc>
                <a:tc>
                  <a:txBody>
                    <a:bodyPr/>
                    <a:lstStyle/>
                    <a:p>
                      <a:r>
                        <a:rPr lang="fr-FR" sz="1000">
                          <a:effectLst/>
                        </a:rPr>
                        <a:t>9.374685</a:t>
                      </a:r>
                    </a:p>
                  </a:txBody>
                  <a:tcPr marL="52112" marR="52112" marT="26056" marB="26056" anchor="ctr"/>
                </a:tc>
                <a:tc>
                  <a:txBody>
                    <a:bodyPr/>
                    <a:lstStyle/>
                    <a:p>
                      <a:r>
                        <a:rPr lang="fr-FR" sz="1000" dirty="0">
                          <a:effectLst/>
                        </a:rPr>
                        <a:t>6.864933</a:t>
                      </a:r>
                    </a:p>
                  </a:txBody>
                  <a:tcPr marL="52112" marR="52112" marT="26056" marB="26056" anchor="ctr"/>
                </a:tc>
                <a:tc>
                  <a:txBody>
                    <a:bodyPr/>
                    <a:lstStyle/>
                    <a:p>
                      <a:r>
                        <a:rPr lang="fr-FR" sz="1000">
                          <a:effectLst/>
                        </a:rPr>
                        <a:t>4056.886511</a:t>
                      </a:r>
                    </a:p>
                  </a:txBody>
                  <a:tcPr marL="52112" marR="52112" marT="26056" marB="26056" anchor="ctr"/>
                </a:tc>
                <a:tc>
                  <a:txBody>
                    <a:bodyPr/>
                    <a:lstStyle/>
                    <a:p>
                      <a:r>
                        <a:rPr lang="fr-FR" sz="1000">
                          <a:effectLst/>
                        </a:rPr>
                        <a:t>-20.227704</a:t>
                      </a:r>
                    </a:p>
                  </a:txBody>
                  <a:tcPr marL="52112" marR="52112" marT="26056" marB="26056" anchor="ctr"/>
                </a:tc>
                <a:extLst>
                  <a:ext uri="{0D108BD9-81ED-4DB2-BD59-A6C34878D82A}">
                    <a16:rowId xmlns:a16="http://schemas.microsoft.com/office/drawing/2014/main" val="2517510335"/>
                  </a:ext>
                </a:extLst>
              </a:tr>
              <a:tr h="269789">
                <a:tc>
                  <a:txBody>
                    <a:bodyPr/>
                    <a:lstStyle/>
                    <a:p>
                      <a:pPr algn="r" fontAlgn="ctr"/>
                      <a:r>
                        <a:rPr lang="fr-FR" sz="1000" b="0">
                          <a:effectLst/>
                        </a:rPr>
                        <a:t>3</a:t>
                      </a:r>
                    </a:p>
                  </a:txBody>
                  <a:tcPr marL="52112" marR="52112" marT="26056" marB="26056" anchor="ctr"/>
                </a:tc>
                <a:tc>
                  <a:txBody>
                    <a:bodyPr/>
                    <a:lstStyle/>
                    <a:p>
                      <a:r>
                        <a:rPr lang="fr-FR" sz="1000">
                          <a:effectLst/>
                        </a:rPr>
                        <a:t>87.329669</a:t>
                      </a:r>
                    </a:p>
                  </a:txBody>
                  <a:tcPr marL="52112" marR="52112" marT="26056" marB="26056" anchor="ctr"/>
                </a:tc>
                <a:tc>
                  <a:txBody>
                    <a:bodyPr/>
                    <a:lstStyle/>
                    <a:p>
                      <a:r>
                        <a:rPr lang="fr-FR" sz="1000">
                          <a:effectLst/>
                        </a:rPr>
                        <a:t>47.750139</a:t>
                      </a:r>
                    </a:p>
                  </a:txBody>
                  <a:tcPr marL="52112" marR="52112" marT="26056" marB="26056" anchor="ctr"/>
                </a:tc>
                <a:tc>
                  <a:txBody>
                    <a:bodyPr/>
                    <a:lstStyle/>
                    <a:p>
                      <a:r>
                        <a:rPr lang="fr-FR" sz="1000">
                          <a:effectLst/>
                        </a:rPr>
                        <a:t>3.029138</a:t>
                      </a:r>
                    </a:p>
                  </a:txBody>
                  <a:tcPr marL="52112" marR="52112" marT="26056" marB="26056" anchor="ctr"/>
                </a:tc>
                <a:tc>
                  <a:txBody>
                    <a:bodyPr/>
                    <a:lstStyle/>
                    <a:p>
                      <a:r>
                        <a:rPr lang="fr-FR" sz="1000" dirty="0">
                          <a:effectLst/>
                        </a:rPr>
                        <a:t>54205.865033</a:t>
                      </a:r>
                    </a:p>
                  </a:txBody>
                  <a:tcPr marL="52112" marR="52112" marT="26056" marB="26056" anchor="ctr"/>
                </a:tc>
                <a:tc>
                  <a:txBody>
                    <a:bodyPr/>
                    <a:lstStyle/>
                    <a:p>
                      <a:r>
                        <a:rPr lang="fr-FR" sz="1000">
                          <a:effectLst/>
                        </a:rPr>
                        <a:t>-5.364937</a:t>
                      </a:r>
                    </a:p>
                  </a:txBody>
                  <a:tcPr marL="52112" marR="52112" marT="26056" marB="26056" anchor="ctr"/>
                </a:tc>
                <a:extLst>
                  <a:ext uri="{0D108BD9-81ED-4DB2-BD59-A6C34878D82A}">
                    <a16:rowId xmlns:a16="http://schemas.microsoft.com/office/drawing/2014/main" val="2498057844"/>
                  </a:ext>
                </a:extLst>
              </a:tr>
              <a:tr h="269789">
                <a:tc>
                  <a:txBody>
                    <a:bodyPr/>
                    <a:lstStyle/>
                    <a:p>
                      <a:pPr algn="r" fontAlgn="ctr"/>
                      <a:r>
                        <a:rPr lang="fr-FR" sz="1000" b="0">
                          <a:effectLst/>
                        </a:rPr>
                        <a:t>4</a:t>
                      </a:r>
                    </a:p>
                  </a:txBody>
                  <a:tcPr marL="52112" marR="52112" marT="26056" marB="26056" anchor="ctr"/>
                </a:tc>
                <a:tc>
                  <a:txBody>
                    <a:bodyPr/>
                    <a:lstStyle/>
                    <a:p>
                      <a:r>
                        <a:rPr lang="fr-FR" sz="1000" dirty="0">
                          <a:effectLst/>
                        </a:rPr>
                        <a:t>55.289949</a:t>
                      </a:r>
                    </a:p>
                  </a:txBody>
                  <a:tcPr marL="52112" marR="52112" marT="26056" marB="26056" anchor="ctr"/>
                </a:tc>
                <a:tc>
                  <a:txBody>
                    <a:bodyPr/>
                    <a:lstStyle/>
                    <a:p>
                      <a:r>
                        <a:rPr lang="fr-FR" sz="1000">
                          <a:effectLst/>
                        </a:rPr>
                        <a:t>45.100524</a:t>
                      </a:r>
                    </a:p>
                  </a:txBody>
                  <a:tcPr marL="52112" marR="52112" marT="26056" marB="26056" anchor="ctr"/>
                </a:tc>
                <a:tc>
                  <a:txBody>
                    <a:bodyPr/>
                    <a:lstStyle/>
                    <a:p>
                      <a:r>
                        <a:rPr lang="fr-FR" sz="1000">
                          <a:effectLst/>
                        </a:rPr>
                        <a:t>5.425066</a:t>
                      </a:r>
                    </a:p>
                  </a:txBody>
                  <a:tcPr marL="52112" marR="52112" marT="26056" marB="26056" anchor="ctr"/>
                </a:tc>
                <a:tc>
                  <a:txBody>
                    <a:bodyPr/>
                    <a:lstStyle/>
                    <a:p>
                      <a:r>
                        <a:rPr lang="fr-FR" sz="1000" dirty="0">
                          <a:effectLst/>
                        </a:rPr>
                        <a:t>3910.171722</a:t>
                      </a:r>
                    </a:p>
                  </a:txBody>
                  <a:tcPr marL="52112" marR="52112" marT="26056" marB="26056" anchor="ctr"/>
                </a:tc>
                <a:tc>
                  <a:txBody>
                    <a:bodyPr/>
                    <a:lstStyle/>
                    <a:p>
                      <a:r>
                        <a:rPr lang="fr-FR" sz="1000" dirty="0">
                          <a:effectLst/>
                        </a:rPr>
                        <a:t>95.200886</a:t>
                      </a:r>
                    </a:p>
                  </a:txBody>
                  <a:tcPr marL="52112" marR="52112" marT="26056" marB="26056" anchor="ctr"/>
                </a:tc>
                <a:extLst>
                  <a:ext uri="{0D108BD9-81ED-4DB2-BD59-A6C34878D82A}">
                    <a16:rowId xmlns:a16="http://schemas.microsoft.com/office/drawing/2014/main" val="564508615"/>
                  </a:ext>
                </a:extLst>
              </a:tr>
            </a:tbl>
          </a:graphicData>
        </a:graphic>
      </p:graphicFrame>
      <p:sp>
        <p:nvSpPr>
          <p:cNvPr id="4" name="Espace réservé du numéro de diapositive 3">
            <a:extLst>
              <a:ext uri="{FF2B5EF4-FFF2-40B4-BE49-F238E27FC236}">
                <a16:creationId xmlns:a16="http://schemas.microsoft.com/office/drawing/2014/main" id="{98CCF768-DC49-0DC8-627B-DB4C6E9D6CFC}"/>
              </a:ext>
            </a:extLst>
          </p:cNvPr>
          <p:cNvSpPr>
            <a:spLocks noGrp="1"/>
          </p:cNvSpPr>
          <p:nvPr>
            <p:ph type="sldNum" sz="quarter" idx="12"/>
          </p:nvPr>
        </p:nvSpPr>
        <p:spPr/>
        <p:txBody>
          <a:bodyPr>
            <a:normAutofit lnSpcReduction="10000"/>
          </a:bodyPr>
          <a:lstStyle/>
          <a:p>
            <a:fld id="{D894058C-1E8C-4873-8DBC-23AEB4609317}" type="slidenum">
              <a:rPr lang="fr-FR" smtClean="0"/>
              <a:t>9</a:t>
            </a:fld>
            <a:endParaRPr lang="fr-FR"/>
          </a:p>
        </p:txBody>
      </p:sp>
    </p:spTree>
    <p:extLst>
      <p:ext uri="{BB962C8B-B14F-4D97-AF65-F5344CB8AC3E}">
        <p14:creationId xmlns:p14="http://schemas.microsoft.com/office/powerpoint/2010/main" val="2901084561"/>
      </p:ext>
    </p:extLst>
  </p:cSld>
  <p:clrMapOvr>
    <a:masterClrMapping/>
  </p:clrMapOvr>
</p:sld>
</file>

<file path=ppt/theme/theme1.xml><?xml version="1.0" encoding="utf-8"?>
<a:theme xmlns:a="http://schemas.openxmlformats.org/drawingml/2006/main" name="Vue">
  <a:themeElements>
    <a:clrScheme name="Rouge">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Vue">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ue">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TM03457515[[fn=Vue]]</Template>
  <TotalTime>3900</TotalTime>
  <Words>824</Words>
  <Application>Microsoft Office PowerPoint</Application>
  <PresentationFormat>Grand écran</PresentationFormat>
  <Paragraphs>182</Paragraphs>
  <Slides>14</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14</vt:i4>
      </vt:variant>
    </vt:vector>
  </HeadingPairs>
  <TitlesOfParts>
    <vt:vector size="20" baseType="lpstr">
      <vt:lpstr>Arial</vt:lpstr>
      <vt:lpstr>Calibri</vt:lpstr>
      <vt:lpstr>Cascadia Mono</vt:lpstr>
      <vt:lpstr>Century Schoolbook</vt:lpstr>
      <vt:lpstr>Wingdings 2</vt:lpstr>
      <vt:lpstr>Vue</vt:lpstr>
      <vt:lpstr>Produire une Etude de Marché avec Python </vt:lpstr>
      <vt:lpstr>Contexte</vt:lpstr>
      <vt:lpstr>Sommaire</vt:lpstr>
      <vt:lpstr>Préparation et Nettoyage 1/2</vt:lpstr>
      <vt:lpstr>Préparation et Nettoyage 2/2</vt:lpstr>
      <vt:lpstr>Analyse des données 1/2</vt:lpstr>
      <vt:lpstr>Analyse des données 2/2</vt:lpstr>
      <vt:lpstr>Clustering</vt:lpstr>
      <vt:lpstr>Clustering : CAH</vt:lpstr>
      <vt:lpstr>Clustering : K-means</vt:lpstr>
      <vt:lpstr>Clustering : ACP</vt:lpstr>
      <vt:lpstr>Clustering : ACP</vt:lpstr>
      <vt:lpstr>Analyse des clusters</vt:lpstr>
      <vt:lpstr>Conclusions et Préconisations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Thomas LECLERCQ</dc:creator>
  <cp:lastModifiedBy>Thomas LECLERCQ</cp:lastModifiedBy>
  <cp:revision>13</cp:revision>
  <dcterms:created xsi:type="dcterms:W3CDTF">2023-07-17T09:45:00Z</dcterms:created>
  <dcterms:modified xsi:type="dcterms:W3CDTF">2023-07-27T15:34:25Z</dcterms:modified>
</cp:coreProperties>
</file>