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Caveat"/>
      <p:regular r:id="rId11"/>
      <p:bold r:id="rId12"/>
    </p:embeddedFon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aveat-regular.fntdata"/><Relationship Id="rId10" Type="http://schemas.openxmlformats.org/officeDocument/2006/relationships/slide" Target="slides/slide6.xml"/><Relationship Id="rId13" Type="http://schemas.openxmlformats.org/officeDocument/2006/relationships/font" Target="fonts/Nunito-regular.fntdata"/><Relationship Id="rId12" Type="http://schemas.openxmlformats.org/officeDocument/2006/relationships/font" Target="fonts/Cave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050">
                <a:solidFill>
                  <a:srgbClr val="333333"/>
                </a:solidFill>
                <a:highlight>
                  <a:srgbClr val="FFE599"/>
                </a:highlight>
                <a:latin typeface="Calibri"/>
                <a:ea typeface="Calibri"/>
                <a:cs typeface="Calibri"/>
                <a:sym typeface="Calibri"/>
              </a:rPr>
              <a:t> Un Streams es un medio utilizado para leer datos de una fuente y para escribir datos en un destino. Tanto la fuente como el destino pueden ser archivos, sockets, memoria, cadena de caracteres, y también procesos.</a:t>
            </a:r>
            <a:endParaRPr sz="1050">
              <a:solidFill>
                <a:srgbClr val="333333"/>
              </a:solidFill>
              <a:highlight>
                <a:srgbClr val="FFE599"/>
              </a:highlight>
              <a:latin typeface="Calibri"/>
              <a:ea typeface="Calibri"/>
              <a:cs typeface="Calibri"/>
              <a:sym typeface="Calibri"/>
            </a:endParaRPr>
          </a:p>
          <a:p>
            <a:pPr indent="0" lvl="0" marL="0">
              <a:spcBef>
                <a:spcPts val="0"/>
              </a:spcBef>
              <a:spcAft>
                <a:spcPts val="0"/>
              </a:spcAft>
              <a:buNone/>
            </a:pPr>
            <a:r>
              <a:rPr lang="es" sz="1050">
                <a:solidFill>
                  <a:srgbClr val="333333"/>
                </a:solidFill>
                <a:highlight>
                  <a:srgbClr val="FFE599"/>
                </a:highlight>
                <a:latin typeface="Calibri"/>
                <a:ea typeface="Calibri"/>
                <a:cs typeface="Calibri"/>
                <a:sym typeface="Calibri"/>
              </a:rPr>
              <a:t>      Los Streams se caracterizan por se unidireccionales, es decir que un Stream se utilizara solo para leer, solo para escribir, pero no ambas acciones al mismo tiempo.</a:t>
            </a:r>
            <a:endParaRPr sz="1050">
              <a:solidFill>
                <a:srgbClr val="333333"/>
              </a:solidFill>
              <a:highlight>
                <a:srgbClr val="FFE599"/>
              </a:highlight>
              <a:latin typeface="Calibri"/>
              <a:ea typeface="Calibri"/>
              <a:cs typeface="Calibri"/>
              <a:sym typeface="Calibri"/>
            </a:endParaRPr>
          </a:p>
          <a:p>
            <a:pPr indent="0" lvl="0" marL="0">
              <a:spcBef>
                <a:spcPts val="0"/>
              </a:spcBef>
              <a:spcAft>
                <a:spcPts val="0"/>
              </a:spcAft>
              <a:buNone/>
            </a:pPr>
            <a:r>
              <a:rPr lang="es" sz="1050">
                <a:solidFill>
                  <a:srgbClr val="333333"/>
                </a:solidFill>
                <a:highlight>
                  <a:srgbClr val="FFE599"/>
                </a:highlight>
                <a:latin typeface="Calibri"/>
                <a:ea typeface="Calibri"/>
                <a:cs typeface="Calibri"/>
                <a:sym typeface="Calibri"/>
              </a:rPr>
              <a:t>      Para utilizar una Stream, el programa a realizar deberá construir el Stream relacionándolo directamente con una fuente o con un destino, dependiendo si se necesita leer o escribir información.</a:t>
            </a:r>
            <a:endParaRPr sz="1050">
              <a:solidFill>
                <a:srgbClr val="333333"/>
              </a:solidFill>
              <a:highlight>
                <a:srgbClr val="FFE599"/>
              </a:highlight>
              <a:latin typeface="Calibri"/>
              <a:ea typeface="Calibri"/>
              <a:cs typeface="Calibri"/>
              <a:sym typeface="Calibri"/>
            </a:endParaRPr>
          </a:p>
          <a:p>
            <a:pPr indent="0" lvl="0" marL="0">
              <a:spcBef>
                <a:spcPts val="0"/>
              </a:spcBef>
              <a:spcAft>
                <a:spcPts val="0"/>
              </a:spcAft>
              <a:buNone/>
            </a:pPr>
            <a:r>
              <a:rPr lang="es" sz="1050">
                <a:solidFill>
                  <a:srgbClr val="333333"/>
                </a:solidFill>
                <a:highlight>
                  <a:srgbClr val="FFE599"/>
                </a:highlight>
                <a:latin typeface="Calibri"/>
                <a:ea typeface="Calibri"/>
                <a:cs typeface="Calibri"/>
                <a:sym typeface="Calibri"/>
              </a:rPr>
              <a:t>      La acción de leer información de una fuente es conocida también como input, y la acción de escribir información es un destino es conocida como output. Dentro de Java, todas las clases utilizadas tanto para el input como para el output están incluidas en el paquete Java.io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highlight>
                  <a:srgbClr val="FFFFFF"/>
                </a:highlight>
                <a:latin typeface="Trebuchet MS"/>
                <a:ea typeface="Trebuchet MS"/>
                <a:cs typeface="Trebuchet MS"/>
                <a:sym typeface="Trebuchet MS"/>
              </a:rPr>
              <a:t>So </a:t>
            </a:r>
            <a:r>
              <a:rPr i="1" lang="es">
                <a:latin typeface="Trebuchet MS"/>
                <a:ea typeface="Trebuchet MS"/>
                <a:cs typeface="Trebuchet MS"/>
                <a:sym typeface="Trebuchet MS"/>
              </a:rPr>
              <a:t>what is difference between binary and text data?</a:t>
            </a:r>
            <a:r>
              <a:rPr lang="es">
                <a:highlight>
                  <a:srgbClr val="FFFFFF"/>
                </a:highlight>
                <a:latin typeface="Trebuchet MS"/>
                <a:ea typeface="Trebuchet MS"/>
                <a:cs typeface="Trebuchet MS"/>
                <a:sym typeface="Trebuchet MS"/>
              </a:rPr>
              <a:t> well everything you read is essentially bytes, but to convert a byte to text, you need a character encoding scheme. </a:t>
            </a:r>
            <a:r>
              <a:rPr lang="es">
                <a:latin typeface="Courier New"/>
                <a:ea typeface="Courier New"/>
                <a:cs typeface="Courier New"/>
                <a:sym typeface="Courier New"/>
              </a:rPr>
              <a:t>Reader </a:t>
            </a:r>
            <a:r>
              <a:rPr lang="es">
                <a:highlight>
                  <a:srgbClr val="FFFFFF"/>
                </a:highlight>
                <a:latin typeface="Trebuchet MS"/>
                <a:ea typeface="Trebuchet MS"/>
                <a:cs typeface="Trebuchet MS"/>
                <a:sym typeface="Trebuchet MS"/>
              </a:rPr>
              <a:t>classes uses character encoding to decode bytes and return characters to caller.</a:t>
            </a:r>
            <a:endParaRPr>
              <a:highlight>
                <a:srgbClr val="FFFFFF"/>
              </a:highlight>
              <a:latin typeface="Trebuchet MS"/>
              <a:ea typeface="Trebuchet MS"/>
              <a:cs typeface="Trebuchet MS"/>
              <a:sym typeface="Trebuchet MS"/>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sz="1200" u="sng">
                <a:latin typeface="Times New Roman"/>
                <a:ea typeface="Times New Roman"/>
                <a:cs typeface="Times New Roman"/>
                <a:sym typeface="Times New Roman"/>
              </a:rPr>
              <a:t>-Int read (byte {} int off, int len):</a:t>
            </a:r>
            <a:r>
              <a:rPr lang="es" sz="1200">
                <a:latin typeface="Times New Roman"/>
                <a:ea typeface="Times New Roman"/>
                <a:cs typeface="Times New Roman"/>
                <a:sym typeface="Times New Roman"/>
              </a:rPr>
              <a:t> </a:t>
            </a:r>
            <a:r>
              <a:rPr lang="es" sz="1200">
                <a:solidFill>
                  <a:srgbClr val="353833"/>
                </a:solidFill>
                <a:highlight>
                  <a:srgbClr val="FFFFFF"/>
                </a:highlight>
                <a:latin typeface="Times New Roman"/>
                <a:ea typeface="Times New Roman"/>
                <a:cs typeface="Times New Roman"/>
                <a:sym typeface="Times New Roman"/>
              </a:rPr>
              <a:t>Devuelve el número total de bytes leídos en el búfer, o -1 si no hay más datos porque se ha alcanzado el final del archivo.</a:t>
            </a:r>
            <a:endParaRPr sz="1200">
              <a:latin typeface="Times New Roman"/>
              <a:ea typeface="Times New Roman"/>
              <a:cs typeface="Times New Roman"/>
              <a:sym typeface="Times New Roman"/>
            </a:endParaRPr>
          </a:p>
          <a:p>
            <a:pPr indent="0" lvl="0" marL="0">
              <a:spcBef>
                <a:spcPts val="0"/>
              </a:spcBef>
              <a:spcAft>
                <a:spcPts val="0"/>
              </a:spcAft>
              <a:buNone/>
            </a:pPr>
            <a:r>
              <a:rPr lang="es" sz="1200">
                <a:solidFill>
                  <a:srgbClr val="4E4E4E"/>
                </a:solidFill>
                <a:highlight>
                  <a:srgbClr val="FFFFFF"/>
                </a:highlight>
                <a:latin typeface="Times New Roman"/>
                <a:ea typeface="Times New Roman"/>
                <a:cs typeface="Times New Roman"/>
                <a:sym typeface="Times New Roman"/>
              </a:rPr>
              <a:t>Parámetros:</a:t>
            </a:r>
            <a:endParaRPr sz="1200">
              <a:solidFill>
                <a:srgbClr val="4E4E4E"/>
              </a:solidFill>
              <a:highlight>
                <a:srgbClr val="FFFFFF"/>
              </a:highlight>
              <a:latin typeface="Times New Roman"/>
              <a:ea typeface="Times New Roman"/>
              <a:cs typeface="Times New Roman"/>
              <a:sym typeface="Times New Roman"/>
            </a:endParaRPr>
          </a:p>
          <a:p>
            <a:pPr indent="0" lvl="0" marL="190500" rtl="0">
              <a:lnSpc>
                <a:spcPct val="115000"/>
              </a:lnSpc>
              <a:spcBef>
                <a:spcPts val="800"/>
              </a:spcBef>
              <a:spcAft>
                <a:spcPts val="0"/>
              </a:spcAft>
              <a:buNone/>
            </a:pPr>
            <a:r>
              <a:rPr lang="es" sz="1200">
                <a:solidFill>
                  <a:srgbClr val="353833"/>
                </a:solidFill>
                <a:highlight>
                  <a:srgbClr val="FFFFFF"/>
                </a:highlight>
                <a:latin typeface="Times New Roman"/>
                <a:ea typeface="Times New Roman"/>
                <a:cs typeface="Times New Roman"/>
                <a:sym typeface="Times New Roman"/>
              </a:rPr>
              <a:t>b - el búfer en el que se leen los datos.</a:t>
            </a:r>
            <a:endParaRPr sz="1200">
              <a:solidFill>
                <a:srgbClr val="353833"/>
              </a:solidFill>
              <a:highlight>
                <a:srgbClr val="FFFFFF"/>
              </a:highlight>
              <a:latin typeface="Times New Roman"/>
              <a:ea typeface="Times New Roman"/>
              <a:cs typeface="Times New Roman"/>
              <a:sym typeface="Times New Roman"/>
            </a:endParaRPr>
          </a:p>
          <a:p>
            <a:pPr indent="0" lvl="0" marL="190500" rtl="0">
              <a:lnSpc>
                <a:spcPct val="115000"/>
              </a:lnSpc>
              <a:spcBef>
                <a:spcPts val="800"/>
              </a:spcBef>
              <a:spcAft>
                <a:spcPts val="0"/>
              </a:spcAft>
              <a:buNone/>
            </a:pPr>
            <a:r>
              <a:rPr lang="es" sz="1200">
                <a:solidFill>
                  <a:srgbClr val="353833"/>
                </a:solidFill>
                <a:highlight>
                  <a:srgbClr val="FFFFFF"/>
                </a:highlight>
                <a:latin typeface="Times New Roman"/>
                <a:ea typeface="Times New Roman"/>
                <a:cs typeface="Times New Roman"/>
                <a:sym typeface="Times New Roman"/>
              </a:rPr>
              <a:t>off - el desplazamiento de inicio en la matriz de destino b</a:t>
            </a:r>
            <a:endParaRPr sz="1200">
              <a:solidFill>
                <a:srgbClr val="353833"/>
              </a:solidFill>
              <a:highlight>
                <a:srgbClr val="FFFFFF"/>
              </a:highlight>
              <a:latin typeface="Times New Roman"/>
              <a:ea typeface="Times New Roman"/>
              <a:cs typeface="Times New Roman"/>
              <a:sym typeface="Times New Roman"/>
            </a:endParaRPr>
          </a:p>
          <a:p>
            <a:pPr indent="0" lvl="0" marL="190500" rtl="0">
              <a:lnSpc>
                <a:spcPct val="115000"/>
              </a:lnSpc>
              <a:spcBef>
                <a:spcPts val="800"/>
              </a:spcBef>
              <a:spcAft>
                <a:spcPts val="0"/>
              </a:spcAft>
              <a:buNone/>
            </a:pPr>
            <a:r>
              <a:rPr lang="es" sz="1200">
                <a:solidFill>
                  <a:srgbClr val="353833"/>
                </a:solidFill>
                <a:highlight>
                  <a:srgbClr val="FFFFFF"/>
                </a:highlight>
                <a:latin typeface="Times New Roman"/>
                <a:ea typeface="Times New Roman"/>
                <a:cs typeface="Times New Roman"/>
                <a:sym typeface="Times New Roman"/>
              </a:rPr>
              <a:t>len - la cantidad máxima de bytes leídos</a:t>
            </a:r>
            <a:endParaRPr sz="1200">
              <a:solidFill>
                <a:srgbClr val="353833"/>
              </a:solidFill>
              <a:highlight>
                <a:srgbClr val="FFFFFF"/>
              </a:highlight>
              <a:latin typeface="Times New Roman"/>
              <a:ea typeface="Times New Roman"/>
              <a:cs typeface="Times New Roman"/>
              <a:sym typeface="Times New Roman"/>
            </a:endParaRPr>
          </a:p>
          <a:p>
            <a:pPr indent="0" lvl="0" marL="190500" rtl="0">
              <a:lnSpc>
                <a:spcPct val="115000"/>
              </a:lnSpc>
              <a:spcBef>
                <a:spcPts val="800"/>
              </a:spcBef>
              <a:spcAft>
                <a:spcPts val="0"/>
              </a:spcAft>
              <a:buNone/>
            </a:pPr>
            <a:r>
              <a:t/>
            </a:r>
            <a:endParaRPr sz="1200">
              <a:solidFill>
                <a:srgbClr val="353833"/>
              </a:solidFill>
              <a:highlight>
                <a:srgbClr val="FFFFFF"/>
              </a:highlight>
              <a:latin typeface="Times New Roman"/>
              <a:ea typeface="Times New Roman"/>
              <a:cs typeface="Times New Roman"/>
              <a:sym typeface="Times New Roman"/>
            </a:endParaRPr>
          </a:p>
          <a:p>
            <a:pPr indent="0" lvl="0" marL="0" rtl="0">
              <a:lnSpc>
                <a:spcPct val="115000"/>
              </a:lnSpc>
              <a:spcBef>
                <a:spcPts val="800"/>
              </a:spcBef>
              <a:spcAft>
                <a:spcPts val="0"/>
              </a:spcAft>
              <a:buNone/>
            </a:pPr>
            <a:r>
              <a:rPr b="1" lang="es" sz="1200" u="sng">
                <a:solidFill>
                  <a:srgbClr val="353833"/>
                </a:solidFill>
                <a:highlight>
                  <a:srgbClr val="FFFFFF"/>
                </a:highlight>
                <a:latin typeface="Times New Roman"/>
                <a:ea typeface="Times New Roman"/>
                <a:cs typeface="Times New Roman"/>
                <a:sym typeface="Times New Roman"/>
              </a:rPr>
              <a:t>-Long skip:</a:t>
            </a:r>
            <a:r>
              <a:rPr lang="es" sz="1200">
                <a:solidFill>
                  <a:srgbClr val="353833"/>
                </a:solidFill>
                <a:highlight>
                  <a:srgbClr val="FFFFFF"/>
                </a:highlight>
                <a:latin typeface="Times New Roman"/>
                <a:ea typeface="Times New Roman"/>
                <a:cs typeface="Times New Roman"/>
                <a:sym typeface="Times New Roman"/>
              </a:rPr>
              <a:t> El número real de bytes omitidos. </a:t>
            </a:r>
            <a:r>
              <a:rPr b="1" lang="es" sz="1200" u="sng">
                <a:solidFill>
                  <a:srgbClr val="353833"/>
                </a:solidFill>
                <a:highlight>
                  <a:srgbClr val="FFFFFF"/>
                </a:highlight>
                <a:latin typeface="Times New Roman"/>
                <a:ea typeface="Times New Roman"/>
                <a:cs typeface="Times New Roman"/>
                <a:sym typeface="Times New Roman"/>
              </a:rPr>
              <a:t>n -</a:t>
            </a:r>
            <a:r>
              <a:rPr lang="es" sz="1200">
                <a:solidFill>
                  <a:srgbClr val="353833"/>
                </a:solidFill>
                <a:highlight>
                  <a:srgbClr val="FFFFFF"/>
                </a:highlight>
                <a:latin typeface="Times New Roman"/>
                <a:ea typeface="Times New Roman"/>
                <a:cs typeface="Times New Roman"/>
                <a:sym typeface="Times New Roman"/>
              </a:rPr>
              <a:t> la cantidad de bytes que se omitirán.</a:t>
            </a:r>
            <a:endParaRPr sz="1200">
              <a:solidFill>
                <a:srgbClr val="353833"/>
              </a:solidFill>
              <a:highlight>
                <a:srgbClr val="FFFFFF"/>
              </a:highlight>
              <a:latin typeface="Times New Roman"/>
              <a:ea typeface="Times New Roman"/>
              <a:cs typeface="Times New Roman"/>
              <a:sym typeface="Times New Roman"/>
            </a:endParaRPr>
          </a:p>
          <a:p>
            <a:pPr indent="0" lvl="0" marL="0" rtl="0">
              <a:lnSpc>
                <a:spcPct val="115000"/>
              </a:lnSpc>
              <a:spcBef>
                <a:spcPts val="800"/>
              </a:spcBef>
              <a:spcAft>
                <a:spcPts val="0"/>
              </a:spcAft>
              <a:buNone/>
            </a:pPr>
            <a:r>
              <a:t/>
            </a:r>
            <a:endParaRPr sz="1200">
              <a:solidFill>
                <a:srgbClr val="353833"/>
              </a:solidFill>
              <a:highlight>
                <a:srgbClr val="FFFFFF"/>
              </a:highlight>
              <a:latin typeface="Times New Roman"/>
              <a:ea typeface="Times New Roman"/>
              <a:cs typeface="Times New Roman"/>
              <a:sym typeface="Times New Roman"/>
            </a:endParaRPr>
          </a:p>
          <a:p>
            <a:pPr indent="0" lvl="0" marL="0" rtl="0">
              <a:lnSpc>
                <a:spcPct val="115000"/>
              </a:lnSpc>
              <a:spcBef>
                <a:spcPts val="800"/>
              </a:spcBef>
              <a:spcAft>
                <a:spcPts val="0"/>
              </a:spcAft>
              <a:buNone/>
            </a:pPr>
            <a:r>
              <a:rPr b="1" lang="es" sz="1200" u="sng">
                <a:solidFill>
                  <a:srgbClr val="353833"/>
                </a:solidFill>
                <a:highlight>
                  <a:srgbClr val="FFFFFF"/>
                </a:highlight>
                <a:latin typeface="Times New Roman"/>
                <a:ea typeface="Times New Roman"/>
                <a:cs typeface="Times New Roman"/>
                <a:sym typeface="Times New Roman"/>
              </a:rPr>
              <a:t>-Void close: </a:t>
            </a:r>
            <a:r>
              <a:rPr lang="es" sz="1200">
                <a:solidFill>
                  <a:srgbClr val="353833"/>
                </a:solidFill>
                <a:highlight>
                  <a:srgbClr val="FFFFFF"/>
                </a:highlight>
                <a:latin typeface="Times New Roman"/>
                <a:ea typeface="Times New Roman"/>
                <a:cs typeface="Times New Roman"/>
                <a:sym typeface="Times New Roman"/>
              </a:rPr>
              <a:t>Cierra esta secuencia de entrada de archivo y libera todos los recursos del sistema asociados con la secuencia.</a:t>
            </a:r>
            <a:endParaRPr sz="1200">
              <a:solidFill>
                <a:srgbClr val="353833"/>
              </a:solidFill>
              <a:highlight>
                <a:srgbClr val="FFFFFF"/>
              </a:highlight>
              <a:latin typeface="Times New Roman"/>
              <a:ea typeface="Times New Roman"/>
              <a:cs typeface="Times New Roman"/>
              <a:sym typeface="Times New Roman"/>
            </a:endParaRPr>
          </a:p>
          <a:p>
            <a:pPr indent="0" lvl="0" marL="190500" rtl="0">
              <a:lnSpc>
                <a:spcPct val="115000"/>
              </a:lnSpc>
              <a:spcBef>
                <a:spcPts val="800"/>
              </a:spcBef>
              <a:spcAft>
                <a:spcPts val="0"/>
              </a:spcAft>
              <a:buNone/>
            </a:pPr>
            <a:r>
              <a:t/>
            </a:r>
            <a:endParaRPr sz="900">
              <a:solidFill>
                <a:srgbClr val="353833"/>
              </a:solidFill>
              <a:highlight>
                <a:srgbClr val="FFFFFF"/>
              </a:highlight>
            </a:endParaRPr>
          </a:p>
          <a:p>
            <a:pPr indent="0" lvl="0" marL="190500" rtl="0">
              <a:lnSpc>
                <a:spcPct val="115000"/>
              </a:lnSpc>
              <a:spcBef>
                <a:spcPts val="800"/>
              </a:spcBef>
              <a:spcAft>
                <a:spcPts val="0"/>
              </a:spcAft>
              <a:buNone/>
            </a:pPr>
            <a:r>
              <a:t/>
            </a:r>
            <a:endParaRPr sz="900">
              <a:solidFill>
                <a:srgbClr val="353833"/>
              </a:solidFill>
              <a:highlight>
                <a:srgbClr val="FFFFFF"/>
              </a:highlight>
            </a:endParaRPr>
          </a:p>
          <a:p>
            <a:pPr indent="0" lvl="0" marL="0">
              <a:spcBef>
                <a:spcPts val="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050">
                <a:solidFill>
                  <a:srgbClr val="333333"/>
                </a:solidFill>
                <a:highlight>
                  <a:srgbClr val="FFE599"/>
                </a:highlight>
                <a:latin typeface="Calibri"/>
                <a:ea typeface="Calibri"/>
                <a:cs typeface="Calibri"/>
                <a:sym typeface="Calibri"/>
              </a:rPr>
              <a:t>Un Streams es un medio utilizado para leer datos de una fuente y para escribir datos en un destino. Se caracterizan por se unidirecionales ( o se escribe o se lee, no a la vez)</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349050" y="825650"/>
            <a:ext cx="4996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FILE INPUT 											STREAM</a:t>
            </a:r>
            <a:endParaRPr/>
          </a:p>
          <a:p>
            <a:pPr indent="0" lvl="0" marL="0">
              <a:spcBef>
                <a:spcPts val="0"/>
              </a:spcBef>
              <a:spcAft>
                <a:spcPts val="0"/>
              </a:spcAft>
              <a:buNone/>
            </a:pPr>
            <a:r>
              <a:rPr lang="es"/>
              <a:t>FILE OUTPUT</a:t>
            </a:r>
            <a:endParaRPr/>
          </a:p>
        </p:txBody>
      </p:sp>
      <p:sp>
        <p:nvSpPr>
          <p:cNvPr id="278" name="Shape 278"/>
          <p:cNvSpPr txBox="1"/>
          <p:nvPr>
            <p:ph idx="1" type="subTitle"/>
          </p:nvPr>
        </p:nvSpPr>
        <p:spPr>
          <a:xfrm>
            <a:off x="5539650" y="43164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200">
                <a:latin typeface="Caveat"/>
                <a:ea typeface="Caveat"/>
                <a:cs typeface="Caveat"/>
                <a:sym typeface="Caveat"/>
              </a:rPr>
              <a:t>REALIZADO POR:</a:t>
            </a:r>
            <a:endParaRPr sz="1200">
              <a:latin typeface="Caveat"/>
              <a:ea typeface="Caveat"/>
              <a:cs typeface="Caveat"/>
              <a:sym typeface="Caveat"/>
            </a:endParaRPr>
          </a:p>
          <a:p>
            <a:pPr indent="457200" lvl="0" marL="0">
              <a:spcBef>
                <a:spcPts val="0"/>
              </a:spcBef>
              <a:spcAft>
                <a:spcPts val="0"/>
              </a:spcAft>
              <a:buNone/>
            </a:pPr>
            <a:r>
              <a:rPr lang="es" sz="1200">
                <a:latin typeface="Caveat"/>
                <a:ea typeface="Caveat"/>
                <a:cs typeface="Caveat"/>
                <a:sym typeface="Caveat"/>
              </a:rPr>
              <a:t>NZHDEH</a:t>
            </a:r>
            <a:endParaRPr sz="1200">
              <a:latin typeface="Caveat"/>
              <a:ea typeface="Caveat"/>
              <a:cs typeface="Caveat"/>
              <a:sym typeface="Caveat"/>
            </a:endParaRPr>
          </a:p>
          <a:p>
            <a:pPr indent="457200" lvl="0" marL="0">
              <a:spcBef>
                <a:spcPts val="0"/>
              </a:spcBef>
              <a:spcAft>
                <a:spcPts val="0"/>
              </a:spcAft>
              <a:buNone/>
            </a:pPr>
            <a:r>
              <a:rPr lang="es" sz="1200">
                <a:latin typeface="Caveat"/>
                <a:ea typeface="Caveat"/>
                <a:cs typeface="Caveat"/>
                <a:sym typeface="Caveat"/>
              </a:rPr>
              <a:t>ABRAHAM</a:t>
            </a:r>
            <a:endParaRPr sz="1200">
              <a:latin typeface="Caveat"/>
              <a:ea typeface="Caveat"/>
              <a:cs typeface="Caveat"/>
              <a:sym typeface="Caveat"/>
            </a:endParaRPr>
          </a:p>
        </p:txBody>
      </p:sp>
      <p:pic>
        <p:nvPicPr>
          <p:cNvPr id="279" name="Shape 279"/>
          <p:cNvPicPr preferRelativeResize="0"/>
          <p:nvPr/>
        </p:nvPicPr>
        <p:blipFill>
          <a:blip r:embed="rId3">
            <a:alphaModFix/>
          </a:blip>
          <a:stretch>
            <a:fillRect/>
          </a:stretch>
        </p:blipFill>
        <p:spPr>
          <a:xfrm>
            <a:off x="1365875" y="2915350"/>
            <a:ext cx="3429000" cy="194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000"/>
                                        <p:tgtEl>
                                          <p:spTgt spid="2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1000"/>
                                        <p:tgtEl>
                                          <p:spTgt spid="27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CLASS </a:t>
            </a:r>
            <a:r>
              <a:rPr lang="es"/>
              <a:t>FILEINPUTSTREAM </a:t>
            </a:r>
            <a:endParaRPr/>
          </a:p>
        </p:txBody>
      </p:sp>
      <p:sp>
        <p:nvSpPr>
          <p:cNvPr id="285" name="Shape 28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200">
                <a:latin typeface="Times New Roman"/>
                <a:ea typeface="Times New Roman"/>
                <a:cs typeface="Times New Roman"/>
                <a:sym typeface="Times New Roman"/>
              </a:rPr>
              <a:t>Se trata de una clase de Java encargada de leer </a:t>
            </a:r>
            <a:r>
              <a:rPr b="1" lang="es" sz="1200">
                <a:latin typeface="Times New Roman"/>
                <a:ea typeface="Times New Roman"/>
                <a:cs typeface="Times New Roman"/>
                <a:sym typeface="Times New Roman"/>
              </a:rPr>
              <a:t>“bytes” </a:t>
            </a:r>
            <a:r>
              <a:rPr lang="es" sz="1200">
                <a:latin typeface="Times New Roman"/>
                <a:ea typeface="Times New Roman"/>
                <a:cs typeface="Times New Roman"/>
                <a:sym typeface="Times New Roman"/>
              </a:rPr>
              <a:t>de un archivo que se encuentre en un sistema de archivos. </a:t>
            </a:r>
            <a:r>
              <a:rPr lang="es" sz="1200">
                <a:solidFill>
                  <a:srgbClr val="212121"/>
                </a:solidFill>
                <a:highlight>
                  <a:srgbClr val="FFFFFF"/>
                </a:highlight>
                <a:latin typeface="Times New Roman"/>
                <a:ea typeface="Times New Roman"/>
                <a:cs typeface="Times New Roman"/>
                <a:sym typeface="Times New Roman"/>
              </a:rPr>
              <a:t>Está diseñado para leer flujos de </a:t>
            </a:r>
            <a:r>
              <a:rPr b="1" lang="es" sz="1200">
                <a:solidFill>
                  <a:srgbClr val="212121"/>
                </a:solidFill>
                <a:highlight>
                  <a:srgbClr val="FFFFFF"/>
                </a:highlight>
                <a:latin typeface="Times New Roman"/>
                <a:ea typeface="Times New Roman"/>
                <a:cs typeface="Times New Roman"/>
                <a:sym typeface="Times New Roman"/>
              </a:rPr>
              <a:t>“bytes”</a:t>
            </a:r>
            <a:r>
              <a:rPr lang="es" sz="1200">
                <a:solidFill>
                  <a:srgbClr val="212121"/>
                </a:solidFill>
                <a:highlight>
                  <a:srgbClr val="FFFFFF"/>
                </a:highlight>
                <a:latin typeface="Times New Roman"/>
                <a:ea typeface="Times New Roman"/>
                <a:cs typeface="Times New Roman"/>
                <a:sym typeface="Times New Roman"/>
              </a:rPr>
              <a:t> sin formato, como datos de imágenes.</a:t>
            </a:r>
            <a:endParaRPr sz="1200">
              <a:solidFill>
                <a:srgbClr val="212121"/>
              </a:solidFill>
              <a:highlight>
                <a:srgbClr val="FFFFFF"/>
              </a:highlight>
              <a:latin typeface="Times New Roman"/>
              <a:ea typeface="Times New Roman"/>
              <a:cs typeface="Times New Roman"/>
              <a:sym typeface="Times New Roman"/>
            </a:endParaRPr>
          </a:p>
          <a:p>
            <a:pPr indent="0" lvl="0" marL="0">
              <a:spcBef>
                <a:spcPts val="1600"/>
              </a:spcBef>
              <a:spcAft>
                <a:spcPts val="0"/>
              </a:spcAft>
              <a:buNone/>
            </a:pPr>
            <a:r>
              <a:t/>
            </a:r>
            <a:endParaRPr sz="1200">
              <a:solidFill>
                <a:srgbClr val="212121"/>
              </a:solidFill>
              <a:highlight>
                <a:srgbClr val="FFFFFF"/>
              </a:highlight>
              <a:latin typeface="Times New Roman"/>
              <a:ea typeface="Times New Roman"/>
              <a:cs typeface="Times New Roman"/>
              <a:sym typeface="Times New Roman"/>
            </a:endParaRPr>
          </a:p>
          <a:p>
            <a:pPr indent="0" lvl="0" marL="0">
              <a:spcBef>
                <a:spcPts val="1600"/>
              </a:spcBef>
              <a:spcAft>
                <a:spcPts val="1600"/>
              </a:spcAft>
              <a:buNone/>
            </a:pPr>
            <a:r>
              <a:rPr lang="es" sz="1200">
                <a:solidFill>
                  <a:srgbClr val="212121"/>
                </a:solidFill>
                <a:highlight>
                  <a:srgbClr val="FFFFFF"/>
                </a:highlight>
                <a:latin typeface="Times New Roman"/>
                <a:ea typeface="Times New Roman"/>
                <a:cs typeface="Times New Roman"/>
                <a:sym typeface="Times New Roman"/>
              </a:rPr>
              <a:t>Hacer </a:t>
            </a:r>
            <a:r>
              <a:rPr lang="es" sz="1200">
                <a:solidFill>
                  <a:srgbClr val="212121"/>
                </a:solidFill>
                <a:highlight>
                  <a:srgbClr val="FFFFFF"/>
                </a:highlight>
                <a:latin typeface="Times New Roman"/>
                <a:ea typeface="Times New Roman"/>
                <a:cs typeface="Times New Roman"/>
                <a:sym typeface="Times New Roman"/>
              </a:rPr>
              <a:t>hincapié</a:t>
            </a:r>
            <a:r>
              <a:rPr lang="es" sz="1200">
                <a:solidFill>
                  <a:srgbClr val="212121"/>
                </a:solidFill>
                <a:highlight>
                  <a:srgbClr val="FFFFFF"/>
                </a:highlight>
                <a:latin typeface="Times New Roman"/>
                <a:ea typeface="Times New Roman"/>
                <a:cs typeface="Times New Roman"/>
                <a:sym typeface="Times New Roman"/>
              </a:rPr>
              <a:t> en la diferencia entre FileReader y FileInput, ya que aun siendo similares se usan en diferentes situaciones. La diferencia radica en que FileInput se usa para leer “Datos primitivos” mientras que FileReader se usa para leer texto (Caracteres Unicode)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1000"/>
                                        <p:tgtEl>
                                          <p:spTgt spid="285"/>
                                        </p:tgtEl>
                                        <p:attrNameLst>
                                          <p:attrName>ppt_w</p:attrName>
                                        </p:attrNameLst>
                                      </p:cBhvr>
                                      <p:tavLst>
                                        <p:tav fmla="" tm="0">
                                          <p:val>
                                            <p:strVal val="0"/>
                                          </p:val>
                                        </p:tav>
                                        <p:tav fmla="" tm="100000">
                                          <p:val>
                                            <p:strVal val="#ppt_w"/>
                                          </p:val>
                                        </p:tav>
                                      </p:tavLst>
                                    </p:anim>
                                    <p:anim calcmode="lin" valueType="num">
                                      <p:cBhvr additive="base">
                                        <p:cTn dur="1000"/>
                                        <p:tgtEl>
                                          <p:spTgt spid="28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259700" y="620600"/>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MÉTODOS DE FILEINPUT</a:t>
            </a:r>
            <a:endParaRPr/>
          </a:p>
        </p:txBody>
      </p:sp>
      <p:sp>
        <p:nvSpPr>
          <p:cNvPr id="291" name="Shape 291"/>
          <p:cNvSpPr txBox="1"/>
          <p:nvPr>
            <p:ph idx="1" type="body"/>
          </p:nvPr>
        </p:nvSpPr>
        <p:spPr>
          <a:xfrm>
            <a:off x="341425" y="1333550"/>
            <a:ext cx="8634900" cy="301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100">
                <a:solidFill>
                  <a:srgbClr val="000000"/>
                </a:solidFill>
                <a:latin typeface="Arial"/>
                <a:ea typeface="Arial"/>
                <a:cs typeface="Arial"/>
                <a:sym typeface="Arial"/>
              </a:rPr>
              <a:t>Soporta los métodos siguientes:</a:t>
            </a:r>
            <a:endParaRPr sz="1100">
              <a:solidFill>
                <a:srgbClr val="000000"/>
              </a:solidFill>
              <a:latin typeface="Arial"/>
              <a:ea typeface="Arial"/>
              <a:cs typeface="Arial"/>
              <a:sym typeface="Arial"/>
            </a:endParaRPr>
          </a:p>
          <a:p>
            <a:pPr indent="-298450" lvl="0" marL="457200" rtl="0">
              <a:spcBef>
                <a:spcPts val="1600"/>
              </a:spcBef>
              <a:spcAft>
                <a:spcPts val="0"/>
              </a:spcAft>
              <a:buClr>
                <a:srgbClr val="000000"/>
              </a:buClr>
              <a:buSzPts val="1100"/>
              <a:buFont typeface="Arial"/>
              <a:buChar char="●"/>
            </a:pPr>
            <a:r>
              <a:rPr b="1" lang="es" sz="1100">
                <a:solidFill>
                  <a:srgbClr val="000000"/>
                </a:solidFill>
                <a:latin typeface="Arial"/>
                <a:ea typeface="Arial"/>
                <a:cs typeface="Arial"/>
                <a:sym typeface="Arial"/>
              </a:rPr>
              <a:t>int read()</a:t>
            </a:r>
            <a:r>
              <a:rPr lang="es" sz="1100">
                <a:solidFill>
                  <a:srgbClr val="000000"/>
                </a:solidFill>
                <a:latin typeface="Arial"/>
                <a:ea typeface="Arial"/>
                <a:cs typeface="Arial"/>
                <a:sym typeface="Arial"/>
              </a:rPr>
              <a:t> lee un solo byte de datos y lo devuelve. Devuelve -1 cuando se alcanza el final del flujo y no puede seguir leyendo bytes.</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int read(byte [] buf)</a:t>
            </a:r>
            <a:r>
              <a:rPr lang="es" sz="1100">
                <a:solidFill>
                  <a:srgbClr val="000000"/>
                </a:solidFill>
                <a:latin typeface="Arial"/>
                <a:ea typeface="Arial"/>
                <a:cs typeface="Arial"/>
                <a:sym typeface="Arial"/>
              </a:rPr>
              <a:t> lee un array de bytes hasta buf.length. Devuelve el </a:t>
            </a:r>
            <a:r>
              <a:rPr lang="es" sz="1100">
                <a:solidFill>
                  <a:srgbClr val="000000"/>
                </a:solidFill>
                <a:latin typeface="Arial"/>
                <a:ea typeface="Arial"/>
                <a:cs typeface="Arial"/>
                <a:sym typeface="Arial"/>
              </a:rPr>
              <a:t>número</a:t>
            </a:r>
            <a:r>
              <a:rPr lang="es" sz="1100">
                <a:solidFill>
                  <a:srgbClr val="000000"/>
                </a:solidFill>
                <a:latin typeface="Arial"/>
                <a:ea typeface="Arial"/>
                <a:cs typeface="Arial"/>
                <a:sym typeface="Arial"/>
              </a:rPr>
              <a:t> de bytes </a:t>
            </a:r>
            <a:r>
              <a:rPr lang="es" sz="1100">
                <a:solidFill>
                  <a:srgbClr val="000000"/>
                </a:solidFill>
                <a:latin typeface="Arial"/>
                <a:ea typeface="Arial"/>
                <a:cs typeface="Arial"/>
                <a:sym typeface="Arial"/>
              </a:rPr>
              <a:t>leídos</a:t>
            </a:r>
            <a:r>
              <a:rPr lang="es" sz="1100">
                <a:solidFill>
                  <a:srgbClr val="000000"/>
                </a:solidFill>
                <a:latin typeface="Arial"/>
                <a:ea typeface="Arial"/>
                <a:cs typeface="Arial"/>
                <a:sym typeface="Arial"/>
              </a:rPr>
              <a:t> ó -1 cuando se llega al final del flujo.</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int read(byte [] buf, int off, int len)</a:t>
            </a:r>
            <a:r>
              <a:rPr lang="es" sz="1100">
                <a:solidFill>
                  <a:srgbClr val="000000"/>
                </a:solidFill>
                <a:latin typeface="Arial"/>
                <a:ea typeface="Arial"/>
                <a:cs typeface="Arial"/>
                <a:sym typeface="Arial"/>
              </a:rPr>
              <a:t> lee len bytes del flujo (o los que pueda) y los coloca a partir de la posición off del array.</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long skip(long count)</a:t>
            </a:r>
            <a:r>
              <a:rPr lang="es" sz="1100">
                <a:solidFill>
                  <a:srgbClr val="000000"/>
                </a:solidFill>
                <a:latin typeface="Arial"/>
                <a:ea typeface="Arial"/>
                <a:cs typeface="Arial"/>
                <a:sym typeface="Arial"/>
              </a:rPr>
              <a:t> salta hasta count bytes de entrada o hasta el final del flujo de entrada, devolviendo el número de bytes saltados.</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int available()</a:t>
            </a:r>
            <a:r>
              <a:rPr lang="es" sz="1100">
                <a:solidFill>
                  <a:srgbClr val="000000"/>
                </a:solidFill>
                <a:latin typeface="Arial"/>
                <a:ea typeface="Arial"/>
                <a:cs typeface="Arial"/>
                <a:sym typeface="Arial"/>
              </a:rPr>
              <a:t> devuelve el número de bytes que están disponibles para leerse.</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void close()</a:t>
            </a:r>
            <a:r>
              <a:rPr lang="es" sz="1100">
                <a:solidFill>
                  <a:srgbClr val="000000"/>
                </a:solidFill>
                <a:latin typeface="Arial"/>
                <a:ea typeface="Arial"/>
                <a:cs typeface="Arial"/>
                <a:sym typeface="Arial"/>
              </a:rPr>
              <a:t> cierra el flujo de entrada que abrió el constructor no-arg, liberando los recursos asociados a ese flujo. No es necesario invocar este método ya que el flujo se cierra cuando se destruye el objeto aunque es conveniente hacerlo ya que vuelca el buffer sobre el disco.</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1000"/>
                                        <p:tgtEl>
                                          <p:spTgt spid="291"/>
                                        </p:tgtEl>
                                        <p:attrNameLst>
                                          <p:attrName>ppt_w</p:attrName>
                                        </p:attrNameLst>
                                      </p:cBhvr>
                                      <p:tavLst>
                                        <p:tav fmla="" tm="0">
                                          <p:val>
                                            <p:strVal val="0"/>
                                          </p:val>
                                        </p:tav>
                                        <p:tav fmla="" tm="100000">
                                          <p:val>
                                            <p:strVal val="#ppt_w"/>
                                          </p:val>
                                        </p:tav>
                                      </p:tavLst>
                                    </p:anim>
                                    <p:anim calcmode="lin" valueType="num">
                                      <p:cBhvr additive="base">
                                        <p:cTn dur="1000"/>
                                        <p:tgtEl>
                                          <p:spTgt spid="29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CLASS FILEOUTPUTSTREAM</a:t>
            </a:r>
            <a:endParaRPr/>
          </a:p>
        </p:txBody>
      </p:sp>
      <p:sp>
        <p:nvSpPr>
          <p:cNvPr id="297" name="Shape 297"/>
          <p:cNvSpPr txBox="1"/>
          <p:nvPr>
            <p:ph idx="1" type="body"/>
          </p:nvPr>
        </p:nvSpPr>
        <p:spPr>
          <a:xfrm>
            <a:off x="1303800" y="2323075"/>
            <a:ext cx="7030500" cy="2541600"/>
          </a:xfrm>
          <a:prstGeom prst="rect">
            <a:avLst/>
          </a:prstGeom>
          <a:solidFill>
            <a:srgbClr val="FFFFFF"/>
          </a:solidFill>
        </p:spPr>
        <p:txBody>
          <a:bodyPr anchorCtr="0" anchor="t" bIns="91425" lIns="91425" spcFirstLastPara="1" rIns="91425" wrap="square" tIns="91425">
            <a:noAutofit/>
          </a:bodyPr>
          <a:lstStyle/>
          <a:p>
            <a:pPr indent="0" lvl="0" marL="0">
              <a:spcBef>
                <a:spcPts val="0"/>
              </a:spcBef>
              <a:spcAft>
                <a:spcPts val="0"/>
              </a:spcAft>
              <a:buNone/>
            </a:pPr>
            <a:r>
              <a:rPr lang="es"/>
              <a:t>Se trata de una clase análoga a InputStream solo que proporciona </a:t>
            </a:r>
            <a:r>
              <a:rPr lang="es"/>
              <a:t>métodos</a:t>
            </a:r>
            <a:r>
              <a:rPr lang="es"/>
              <a:t> para controlar el flujo de salida,  concretamente utilizada para generar “streams” orientados a byte, y es la encargada de realizar la escritura de archivos en forma binaria, para escribir secuencias de caracteres es mejor usar “FileWriter”</a:t>
            </a:r>
            <a:endParaRPr/>
          </a:p>
          <a:p>
            <a:pPr indent="0" lvl="0" marL="0">
              <a:spcBef>
                <a:spcPts val="1600"/>
              </a:spcBef>
              <a:spcAft>
                <a:spcPts val="0"/>
              </a:spcAft>
              <a:buNone/>
            </a:pPr>
            <a:r>
              <a:t/>
            </a:r>
            <a:endParaRPr/>
          </a:p>
          <a:p>
            <a:pPr indent="0" lvl="0" marL="0">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ppt_w</p:attrName>
                                        </p:attrNameLst>
                                      </p:cBhvr>
                                      <p:tavLst>
                                        <p:tav fmla="" tm="0">
                                          <p:val>
                                            <p:strVal val="0"/>
                                          </p:val>
                                        </p:tav>
                                        <p:tav fmla="" tm="100000">
                                          <p:val>
                                            <p:strVal val="#ppt_w"/>
                                          </p:val>
                                        </p:tav>
                                      </p:tavLst>
                                    </p:anim>
                                    <p:anim calcmode="lin" valueType="num">
                                      <p:cBhvr additive="base">
                                        <p:cTn dur="1000"/>
                                        <p:tgtEl>
                                          <p:spTgt spid="2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MÉTODOS DE FILEOUTPUT</a:t>
            </a:r>
            <a:endParaRPr/>
          </a:p>
        </p:txBody>
      </p:sp>
      <p:sp>
        <p:nvSpPr>
          <p:cNvPr id="303" name="Shape 303"/>
          <p:cNvSpPr txBox="1"/>
          <p:nvPr>
            <p:ph idx="1" type="body"/>
          </p:nvPr>
        </p:nvSpPr>
        <p:spPr>
          <a:xfrm>
            <a:off x="1303800" y="1725725"/>
            <a:ext cx="7030500" cy="280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100">
                <a:solidFill>
                  <a:srgbClr val="000000"/>
                </a:solidFill>
                <a:latin typeface="Arial"/>
                <a:ea typeface="Arial"/>
                <a:cs typeface="Arial"/>
                <a:sym typeface="Arial"/>
              </a:rPr>
              <a:t>Los métodos que incluye son:</a:t>
            </a:r>
            <a:endParaRPr sz="1100">
              <a:solidFill>
                <a:srgbClr val="000000"/>
              </a:solidFill>
              <a:latin typeface="Arial"/>
              <a:ea typeface="Arial"/>
              <a:cs typeface="Arial"/>
              <a:sym typeface="Arial"/>
            </a:endParaRPr>
          </a:p>
          <a:p>
            <a:pPr indent="-298450" lvl="0" marL="457200" rtl="0">
              <a:spcBef>
                <a:spcPts val="1600"/>
              </a:spcBef>
              <a:spcAft>
                <a:spcPts val="0"/>
              </a:spcAft>
              <a:buClr>
                <a:srgbClr val="000000"/>
              </a:buClr>
              <a:buSzPts val="1100"/>
              <a:buFont typeface="Arial"/>
              <a:buChar char="●"/>
            </a:pPr>
            <a:r>
              <a:rPr b="1" lang="es" sz="1100">
                <a:solidFill>
                  <a:srgbClr val="000000"/>
                </a:solidFill>
                <a:latin typeface="Arial"/>
                <a:ea typeface="Arial"/>
                <a:cs typeface="Arial"/>
                <a:sym typeface="Arial"/>
              </a:rPr>
              <a:t>void write(int b)</a:t>
            </a:r>
            <a:r>
              <a:rPr lang="es" sz="1100">
                <a:solidFill>
                  <a:srgbClr val="000000"/>
                </a:solidFill>
                <a:latin typeface="Arial"/>
                <a:ea typeface="Arial"/>
                <a:cs typeface="Arial"/>
                <a:sym typeface="Arial"/>
              </a:rPr>
              <a:t> Aunque sea declarado como int es transformado a byte. </a:t>
            </a:r>
            <a:r>
              <a:rPr lang="es" sz="1200">
                <a:solidFill>
                  <a:srgbClr val="353833"/>
                </a:solidFill>
                <a:highlight>
                  <a:srgbClr val="FFFFFF"/>
                </a:highlight>
                <a:latin typeface="Times New Roman"/>
                <a:ea typeface="Times New Roman"/>
                <a:cs typeface="Times New Roman"/>
                <a:sym typeface="Times New Roman"/>
              </a:rPr>
              <a:t>Escribe el byte especificado en el stream de salida de archivo.</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void write(byte [] buf)</a:t>
            </a:r>
            <a:r>
              <a:rPr lang="es" sz="1100">
                <a:solidFill>
                  <a:srgbClr val="000000"/>
                </a:solidFill>
                <a:latin typeface="Arial"/>
                <a:ea typeface="Arial"/>
                <a:cs typeface="Arial"/>
                <a:sym typeface="Arial"/>
              </a:rPr>
              <a:t> escribe un array de bytes.</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void write(byte [] buf, int offset, int count)</a:t>
            </a:r>
            <a:r>
              <a:rPr lang="es" sz="1100">
                <a:solidFill>
                  <a:srgbClr val="000000"/>
                </a:solidFill>
                <a:latin typeface="Arial"/>
                <a:ea typeface="Arial"/>
                <a:cs typeface="Arial"/>
                <a:sym typeface="Arial"/>
              </a:rPr>
              <a:t> escribe un array buf de bytes, empezando en la posición offset y escribiendo count de ellos, </a:t>
            </a:r>
            <a:r>
              <a:rPr lang="es" sz="1100">
                <a:solidFill>
                  <a:srgbClr val="000000"/>
                </a:solidFill>
                <a:latin typeface="Arial"/>
                <a:ea typeface="Arial"/>
                <a:cs typeface="Arial"/>
                <a:sym typeface="Arial"/>
              </a:rPr>
              <a:t>deteniéndose</a:t>
            </a:r>
            <a:r>
              <a:rPr lang="es" sz="1100">
                <a:solidFill>
                  <a:srgbClr val="000000"/>
                </a:solidFill>
                <a:latin typeface="Arial"/>
                <a:ea typeface="Arial"/>
                <a:cs typeface="Arial"/>
                <a:sym typeface="Arial"/>
              </a:rPr>
              <a:t> antes si encuentra el final del array.</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void flush()</a:t>
            </a:r>
            <a:r>
              <a:rPr lang="es" sz="1100">
                <a:solidFill>
                  <a:srgbClr val="000000"/>
                </a:solidFill>
                <a:latin typeface="Arial"/>
                <a:ea typeface="Arial"/>
                <a:cs typeface="Arial"/>
                <a:sym typeface="Arial"/>
              </a:rPr>
              <a:t> </a:t>
            </a:r>
            <a:r>
              <a:rPr lang="es" sz="1100">
                <a:solidFill>
                  <a:srgbClr val="000000"/>
                </a:solidFill>
                <a:latin typeface="Arial"/>
                <a:ea typeface="Arial"/>
                <a:cs typeface="Arial"/>
                <a:sym typeface="Arial"/>
              </a:rPr>
              <a:t>vacía</a:t>
            </a:r>
            <a:r>
              <a:rPr lang="es" sz="1100">
                <a:solidFill>
                  <a:srgbClr val="000000"/>
                </a:solidFill>
                <a:latin typeface="Arial"/>
                <a:ea typeface="Arial"/>
                <a:cs typeface="Arial"/>
                <a:sym typeface="Arial"/>
              </a:rPr>
              <a:t> el flujo de modo que los bytes que </a:t>
            </a:r>
            <a:r>
              <a:rPr lang="es" sz="1100">
                <a:solidFill>
                  <a:srgbClr val="000000"/>
                </a:solidFill>
                <a:latin typeface="Arial"/>
                <a:ea typeface="Arial"/>
                <a:cs typeface="Arial"/>
                <a:sym typeface="Arial"/>
              </a:rPr>
              <a:t>quedan</a:t>
            </a:r>
            <a:r>
              <a:rPr lang="es" sz="1100">
                <a:solidFill>
                  <a:srgbClr val="000000"/>
                </a:solidFill>
                <a:latin typeface="Arial"/>
                <a:ea typeface="Arial"/>
                <a:cs typeface="Arial"/>
                <a:sym typeface="Arial"/>
              </a:rPr>
              <a:t> por escribir son escritos.</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void close()</a:t>
            </a:r>
            <a:r>
              <a:rPr lang="es" sz="1100">
                <a:solidFill>
                  <a:srgbClr val="000000"/>
                </a:solidFill>
                <a:latin typeface="Arial"/>
                <a:ea typeface="Arial"/>
                <a:cs typeface="Arial"/>
                <a:sym typeface="Arial"/>
              </a:rPr>
              <a:t> cierra el flujo de salida liberando los recursos asociados a ese flujo.</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ppt_w</p:attrName>
                                        </p:attrNameLst>
                                      </p:cBhvr>
                                      <p:tavLst>
                                        <p:tav fmla="" tm="0">
                                          <p:val>
                                            <p:strVal val="0"/>
                                          </p:val>
                                        </p:tav>
                                        <p:tav fmla="" tm="100000">
                                          <p:val>
                                            <p:strVal val="#ppt_w"/>
                                          </p:val>
                                        </p:tav>
                                      </p:tavLst>
                                    </p:anim>
                                    <p:anim calcmode="lin" valueType="num">
                                      <p:cBhvr additive="base">
                                        <p:cTn dur="1000"/>
                                        <p:tgtEl>
                                          <p:spTgt spid="30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¡GRACIAS POR VUESTRA ATENCIÓN!</a:t>
            </a:r>
            <a:endParaRPr/>
          </a:p>
        </p:txBody>
      </p:sp>
      <p:sp>
        <p:nvSpPr>
          <p:cNvPr id="309" name="Shape 309"/>
          <p:cNvSpPr txBox="1"/>
          <p:nvPr>
            <p:ph idx="1" type="body"/>
          </p:nvPr>
        </p:nvSpPr>
        <p:spPr>
          <a:xfrm>
            <a:off x="2043875" y="2088725"/>
            <a:ext cx="7030500" cy="2541600"/>
          </a:xfrm>
          <a:prstGeom prst="rect">
            <a:avLst/>
          </a:prstGeom>
          <a:solidFill>
            <a:srgbClr val="FFFFFF"/>
          </a:solidFill>
        </p:spPr>
        <p:txBody>
          <a:bodyPr anchorCtr="0" anchor="t" bIns="91425" lIns="91425" spcFirstLastPara="1" rIns="91425" wrap="square" tIns="91425">
            <a:noAutofit/>
          </a:bodyPr>
          <a:lstStyle/>
          <a:p>
            <a:pPr indent="0" lvl="0" marL="0">
              <a:spcBef>
                <a:spcPts val="0"/>
              </a:spcBef>
              <a:spcAft>
                <a:spcPts val="1600"/>
              </a:spcAft>
              <a:buNone/>
            </a:pPr>
            <a:r>
              <a:rPr lang="es" sz="1800">
                <a:latin typeface="Impact"/>
                <a:ea typeface="Impact"/>
                <a:cs typeface="Impact"/>
                <a:sym typeface="Impact"/>
              </a:rPr>
              <a:t>SI TIENES ALGUNA DUDA….PREGUNTA A </a:t>
            </a:r>
            <a:r>
              <a:rPr lang="es" sz="1800">
                <a:latin typeface="Impact"/>
                <a:ea typeface="Impact"/>
                <a:cs typeface="Impact"/>
                <a:sym typeface="Impact"/>
              </a:rPr>
              <a:t>NZHDEH</a:t>
            </a:r>
            <a:endParaRPr sz="1800">
              <a:latin typeface="Impact"/>
              <a:ea typeface="Impact"/>
              <a:cs typeface="Impact"/>
              <a:sym typeface="Impact"/>
            </a:endParaRPr>
          </a:p>
        </p:txBody>
      </p:sp>
      <p:pic>
        <p:nvPicPr>
          <p:cNvPr id="310" name="Shape 310"/>
          <p:cNvPicPr preferRelativeResize="0"/>
          <p:nvPr/>
        </p:nvPicPr>
        <p:blipFill>
          <a:blip r:embed="rId3">
            <a:alphaModFix/>
          </a:blip>
          <a:stretch>
            <a:fillRect/>
          </a:stretch>
        </p:blipFill>
        <p:spPr>
          <a:xfrm>
            <a:off x="892550" y="2927950"/>
            <a:ext cx="3880925" cy="2116875"/>
          </a:xfrm>
          <a:prstGeom prst="rect">
            <a:avLst/>
          </a:prstGeom>
          <a:noFill/>
          <a:ln>
            <a:noFill/>
          </a:ln>
        </p:spPr>
      </p:pic>
      <p:pic>
        <p:nvPicPr>
          <p:cNvPr id="311" name="Shape 311"/>
          <p:cNvPicPr preferRelativeResize="0"/>
          <p:nvPr/>
        </p:nvPicPr>
        <p:blipFill>
          <a:blip r:embed="rId3">
            <a:alphaModFix/>
          </a:blip>
          <a:stretch>
            <a:fillRect/>
          </a:stretch>
        </p:blipFill>
        <p:spPr>
          <a:xfrm>
            <a:off x="4119750" y="2927950"/>
            <a:ext cx="3880925" cy="21168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ppt_w</p:attrName>
                                        </p:attrNameLst>
                                      </p:cBhvr>
                                      <p:tavLst>
                                        <p:tav fmla="" tm="0">
                                          <p:val>
                                            <p:strVal val="0"/>
                                          </p:val>
                                        </p:tav>
                                        <p:tav fmla="" tm="100000">
                                          <p:val>
                                            <p:strVal val="#ppt_w"/>
                                          </p:val>
                                        </p:tav>
                                      </p:tavLst>
                                    </p:anim>
                                    <p:anim calcmode="lin" valueType="num">
                                      <p:cBhvr additive="base">
                                        <p:cTn dur="1000"/>
                                        <p:tgtEl>
                                          <p:spTgt spid="309"/>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000"/>
                                        <p:tgtEl>
                                          <p:spTgt spid="3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1000"/>
                                        <p:tgtEl>
                                          <p:spTgt spid="3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