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CC294EB-FB18-4586-99A5-386CC5BEC5BA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543EC6F0-39CF-43A1-ACB2-DE0E9FAD6F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23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4EB-FB18-4586-99A5-386CC5BEC5BA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C6F0-39CF-43A1-ACB2-DE0E9FAD6F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6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4EB-FB18-4586-99A5-386CC5BEC5BA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C6F0-39CF-43A1-ACB2-DE0E9FAD6F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76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4EB-FB18-4586-99A5-386CC5BEC5BA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C6F0-39CF-43A1-ACB2-DE0E9FAD6F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846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4EB-FB18-4586-99A5-386CC5BEC5BA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C6F0-39CF-43A1-ACB2-DE0E9FAD6F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266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4EB-FB18-4586-99A5-386CC5BEC5BA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C6F0-39CF-43A1-ACB2-DE0E9FAD6F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853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4EB-FB18-4586-99A5-386CC5BEC5BA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C6F0-39CF-43A1-ACB2-DE0E9FAD6F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371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4EB-FB18-4586-99A5-386CC5BEC5BA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C6F0-39CF-43A1-ACB2-DE0E9FAD6F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646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4EB-FB18-4586-99A5-386CC5BEC5BA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C6F0-39CF-43A1-ACB2-DE0E9FAD6F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06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4EB-FB18-4586-99A5-386CC5BEC5BA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C6F0-39CF-43A1-ACB2-DE0E9FAD6F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25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4EB-FB18-4586-99A5-386CC5BEC5BA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C6F0-39CF-43A1-ACB2-DE0E9FAD6F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70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4EB-FB18-4586-99A5-386CC5BEC5BA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C6F0-39CF-43A1-ACB2-DE0E9FAD6F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336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4EB-FB18-4586-99A5-386CC5BEC5BA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C6F0-39CF-43A1-ACB2-DE0E9FAD6F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62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4EB-FB18-4586-99A5-386CC5BEC5BA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C6F0-39CF-43A1-ACB2-DE0E9FAD6F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71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4EB-FB18-4586-99A5-386CC5BEC5BA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C6F0-39CF-43A1-ACB2-DE0E9FAD6F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54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4EB-FB18-4586-99A5-386CC5BEC5BA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C6F0-39CF-43A1-ACB2-DE0E9FAD6F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28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4EB-FB18-4586-99A5-386CC5BEC5BA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C6F0-39CF-43A1-ACB2-DE0E9FAD6F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06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CC294EB-FB18-4586-99A5-386CC5BEC5BA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43EC6F0-39CF-43A1-ACB2-DE0E9FAD6F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1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2540" y="1564896"/>
            <a:ext cx="8825658" cy="2677648"/>
          </a:xfrm>
        </p:spPr>
        <p:txBody>
          <a:bodyPr/>
          <a:lstStyle/>
          <a:p>
            <a:pPr algn="r"/>
            <a:r>
              <a:rPr lang="es-E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</a:t>
            </a:r>
            <a:r>
              <a:rPr lang="es-ES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es-E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Manuel González Quirós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31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Método </a:t>
            </a:r>
            <a:r>
              <a:rPr lang="es-ES" dirty="0" err="1"/>
              <a:t>compareTo</a:t>
            </a:r>
            <a:r>
              <a:rPr lang="es-ES" dirty="0"/>
              <a:t>()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422" y="3036498"/>
            <a:ext cx="3038475" cy="1828800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1154954" y="5417390"/>
            <a:ext cx="8761413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NOTA: </a:t>
            </a:r>
            <a:r>
              <a:rPr lang="es-ES" dirty="0" smtClean="0"/>
              <a:t>En este caso el método </a:t>
            </a:r>
            <a:r>
              <a:rPr lang="es-ES" dirty="0" err="1" smtClean="0"/>
              <a:t>compareTo</a:t>
            </a:r>
            <a:r>
              <a:rPr lang="es-ES" dirty="0" smtClean="0"/>
              <a:t> hace uso </a:t>
            </a:r>
            <a:r>
              <a:rPr lang="es-ES" dirty="0" err="1" smtClean="0"/>
              <a:t>getArea</a:t>
            </a:r>
            <a:r>
              <a:rPr lang="es-ES" dirty="0" smtClean="0"/>
              <a:t> para calcular las áreas y comprobar así cual es </a:t>
            </a:r>
            <a:r>
              <a:rPr lang="es-ES" smtClean="0"/>
              <a:t>el circulo </a:t>
            </a:r>
            <a:r>
              <a:rPr lang="es-ES" dirty="0" smtClean="0"/>
              <a:t>mayor.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999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la Clase </a:t>
            </a:r>
            <a:r>
              <a:rPr lang="es-ES" dirty="0" err="1" smtClean="0"/>
              <a:t>Object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trata de la raíz de todo el árbol de la jerarquía de clases en Java.</a:t>
            </a:r>
          </a:p>
          <a:p>
            <a:r>
              <a:rPr lang="es-ES" dirty="0" smtClean="0"/>
              <a:t>Todas las clases de Java heredan de la clase </a:t>
            </a:r>
            <a:r>
              <a:rPr lang="es-ES" dirty="0" err="1" smtClean="0"/>
              <a:t>Object</a:t>
            </a:r>
            <a:r>
              <a:rPr lang="es-ES" dirty="0" smtClean="0"/>
              <a:t>, por lo tanto puede usar métodos de la clase </a:t>
            </a:r>
            <a:r>
              <a:rPr lang="es-ES" dirty="0" err="1" smtClean="0"/>
              <a:t>Object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Aunque dichos métodos se puedan usar directamente, se realiza una </a:t>
            </a:r>
            <a:r>
              <a:rPr lang="es-ES" dirty="0" err="1" smtClean="0"/>
              <a:t>sobrescritura</a:t>
            </a:r>
            <a:r>
              <a:rPr lang="es-ES" dirty="0" smtClean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overwrite</a:t>
            </a:r>
            <a:r>
              <a:rPr lang="es-ES" dirty="0" smtClean="0"/>
              <a:t>) de estos para su uso.</a:t>
            </a:r>
          </a:p>
          <a:p>
            <a:endParaRPr lang="es-ES" dirty="0"/>
          </a:p>
          <a:p>
            <a:r>
              <a:rPr lang="es-ES" dirty="0" smtClean="0"/>
              <a:t>También conocida como clase padre/madre.</a:t>
            </a: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10636976" y="3736076"/>
            <a:ext cx="1259456" cy="741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Object</a:t>
            </a:r>
            <a:endParaRPr lang="es-ES" sz="1600" dirty="0"/>
          </a:p>
        </p:txBody>
      </p:sp>
      <p:sp>
        <p:nvSpPr>
          <p:cNvPr id="6" name="Elipse 5"/>
          <p:cNvSpPr/>
          <p:nvPr/>
        </p:nvSpPr>
        <p:spPr>
          <a:xfrm>
            <a:off x="7936302" y="4882551"/>
            <a:ext cx="1259456" cy="741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8" name="Elipse 7"/>
          <p:cNvSpPr/>
          <p:nvPr/>
        </p:nvSpPr>
        <p:spPr>
          <a:xfrm>
            <a:off x="9286639" y="5174411"/>
            <a:ext cx="1259456" cy="741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9" name="Elipse 8"/>
          <p:cNvSpPr/>
          <p:nvPr/>
        </p:nvSpPr>
        <p:spPr>
          <a:xfrm>
            <a:off x="10636976" y="4882551"/>
            <a:ext cx="1259456" cy="741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10" name="Elipse 9"/>
          <p:cNvSpPr/>
          <p:nvPr/>
        </p:nvSpPr>
        <p:spPr>
          <a:xfrm>
            <a:off x="7936302" y="5916283"/>
            <a:ext cx="1259456" cy="741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…</a:t>
            </a:r>
            <a:endParaRPr lang="es-ES" dirty="0"/>
          </a:p>
        </p:txBody>
      </p:sp>
      <p:cxnSp>
        <p:nvCxnSpPr>
          <p:cNvPr id="12" name="Conector recto de flecha 11"/>
          <p:cNvCxnSpPr>
            <a:stCxn id="4" idx="2"/>
            <a:endCxn id="6" idx="7"/>
          </p:cNvCxnSpPr>
          <p:nvPr/>
        </p:nvCxnSpPr>
        <p:spPr>
          <a:xfrm flipH="1">
            <a:off x="9011315" y="4107012"/>
            <a:ext cx="1625661" cy="88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4"/>
            <a:endCxn id="10" idx="0"/>
          </p:cNvCxnSpPr>
          <p:nvPr/>
        </p:nvCxnSpPr>
        <p:spPr>
          <a:xfrm>
            <a:off x="8566030" y="5624423"/>
            <a:ext cx="0" cy="29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4" idx="3"/>
            <a:endCxn id="8" idx="7"/>
          </p:cNvCxnSpPr>
          <p:nvPr/>
        </p:nvCxnSpPr>
        <p:spPr>
          <a:xfrm flipH="1">
            <a:off x="10361652" y="4369303"/>
            <a:ext cx="459767" cy="91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4" idx="4"/>
            <a:endCxn id="9" idx="0"/>
          </p:cNvCxnSpPr>
          <p:nvPr/>
        </p:nvCxnSpPr>
        <p:spPr>
          <a:xfrm>
            <a:off x="11266704" y="4477948"/>
            <a:ext cx="0" cy="404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que heredan de </a:t>
            </a:r>
            <a:r>
              <a:rPr lang="es-ES" dirty="0" err="1" smtClean="0"/>
              <a:t>Object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3967" y="2481051"/>
            <a:ext cx="4503974" cy="3773099"/>
          </a:xfrm>
        </p:spPr>
        <p:txBody>
          <a:bodyPr>
            <a:normAutofit/>
          </a:bodyPr>
          <a:lstStyle/>
          <a:p>
            <a:r>
              <a:rPr lang="es-ES" dirty="0" smtClean="0"/>
              <a:t>Métodos que vamos a ver:</a:t>
            </a:r>
          </a:p>
          <a:p>
            <a:pPr lvl="1"/>
            <a:r>
              <a:rPr lang="es-ES" dirty="0" err="1"/>
              <a:t>e</a:t>
            </a:r>
            <a:r>
              <a:rPr lang="es-ES" dirty="0" err="1" smtClean="0"/>
              <a:t>quals</a:t>
            </a:r>
            <a:r>
              <a:rPr lang="es-ES" dirty="0" smtClean="0"/>
              <a:t>()</a:t>
            </a:r>
          </a:p>
          <a:p>
            <a:pPr lvl="1"/>
            <a:r>
              <a:rPr lang="es-ES" dirty="0" err="1" smtClean="0"/>
              <a:t>toString</a:t>
            </a:r>
            <a:r>
              <a:rPr lang="es-ES" dirty="0" smtClean="0"/>
              <a:t>()</a:t>
            </a:r>
          </a:p>
          <a:p>
            <a:pPr lvl="1"/>
            <a:r>
              <a:rPr lang="es-ES" dirty="0" err="1" smtClean="0"/>
              <a:t>hashCode</a:t>
            </a:r>
            <a:r>
              <a:rPr lang="es-ES" dirty="0" smtClean="0"/>
              <a:t>()</a:t>
            </a:r>
          </a:p>
          <a:p>
            <a:pPr lvl="1"/>
            <a:r>
              <a:rPr lang="es-ES" dirty="0" smtClean="0"/>
              <a:t>clone()</a:t>
            </a:r>
          </a:p>
          <a:p>
            <a:pPr lvl="2"/>
            <a:r>
              <a:rPr lang="es-ES" dirty="0" smtClean="0"/>
              <a:t>Superficial</a:t>
            </a:r>
          </a:p>
          <a:p>
            <a:pPr lvl="2"/>
            <a:r>
              <a:rPr lang="es-ES" dirty="0" smtClean="0"/>
              <a:t>En Profundidad</a:t>
            </a:r>
          </a:p>
          <a:p>
            <a:pPr marL="457200" lvl="1" indent="0">
              <a:buNone/>
            </a:pPr>
            <a:r>
              <a:rPr lang="es-ES" dirty="0" smtClean="0"/>
              <a:t>------------------------------------------</a:t>
            </a:r>
          </a:p>
          <a:p>
            <a:pPr lvl="1"/>
            <a:r>
              <a:rPr lang="es-ES" dirty="0" err="1"/>
              <a:t>compareTo</a:t>
            </a:r>
            <a:r>
              <a:rPr lang="es-ES" dirty="0" smtClean="0"/>
              <a:t>() </a:t>
            </a:r>
          </a:p>
          <a:p>
            <a:pPr lvl="2"/>
            <a:r>
              <a:rPr lang="es-ES" sz="1050" dirty="0" smtClean="0"/>
              <a:t>*Lo vamos a ver, pero este no pertenece a la clase </a:t>
            </a:r>
            <a:r>
              <a:rPr lang="es-ES" sz="1050" dirty="0" err="1" smtClean="0"/>
              <a:t>Object</a:t>
            </a:r>
            <a:r>
              <a:rPr lang="es-ES" sz="1050" dirty="0" smtClean="0"/>
              <a:t>*</a:t>
            </a:r>
            <a:endParaRPr lang="es-ES" sz="1050" dirty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526335" y="2481052"/>
            <a:ext cx="4503974" cy="233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Otros métodos:</a:t>
            </a:r>
          </a:p>
          <a:p>
            <a:pPr lvl="1"/>
            <a:r>
              <a:rPr lang="es-ES" dirty="0" err="1" smtClean="0"/>
              <a:t>getClass</a:t>
            </a:r>
            <a:r>
              <a:rPr lang="es-ES" dirty="0" smtClean="0"/>
              <a:t>()</a:t>
            </a:r>
          </a:p>
          <a:p>
            <a:pPr lvl="1"/>
            <a:r>
              <a:rPr lang="es-ES" dirty="0" err="1"/>
              <a:t>f</a:t>
            </a:r>
            <a:r>
              <a:rPr lang="es-ES" dirty="0" err="1" smtClean="0"/>
              <a:t>inalize</a:t>
            </a:r>
            <a:r>
              <a:rPr lang="es-ES" dirty="0" smtClean="0"/>
              <a:t>()</a:t>
            </a:r>
          </a:p>
          <a:p>
            <a:pPr lvl="1"/>
            <a:r>
              <a:rPr lang="es-ES" dirty="0" err="1"/>
              <a:t>n</a:t>
            </a:r>
            <a:r>
              <a:rPr lang="es-ES" dirty="0" err="1" smtClean="0"/>
              <a:t>otify</a:t>
            </a:r>
            <a:r>
              <a:rPr lang="es-ES" dirty="0" smtClean="0"/>
              <a:t>()</a:t>
            </a:r>
          </a:p>
          <a:p>
            <a:pPr lvl="1"/>
            <a:r>
              <a:rPr lang="es-ES" dirty="0" err="1"/>
              <a:t>w</a:t>
            </a:r>
            <a:r>
              <a:rPr lang="es-ES" dirty="0" err="1" smtClean="0"/>
              <a:t>ait</a:t>
            </a:r>
            <a:r>
              <a:rPr lang="es-ES" dirty="0" smtClean="0"/>
              <a:t>()</a:t>
            </a:r>
          </a:p>
          <a:p>
            <a:pPr lvl="1"/>
            <a:r>
              <a:rPr lang="es-ES" dirty="0" err="1" smtClean="0"/>
              <a:t>notifyAll</a:t>
            </a:r>
            <a:r>
              <a:rPr lang="es-ES" dirty="0" smtClean="0"/>
              <a:t>()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285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Método </a:t>
            </a:r>
            <a:r>
              <a:rPr lang="es-ES" dirty="0" err="1" smtClean="0"/>
              <a:t>equals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2762130"/>
          </a:xfrm>
        </p:spPr>
        <p:txBody>
          <a:bodyPr/>
          <a:lstStyle/>
          <a:p>
            <a:r>
              <a:rPr lang="es-ES" dirty="0" smtClean="0"/>
              <a:t>Es usado para comprobar si dos objetos son iguales, devuelve un booleano al ser usado; </a:t>
            </a:r>
            <a:r>
              <a:rPr lang="es-ES" u="sng" dirty="0"/>
              <a:t>true</a:t>
            </a:r>
            <a:r>
              <a:rPr lang="es-ES" dirty="0"/>
              <a:t> </a:t>
            </a:r>
            <a:r>
              <a:rPr lang="es-ES" dirty="0" smtClean="0"/>
              <a:t>si son </a:t>
            </a:r>
            <a:r>
              <a:rPr lang="es-ES" u="sng" dirty="0" smtClean="0"/>
              <a:t>iguales</a:t>
            </a:r>
            <a:r>
              <a:rPr lang="es-ES" dirty="0"/>
              <a:t>,</a:t>
            </a:r>
            <a:r>
              <a:rPr lang="es-ES" dirty="0" smtClean="0"/>
              <a:t> </a:t>
            </a:r>
            <a:r>
              <a:rPr lang="es-ES" u="sng" dirty="0"/>
              <a:t>false</a:t>
            </a:r>
            <a:r>
              <a:rPr lang="es-ES" dirty="0" smtClean="0"/>
              <a:t> si son </a:t>
            </a:r>
            <a:r>
              <a:rPr lang="es-ES" u="sng" dirty="0" smtClean="0"/>
              <a:t>distintos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149" y="3346557"/>
            <a:ext cx="3449021" cy="193018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699746" y="5292558"/>
            <a:ext cx="46858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 smtClean="0">
                <a:solidFill>
                  <a:schemeClr val="accent1">
                    <a:lumMod val="75000"/>
                  </a:schemeClr>
                </a:solidFill>
              </a:rPr>
              <a:t>NOTA: </a:t>
            </a:r>
            <a:r>
              <a:rPr lang="es-E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 </a:t>
            </a:r>
            <a:r>
              <a:rPr lang="es-E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del operador </a:t>
            </a:r>
            <a:r>
              <a:rPr lang="es-ES" sz="11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instanceof</a:t>
            </a:r>
            <a:r>
              <a:rPr lang="es-E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es conocer si un </a:t>
            </a:r>
            <a:r>
              <a:rPr lang="es-E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objeto</a:t>
            </a:r>
          </a:p>
          <a:p>
            <a:r>
              <a:rPr lang="es-E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 </a:t>
            </a:r>
            <a:r>
              <a:rPr lang="es-E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un tipo determinado.</a:t>
            </a:r>
          </a:p>
        </p:txBody>
      </p:sp>
    </p:spTree>
    <p:extLst>
      <p:ext uri="{BB962C8B-B14F-4D97-AF65-F5344CB8AC3E}">
        <p14:creationId xmlns:p14="http://schemas.microsoft.com/office/powerpoint/2010/main" val="331770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Método </a:t>
            </a:r>
            <a:r>
              <a:rPr lang="es-ES" dirty="0" err="1" smtClean="0"/>
              <a:t>toString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Este</a:t>
            </a:r>
            <a:r>
              <a:rPr lang="es-ES" dirty="0"/>
              <a:t> nos permite mostrar la información completa de un objeto, es decir, el valor de sus </a:t>
            </a:r>
            <a:r>
              <a:rPr lang="es-ES" b="1" dirty="0"/>
              <a:t>atributos.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47" y="3883025"/>
            <a:ext cx="42386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7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Método </a:t>
            </a:r>
            <a:r>
              <a:rPr lang="es-ES" dirty="0" err="1" smtClean="0"/>
              <a:t>hashCode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691791"/>
          </a:xfrm>
        </p:spPr>
        <p:txBody>
          <a:bodyPr/>
          <a:lstStyle/>
          <a:p>
            <a:r>
              <a:rPr lang="es-ES" dirty="0" smtClean="0"/>
              <a:t>Este método se usa para generar un código de tipo entero que se utilizará para identificar el objeto.</a:t>
            </a: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154954" y="5417389"/>
            <a:ext cx="8761413" cy="112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NOTA: </a:t>
            </a:r>
            <a:r>
              <a:rPr lang="es-ES" dirty="0"/>
              <a:t>No </a:t>
            </a:r>
            <a:r>
              <a:rPr lang="es-ES" dirty="0" smtClean="0"/>
              <a:t>existe una forma única de hacer un método </a:t>
            </a:r>
            <a:r>
              <a:rPr lang="es-ES" dirty="0" err="1" smtClean="0"/>
              <a:t>hashCode</a:t>
            </a:r>
            <a:r>
              <a:rPr lang="es-ES" dirty="0" smtClean="0"/>
              <a:t>, simplemente el objetivo es intentar que dos objetos no tengan un mismo código.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721" y="3666675"/>
            <a:ext cx="4333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7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Método clone()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utilizado para clonar un objeto.</a:t>
            </a:r>
          </a:p>
          <a:p>
            <a:r>
              <a:rPr lang="es-ES" dirty="0" smtClean="0"/>
              <a:t>Existen </a:t>
            </a:r>
            <a:r>
              <a:rPr lang="es-ES" i="1" dirty="0" smtClean="0"/>
              <a:t>2 tipos </a:t>
            </a:r>
            <a:r>
              <a:rPr lang="es-ES" dirty="0" smtClean="0"/>
              <a:t>de copias:</a:t>
            </a:r>
          </a:p>
          <a:p>
            <a:pPr lvl="1"/>
            <a:r>
              <a:rPr lang="es-ES" u="sng" dirty="0" smtClean="0"/>
              <a:t>Superficial</a:t>
            </a:r>
            <a:r>
              <a:rPr lang="es-ES" dirty="0" smtClean="0"/>
              <a:t>: Solo se copia las referencias del objeto.</a:t>
            </a:r>
          </a:p>
          <a:p>
            <a:pPr lvl="1"/>
            <a:r>
              <a:rPr lang="es-ES" u="sng" dirty="0" smtClean="0"/>
              <a:t>Profundidad</a:t>
            </a:r>
            <a:r>
              <a:rPr lang="es-ES" dirty="0" smtClean="0"/>
              <a:t>: Copia también los objetos que están dentro de ese objeto.</a:t>
            </a:r>
          </a:p>
          <a:p>
            <a:r>
              <a:rPr lang="es-ES" dirty="0" smtClean="0"/>
              <a:t>Para su uso, es imprescindible implementar la interface </a:t>
            </a:r>
            <a:r>
              <a:rPr lang="es-ES" b="1" dirty="0" err="1" smtClean="0"/>
              <a:t>Cloneable</a:t>
            </a:r>
            <a:r>
              <a:rPr lang="es-ES" dirty="0" smtClean="0"/>
              <a:t> en la cabecera de la clase que define el objeto a clonar.</a:t>
            </a: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355997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Método clone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5" y="2603500"/>
            <a:ext cx="2330118" cy="381240"/>
          </a:xfrm>
        </p:spPr>
        <p:txBody>
          <a:bodyPr/>
          <a:lstStyle/>
          <a:p>
            <a:r>
              <a:rPr lang="es-ES" dirty="0" smtClean="0"/>
              <a:t>Superficial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30" y="3446522"/>
            <a:ext cx="4018396" cy="1914524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6069136" y="2603500"/>
            <a:ext cx="2330118" cy="38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En Profundidad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136" y="3446522"/>
            <a:ext cx="3838575" cy="19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7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Método </a:t>
            </a:r>
            <a:r>
              <a:rPr lang="es-ES" dirty="0" err="1" smtClean="0"/>
              <a:t>compareTo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50400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No pertenece a la clase </a:t>
            </a:r>
            <a:r>
              <a:rPr lang="es-ES" dirty="0" err="1" smtClean="0"/>
              <a:t>Object</a:t>
            </a:r>
            <a:r>
              <a:rPr lang="es-ES" dirty="0" smtClean="0"/>
              <a:t>, pero también se implementa en el diseño de clases.</a:t>
            </a:r>
          </a:p>
          <a:p>
            <a:endParaRPr lang="es-ES" b="1" dirty="0"/>
          </a:p>
          <a:p>
            <a:r>
              <a:rPr lang="es-ES" dirty="0" smtClean="0"/>
              <a:t>Se usa para comprar dos objetos con un criterio especificado por el diseñador. </a:t>
            </a:r>
          </a:p>
          <a:p>
            <a:pPr lvl="1"/>
            <a:r>
              <a:rPr lang="es-ES" dirty="0" smtClean="0"/>
              <a:t>Este devolverá si es mayor/igual/menor que el segundo objeto.</a:t>
            </a:r>
          </a:p>
          <a:p>
            <a:pPr lvl="1"/>
            <a:r>
              <a:rPr lang="es-ES" dirty="0" smtClean="0"/>
              <a:t>Se suele emplear un </a:t>
            </a:r>
            <a:r>
              <a:rPr lang="es-ES" b="1" dirty="0" smtClean="0"/>
              <a:t>entero</a:t>
            </a:r>
            <a:r>
              <a:rPr lang="es-ES" dirty="0" smtClean="0"/>
              <a:t> con los valores 1/0/-1.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 smtClean="0"/>
              <a:t>Al igual que clone requiere implementar interface, </a:t>
            </a:r>
            <a:r>
              <a:rPr lang="es-ES" dirty="0" err="1" smtClean="0"/>
              <a:t>compareTo</a:t>
            </a:r>
            <a:r>
              <a:rPr lang="es-ES" dirty="0" smtClean="0"/>
              <a:t> requiere implementar la interface </a:t>
            </a:r>
            <a:r>
              <a:rPr lang="es-ES" b="1" dirty="0" smtClean="0"/>
              <a:t>Comparable&lt;T&gt;</a:t>
            </a:r>
            <a:r>
              <a:rPr lang="es-ES" dirty="0" smtClean="0"/>
              <a:t>.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lvl="1"/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93362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468</TotalTime>
  <Words>391</Words>
  <Application>Microsoft Office PowerPoint</Application>
  <PresentationFormat>Panorámica</PresentationFormat>
  <Paragraphs>60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Sala de reuniones Ion</vt:lpstr>
      <vt:lpstr>Clase Object</vt:lpstr>
      <vt:lpstr>¿Qué es la Clase Object?</vt:lpstr>
      <vt:lpstr>Métodos que heredan de Object</vt:lpstr>
      <vt:lpstr>Método equals()</vt:lpstr>
      <vt:lpstr>Método toString()</vt:lpstr>
      <vt:lpstr>Método hashCode()</vt:lpstr>
      <vt:lpstr>Método clone()</vt:lpstr>
      <vt:lpstr>Método clone()</vt:lpstr>
      <vt:lpstr>Método compareTo()</vt:lpstr>
      <vt:lpstr>Método compareTo()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Object</dc:title>
  <dc:creator>Manu</dc:creator>
  <cp:lastModifiedBy>Manu</cp:lastModifiedBy>
  <cp:revision>17</cp:revision>
  <dcterms:created xsi:type="dcterms:W3CDTF">2017-01-07T16:27:48Z</dcterms:created>
  <dcterms:modified xsi:type="dcterms:W3CDTF">2017-01-12T22:57:58Z</dcterms:modified>
</cp:coreProperties>
</file>