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地 秀明" initials="宮地" lastIdx="1" clrIdx="0">
    <p:extLst>
      <p:ext uri="{19B8F6BF-5375-455C-9EA6-DF929625EA0E}">
        <p15:presenceInfo xmlns:p15="http://schemas.microsoft.com/office/powerpoint/2012/main" userId="S-1-5-21-4028805669-3012460236-1481392842-29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D67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96" y="11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6C174-94EF-44F2-8274-DF499EBEE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07091D-26B0-421B-87B9-BC0FEBCA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F46018-EC24-4DF0-8012-6152EF1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0D18B-3FCD-42C0-BE8B-A67A1818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21F08-26F9-4B67-BC33-36FDAB2A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82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4BFF6-6D3B-49E3-B12D-3FB6E93A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C5E1A8-F41E-4153-8F0F-8ACA9645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9DAC7-4F51-446B-BB70-F8C05965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BE0F4-CA71-4611-A2CF-94B85BDA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22686-E8DF-4A1D-B50B-4BF1D50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34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6E7E7D-7B9B-4DCE-AC26-0F9E471A7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92F4DB-5AA9-4726-A026-9F105623E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64D428-EA20-419C-98E4-1935BDD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023FB-5E94-4180-BAB6-F3F5FE99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CA2D3-804E-42D6-A28F-F78393F0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27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869A0-0684-429B-A792-92919AB7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4BB67-767F-4C96-899F-F9961B9F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75C1D-B9B2-4394-9A3D-C042DDBB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1216C-2075-43F7-854F-804368F1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58364-FEA4-4C76-9389-60A576F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7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1748C-75F7-4A8E-9AEB-AF931188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3B921B-02E7-448A-80AF-6BB2BC38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9D197-1245-4043-A3E8-413B85EA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EB41F-EC1D-4C3E-8264-9AA0911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3BA10-D36D-4961-BD0C-CECEFBDB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6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787E5-645E-47D0-AEC2-BC4DE4ED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ABCD59-705B-4230-9D5B-2DC0B0F79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B8102C-6C09-4A2F-8F87-DB6A3A12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FE4FD6-E0A7-4A1B-BA27-179C9C78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0A8BF-BF52-40BD-BCC9-D57A1831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62675-60A0-4F0F-8FD2-DB620E56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2C515-6DBC-45B5-9E5F-301ED377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4DD53D-C1D7-4DDB-B9A6-42A0C480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6B6FB6-B6B9-410B-80D5-B2624530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0E64E-2E6B-4A6C-8A69-6AB1A8A02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CA761E-B394-4B5B-9A50-73B3BE4D4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15EE0A-1019-44B3-A973-33738926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4E7F5F-9F72-4F10-82C9-4A0D9403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84119D-49FF-471D-AE46-3361A10C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D4CEC-1B52-4FDC-B97B-DD03A25C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D9CA0B-0B9A-4FAB-8394-CF0ECE8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ACF2A1-2997-48F2-9E46-2879A500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348473-FD1A-4240-B19F-178F1BE5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9661D1-9814-475D-9757-E93871D1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BD586D-AA12-477D-BCEE-63A6E4DC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34EF7-0B37-425F-8B8C-0BCD9ADB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E930F-8841-4A3E-AD21-2BB99AC7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BDF09-3510-4AF5-A1EF-3E876470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70BD6C-E604-45F8-89CC-14DC67A2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F45CFD-A476-47FE-988C-78A6199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4AADD-8EDC-42FA-B490-52A73AD8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B04C7-C691-44A9-960C-D74A8CF1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8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350A-9F02-4720-BA75-BAD5C0AD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74ECA5-EB93-4D5F-B811-7AD4BB1A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F5037C-ED65-4900-8587-F1FA51B8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A1FB5C-2A00-4F03-87CD-33E6F698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FAA574-C4F6-47E5-BB5F-A9F8F4E8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FA347-71B7-4D80-BB76-5EA86697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7F7938-0585-4858-B9D9-241CA902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9DDE8-8A7E-4456-B534-7B91BE3B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DEF8C0-0F1C-4879-BB08-2191667BA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46C4-F35F-4756-8F1C-330AD04B7CBC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5CF54-1960-44ED-B685-75566D3C5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E21C8-C33C-410A-B895-D61A5D099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E5E7-8C06-4015-A7DA-67CBA3962B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8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矢印: 下 50">
            <a:extLst>
              <a:ext uri="{FF2B5EF4-FFF2-40B4-BE49-F238E27FC236}">
                <a16:creationId xmlns:a16="http://schemas.microsoft.com/office/drawing/2014/main" id="{4F74AD15-5126-4323-A850-CA4F188A702B}"/>
              </a:ext>
            </a:extLst>
          </p:cNvPr>
          <p:cNvSpPr/>
          <p:nvPr/>
        </p:nvSpPr>
        <p:spPr>
          <a:xfrm rot="10800000">
            <a:off x="2234382" y="2374518"/>
            <a:ext cx="536540" cy="51986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497C2-5F78-41A9-80D3-7336FE3C3D19}"/>
              </a:ext>
            </a:extLst>
          </p:cNvPr>
          <p:cNvSpPr txBox="1"/>
          <p:nvPr/>
        </p:nvSpPr>
        <p:spPr>
          <a:xfrm>
            <a:off x="569793" y="118356"/>
            <a:ext cx="421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TOMS</a:t>
            </a:r>
            <a:r>
              <a:rPr kumimoji="1" lang="ja-JP" altLang="en-US" sz="2800" b="1" dirty="0"/>
              <a:t>の課題について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1FC60B2-707E-4643-AC75-2E958DB0051E}"/>
              </a:ext>
            </a:extLst>
          </p:cNvPr>
          <p:cNvSpPr/>
          <p:nvPr/>
        </p:nvSpPr>
        <p:spPr>
          <a:xfrm>
            <a:off x="746094" y="1269341"/>
            <a:ext cx="1524839" cy="1119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TDP</a:t>
            </a:r>
            <a:br>
              <a:rPr lang="en-US" altLang="ja-JP" b="1" dirty="0"/>
            </a:br>
            <a:r>
              <a:rPr lang="ja-JP" altLang="en-US" b="1" dirty="0"/>
              <a:t>取り込み</a:t>
            </a:r>
            <a:endParaRPr lang="en-US" altLang="ja-JP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9F3DD7A-A619-4A51-86BA-5B89B62C23F5}"/>
              </a:ext>
            </a:extLst>
          </p:cNvPr>
          <p:cNvSpPr/>
          <p:nvPr/>
        </p:nvSpPr>
        <p:spPr>
          <a:xfrm>
            <a:off x="3421879" y="1269341"/>
            <a:ext cx="1524839" cy="1119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DCP</a:t>
            </a:r>
            <a:br>
              <a:rPr lang="en-US" altLang="ja-JP" b="1" dirty="0"/>
            </a:br>
            <a:r>
              <a:rPr lang="ja-JP" altLang="en-US" b="1" dirty="0"/>
              <a:t>割り当て</a:t>
            </a:r>
            <a:endParaRPr lang="en-US" altLang="ja-JP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6FD58A-9B1F-4184-9EF7-91652088BA80}"/>
              </a:ext>
            </a:extLst>
          </p:cNvPr>
          <p:cNvSpPr/>
          <p:nvPr/>
        </p:nvSpPr>
        <p:spPr>
          <a:xfrm>
            <a:off x="6878936" y="1272692"/>
            <a:ext cx="1524839" cy="1119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ミッション実施結果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確定</a:t>
            </a:r>
            <a:endParaRPr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CF7139-61A9-4C97-B070-6C9A85FCC194}"/>
              </a:ext>
            </a:extLst>
          </p:cNvPr>
          <p:cNvSpPr/>
          <p:nvPr/>
        </p:nvSpPr>
        <p:spPr>
          <a:xfrm>
            <a:off x="9352500" y="1274368"/>
            <a:ext cx="1524839" cy="1119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汎用データ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への出力</a:t>
            </a:r>
            <a:endParaRPr lang="en-US" altLang="ja-JP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F660C2-9E99-478A-8C8A-4E6A762A0E85}"/>
              </a:ext>
            </a:extLst>
          </p:cNvPr>
          <p:cNvSpPr txBox="1"/>
          <p:nvPr/>
        </p:nvSpPr>
        <p:spPr>
          <a:xfrm>
            <a:off x="6269170" y="901252"/>
            <a:ext cx="155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検査実施後→</a:t>
            </a:r>
            <a:endParaRPr kumimoji="1" lang="ja-JP" altLang="en-US" sz="16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040E864-5796-4453-B0FD-3F899F59E869}"/>
              </a:ext>
            </a:extLst>
          </p:cNvPr>
          <p:cNvSpPr/>
          <p:nvPr/>
        </p:nvSpPr>
        <p:spPr>
          <a:xfrm>
            <a:off x="5647175" y="1274368"/>
            <a:ext cx="713433" cy="11190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検査実施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8562D58-60F0-4747-A345-8FF42EEA5599}"/>
              </a:ext>
            </a:extLst>
          </p:cNvPr>
          <p:cNvCxnSpPr>
            <a:stCxn id="39" idx="3"/>
            <a:endCxn id="13" idx="1"/>
          </p:cNvCxnSpPr>
          <p:nvPr/>
        </p:nvCxnSpPr>
        <p:spPr>
          <a:xfrm>
            <a:off x="2270933" y="1828858"/>
            <a:ext cx="115094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452F9C-1323-418E-8374-531ECD08410C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946718" y="1828858"/>
            <a:ext cx="700457" cy="50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7F045D2-93AD-42A6-AE5D-EDA96ACB1224}"/>
              </a:ext>
            </a:extLst>
          </p:cNvPr>
          <p:cNvSpPr/>
          <p:nvPr/>
        </p:nvSpPr>
        <p:spPr>
          <a:xfrm>
            <a:off x="1610247" y="2837619"/>
            <a:ext cx="1524839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NF</a:t>
            </a:r>
            <a:r>
              <a:rPr lang="ja-JP" altLang="en-US" b="1" dirty="0"/>
              <a:t>情報入力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と閲覧</a:t>
            </a:r>
            <a:endParaRPr lang="en-US" altLang="ja-JP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D307EF-A0E5-4C72-AA69-C06AD68403A2}"/>
              </a:ext>
            </a:extLst>
          </p:cNvPr>
          <p:cNvSpPr txBox="1"/>
          <p:nvPr/>
        </p:nvSpPr>
        <p:spPr>
          <a:xfrm>
            <a:off x="2967283" y="3596689"/>
            <a:ext cx="2760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自動割当による課題</a:t>
            </a:r>
            <a:endParaRPr kumimoji="1"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　・手動での変更できない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（日付を変えている）</a:t>
            </a:r>
            <a:endParaRPr lang="en-US" altLang="ja-JP" sz="1400" dirty="0"/>
          </a:p>
          <a:p>
            <a:r>
              <a:rPr lang="ja-JP" altLang="en-US" sz="1400" dirty="0"/>
              <a:t>　・</a:t>
            </a:r>
            <a:r>
              <a:rPr lang="en-US" altLang="ja-JP" sz="1400" dirty="0"/>
              <a:t>DCO</a:t>
            </a:r>
            <a:r>
              <a:rPr lang="ja-JP" altLang="en-US" sz="1400" dirty="0"/>
              <a:t>の人数（自動）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（本当に自動で良いのか）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・</a:t>
            </a:r>
            <a:r>
              <a:rPr lang="en-US" altLang="ja-JP" sz="1400" dirty="0"/>
              <a:t>1</a:t>
            </a:r>
            <a:r>
              <a:rPr lang="ja-JP" altLang="en-US" sz="1400" dirty="0"/>
              <a:t>人</a:t>
            </a:r>
            <a:r>
              <a:rPr lang="en-US" altLang="ja-JP" sz="1400" dirty="0"/>
              <a:t>OCT</a:t>
            </a:r>
            <a:r>
              <a:rPr lang="ja-JP" altLang="en-US" sz="1400" dirty="0"/>
              <a:t>の割当を考慮なし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（オペレーションが変わる）</a:t>
            </a:r>
            <a:endParaRPr lang="en-US" altLang="ja-JP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00D7F05-9297-40EA-93FB-5F72A4E497CF}"/>
              </a:ext>
            </a:extLst>
          </p:cNvPr>
          <p:cNvSpPr txBox="1"/>
          <p:nvPr/>
        </p:nvSpPr>
        <p:spPr>
          <a:xfrm>
            <a:off x="5498796" y="3619298"/>
            <a:ext cx="3122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当日の検査対応有無</a:t>
            </a:r>
            <a:r>
              <a:rPr lang="ja-JP" altLang="en-US" sz="1400" dirty="0"/>
              <a:t>（</a:t>
            </a:r>
            <a:r>
              <a:rPr lang="en-US" altLang="ja-JP" sz="1400" dirty="0"/>
              <a:t>DCP</a:t>
            </a:r>
            <a:r>
              <a:rPr lang="ja-JP" altLang="en-US" sz="1400" dirty="0"/>
              <a:t>）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の確認方法が想定されてない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FAFF2B-2BEA-40F5-9AC7-3B6403AACB23}"/>
              </a:ext>
            </a:extLst>
          </p:cNvPr>
          <p:cNvSpPr txBox="1"/>
          <p:nvPr/>
        </p:nvSpPr>
        <p:spPr>
          <a:xfrm>
            <a:off x="7047917" y="4233921"/>
            <a:ext cx="3553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分析メニューの突合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</a:t>
            </a:r>
            <a:r>
              <a:rPr lang="en-US" altLang="ja-JP" sz="1400" dirty="0"/>
              <a:t>LSIM</a:t>
            </a:r>
            <a:r>
              <a:rPr lang="ja-JP" altLang="en-US" sz="1400" dirty="0"/>
              <a:t>（請求）を突合は？</a:t>
            </a:r>
            <a:endParaRPr lang="en-US" altLang="ja-JP" sz="14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0B24A1A-444E-4987-BBB9-609DDD42EE05}"/>
              </a:ext>
            </a:extLst>
          </p:cNvPr>
          <p:cNvSpPr/>
          <p:nvPr/>
        </p:nvSpPr>
        <p:spPr>
          <a:xfrm>
            <a:off x="3135086" y="4945679"/>
            <a:ext cx="2592476" cy="331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9C5817-725D-4960-A414-5F2BD48D566E}"/>
              </a:ext>
            </a:extLst>
          </p:cNvPr>
          <p:cNvCxnSpPr>
            <a:cxnSpLocks/>
          </p:cNvCxnSpPr>
          <p:nvPr/>
        </p:nvCxnSpPr>
        <p:spPr>
          <a:xfrm flipH="1">
            <a:off x="5498796" y="4340394"/>
            <a:ext cx="861812" cy="134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BF7B14F-9508-4EAF-A179-1FD44E52DAE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431324" y="5277512"/>
            <a:ext cx="515394" cy="4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056F27F-217E-4C0F-A693-BD0E9EC79DB7}"/>
              </a:ext>
            </a:extLst>
          </p:cNvPr>
          <p:cNvSpPr txBox="1"/>
          <p:nvPr/>
        </p:nvSpPr>
        <p:spPr>
          <a:xfrm>
            <a:off x="4533318" y="5729711"/>
            <a:ext cx="150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highlight>
                  <a:srgbClr val="FFFF00"/>
                </a:highlight>
              </a:rPr>
              <a:t>DCP</a:t>
            </a:r>
            <a:r>
              <a:rPr kumimoji="1" lang="ja-JP" altLang="en-US" sz="1600" b="1" dirty="0">
                <a:highlight>
                  <a:srgbClr val="FFFF00"/>
                </a:highlight>
              </a:rPr>
              <a:t>の情報</a:t>
            </a:r>
            <a:r>
              <a:rPr lang="en-US" altLang="ja-JP" sz="1600" b="1" dirty="0">
                <a:highlight>
                  <a:srgbClr val="FFFF00"/>
                </a:highlight>
              </a:rPr>
              <a:t/>
            </a:r>
            <a:br>
              <a:rPr lang="en-US" altLang="ja-JP" sz="1600" b="1" dirty="0">
                <a:highlight>
                  <a:srgbClr val="FFFF00"/>
                </a:highlight>
              </a:rPr>
            </a:br>
            <a:r>
              <a:rPr lang="ja-JP" altLang="en-US" sz="1600" b="1" dirty="0">
                <a:highlight>
                  <a:srgbClr val="FFFF00"/>
                </a:highlight>
              </a:rPr>
              <a:t>入力が必要</a:t>
            </a:r>
            <a:endParaRPr kumimoji="1" lang="ja-JP" altLang="en-US" sz="1600" b="1" dirty="0">
              <a:highlight>
                <a:srgbClr val="FFFF00"/>
              </a:highligh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6752449-382D-4C71-A475-136C48167184}"/>
              </a:ext>
            </a:extLst>
          </p:cNvPr>
          <p:cNvSpPr txBox="1"/>
          <p:nvPr/>
        </p:nvSpPr>
        <p:spPr>
          <a:xfrm>
            <a:off x="1600873" y="3912634"/>
            <a:ext cx="150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highlight>
                  <a:srgbClr val="FFFF00"/>
                </a:highlight>
              </a:rPr>
              <a:t>強制割当の</a:t>
            </a:r>
            <a:r>
              <a:rPr lang="en-US" altLang="ja-JP" sz="1600" b="1" dirty="0">
                <a:highlight>
                  <a:srgbClr val="FFFF00"/>
                </a:highlight>
              </a:rPr>
              <a:t/>
            </a:r>
            <a:br>
              <a:rPr lang="en-US" altLang="ja-JP" sz="1600" b="1" dirty="0">
                <a:highlight>
                  <a:srgbClr val="FFFF00"/>
                </a:highlight>
              </a:rPr>
            </a:br>
            <a:r>
              <a:rPr lang="ja-JP" altLang="en-US" sz="1600" b="1" dirty="0">
                <a:highlight>
                  <a:srgbClr val="FFFF00"/>
                </a:highlight>
              </a:rPr>
              <a:t>方法が必要</a:t>
            </a:r>
            <a:endParaRPr kumimoji="1" lang="ja-JP" altLang="en-US" sz="1600" b="1" dirty="0">
              <a:highlight>
                <a:srgbClr val="FFFF00"/>
              </a:highligh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ADC5DBD-A270-478A-B7FE-CF2125E68A7A}"/>
              </a:ext>
            </a:extLst>
          </p:cNvPr>
          <p:cNvCxnSpPr/>
          <p:nvPr/>
        </p:nvCxnSpPr>
        <p:spPr>
          <a:xfrm flipH="1">
            <a:off x="2967283" y="3974189"/>
            <a:ext cx="348673" cy="25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AAC6E2-5726-433E-BB44-182A6F92CC11}"/>
              </a:ext>
            </a:extLst>
          </p:cNvPr>
          <p:cNvSpPr txBox="1"/>
          <p:nvPr/>
        </p:nvSpPr>
        <p:spPr>
          <a:xfrm>
            <a:off x="7278199" y="5580662"/>
            <a:ext cx="285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highlight>
                  <a:srgbClr val="FFFF00"/>
                </a:highlight>
              </a:rPr>
              <a:t>LSIM</a:t>
            </a:r>
            <a:r>
              <a:rPr lang="ja-JP" altLang="en-US" sz="1600" b="1" dirty="0">
                <a:highlight>
                  <a:srgbClr val="FFFF00"/>
                </a:highlight>
              </a:rPr>
              <a:t>のミッション情報閲覧及び</a:t>
            </a:r>
            <a:r>
              <a:rPr lang="en-US" altLang="ja-JP" sz="1600" b="1" dirty="0">
                <a:highlight>
                  <a:srgbClr val="FFFF00"/>
                </a:highlight>
              </a:rPr>
              <a:t>LSIM</a:t>
            </a:r>
            <a:r>
              <a:rPr lang="ja-JP" altLang="en-US" sz="1600" b="1" dirty="0">
                <a:highlight>
                  <a:srgbClr val="FFFF00"/>
                </a:highlight>
              </a:rPr>
              <a:t>確定データとの</a:t>
            </a:r>
            <a:r>
              <a:rPr lang="en-US" altLang="ja-JP" sz="1600" b="1" dirty="0">
                <a:highlight>
                  <a:srgbClr val="FFFF00"/>
                </a:highlight>
              </a:rPr>
              <a:t/>
            </a:r>
            <a:br>
              <a:rPr lang="en-US" altLang="ja-JP" sz="1600" b="1" dirty="0">
                <a:highlight>
                  <a:srgbClr val="FFFF00"/>
                </a:highlight>
              </a:rPr>
            </a:br>
            <a:r>
              <a:rPr lang="ja-JP" altLang="en-US" sz="1600" b="1" dirty="0">
                <a:highlight>
                  <a:srgbClr val="FFFF00"/>
                </a:highlight>
              </a:rPr>
              <a:t>突合が必要</a:t>
            </a:r>
            <a:endParaRPr kumimoji="1" lang="ja-JP" altLang="en-US" sz="1600" b="1" dirty="0">
              <a:highlight>
                <a:srgbClr val="FFFF00"/>
              </a:highligh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24C53D-677E-4A1E-86DA-CBBDC6A30F7C}"/>
              </a:ext>
            </a:extLst>
          </p:cNvPr>
          <p:cNvSpPr txBox="1"/>
          <p:nvPr/>
        </p:nvSpPr>
        <p:spPr>
          <a:xfrm>
            <a:off x="4866585" y="2505809"/>
            <a:ext cx="174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highlight>
                  <a:srgbClr val="00FFFF"/>
                </a:highlight>
              </a:rPr>
              <a:t>DCP</a:t>
            </a:r>
            <a:r>
              <a:rPr lang="ja-JP" altLang="en-US" sz="1600" b="1" dirty="0">
                <a:highlight>
                  <a:srgbClr val="00FFFF"/>
                </a:highlight>
              </a:rPr>
              <a:t>連絡事項</a:t>
            </a:r>
            <a:r>
              <a:rPr lang="en-US" altLang="ja-JP" sz="1600" b="1" dirty="0">
                <a:highlight>
                  <a:srgbClr val="00FFFF"/>
                </a:highlight>
              </a:rPr>
              <a:t/>
            </a:r>
            <a:br>
              <a:rPr lang="en-US" altLang="ja-JP" sz="1600" b="1" dirty="0">
                <a:highlight>
                  <a:srgbClr val="00FFFF"/>
                </a:highlight>
              </a:rPr>
            </a:br>
            <a:r>
              <a:rPr lang="ja-JP" altLang="en-US" sz="1600" b="1" dirty="0">
                <a:highlight>
                  <a:srgbClr val="00FFFF"/>
                </a:highlight>
              </a:rPr>
              <a:t>の修正</a:t>
            </a:r>
            <a:endParaRPr kumimoji="1" lang="ja-JP" altLang="en-US" sz="1600" b="1" dirty="0">
              <a:highlight>
                <a:srgbClr val="00FFFF"/>
              </a:highlight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12EF10C-4917-4AAD-BA83-A28FD78C529E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6360608" y="1832209"/>
            <a:ext cx="518328" cy="16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726AC8-8417-426D-99E6-9585E0AD554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403775" y="1832209"/>
            <a:ext cx="948725" cy="16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5D45825-D057-4ED9-8165-5CFF4CF4F047}"/>
              </a:ext>
            </a:extLst>
          </p:cNvPr>
          <p:cNvSpPr txBox="1"/>
          <p:nvPr/>
        </p:nvSpPr>
        <p:spPr>
          <a:xfrm>
            <a:off x="4101395" y="912939"/>
            <a:ext cx="155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b="1" dirty="0"/>
              <a:t>←検査実施前</a:t>
            </a:r>
            <a:endParaRPr kumimoji="1" lang="ja-JP" altLang="en-US" sz="1600" b="1" dirty="0"/>
          </a:p>
        </p:txBody>
      </p:sp>
      <p:sp>
        <p:nvSpPr>
          <p:cNvPr id="50" name="星: 6 pt 49">
            <a:extLst>
              <a:ext uri="{FF2B5EF4-FFF2-40B4-BE49-F238E27FC236}">
                <a16:creationId xmlns:a16="http://schemas.microsoft.com/office/drawing/2014/main" id="{E5839E8C-14D9-4332-B5C7-29000AB9E632}"/>
              </a:ext>
            </a:extLst>
          </p:cNvPr>
          <p:cNvSpPr/>
          <p:nvPr/>
        </p:nvSpPr>
        <p:spPr>
          <a:xfrm>
            <a:off x="1679334" y="3815241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星: 6 pt 55">
            <a:extLst>
              <a:ext uri="{FF2B5EF4-FFF2-40B4-BE49-F238E27FC236}">
                <a16:creationId xmlns:a16="http://schemas.microsoft.com/office/drawing/2014/main" id="{A32B8A29-997C-4C2E-B277-5CCCD8465A9B}"/>
              </a:ext>
            </a:extLst>
          </p:cNvPr>
          <p:cNvSpPr/>
          <p:nvPr/>
        </p:nvSpPr>
        <p:spPr>
          <a:xfrm>
            <a:off x="4514647" y="5635657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星: 6 pt 56">
            <a:extLst>
              <a:ext uri="{FF2B5EF4-FFF2-40B4-BE49-F238E27FC236}">
                <a16:creationId xmlns:a16="http://schemas.microsoft.com/office/drawing/2014/main" id="{5AA72D84-FA5F-4AB8-BD0E-4D6327254D49}"/>
              </a:ext>
            </a:extLst>
          </p:cNvPr>
          <p:cNvSpPr/>
          <p:nvPr/>
        </p:nvSpPr>
        <p:spPr>
          <a:xfrm>
            <a:off x="7189183" y="5566997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星: 6 pt 57">
            <a:extLst>
              <a:ext uri="{FF2B5EF4-FFF2-40B4-BE49-F238E27FC236}">
                <a16:creationId xmlns:a16="http://schemas.microsoft.com/office/drawing/2014/main" id="{67F7AB5B-5E4F-445F-826E-CFDF45B785BF}"/>
              </a:ext>
            </a:extLst>
          </p:cNvPr>
          <p:cNvSpPr/>
          <p:nvPr/>
        </p:nvSpPr>
        <p:spPr>
          <a:xfrm>
            <a:off x="4777830" y="2516071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A187B3-C024-446B-9279-3EDB220A055C}"/>
              </a:ext>
            </a:extLst>
          </p:cNvPr>
          <p:cNvSpPr txBox="1"/>
          <p:nvPr/>
        </p:nvSpPr>
        <p:spPr>
          <a:xfrm>
            <a:off x="4881562" y="3050056"/>
            <a:ext cx="174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highlight>
                  <a:srgbClr val="00FFFF"/>
                </a:highlight>
              </a:rPr>
              <a:t>DCP</a:t>
            </a:r>
            <a:r>
              <a:rPr lang="ja-JP" altLang="en-US" sz="1600" b="1" dirty="0">
                <a:highlight>
                  <a:srgbClr val="00FFFF"/>
                </a:highlight>
              </a:rPr>
              <a:t>への</a:t>
            </a:r>
            <a:endParaRPr lang="en-US" altLang="ja-JP" sz="1600" b="1" dirty="0">
              <a:highlight>
                <a:srgbClr val="00FFFF"/>
              </a:highlight>
            </a:endParaRPr>
          </a:p>
          <a:p>
            <a:r>
              <a:rPr kumimoji="1" lang="ja-JP" altLang="en-US" sz="1600" b="1" dirty="0">
                <a:highlight>
                  <a:srgbClr val="00FFFF"/>
                </a:highlight>
              </a:rPr>
              <a:t>メール通知方法</a:t>
            </a:r>
          </a:p>
        </p:txBody>
      </p:sp>
      <p:sp>
        <p:nvSpPr>
          <p:cNvPr id="60" name="星: 6 pt 59">
            <a:extLst>
              <a:ext uri="{FF2B5EF4-FFF2-40B4-BE49-F238E27FC236}">
                <a16:creationId xmlns:a16="http://schemas.microsoft.com/office/drawing/2014/main" id="{840957FA-4C91-4909-94D9-FEBF0DE04226}"/>
              </a:ext>
            </a:extLst>
          </p:cNvPr>
          <p:cNvSpPr/>
          <p:nvPr/>
        </p:nvSpPr>
        <p:spPr>
          <a:xfrm>
            <a:off x="2770922" y="2144974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905BD7F6-3BCC-47AF-840E-A230AC141445}"/>
              </a:ext>
            </a:extLst>
          </p:cNvPr>
          <p:cNvSpPr/>
          <p:nvPr/>
        </p:nvSpPr>
        <p:spPr>
          <a:xfrm rot="10800000">
            <a:off x="4095001" y="2386243"/>
            <a:ext cx="536540" cy="51986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3DF6831-C005-4570-9A80-85626C3CBE10}"/>
              </a:ext>
            </a:extLst>
          </p:cNvPr>
          <p:cNvSpPr/>
          <p:nvPr/>
        </p:nvSpPr>
        <p:spPr>
          <a:xfrm>
            <a:off x="3421879" y="2840574"/>
            <a:ext cx="1524839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DCP</a:t>
            </a:r>
            <a:br>
              <a:rPr lang="en-US" altLang="ja-JP" b="1" dirty="0"/>
            </a:br>
            <a:r>
              <a:rPr lang="ja-JP" altLang="en-US" b="1" dirty="0"/>
              <a:t>情報の閲覧</a:t>
            </a:r>
            <a:endParaRPr lang="en-US" altLang="ja-JP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B77A956-66E6-48EC-B085-10FE6B61796B}"/>
              </a:ext>
            </a:extLst>
          </p:cNvPr>
          <p:cNvSpPr txBox="1"/>
          <p:nvPr/>
        </p:nvSpPr>
        <p:spPr>
          <a:xfrm>
            <a:off x="9352500" y="2752030"/>
            <a:ext cx="2415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highlight>
                  <a:srgbClr val="C0C0C0"/>
                </a:highlight>
              </a:rPr>
              <a:t>ADAMS</a:t>
            </a:r>
            <a:r>
              <a:rPr kumimoji="1" lang="ja-JP" altLang="en-US" sz="1600" b="1" dirty="0">
                <a:highlight>
                  <a:srgbClr val="C0C0C0"/>
                </a:highlight>
              </a:rPr>
              <a:t>との実績突合</a:t>
            </a:r>
          </a:p>
        </p:txBody>
      </p:sp>
      <p:sp>
        <p:nvSpPr>
          <p:cNvPr id="69" name="星: 6 pt 68">
            <a:extLst>
              <a:ext uri="{FF2B5EF4-FFF2-40B4-BE49-F238E27FC236}">
                <a16:creationId xmlns:a16="http://schemas.microsoft.com/office/drawing/2014/main" id="{D9F545F1-1062-42B6-9252-AF472001A48C}"/>
              </a:ext>
            </a:extLst>
          </p:cNvPr>
          <p:cNvSpPr/>
          <p:nvPr/>
        </p:nvSpPr>
        <p:spPr>
          <a:xfrm>
            <a:off x="9289292" y="2723314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F00F355-2706-424E-B948-1F9599A6DC7A}"/>
              </a:ext>
            </a:extLst>
          </p:cNvPr>
          <p:cNvSpPr txBox="1"/>
          <p:nvPr/>
        </p:nvSpPr>
        <p:spPr>
          <a:xfrm>
            <a:off x="355737" y="5635657"/>
            <a:ext cx="1947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highlight>
                  <a:srgbClr val="C0C0C0"/>
                </a:highlight>
              </a:rPr>
              <a:t>ペーパレス対応</a:t>
            </a:r>
            <a:r>
              <a:rPr lang="ja-JP" altLang="en-US" sz="1600" b="1" dirty="0">
                <a:highlight>
                  <a:srgbClr val="C0C0C0"/>
                </a:highlight>
              </a:rPr>
              <a:t>時</a:t>
            </a:r>
            <a:r>
              <a:rPr lang="en-US" altLang="ja-JP" sz="1600" b="1" dirty="0">
                <a:highlight>
                  <a:srgbClr val="C0C0C0"/>
                </a:highlight>
              </a:rPr>
              <a:t/>
            </a:r>
            <a:br>
              <a:rPr lang="en-US" altLang="ja-JP" sz="1600" b="1" dirty="0">
                <a:highlight>
                  <a:srgbClr val="C0C0C0"/>
                </a:highlight>
              </a:rPr>
            </a:br>
            <a:r>
              <a:rPr lang="ja-JP" altLang="en-US" sz="1600" b="1" dirty="0">
                <a:highlight>
                  <a:srgbClr val="C0C0C0"/>
                </a:highlight>
              </a:rPr>
              <a:t>の対応</a:t>
            </a:r>
            <a:endParaRPr kumimoji="1" lang="en-US" altLang="ja-JP" sz="1600" b="1" dirty="0">
              <a:highlight>
                <a:srgbClr val="C0C0C0"/>
              </a:highlight>
            </a:endParaRPr>
          </a:p>
        </p:txBody>
      </p:sp>
      <p:sp>
        <p:nvSpPr>
          <p:cNvPr id="71" name="星: 6 pt 70">
            <a:extLst>
              <a:ext uri="{FF2B5EF4-FFF2-40B4-BE49-F238E27FC236}">
                <a16:creationId xmlns:a16="http://schemas.microsoft.com/office/drawing/2014/main" id="{06B721A2-3B23-4340-9816-4C9489C400F6}"/>
              </a:ext>
            </a:extLst>
          </p:cNvPr>
          <p:cNvSpPr/>
          <p:nvPr/>
        </p:nvSpPr>
        <p:spPr>
          <a:xfrm>
            <a:off x="394825" y="5434698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星: 6 pt 72">
            <a:extLst>
              <a:ext uri="{FF2B5EF4-FFF2-40B4-BE49-F238E27FC236}">
                <a16:creationId xmlns:a16="http://schemas.microsoft.com/office/drawing/2014/main" id="{058D5D74-1FCF-4BF6-AD10-085D04362500}"/>
              </a:ext>
            </a:extLst>
          </p:cNvPr>
          <p:cNvSpPr/>
          <p:nvPr/>
        </p:nvSpPr>
        <p:spPr>
          <a:xfrm>
            <a:off x="9441692" y="124356"/>
            <a:ext cx="199707" cy="197876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DB39CE9-0C79-4BD5-9FCA-4DE1CCE2739B}"/>
              </a:ext>
            </a:extLst>
          </p:cNvPr>
          <p:cNvSpPr txBox="1"/>
          <p:nvPr/>
        </p:nvSpPr>
        <p:spPr>
          <a:xfrm>
            <a:off x="9610419" y="94286"/>
            <a:ext cx="1653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highlight>
                  <a:srgbClr val="FFFF00"/>
                </a:highlight>
              </a:rPr>
              <a:t>業務改善のための機能追加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F8CFE81-E2C9-45D7-A1E2-4EC2412C4D56}"/>
              </a:ext>
            </a:extLst>
          </p:cNvPr>
          <p:cNvSpPr txBox="1"/>
          <p:nvPr/>
        </p:nvSpPr>
        <p:spPr>
          <a:xfrm>
            <a:off x="9655009" y="287507"/>
            <a:ext cx="1943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ighlight>
                  <a:srgbClr val="00FFFF"/>
                </a:highlight>
              </a:rPr>
              <a:t>現</a:t>
            </a:r>
            <a:r>
              <a:rPr lang="en-US" altLang="ja-JP" sz="900" dirty="0">
                <a:highlight>
                  <a:srgbClr val="00FFFF"/>
                </a:highlight>
              </a:rPr>
              <a:t>TOMS</a:t>
            </a:r>
            <a:r>
              <a:rPr lang="ja-JP" altLang="en-US" sz="900" dirty="0">
                <a:highlight>
                  <a:srgbClr val="00FFFF"/>
                </a:highlight>
              </a:rPr>
              <a:t>機能の改善</a:t>
            </a:r>
            <a:endParaRPr kumimoji="1" lang="ja-JP" altLang="en-US" sz="900" dirty="0">
              <a:highlight>
                <a:srgbClr val="00FFFF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1F44E02-4C9D-4A41-A290-8EE33505639F}"/>
              </a:ext>
            </a:extLst>
          </p:cNvPr>
          <p:cNvSpPr txBox="1"/>
          <p:nvPr/>
        </p:nvSpPr>
        <p:spPr>
          <a:xfrm>
            <a:off x="9652287" y="497059"/>
            <a:ext cx="1943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ighlight>
                  <a:srgbClr val="C0C0C0"/>
                </a:highlight>
              </a:rPr>
              <a:t>将来的な機能追加</a:t>
            </a:r>
            <a:endParaRPr kumimoji="1" lang="ja-JP" altLang="en-US" sz="900" dirty="0">
              <a:highlight>
                <a:srgbClr val="C0C0C0"/>
              </a:highlight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C476B27-11AB-4CAC-A15A-609A7598D111}"/>
              </a:ext>
            </a:extLst>
          </p:cNvPr>
          <p:cNvSpPr/>
          <p:nvPr/>
        </p:nvSpPr>
        <p:spPr>
          <a:xfrm>
            <a:off x="9289293" y="84239"/>
            <a:ext cx="1943100" cy="6439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6DAD626-00E5-4C50-9834-FB97D0709B4C}"/>
              </a:ext>
            </a:extLst>
          </p:cNvPr>
          <p:cNvSpPr txBox="1"/>
          <p:nvPr/>
        </p:nvSpPr>
        <p:spPr>
          <a:xfrm>
            <a:off x="5707799" y="4088788"/>
            <a:ext cx="1600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DCP</a:t>
            </a:r>
            <a:r>
              <a:rPr kumimoji="1" lang="ja-JP" altLang="en-US" sz="1100" dirty="0"/>
              <a:t>の謝金に影響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2DE31CD-BBEB-4CCA-9EB5-20C615ABD21C}"/>
              </a:ext>
            </a:extLst>
          </p:cNvPr>
          <p:cNvSpPr txBox="1"/>
          <p:nvPr/>
        </p:nvSpPr>
        <p:spPr>
          <a:xfrm>
            <a:off x="4885509" y="6250862"/>
            <a:ext cx="16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DCP</a:t>
            </a:r>
            <a:r>
              <a:rPr kumimoji="1" lang="ja-JP" altLang="en-US" sz="1200" dirty="0"/>
              <a:t>のレポートフォームの在り方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896D840-8AA9-4725-856D-B23CF6158892}"/>
              </a:ext>
            </a:extLst>
          </p:cNvPr>
          <p:cNvSpPr txBox="1"/>
          <p:nvPr/>
        </p:nvSpPr>
        <p:spPr>
          <a:xfrm>
            <a:off x="2628598" y="6175986"/>
            <a:ext cx="160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スマートフォン対応</a:t>
            </a:r>
          </a:p>
        </p:txBody>
      </p:sp>
    </p:spTree>
    <p:extLst>
      <p:ext uri="{BB962C8B-B14F-4D97-AF65-F5344CB8AC3E}">
        <p14:creationId xmlns:p14="http://schemas.microsoft.com/office/powerpoint/2010/main" val="336526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00513"/>
              </p:ext>
            </p:extLst>
          </p:nvPr>
        </p:nvGraphicFramePr>
        <p:xfrm>
          <a:off x="241540" y="434748"/>
          <a:ext cx="11224900" cy="4987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350">
                  <a:extLst>
                    <a:ext uri="{9D8B030D-6E8A-4147-A177-3AD203B41FA5}">
                      <a16:colId xmlns:a16="http://schemas.microsoft.com/office/drawing/2014/main" val="2028961957"/>
                    </a:ext>
                  </a:extLst>
                </a:gridCol>
                <a:gridCol w="2808321">
                  <a:extLst>
                    <a:ext uri="{9D8B030D-6E8A-4147-A177-3AD203B41FA5}">
                      <a16:colId xmlns:a16="http://schemas.microsoft.com/office/drawing/2014/main" val="2134717681"/>
                    </a:ext>
                  </a:extLst>
                </a:gridCol>
                <a:gridCol w="2092736">
                  <a:extLst>
                    <a:ext uri="{9D8B030D-6E8A-4147-A177-3AD203B41FA5}">
                      <a16:colId xmlns:a16="http://schemas.microsoft.com/office/drawing/2014/main" val="111896614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382494501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2647319579"/>
                    </a:ext>
                  </a:extLst>
                </a:gridCol>
                <a:gridCol w="2078965">
                  <a:extLst>
                    <a:ext uri="{9D8B030D-6E8A-4147-A177-3AD203B41FA5}">
                      <a16:colId xmlns:a16="http://schemas.microsoft.com/office/drawing/2014/main" val="1036119176"/>
                    </a:ext>
                  </a:extLst>
                </a:gridCol>
              </a:tblGrid>
              <a:tr h="143898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改善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テーマ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。。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業務上課題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開発案件名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JADA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費用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スポーツ庁費用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50084"/>
                  </a:ext>
                </a:extLst>
              </a:tr>
              <a:tr h="38058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強制割当に関する改善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手動での変更ができない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手動割当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accent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09746"/>
                  </a:ext>
                </a:extLst>
              </a:tr>
              <a:tr h="4354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DCO</a:t>
                      </a:r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の人数（自動）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必要人数改修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3.9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概算費用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（要求事項の確認済み）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4141"/>
                  </a:ext>
                </a:extLst>
              </a:tr>
              <a:tr h="46524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人</a:t>
                      </a:r>
                      <a:r>
                        <a:rPr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OCT</a:t>
                      </a:r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の割当を考慮なし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１人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OOCT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ミッション割当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概算費用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（要求事項の確認済み）</a:t>
                      </a:r>
                    </a:p>
                    <a:p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16568"/>
                  </a:ext>
                </a:extLst>
              </a:tr>
              <a:tr h="4652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情報入力に関する改善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のレポートフォームの在り方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レポートフォーム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化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概算費用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未確認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10959"/>
                  </a:ext>
                </a:extLst>
              </a:tr>
              <a:tr h="519387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スマートフォン対応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サイトスマホ対応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概算費用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未確認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2136"/>
                  </a:ext>
                </a:extLst>
              </a:tr>
              <a:tr h="47683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LSIM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のミッション情報閲覧及び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LSIM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確定データとの突合が必要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LSIM</a:t>
                      </a:r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（請求）を突合</a:t>
                      </a:r>
                      <a:endParaRPr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LSIM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サイト構築及び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請求確認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3.55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13.62</a:t>
                      </a:r>
                    </a:p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</a:t>
                      </a:r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2.25)</a:t>
                      </a:r>
                    </a:p>
                    <a:p>
                      <a:pPr algn="ctr"/>
                      <a:endParaRPr kumimoji="1" lang="en-US" altLang="ja-JP" sz="10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概算費用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（要求事項の確認済み）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保守費用別</a:t>
                      </a:r>
                    </a:p>
                    <a:p>
                      <a:endParaRPr kumimoji="1" lang="en-US" altLang="ja-JP" sz="1000" strike="sngStrike" dirty="0" smtClean="0">
                        <a:solidFill>
                          <a:schemeClr val="accent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34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連絡事項の修正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項目の不足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連絡事項改修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3.9</a:t>
                      </a:r>
                    </a:p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+0.55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strike="noStrike" dirty="0" smtClean="0">
                        <a:solidFill>
                          <a:schemeClr val="accent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033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への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メール通知方法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連絡事項公開通知の課題</a:t>
                      </a:r>
                    </a:p>
                    <a:p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メール通知改修＃１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33234"/>
                  </a:ext>
                </a:extLst>
              </a:tr>
              <a:tr h="435426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割当に関する通知メールの変更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DCP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メール通知改修＃２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０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概算費用</a:t>
                      </a:r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（要求事項の確認済み）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14945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r>
                        <a:rPr kumimoji="1" lang="zh-TW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年間予実管理</a:t>
                      </a:r>
                      <a:endParaRPr kumimoji="1" lang="ja-JP" altLang="en-US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8108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3518" y="5536406"/>
            <a:ext cx="1121433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業務に必要と考えられる画面数から算出しております。要望、画面の難易度により̟、上下します</a:t>
            </a:r>
            <a:endParaRPr lang="en-US" altLang="ja-JP" sz="105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参考）総工数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（人月） ＝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0.97 × 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画面数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+ 0.26 × 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バッチ数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——JUAS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「ソフトウェアメトリックス調査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05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単価は、</a:t>
            </a:r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120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万円で算出　</a:t>
            </a:r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準委任工数は、含めておりません。</a:t>
            </a:r>
            <a:endParaRPr lang="en-US" altLang="ja-JP" sz="105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※LSIM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は、別システムの位置づけとし、保守費</a:t>
            </a:r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万～</a:t>
            </a:r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万</a:t>
            </a:r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月を想定　</a:t>
            </a:r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※TOMS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の規模は増加するため、保守費増は考慮する必要あり、別途協議が必要</a:t>
            </a:r>
            <a:endParaRPr lang="en-US" altLang="ja-JP" sz="105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5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改善要望は、３００万程度として考慮</a:t>
            </a:r>
            <a:endParaRPr lang="en-US" altLang="ja-JP" sz="105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9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535</Words>
  <Application>Microsoft Office PowerPoint</Application>
  <PresentationFormat>ワイド画面</PresentationFormat>
  <Paragraphs>99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打谷 桂子 -UCHITANI Keiko-</dc:creator>
  <cp:lastModifiedBy>宮地 秀明</cp:lastModifiedBy>
  <cp:revision>111</cp:revision>
  <cp:lastPrinted>2021-02-09T05:50:50Z</cp:lastPrinted>
  <dcterms:created xsi:type="dcterms:W3CDTF">2021-02-04T05:49:49Z</dcterms:created>
  <dcterms:modified xsi:type="dcterms:W3CDTF">2021-05-12T00:26:45Z</dcterms:modified>
</cp:coreProperties>
</file>