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498CE-A84C-4C23-9AC5-D3AC42AA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8E02A-53EE-4E30-9D15-EE172143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212D9-CBC3-47E1-92FD-39D7D6F1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0BB26-F719-450D-A3C4-9BEF35C2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90876-665D-4DC1-AA26-A0EF5816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1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C9A6-343D-45E4-BB48-C7B1C60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74CC7-E61F-4A47-AEC6-3A2534BF9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2441E-4FF0-4EB3-9370-19F41698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DFBC-0F3B-4979-9221-C63CD1F5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3E5B-59C4-4E5F-9D7E-769337E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1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7CFAC1-4284-4A3A-BC14-F43DD7805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A058A-A771-4E8B-9C26-EFCE14AEA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C1E43-AFDD-4795-B4D6-396C3DC2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114F6-8DB4-4E46-90FE-36C934AE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556F0-6325-4BA9-B2CE-9EE3BB25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EEA4-65B3-4207-AA25-7AC71992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150DF-3607-4989-AFE0-EC0BB124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165B7-1C08-4EB1-A873-48D77AB2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8CFCC-0556-4A8B-97D8-B04CE7DB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93621-3EE4-4DD8-B835-7E6E28CF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041AE-2329-4AD2-9CC7-F0A05CBA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AF58A-899C-4A61-8C46-4E09DE3B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64F55-6F9F-4D03-A145-5AA30406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D6CA8-5048-4D11-9FD2-E386CBEB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275E3-FD0E-4049-801A-B41B93A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894A-91C1-4C30-9941-E4BA4643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079-5B91-4B98-ADCB-E86413FA5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5899B-F03A-41A0-958D-0EC2F42F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09A14-5FA7-4F72-BB26-0575BA1A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1E0EE-D814-452B-BA46-3EF3BDD1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361F1-DF66-4DE6-AB21-054E65F4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5EAB-2B07-4F12-B901-DFFD888E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3294E-B5A1-4616-8C09-4457BD9A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D6A6F-9362-4962-BA3C-D0A08E92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4FDB2B-3A30-41B1-B5FD-575E516C4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A841D-6492-4F1B-8E7F-9C82A4A5D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9083A-4816-4837-B5FA-95F54894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11BE6D-AD77-492C-B003-A1CD2DBB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A8B7A-0022-48AE-A67A-01A58DBB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5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3F759-71F7-48F6-B527-963E4E48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9A0EF-0EC9-42D1-9EF5-4805FAD6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3862C1-0565-4248-A0B1-85938FBE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B8EAB-FB20-424D-8922-7E1F7E9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E50EA-0DA9-4F91-A8EE-92F23ED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5439A-CDB9-499E-9D4C-4356331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88FD8-E7D4-481B-98F7-1889A53A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9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5DEE-BC0F-4BAA-872E-87E51359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DF0B1-F267-4820-A03D-C0FC603D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09EB6-591E-4E3B-BC1B-336CC24F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8177E-CE21-4944-8E0C-A9D478A2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94624-EE58-4E5F-A31E-2648AF13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2AA2E-F4FB-4C77-968C-76B9D8C7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8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C8E8A-9FA3-4A7C-A147-69A6F4BE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50DE87-45BA-494C-A750-72C7D66B6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B63BE-8914-4E82-8C14-C8F23722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90705-7C02-4C54-B7BD-1A56E559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13093-E0E1-444D-9AA8-3483E900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3C5A0-4573-4B2F-89B0-0C338E69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4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5DFB3-5B82-41C0-A0A5-D9C198A9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2D3AF-542B-4E91-86C8-96F37B06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A2EC3-72EF-49EF-AD99-2A6B23F0E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22CB-E886-49A2-B853-BCC2B067BFB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E8275-CAE0-4BB8-9DD1-C487C9B58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5B702-03D6-43F7-8D3B-DCE05B5DE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3648-F3E3-4337-9374-872054FF2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9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2" y="296705"/>
            <a:ext cx="10198768" cy="63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7342475" y="3436221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合作方渠道</a:t>
            </a:r>
            <a:endParaRPr lang="en-US" altLang="zh-CN" dirty="0"/>
          </a:p>
          <a:p>
            <a:pPr algn="ctr"/>
            <a:r>
              <a:rPr lang="zh-CN" altLang="en-US" dirty="0"/>
              <a:t>自有渠道</a:t>
            </a:r>
            <a:endParaRPr lang="en-US" altLang="zh-CN" dirty="0"/>
          </a:p>
          <a:p>
            <a:pPr algn="ctr"/>
            <a:r>
              <a:rPr lang="zh-CN" altLang="en-US" dirty="0"/>
              <a:t>代言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7360122" y="1124550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匿名社区评价</a:t>
            </a:r>
            <a:endParaRPr lang="en-US" altLang="zh-CN" dirty="0"/>
          </a:p>
          <a:p>
            <a:pPr algn="ctr"/>
            <a:r>
              <a:rPr lang="zh-CN" altLang="en-US" dirty="0"/>
              <a:t>社区案例推荐</a:t>
            </a:r>
            <a:endParaRPr lang="en-US" altLang="zh-CN" dirty="0"/>
          </a:p>
          <a:p>
            <a:pPr algn="ctr"/>
            <a:r>
              <a:rPr lang="zh-CN" altLang="en-US" dirty="0"/>
              <a:t>自动化推荐服务</a:t>
            </a:r>
            <a:endParaRPr lang="en-US" altLang="zh-CN" dirty="0"/>
          </a:p>
          <a:p>
            <a:pPr algn="ctr"/>
            <a:r>
              <a:rPr lang="zh-CN" altLang="en-US" dirty="0"/>
              <a:t>自助理赔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5353656" y="2003657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个性化定制推荐</a:t>
            </a:r>
            <a:endParaRPr lang="en-US" altLang="zh-CN" dirty="0"/>
          </a:p>
          <a:p>
            <a:pPr algn="ctr"/>
            <a:r>
              <a:rPr lang="zh-CN" altLang="en-US" dirty="0"/>
              <a:t>全险种覆盖</a:t>
            </a:r>
            <a:endParaRPr lang="en-US" altLang="zh-CN" dirty="0"/>
          </a:p>
          <a:p>
            <a:pPr algn="ctr"/>
            <a:r>
              <a:rPr lang="zh-CN" altLang="en-US" dirty="0"/>
              <a:t>会员制度</a:t>
            </a:r>
            <a:endParaRPr lang="en-US" altLang="zh-CN" dirty="0"/>
          </a:p>
          <a:p>
            <a:pPr algn="ctr"/>
            <a:r>
              <a:rPr lang="zh-CN" altLang="en-US" dirty="0"/>
              <a:t>简易保险流程</a:t>
            </a:r>
            <a:endParaRPr lang="en-US" altLang="zh-CN" dirty="0"/>
          </a:p>
          <a:p>
            <a:pPr algn="ctr"/>
            <a:r>
              <a:rPr lang="zh-CN" altLang="en-US" dirty="0"/>
              <a:t>用户之间的连接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9366588" y="1972163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想买但不知道如何选择的客户</a:t>
            </a:r>
            <a:endParaRPr lang="en-US" altLang="zh-CN" dirty="0"/>
          </a:p>
          <a:p>
            <a:pPr algn="ctr"/>
            <a:r>
              <a:rPr lang="zh-CN" altLang="en-US" dirty="0"/>
              <a:t>不知道是否应该购买，寻求帮助的用户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7769597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平台订单抽成</a:t>
            </a:r>
            <a:endParaRPr lang="en-US" altLang="zh-CN" dirty="0"/>
          </a:p>
          <a:p>
            <a:pPr algn="ctr"/>
            <a:r>
              <a:rPr lang="zh-CN" altLang="en-US" dirty="0"/>
              <a:t>合作方广告费</a:t>
            </a:r>
            <a:endParaRPr lang="en-US" altLang="zh-CN" dirty="0"/>
          </a:p>
          <a:p>
            <a:pPr algn="ctr"/>
            <a:r>
              <a:rPr lang="zh-CN" altLang="en-US" dirty="0"/>
              <a:t>专家咨询费用</a:t>
            </a:r>
            <a:endParaRPr lang="en-US" altLang="zh-CN" dirty="0"/>
          </a:p>
          <a:p>
            <a:pPr algn="ctr"/>
            <a:r>
              <a:rPr lang="zh-CN" altLang="en-US" dirty="0"/>
              <a:t>会员费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3324729" y="3436221"/>
            <a:ext cx="1848050" cy="14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人力资源</a:t>
            </a:r>
            <a:endParaRPr lang="en-US" altLang="zh-CN" dirty="0"/>
          </a:p>
          <a:p>
            <a:pPr algn="ctr"/>
            <a:r>
              <a:rPr lang="zh-CN" altLang="en-US" dirty="0"/>
              <a:t>软件资源</a:t>
            </a:r>
            <a:endParaRPr lang="en-US" altLang="zh-CN" dirty="0"/>
          </a:p>
          <a:p>
            <a:pPr algn="ctr"/>
            <a:r>
              <a:rPr lang="zh-CN" altLang="en-US" dirty="0"/>
              <a:t>保险公司</a:t>
            </a:r>
            <a:endParaRPr lang="en-US" altLang="zh-CN" dirty="0"/>
          </a:p>
          <a:p>
            <a:pPr algn="ctr"/>
            <a:r>
              <a:rPr lang="zh-CN" altLang="en-US" dirty="0"/>
              <a:t>客户数据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3324729" y="1149625"/>
            <a:ext cx="1838421" cy="167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保险市场营销</a:t>
            </a:r>
            <a:endParaRPr lang="en-US" altLang="zh-CN" dirty="0"/>
          </a:p>
          <a:p>
            <a:pPr algn="ctr"/>
            <a:r>
              <a:rPr lang="zh-CN" altLang="en-US" dirty="0"/>
              <a:t>平台推荐算法</a:t>
            </a:r>
            <a:endParaRPr lang="en-US" altLang="zh-CN" dirty="0"/>
          </a:p>
          <a:p>
            <a:pPr algn="ctr"/>
            <a:r>
              <a:rPr lang="zh-CN" altLang="en-US" dirty="0"/>
              <a:t>保险业务分析</a:t>
            </a:r>
            <a:endParaRPr lang="en-US" altLang="zh-CN" dirty="0"/>
          </a:p>
          <a:p>
            <a:pPr algn="ctr"/>
            <a:r>
              <a:rPr lang="zh-CN" altLang="en-US" dirty="0"/>
              <a:t>平台在线理赔</a:t>
            </a:r>
            <a:endParaRPr lang="en-US" altLang="zh-CN" dirty="0"/>
          </a:p>
          <a:p>
            <a:pPr algn="ctr"/>
            <a:r>
              <a:rPr lang="zh-CN" altLang="en-US" dirty="0"/>
              <a:t>相关法律推荐</a:t>
            </a:r>
            <a:endParaRPr lang="en-US" altLang="zh-CN" dirty="0"/>
          </a:p>
          <a:p>
            <a:pPr algn="ctr"/>
            <a:r>
              <a:rPr lang="zh-CN" altLang="en-US" dirty="0"/>
              <a:t>用户交流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1322881" y="1987613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各保险公司</a:t>
            </a:r>
            <a:endParaRPr lang="en-US" altLang="zh-CN" dirty="0"/>
          </a:p>
          <a:p>
            <a:pPr algn="ctr"/>
            <a:r>
              <a:rPr lang="zh-CN" altLang="en-US" dirty="0"/>
              <a:t>金融服务</a:t>
            </a:r>
            <a:endParaRPr lang="en-US" altLang="zh-CN" dirty="0"/>
          </a:p>
          <a:p>
            <a:pPr algn="ctr"/>
            <a:r>
              <a:rPr lang="zh-CN" altLang="en-US" dirty="0"/>
              <a:t>相关律师事务所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3315100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人工成本</a:t>
            </a:r>
            <a:endParaRPr lang="en-US" altLang="zh-CN" dirty="0"/>
          </a:p>
          <a:p>
            <a:pPr algn="ctr"/>
            <a:r>
              <a:rPr lang="zh-CN" altLang="en-US" dirty="0"/>
              <a:t>服务器资源成本</a:t>
            </a:r>
            <a:endParaRPr lang="en-US" altLang="zh-CN" dirty="0"/>
          </a:p>
          <a:p>
            <a:pPr algn="ctr"/>
            <a:r>
              <a:rPr lang="zh-CN" altLang="en-US" dirty="0"/>
              <a:t>广告推广费</a:t>
            </a:r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154640AA-5537-48AC-A9CD-B706B70219CC}"/>
              </a:ext>
            </a:extLst>
          </p:cNvPr>
          <p:cNvSpPr/>
          <p:nvPr/>
        </p:nvSpPr>
        <p:spPr>
          <a:xfrm>
            <a:off x="1234911" y="961534"/>
            <a:ext cx="763571" cy="729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减号 20">
            <a:extLst>
              <a:ext uri="{FF2B5EF4-FFF2-40B4-BE49-F238E27FC236}">
                <a16:creationId xmlns:a16="http://schemas.microsoft.com/office/drawing/2014/main" id="{7D434406-7715-4E43-98AA-14C56AE788AE}"/>
              </a:ext>
            </a:extLst>
          </p:cNvPr>
          <p:cNvSpPr/>
          <p:nvPr/>
        </p:nvSpPr>
        <p:spPr>
          <a:xfrm>
            <a:off x="5163150" y="5847035"/>
            <a:ext cx="789100" cy="39121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07BE24-8012-475A-A2D7-35B4B1C84527}"/>
              </a:ext>
            </a:extLst>
          </p:cNvPr>
          <p:cNvSpPr txBox="1"/>
          <p:nvPr/>
        </p:nvSpPr>
        <p:spPr>
          <a:xfrm>
            <a:off x="1913640" y="1124550"/>
            <a:ext cx="140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庞大的保险选择支持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17FB6A-124F-4A33-A849-8C573DC52E03}"/>
              </a:ext>
            </a:extLst>
          </p:cNvPr>
          <p:cNvSpPr txBox="1"/>
          <p:nvPr/>
        </p:nvSpPr>
        <p:spPr>
          <a:xfrm>
            <a:off x="5864856" y="5652727"/>
            <a:ext cx="140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推广成本效率低下</a:t>
            </a:r>
          </a:p>
        </p:txBody>
      </p:sp>
      <p:sp>
        <p:nvSpPr>
          <p:cNvPr id="25" name="加号 24">
            <a:extLst>
              <a:ext uri="{FF2B5EF4-FFF2-40B4-BE49-F238E27FC236}">
                <a16:creationId xmlns:a16="http://schemas.microsoft.com/office/drawing/2014/main" id="{017CD62F-9CD8-42AB-8D9B-70C71D87B051}"/>
              </a:ext>
            </a:extLst>
          </p:cNvPr>
          <p:cNvSpPr/>
          <p:nvPr/>
        </p:nvSpPr>
        <p:spPr>
          <a:xfrm>
            <a:off x="3170931" y="68200"/>
            <a:ext cx="763571" cy="729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18CE47-B9BB-4697-9848-530670E6E3BF}"/>
              </a:ext>
            </a:extLst>
          </p:cNvPr>
          <p:cNvSpPr/>
          <p:nvPr/>
        </p:nvSpPr>
        <p:spPr>
          <a:xfrm>
            <a:off x="3819110" y="63286"/>
            <a:ext cx="1237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IT</a:t>
            </a:r>
            <a:r>
              <a:rPr lang="zh-CN" altLang="en-US" dirty="0">
                <a:solidFill>
                  <a:schemeClr val="accent1"/>
                </a:solidFill>
              </a:rPr>
              <a:t>基础设施完善</a:t>
            </a:r>
          </a:p>
        </p:txBody>
      </p:sp>
      <p:sp>
        <p:nvSpPr>
          <p:cNvPr id="27" name="减号 26">
            <a:extLst>
              <a:ext uri="{FF2B5EF4-FFF2-40B4-BE49-F238E27FC236}">
                <a16:creationId xmlns:a16="http://schemas.microsoft.com/office/drawing/2014/main" id="{5FFADA42-E2DC-439C-977A-FA31D69A07D0}"/>
              </a:ext>
            </a:extLst>
          </p:cNvPr>
          <p:cNvSpPr/>
          <p:nvPr/>
        </p:nvSpPr>
        <p:spPr>
          <a:xfrm>
            <a:off x="5276922" y="1078125"/>
            <a:ext cx="789100" cy="39121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03485A-5309-4982-AAA6-6E3DC1AE13E2}"/>
              </a:ext>
            </a:extLst>
          </p:cNvPr>
          <p:cNvSpPr txBox="1"/>
          <p:nvPr/>
        </p:nvSpPr>
        <p:spPr>
          <a:xfrm>
            <a:off x="5892809" y="950565"/>
            <a:ext cx="140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商品价值较低</a:t>
            </a:r>
          </a:p>
        </p:txBody>
      </p:sp>
      <p:sp>
        <p:nvSpPr>
          <p:cNvPr id="29" name="加号 28">
            <a:extLst>
              <a:ext uri="{FF2B5EF4-FFF2-40B4-BE49-F238E27FC236}">
                <a16:creationId xmlns:a16="http://schemas.microsoft.com/office/drawing/2014/main" id="{BADABDC0-DF8B-473D-83B5-4E274B544C8B}"/>
              </a:ext>
            </a:extLst>
          </p:cNvPr>
          <p:cNvSpPr/>
          <p:nvPr/>
        </p:nvSpPr>
        <p:spPr>
          <a:xfrm>
            <a:off x="5276922" y="3907194"/>
            <a:ext cx="763571" cy="729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9A3841-831E-4BB2-ADC4-0B00F835B246}"/>
              </a:ext>
            </a:extLst>
          </p:cNvPr>
          <p:cNvSpPr txBox="1"/>
          <p:nvPr/>
        </p:nvSpPr>
        <p:spPr>
          <a:xfrm>
            <a:off x="5864857" y="3907194"/>
            <a:ext cx="140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注重与用户体验和反馈</a:t>
            </a:r>
          </a:p>
        </p:txBody>
      </p:sp>
      <p:sp>
        <p:nvSpPr>
          <p:cNvPr id="32" name="加号 31">
            <a:extLst>
              <a:ext uri="{FF2B5EF4-FFF2-40B4-BE49-F238E27FC236}">
                <a16:creationId xmlns:a16="http://schemas.microsoft.com/office/drawing/2014/main" id="{56A7DBFF-9D1D-4025-A853-C53B302B1EBA}"/>
              </a:ext>
            </a:extLst>
          </p:cNvPr>
          <p:cNvSpPr/>
          <p:nvPr/>
        </p:nvSpPr>
        <p:spPr>
          <a:xfrm>
            <a:off x="7221944" y="-29844"/>
            <a:ext cx="763571" cy="729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71618D5-E4A7-4E9F-B4FF-8865EB986558}"/>
              </a:ext>
            </a:extLst>
          </p:cNvPr>
          <p:cNvSpPr txBox="1"/>
          <p:nvPr/>
        </p:nvSpPr>
        <p:spPr>
          <a:xfrm>
            <a:off x="7769597" y="52979"/>
            <a:ext cx="1401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注重产品售出的后续服务跟进以及反馈</a:t>
            </a:r>
          </a:p>
        </p:txBody>
      </p:sp>
      <p:sp>
        <p:nvSpPr>
          <p:cNvPr id="34" name="减号 33">
            <a:extLst>
              <a:ext uri="{FF2B5EF4-FFF2-40B4-BE49-F238E27FC236}">
                <a16:creationId xmlns:a16="http://schemas.microsoft.com/office/drawing/2014/main" id="{F4E15EF3-2EB8-42E0-A184-B3EC85F8EE67}"/>
              </a:ext>
            </a:extLst>
          </p:cNvPr>
          <p:cNvSpPr/>
          <p:nvPr/>
        </p:nvSpPr>
        <p:spPr>
          <a:xfrm>
            <a:off x="9539929" y="5975892"/>
            <a:ext cx="789100" cy="39121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6F913A-DCC6-4692-8653-F0A4EC3D4B19}"/>
              </a:ext>
            </a:extLst>
          </p:cNvPr>
          <p:cNvSpPr txBox="1"/>
          <p:nvPr/>
        </p:nvSpPr>
        <p:spPr>
          <a:xfrm>
            <a:off x="10140685" y="5941572"/>
            <a:ext cx="14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利润低</a:t>
            </a:r>
          </a:p>
        </p:txBody>
      </p:sp>
      <p:sp>
        <p:nvSpPr>
          <p:cNvPr id="36" name="加号 35">
            <a:extLst>
              <a:ext uri="{FF2B5EF4-FFF2-40B4-BE49-F238E27FC236}">
                <a16:creationId xmlns:a16="http://schemas.microsoft.com/office/drawing/2014/main" id="{E8D50DD1-9F53-4133-8133-28A0DF6A6B0C}"/>
              </a:ext>
            </a:extLst>
          </p:cNvPr>
          <p:cNvSpPr/>
          <p:nvPr/>
        </p:nvSpPr>
        <p:spPr>
          <a:xfrm>
            <a:off x="9243405" y="775106"/>
            <a:ext cx="763571" cy="729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0E283F-3A7B-4FE2-BC18-60E5B4852C34}"/>
              </a:ext>
            </a:extLst>
          </p:cNvPr>
          <p:cNvSpPr txBox="1"/>
          <p:nvPr/>
        </p:nvSpPr>
        <p:spPr>
          <a:xfrm>
            <a:off x="9929664" y="964959"/>
            <a:ext cx="14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受众广</a:t>
            </a:r>
          </a:p>
        </p:txBody>
      </p:sp>
      <p:sp>
        <p:nvSpPr>
          <p:cNvPr id="39" name="减号 38">
            <a:extLst>
              <a:ext uri="{FF2B5EF4-FFF2-40B4-BE49-F238E27FC236}">
                <a16:creationId xmlns:a16="http://schemas.microsoft.com/office/drawing/2014/main" id="{671DC786-F066-4518-A76D-05649A55D434}"/>
              </a:ext>
            </a:extLst>
          </p:cNvPr>
          <p:cNvSpPr/>
          <p:nvPr/>
        </p:nvSpPr>
        <p:spPr>
          <a:xfrm>
            <a:off x="9281248" y="3999296"/>
            <a:ext cx="789100" cy="39121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DE441B-D1FB-4DB2-971D-5C1CE10EACD2}"/>
              </a:ext>
            </a:extLst>
          </p:cNvPr>
          <p:cNvSpPr txBox="1"/>
          <p:nvPr/>
        </p:nvSpPr>
        <p:spPr>
          <a:xfrm>
            <a:off x="9958762" y="4031738"/>
            <a:ext cx="140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缺乏更进一步的分类</a:t>
            </a:r>
          </a:p>
        </p:txBody>
      </p:sp>
    </p:spTree>
    <p:extLst>
      <p:ext uri="{BB962C8B-B14F-4D97-AF65-F5344CB8AC3E}">
        <p14:creationId xmlns:p14="http://schemas.microsoft.com/office/powerpoint/2010/main" val="325170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2" y="270955"/>
            <a:ext cx="10198768" cy="63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7342475" y="3436221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合作方渠道</a:t>
            </a:r>
            <a:endParaRPr lang="en-US" altLang="zh-CN" dirty="0"/>
          </a:p>
          <a:p>
            <a:pPr algn="ctr"/>
            <a:r>
              <a:rPr lang="zh-CN" altLang="en-US" dirty="0"/>
              <a:t>自有渠道</a:t>
            </a:r>
            <a:endParaRPr lang="en-US" altLang="zh-CN" dirty="0"/>
          </a:p>
          <a:p>
            <a:pPr algn="ctr"/>
            <a:r>
              <a:rPr lang="zh-CN" altLang="en-US" dirty="0"/>
              <a:t>代言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7360122" y="1124550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匿名社区评价</a:t>
            </a:r>
            <a:endParaRPr lang="en-US" altLang="zh-CN" dirty="0"/>
          </a:p>
          <a:p>
            <a:pPr algn="ctr"/>
            <a:r>
              <a:rPr lang="zh-CN" altLang="en-US" dirty="0"/>
              <a:t>社区案例推荐</a:t>
            </a:r>
            <a:endParaRPr lang="en-US" altLang="zh-CN" dirty="0"/>
          </a:p>
          <a:p>
            <a:pPr algn="ctr"/>
            <a:r>
              <a:rPr lang="zh-CN" altLang="en-US" dirty="0"/>
              <a:t>自动化推荐服务</a:t>
            </a:r>
            <a:endParaRPr lang="en-US" altLang="zh-CN" dirty="0"/>
          </a:p>
          <a:p>
            <a:pPr algn="ctr"/>
            <a:r>
              <a:rPr lang="zh-CN" altLang="en-US" dirty="0"/>
              <a:t>自助理赔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5353656" y="2003657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个性化定制推荐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全险种覆盖</a:t>
            </a:r>
            <a:endParaRPr lang="en-US" altLang="zh-CN" dirty="0"/>
          </a:p>
          <a:p>
            <a:pPr algn="ctr"/>
            <a:r>
              <a:rPr lang="zh-CN" altLang="en-US" dirty="0"/>
              <a:t>会员制度</a:t>
            </a:r>
            <a:endParaRPr lang="en-US" altLang="zh-CN" dirty="0"/>
          </a:p>
          <a:p>
            <a:pPr algn="ctr"/>
            <a:r>
              <a:rPr lang="zh-CN" altLang="en-US" dirty="0"/>
              <a:t>简易保险流程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用户之间的连接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9366588" y="1972163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想买但不知道如何选择的客户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不知道是否应该购买，寻求帮助的用户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7769597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平台订单抽成</a:t>
            </a:r>
            <a:endParaRPr lang="en-US" altLang="zh-CN" dirty="0"/>
          </a:p>
          <a:p>
            <a:pPr algn="ctr"/>
            <a:r>
              <a:rPr lang="zh-CN" altLang="en-US" dirty="0"/>
              <a:t>合作方广告费</a:t>
            </a:r>
            <a:endParaRPr lang="en-US" altLang="zh-CN" dirty="0"/>
          </a:p>
          <a:p>
            <a:pPr algn="ctr"/>
            <a:r>
              <a:rPr lang="zh-CN" altLang="en-US" dirty="0"/>
              <a:t>专家咨询费用</a:t>
            </a:r>
            <a:endParaRPr lang="en-US" altLang="zh-CN" dirty="0"/>
          </a:p>
          <a:p>
            <a:pPr algn="ctr"/>
            <a:r>
              <a:rPr lang="zh-CN" altLang="en-US" dirty="0"/>
              <a:t>会员费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3277319" y="3451779"/>
            <a:ext cx="1848050" cy="14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人力资源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软件资源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保险公司</a:t>
            </a:r>
            <a:endParaRPr lang="en-US" altLang="zh-CN" dirty="0"/>
          </a:p>
          <a:p>
            <a:pPr algn="ctr"/>
            <a:r>
              <a:rPr lang="zh-CN" altLang="en-US" dirty="0"/>
              <a:t>客户数据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3324729" y="1149625"/>
            <a:ext cx="1838421" cy="167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保险市场营销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平台推荐算法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保险业务分析</a:t>
            </a:r>
            <a:endParaRPr lang="en-US" altLang="zh-CN" dirty="0"/>
          </a:p>
          <a:p>
            <a:pPr algn="ctr"/>
            <a:r>
              <a:rPr lang="zh-CN" altLang="en-US" dirty="0"/>
              <a:t>平台在线理赔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相关法律推荐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用户交流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1322881" y="1987613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各保险公司</a:t>
            </a:r>
            <a:endParaRPr lang="en-US" altLang="zh-CN" dirty="0"/>
          </a:p>
          <a:p>
            <a:pPr algn="ctr"/>
            <a:r>
              <a:rPr lang="zh-CN" altLang="en-US" dirty="0"/>
              <a:t>金融服务</a:t>
            </a:r>
            <a:endParaRPr lang="en-US" altLang="zh-CN" dirty="0"/>
          </a:p>
          <a:p>
            <a:pPr algn="ctr"/>
            <a:r>
              <a:rPr lang="zh-CN" altLang="en-US" dirty="0"/>
              <a:t>相关律师事务所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3315100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人工成本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服务器资源成本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广告推广费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功能外包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BF0FB5-4C69-4261-8BC2-6161453F73CC}"/>
              </a:ext>
            </a:extLst>
          </p:cNvPr>
          <p:cNvCxnSpPr/>
          <p:nvPr/>
        </p:nvCxnSpPr>
        <p:spPr>
          <a:xfrm flipV="1">
            <a:off x="3619893" y="1690688"/>
            <a:ext cx="0" cy="3748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F8B7AE5-2643-40DC-937F-D9F6D661A423}"/>
              </a:ext>
            </a:extLst>
          </p:cNvPr>
          <p:cNvCxnSpPr/>
          <p:nvPr/>
        </p:nvCxnSpPr>
        <p:spPr>
          <a:xfrm>
            <a:off x="3629320" y="1690688"/>
            <a:ext cx="5737268" cy="1029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4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2" y="270955"/>
            <a:ext cx="10198768" cy="63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7342475" y="3436221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合作方渠道</a:t>
            </a:r>
            <a:endParaRPr lang="en-US" altLang="zh-CN" dirty="0"/>
          </a:p>
          <a:p>
            <a:pPr algn="ctr"/>
            <a:r>
              <a:rPr lang="zh-CN" altLang="en-US" dirty="0"/>
              <a:t>自有渠道</a:t>
            </a:r>
            <a:endParaRPr lang="en-US" altLang="zh-CN" dirty="0"/>
          </a:p>
          <a:p>
            <a:pPr algn="ctr"/>
            <a:r>
              <a:rPr lang="zh-CN" altLang="en-US" dirty="0"/>
              <a:t>代言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7360122" y="1124550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匿名社区评价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社区案例推荐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自动化推荐服务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自助理赔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5353656" y="2003657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个性化定制推荐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全险种覆盖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会员制度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简易保险流程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用户之间的连接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9366588" y="1972163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想买但不知道如何选择的客户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不知道是否应该购买，寻求帮助的用户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7769597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平台订单抽成</a:t>
            </a:r>
            <a:endParaRPr lang="en-US" altLang="zh-CN" dirty="0"/>
          </a:p>
          <a:p>
            <a:pPr algn="ctr"/>
            <a:r>
              <a:rPr lang="zh-CN" altLang="en-US" dirty="0"/>
              <a:t>合作方广告费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专家咨询费用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会员费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3324729" y="3436221"/>
            <a:ext cx="1848050" cy="14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人力资源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软件资源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保险公司</a:t>
            </a:r>
            <a:endParaRPr lang="en-US" altLang="zh-CN" dirty="0"/>
          </a:p>
          <a:p>
            <a:pPr algn="ctr"/>
            <a:r>
              <a:rPr lang="zh-CN" altLang="en-US" dirty="0"/>
              <a:t>客户数据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3324729" y="1149625"/>
            <a:ext cx="1838421" cy="167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保险市场营销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平台推荐算法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保险业务分析</a:t>
            </a:r>
            <a:endParaRPr lang="en-US" altLang="zh-CN" dirty="0"/>
          </a:p>
          <a:p>
            <a:pPr algn="ctr"/>
            <a:r>
              <a:rPr lang="zh-CN" altLang="en-US" dirty="0"/>
              <a:t>平台在线理赔</a:t>
            </a:r>
            <a:endParaRPr lang="en-US" altLang="zh-CN" dirty="0"/>
          </a:p>
          <a:p>
            <a:pPr algn="ctr"/>
            <a:r>
              <a:rPr lang="zh-CN" altLang="en-US" dirty="0"/>
              <a:t>相关法律推荐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用户交流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1322881" y="1987613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各保险公司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金融服务</a:t>
            </a:r>
            <a:endParaRPr lang="en-US" altLang="zh-CN" dirty="0"/>
          </a:p>
          <a:p>
            <a:pPr algn="ctr"/>
            <a:r>
              <a:rPr lang="zh-CN" altLang="en-US" dirty="0"/>
              <a:t>相关律师事务所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3315100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人工成本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服务器资源成本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广告推广费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BE847D4-2485-42D0-93D7-85FE52907B55}"/>
              </a:ext>
            </a:extLst>
          </p:cNvPr>
          <p:cNvSpPr/>
          <p:nvPr/>
        </p:nvSpPr>
        <p:spPr>
          <a:xfrm>
            <a:off x="6838346" y="2324020"/>
            <a:ext cx="3091719" cy="691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766F5E6-4A6F-4D76-AB31-9377F331E5D2}"/>
              </a:ext>
            </a:extLst>
          </p:cNvPr>
          <p:cNvSpPr/>
          <p:nvPr/>
        </p:nvSpPr>
        <p:spPr>
          <a:xfrm rot="10800000">
            <a:off x="2780499" y="2681224"/>
            <a:ext cx="2432388" cy="85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5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2" y="275665"/>
            <a:ext cx="10198768" cy="63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7342475" y="3436221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合作方渠道</a:t>
            </a:r>
            <a:endParaRPr lang="en-US" altLang="zh-CN" dirty="0"/>
          </a:p>
          <a:p>
            <a:pPr algn="ctr"/>
            <a:r>
              <a:rPr lang="zh-CN" altLang="en-US" dirty="0"/>
              <a:t>自有渠道</a:t>
            </a:r>
            <a:endParaRPr lang="en-US" altLang="zh-CN" dirty="0"/>
          </a:p>
          <a:p>
            <a:pPr algn="ctr"/>
            <a:r>
              <a:rPr lang="zh-CN" altLang="en-US" dirty="0"/>
              <a:t>代言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7360122" y="1124550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匿名社区评价</a:t>
            </a:r>
            <a:endParaRPr lang="en-US" altLang="zh-CN" dirty="0"/>
          </a:p>
          <a:p>
            <a:pPr algn="ctr"/>
            <a:r>
              <a:rPr lang="zh-CN" altLang="en-US" dirty="0"/>
              <a:t>社区案例推荐</a:t>
            </a:r>
            <a:endParaRPr lang="en-US" altLang="zh-CN" dirty="0"/>
          </a:p>
          <a:p>
            <a:pPr algn="ctr"/>
            <a:r>
              <a:rPr lang="zh-CN" altLang="en-US" dirty="0"/>
              <a:t>自动化推荐服务</a:t>
            </a:r>
            <a:endParaRPr lang="en-US" altLang="zh-CN" dirty="0"/>
          </a:p>
          <a:p>
            <a:pPr algn="ctr"/>
            <a:r>
              <a:rPr lang="zh-CN" altLang="en-US" dirty="0"/>
              <a:t>自助理赔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5353656" y="2003657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个性化定制推荐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全险种覆盖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会员制度</a:t>
            </a:r>
            <a:endParaRPr lang="en-US" altLang="zh-CN" dirty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简易保险流程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用户之间的连接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9366588" y="1972162"/>
            <a:ext cx="1848050" cy="20383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想买但不知道如何选择的客户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不知道是否应该购买，寻求帮助的用户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92D050"/>
                </a:solidFill>
              </a:rPr>
              <a:t>达成协议的相关公司</a:t>
            </a: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7769597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平台订单抽成</a:t>
            </a:r>
            <a:endParaRPr lang="en-US" altLang="zh-CN" dirty="0"/>
          </a:p>
          <a:p>
            <a:pPr algn="ctr"/>
            <a:r>
              <a:rPr lang="zh-CN" altLang="en-US" dirty="0"/>
              <a:t>合作方广告费</a:t>
            </a:r>
            <a:endParaRPr lang="en-US" altLang="zh-CN" dirty="0"/>
          </a:p>
          <a:p>
            <a:pPr algn="ctr"/>
            <a:r>
              <a:rPr lang="zh-CN" altLang="en-US" dirty="0"/>
              <a:t>专家咨询费用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会员费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3324729" y="3436221"/>
            <a:ext cx="1848050" cy="14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人力资源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软件资源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保险公司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客户数据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3324729" y="1149625"/>
            <a:ext cx="1838421" cy="167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保险市场营销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平台推荐算法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保险业务分析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平台在线理赔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相关法律推荐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用户交流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1322881" y="1987613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各保险公司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金融服务</a:t>
            </a:r>
            <a:endParaRPr lang="en-US" altLang="zh-CN" dirty="0"/>
          </a:p>
          <a:p>
            <a:pPr algn="ctr"/>
            <a:r>
              <a:rPr lang="zh-CN" altLang="en-US" dirty="0"/>
              <a:t>相关律师事务所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3364837" y="5014293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人工成本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服务器资源成本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广告推广费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0AED9B5-1369-4DE1-870C-80D6E1352D79}"/>
              </a:ext>
            </a:extLst>
          </p:cNvPr>
          <p:cNvSpPr/>
          <p:nvPr/>
        </p:nvSpPr>
        <p:spPr>
          <a:xfrm rot="10800000">
            <a:off x="4443662" y="2070161"/>
            <a:ext cx="5173984" cy="38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74EF92F-E8CE-4E6A-A301-5B3D96BFF128}"/>
              </a:ext>
            </a:extLst>
          </p:cNvPr>
          <p:cNvSpPr/>
          <p:nvPr/>
        </p:nvSpPr>
        <p:spPr>
          <a:xfrm>
            <a:off x="4411579" y="2450113"/>
            <a:ext cx="801308" cy="3258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97" y="365125"/>
            <a:ext cx="10198768" cy="63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7342475" y="3436221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合作方渠道</a:t>
            </a:r>
            <a:endParaRPr lang="en-US" altLang="zh-CN" dirty="0"/>
          </a:p>
          <a:p>
            <a:pPr algn="ctr"/>
            <a:r>
              <a:rPr lang="zh-CN" altLang="en-US" dirty="0"/>
              <a:t>自有渠道</a:t>
            </a:r>
            <a:endParaRPr lang="en-US" altLang="zh-CN" dirty="0"/>
          </a:p>
          <a:p>
            <a:pPr algn="ctr"/>
            <a:r>
              <a:rPr lang="zh-CN" altLang="en-US" dirty="0"/>
              <a:t>代言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7360122" y="1124550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匿名社区评价</a:t>
            </a:r>
            <a:endParaRPr lang="en-US" altLang="zh-CN" dirty="0"/>
          </a:p>
          <a:p>
            <a:pPr algn="ctr"/>
            <a:r>
              <a:rPr lang="zh-CN" altLang="en-US" dirty="0"/>
              <a:t>社区案例推荐</a:t>
            </a:r>
            <a:endParaRPr lang="en-US" altLang="zh-CN" dirty="0"/>
          </a:p>
          <a:p>
            <a:pPr algn="ctr"/>
            <a:r>
              <a:rPr lang="zh-CN" altLang="en-US" dirty="0"/>
              <a:t>自动化推荐服务</a:t>
            </a:r>
            <a:endParaRPr lang="en-US" altLang="zh-CN" dirty="0"/>
          </a:p>
          <a:p>
            <a:pPr algn="ctr"/>
            <a:r>
              <a:rPr lang="zh-CN" altLang="en-US" dirty="0"/>
              <a:t>自助理赔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5353656" y="2003657"/>
            <a:ext cx="1848050" cy="1432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个性化定制推荐</a:t>
            </a:r>
            <a:endParaRPr lang="en-US" altLang="zh-CN" dirty="0"/>
          </a:p>
          <a:p>
            <a:pPr algn="ctr"/>
            <a:r>
              <a:rPr lang="zh-CN" altLang="en-US" dirty="0"/>
              <a:t>全险种覆盖</a:t>
            </a:r>
            <a:endParaRPr lang="en-US" altLang="zh-CN" dirty="0"/>
          </a:p>
          <a:p>
            <a:pPr algn="ctr"/>
            <a:r>
              <a:rPr lang="zh-CN" altLang="en-US" dirty="0"/>
              <a:t>简易保险流程</a:t>
            </a:r>
            <a:endParaRPr lang="en-US" altLang="zh-CN" dirty="0"/>
          </a:p>
          <a:p>
            <a:pPr algn="ctr"/>
            <a:r>
              <a:rPr lang="zh-CN" altLang="en-US" dirty="0"/>
              <a:t>用户之间的连接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9366588" y="1972163"/>
            <a:ext cx="1987212" cy="18362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想买但不知道如何选择的客户</a:t>
            </a:r>
            <a:endParaRPr lang="en-US" altLang="zh-CN" dirty="0"/>
          </a:p>
          <a:p>
            <a:pPr algn="ctr"/>
            <a:r>
              <a:rPr lang="zh-CN" altLang="en-US" dirty="0"/>
              <a:t>不知道是否应该购买，寻求帮助的用户</a:t>
            </a:r>
            <a:endParaRPr lang="en-US" altLang="zh-CN" dirty="0"/>
          </a:p>
          <a:p>
            <a:pPr algn="ctr"/>
            <a:r>
              <a:rPr lang="zh-CN" altLang="en-US" dirty="0"/>
              <a:t>协议合作公司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7769597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平台订单抽成</a:t>
            </a:r>
            <a:endParaRPr lang="en-US" altLang="zh-CN" dirty="0"/>
          </a:p>
          <a:p>
            <a:pPr algn="ctr"/>
            <a:r>
              <a:rPr lang="zh-CN" altLang="en-US" dirty="0"/>
              <a:t>合作方广告费</a:t>
            </a:r>
            <a:endParaRPr lang="en-US" altLang="zh-CN" dirty="0"/>
          </a:p>
          <a:p>
            <a:pPr algn="ctr"/>
            <a:r>
              <a:rPr lang="zh-CN" altLang="en-US" dirty="0"/>
              <a:t>专家咨询费用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3324729" y="3436221"/>
            <a:ext cx="1848050" cy="1467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人力资源</a:t>
            </a:r>
            <a:endParaRPr lang="en-US" altLang="zh-CN" dirty="0"/>
          </a:p>
          <a:p>
            <a:pPr algn="ctr"/>
            <a:r>
              <a:rPr lang="zh-CN" altLang="en-US" dirty="0"/>
              <a:t>软件资源</a:t>
            </a:r>
            <a:endParaRPr lang="en-US" altLang="zh-CN" dirty="0"/>
          </a:p>
          <a:p>
            <a:pPr algn="ctr"/>
            <a:r>
              <a:rPr lang="zh-CN" altLang="en-US" dirty="0"/>
              <a:t>保险公司</a:t>
            </a:r>
            <a:endParaRPr lang="en-US" altLang="zh-CN" dirty="0"/>
          </a:p>
          <a:p>
            <a:pPr algn="ctr"/>
            <a:r>
              <a:rPr lang="zh-CN" altLang="en-US" dirty="0"/>
              <a:t>客户数据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3324729" y="1149625"/>
            <a:ext cx="1838421" cy="167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保险市场营销</a:t>
            </a:r>
            <a:endParaRPr lang="en-US" altLang="zh-CN" dirty="0"/>
          </a:p>
          <a:p>
            <a:pPr algn="ctr"/>
            <a:r>
              <a:rPr lang="zh-CN" altLang="en-US" dirty="0"/>
              <a:t>平台推荐算法</a:t>
            </a:r>
            <a:endParaRPr lang="en-US" altLang="zh-CN" dirty="0"/>
          </a:p>
          <a:p>
            <a:pPr algn="ctr"/>
            <a:r>
              <a:rPr lang="zh-CN" altLang="en-US" dirty="0"/>
              <a:t>保险业务分析</a:t>
            </a:r>
            <a:endParaRPr lang="en-US" altLang="zh-CN" dirty="0"/>
          </a:p>
          <a:p>
            <a:pPr algn="ctr"/>
            <a:r>
              <a:rPr lang="zh-CN" altLang="en-US" dirty="0"/>
              <a:t>平台在线理赔</a:t>
            </a:r>
            <a:endParaRPr lang="en-US" altLang="zh-CN" dirty="0"/>
          </a:p>
          <a:p>
            <a:pPr algn="ctr"/>
            <a:r>
              <a:rPr lang="zh-CN" altLang="en-US" dirty="0"/>
              <a:t>相关法律推荐</a:t>
            </a:r>
            <a:endParaRPr lang="en-US" altLang="zh-CN" dirty="0"/>
          </a:p>
          <a:p>
            <a:pPr algn="ctr"/>
            <a:r>
              <a:rPr lang="zh-CN" altLang="en-US" dirty="0"/>
              <a:t>用户交流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1322881" y="1987613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各保险公司</a:t>
            </a:r>
            <a:endParaRPr lang="en-US" altLang="zh-CN" dirty="0"/>
          </a:p>
          <a:p>
            <a:pPr algn="ctr"/>
            <a:r>
              <a:rPr lang="zh-CN" altLang="en-US" dirty="0"/>
              <a:t>金融服务</a:t>
            </a:r>
            <a:endParaRPr lang="en-US" altLang="zh-CN" dirty="0"/>
          </a:p>
          <a:p>
            <a:pPr algn="ctr"/>
            <a:r>
              <a:rPr lang="zh-CN" altLang="en-US" dirty="0"/>
              <a:t>相关律师事务所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3315100" y="4990111"/>
            <a:ext cx="1848050" cy="143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人工成本</a:t>
            </a:r>
            <a:endParaRPr lang="en-US" altLang="zh-CN" dirty="0"/>
          </a:p>
          <a:p>
            <a:pPr algn="ctr"/>
            <a:r>
              <a:rPr lang="zh-CN" altLang="en-US" dirty="0"/>
              <a:t>服务器资源成本</a:t>
            </a:r>
            <a:endParaRPr lang="en-US" altLang="zh-CN" dirty="0"/>
          </a:p>
          <a:p>
            <a:pPr algn="ctr"/>
            <a:r>
              <a:rPr lang="zh-CN" altLang="en-US" dirty="0"/>
              <a:t>广告推广费</a:t>
            </a:r>
            <a:endParaRPr lang="en-US" altLang="zh-CN" dirty="0"/>
          </a:p>
          <a:p>
            <a:pPr algn="ctr"/>
            <a:r>
              <a:rPr lang="zh-CN" altLang="en-US" dirty="0"/>
              <a:t>功能外包</a:t>
            </a:r>
          </a:p>
        </p:txBody>
      </p:sp>
      <p:sp>
        <p:nvSpPr>
          <p:cNvPr id="5" name="加号 4">
            <a:extLst>
              <a:ext uri="{FF2B5EF4-FFF2-40B4-BE49-F238E27FC236}">
                <a16:creationId xmlns:a16="http://schemas.microsoft.com/office/drawing/2014/main" id="{99862E24-E69E-4DEF-BAA8-412F1C53751A}"/>
              </a:ext>
            </a:extLst>
          </p:cNvPr>
          <p:cNvSpPr/>
          <p:nvPr/>
        </p:nvSpPr>
        <p:spPr>
          <a:xfrm>
            <a:off x="1234911" y="961534"/>
            <a:ext cx="763571" cy="7291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5DAF2A-0D78-45F9-A453-FE52414351FD}"/>
              </a:ext>
            </a:extLst>
          </p:cNvPr>
          <p:cNvSpPr txBox="1"/>
          <p:nvPr/>
        </p:nvSpPr>
        <p:spPr>
          <a:xfrm>
            <a:off x="1998482" y="961534"/>
            <a:ext cx="116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庞大的保险选择</a:t>
            </a:r>
          </a:p>
        </p:txBody>
      </p:sp>
      <p:sp>
        <p:nvSpPr>
          <p:cNvPr id="9" name="减号 8">
            <a:extLst>
              <a:ext uri="{FF2B5EF4-FFF2-40B4-BE49-F238E27FC236}">
                <a16:creationId xmlns:a16="http://schemas.microsoft.com/office/drawing/2014/main" id="{E6EB17F2-0251-4834-9F80-99B68BACD949}"/>
              </a:ext>
            </a:extLst>
          </p:cNvPr>
          <p:cNvSpPr/>
          <p:nvPr/>
        </p:nvSpPr>
        <p:spPr>
          <a:xfrm>
            <a:off x="1222146" y="5896466"/>
            <a:ext cx="789100" cy="39121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D6DAD7-DFCA-438E-816B-DD595B9CFC73}"/>
              </a:ext>
            </a:extLst>
          </p:cNvPr>
          <p:cNvSpPr txBox="1"/>
          <p:nvPr/>
        </p:nvSpPr>
        <p:spPr>
          <a:xfrm>
            <a:off x="1998482" y="5599522"/>
            <a:ext cx="116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推广成本</a:t>
            </a:r>
          </a:p>
        </p:txBody>
      </p:sp>
    </p:spTree>
    <p:extLst>
      <p:ext uri="{BB962C8B-B14F-4D97-AF65-F5344CB8AC3E}">
        <p14:creationId xmlns:p14="http://schemas.microsoft.com/office/powerpoint/2010/main" val="1873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554</Words>
  <Application>Microsoft Office PowerPoint</Application>
  <PresentationFormat>宽屏</PresentationFormat>
  <Paragraphs>183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czj2333</dc:creator>
  <cp:lastModifiedBy>czj2333</cp:lastModifiedBy>
  <cp:revision>10</cp:revision>
  <dcterms:created xsi:type="dcterms:W3CDTF">2020-03-01T12:02:06Z</dcterms:created>
  <dcterms:modified xsi:type="dcterms:W3CDTF">2020-05-05T10:37:39Z</dcterms:modified>
</cp:coreProperties>
</file>