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000C"/>
    <a:srgbClr val="00A9E0"/>
    <a:srgbClr val="4D4D4D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4" autoAdjust="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1" y="-100013"/>
            <a:ext cx="2878667" cy="6196013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1" y="-100013"/>
            <a:ext cx="8439151" cy="619601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 smtClean="0"/>
              <a:t>Kliknutím lze upravit styl.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69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nadpisů</a:t>
            </a:r>
            <a:r>
              <a:rPr lang="en-US" altLang="cs-CZ" dirty="0" smtClean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textu</a:t>
            </a:r>
            <a:r>
              <a:rPr lang="en-US" altLang="cs-CZ" dirty="0" smtClean="0"/>
              <a:t>.</a:t>
            </a:r>
          </a:p>
          <a:p>
            <a:pPr lvl="1"/>
            <a:r>
              <a:rPr lang="en-US" altLang="cs-CZ" dirty="0" err="1" smtClean="0"/>
              <a:t>Druhá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2"/>
            <a:r>
              <a:rPr lang="en-US" altLang="cs-CZ" dirty="0" err="1" smtClean="0"/>
              <a:t>Třetí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3"/>
            <a:r>
              <a:rPr lang="en-US" altLang="cs-CZ" dirty="0" err="1" smtClean="0"/>
              <a:t>Čtvrtá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4"/>
            <a:r>
              <a:rPr lang="en-US" altLang="cs-CZ" dirty="0" err="1" smtClean="0"/>
              <a:t>Pátá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  <p:sldLayoutId id="2147483710" r:id="rId7"/>
    <p:sldLayoutId id="2147483711" r:id="rId8"/>
    <p:sldLayoutId id="2147483708" r:id="rId9"/>
    <p:sldLayoutId id="214748371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package" Target="../embeddings/Microsoft_Excel_Worksheet4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764704"/>
            <a:ext cx="7928506" cy="1254125"/>
          </a:xfrm>
        </p:spPr>
        <p:txBody>
          <a:bodyPr/>
          <a:lstStyle/>
          <a:p>
            <a:pPr algn="l"/>
            <a:r>
              <a:rPr lang="cs-CZ" altLang="cs-CZ" sz="4800" b="1" dirty="0" smtClean="0"/>
              <a:t>Interpret jazyka IFJ15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2"/>
            <a:ext cx="7921674" cy="1823119"/>
          </a:xfrm>
        </p:spPr>
        <p:txBody>
          <a:bodyPr/>
          <a:lstStyle/>
          <a:p>
            <a:pPr algn="l"/>
            <a:r>
              <a:rPr lang="cs-CZ" altLang="cs-CZ" sz="2400" b="1" dirty="0" smtClean="0"/>
              <a:t>Petr </a:t>
            </a:r>
            <a:r>
              <a:rPr lang="cs-CZ" altLang="cs-CZ" sz="2400" b="1" dirty="0" err="1" smtClean="0"/>
              <a:t>Gibiš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Martin Kvapil</a:t>
            </a:r>
          </a:p>
          <a:p>
            <a:pPr algn="l"/>
            <a:r>
              <a:rPr lang="cs-CZ" altLang="cs-CZ" sz="2400" b="1" dirty="0" smtClean="0"/>
              <a:t>Tomáš Strnka</a:t>
            </a:r>
          </a:p>
          <a:p>
            <a:pPr algn="l"/>
            <a:r>
              <a:rPr lang="cs-CZ" altLang="cs-CZ" sz="2400" b="1" dirty="0" smtClean="0"/>
              <a:t>Martin </a:t>
            </a:r>
            <a:r>
              <a:rPr lang="cs-CZ" altLang="cs-CZ" sz="2400" b="1" dirty="0" err="1" smtClean="0"/>
              <a:t>Wojaczek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Petr Žufan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436515" y="2564904"/>
            <a:ext cx="2621230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Tým 100</a:t>
            </a:r>
          </a:p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Varianta a/2/II</a:t>
            </a:r>
            <a:endParaRPr lang="cs-CZ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Zástupný symbol pro zápatí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cs-CZ" sz="1400" b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Záhlaví  (01.01.2016)</a:t>
            </a:r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Zástupný symbol pro číslo snímku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fld id="{FEDFD966-7C53-4760-A6CA-2A53F1524792}" type="slidenum">
              <a:rPr lang="en-US" altLang="cs-CZ" sz="14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Rectangle 4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0" y="0"/>
            <a:ext cx="12360696" cy="6858000"/>
          </a:xfrm>
          <a:prstGeom prst="rect">
            <a:avLst/>
          </a:prstGeom>
          <a:solidFill>
            <a:srgbClr val="00A9E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09800" y="2895600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Děkujeme za pozornost </a:t>
            </a:r>
            <a:r>
              <a:rPr lang="en-US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altLang="cs-CZ" sz="36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3200" b="1" dirty="0" smtClean="0"/>
              <a:t>Struktura interpretu</a:t>
            </a:r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Scanner</a:t>
            </a:r>
          </a:p>
          <a:p>
            <a:pPr lvl="1">
              <a:spcAft>
                <a:spcPts val="1200"/>
              </a:spcAft>
            </a:pPr>
            <a:r>
              <a:rPr lang="cs-CZ" sz="3200" dirty="0" err="1" smtClean="0"/>
              <a:t>Parser</a:t>
            </a:r>
            <a:endParaRPr lang="cs-CZ" sz="3200" dirty="0" smtClean="0"/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Interpret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Algoritmy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Závěr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Scanner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 smtClean="0"/>
              <a:t>Zpracování vstupního souboru</a:t>
            </a:r>
          </a:p>
          <a:p>
            <a:r>
              <a:rPr lang="cs-CZ" sz="2800" dirty="0" smtClean="0"/>
              <a:t>Reprezentace pomocí konečného automatu</a:t>
            </a:r>
          </a:p>
          <a:p>
            <a:r>
              <a:rPr lang="cs-CZ" sz="2800" dirty="0" smtClean="0"/>
              <a:t>Detekce klíčových slov a identifikátorů 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837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Parser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Žádá si o tokeny 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Rekurzivní sestup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Precedenční syntaktická analýza (výrazy)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Vkládání do tabulky symbolů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Kontrola sémantiky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Generování 3AC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endParaRPr lang="en-US" altLang="cs-CZ"/>
          </a:p>
        </p:txBody>
      </p:sp>
      <p:sp>
        <p:nvSpPr>
          <p:cNvPr id="6" name="Obdélník 5"/>
          <p:cNvSpPr/>
          <p:nvPr/>
        </p:nvSpPr>
        <p:spPr bwMode="auto">
          <a:xfrm>
            <a:off x="7684825" y="3176972"/>
            <a:ext cx="2880320" cy="12961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7" name="Obdélník 6"/>
          <p:cNvSpPr/>
          <p:nvPr/>
        </p:nvSpPr>
        <p:spPr bwMode="auto">
          <a:xfrm>
            <a:off x="7896200" y="3429000"/>
            <a:ext cx="2088232" cy="936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8" name="Obdélník 7"/>
          <p:cNvSpPr/>
          <p:nvPr/>
        </p:nvSpPr>
        <p:spPr bwMode="auto">
          <a:xfrm>
            <a:off x="8639139" y="3659905"/>
            <a:ext cx="12961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0" name="Levá složená závorka 9"/>
          <p:cNvSpPr/>
          <p:nvPr/>
        </p:nvSpPr>
        <p:spPr bwMode="auto">
          <a:xfrm>
            <a:off x="9264352" y="3717032"/>
            <a:ext cx="45719" cy="216024"/>
          </a:xfrm>
          <a:prstGeom prst="lef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1" name="Obdélník 10"/>
          <p:cNvSpPr/>
          <p:nvPr/>
        </p:nvSpPr>
        <p:spPr bwMode="auto">
          <a:xfrm>
            <a:off x="8148228" y="3537012"/>
            <a:ext cx="2232248" cy="720080"/>
          </a:xfrm>
          <a:prstGeom prst="rect">
            <a:avLst/>
          </a:prstGeom>
          <a:solidFill>
            <a:srgbClr val="00A9E0"/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cs-CZ" dirty="0">
              <a:solidFill>
                <a:srgbClr val="B9000C"/>
              </a:solidFill>
              <a:latin typeface="Tahoma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cs-CZ" sz="2400" b="1" i="0" u="none" strike="noStrike" cap="none" normalizeH="0" baseline="0" dirty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2400" b="1" i="0" u="none" strike="noStrike" cap="none" normalizeH="0" baseline="0" dirty="0" smtClean="0">
                <a:ln>
                  <a:noFill/>
                </a:ln>
                <a:solidFill>
                  <a:srgbClr val="B9000C"/>
                </a:solidFill>
                <a:effectLst/>
                <a:latin typeface="Tahoma" pitchFamily="34" charset="0"/>
              </a:rPr>
              <a:t> </a:t>
            </a:r>
          </a:p>
        </p:txBody>
      </p:sp>
      <p:sp>
        <p:nvSpPr>
          <p:cNvPr id="12" name="Obdélník 11"/>
          <p:cNvSpPr/>
          <p:nvPr/>
        </p:nvSpPr>
        <p:spPr bwMode="auto">
          <a:xfrm>
            <a:off x="8472264" y="3623320"/>
            <a:ext cx="1512168" cy="1116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2400" b="1" i="0" u="none" strike="noStrike" cap="none" normalizeH="0" baseline="0" dirty="0" smtClean="0">
                <a:ln>
                  <a:noFill/>
                </a:ln>
                <a:solidFill>
                  <a:srgbClr val="B9000C"/>
                </a:solidFill>
                <a:effectLst/>
                <a:latin typeface="Tahoma" pitchFamily="34" charset="0"/>
              </a:rPr>
              <a:t>  </a:t>
            </a:r>
            <a:r>
              <a:rPr kumimoji="0" lang="cs-CZ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Parser</a:t>
            </a:r>
            <a:endParaRPr kumimoji="0" lang="cs-CZ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Přímá spojnice se šipkou 13"/>
          <p:cNvCxnSpPr/>
          <p:nvPr/>
        </p:nvCxnSpPr>
        <p:spPr bwMode="auto">
          <a:xfrm flipV="1">
            <a:off x="9124985" y="1700808"/>
            <a:ext cx="20503" cy="14401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Přímá spojnice se šipkou 16"/>
          <p:cNvCxnSpPr/>
          <p:nvPr/>
        </p:nvCxnSpPr>
        <p:spPr bwMode="auto">
          <a:xfrm>
            <a:off x="9192344" y="2492896"/>
            <a:ext cx="0" cy="104411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/>
          <p:nvPr/>
        </p:nvCxnSpPr>
        <p:spPr bwMode="auto">
          <a:xfrm>
            <a:off x="9220397" y="4268053"/>
            <a:ext cx="0" cy="104411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9267675" y="2783280"/>
            <a:ext cx="9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b="0" dirty="0" smtClean="0">
                <a:solidFill>
                  <a:schemeClr val="tx1"/>
                </a:solidFill>
              </a:rPr>
              <a:t>token</a:t>
            </a:r>
            <a:endParaRPr lang="cs-CZ" b="0" dirty="0">
              <a:solidFill>
                <a:schemeClr val="tx1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9339264" y="465719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b="0" dirty="0" smtClean="0">
                <a:solidFill>
                  <a:schemeClr val="tx1"/>
                </a:solidFill>
              </a:rPr>
              <a:t>3AC</a:t>
            </a:r>
            <a:endParaRPr lang="cs-CZ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Interpret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Zásobník rámců proměnných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Interpretace 3AC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Volání funkcí a návrat z nich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endParaRPr lang="en-US" alt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752268"/>
            <a:ext cx="273630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Algoritmy – Tabulka s rozptýlenými položkami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Vyhledávání v tabulce na základě klíče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Časová Složitost: </a:t>
            </a:r>
            <a:r>
              <a:rPr lang="el-GR" sz="2800" dirty="0" smtClean="0"/>
              <a:t>Ω</a:t>
            </a:r>
            <a:r>
              <a:rPr lang="cs-CZ" sz="2800" dirty="0" smtClean="0"/>
              <a:t>(1), </a:t>
            </a:r>
            <a:r>
              <a:rPr lang="el-GR" sz="2800" dirty="0" smtClean="0"/>
              <a:t>Ο</a:t>
            </a:r>
            <a:r>
              <a:rPr lang="cs-CZ" sz="2800" dirty="0" smtClean="0"/>
              <a:t>(n)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endParaRPr lang="en-US" altLang="cs-CZ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92440"/>
              </p:ext>
            </p:extLst>
          </p:nvPr>
        </p:nvGraphicFramePr>
        <p:xfrm>
          <a:off x="3719736" y="2564904"/>
          <a:ext cx="714380" cy="27860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14380"/>
              </a:tblGrid>
              <a:tr h="398012">
                <a:tc>
                  <a:txBody>
                    <a:bodyPr/>
                    <a:lstStyle/>
                    <a:p>
                      <a:pPr algn="ctr"/>
                      <a:r>
                        <a:rPr lang="cs-CZ" sz="1800" b="0" dirty="0" smtClean="0">
                          <a:latin typeface="Calibri" pitchFamily="34" charset="0"/>
                        </a:rPr>
                        <a:t>key</a:t>
                      </a:r>
                      <a:endParaRPr lang="cs-CZ" sz="1800" b="0" dirty="0"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8"/>
          <p:cNvCxnSpPr/>
          <p:nvPr/>
        </p:nvCxnSpPr>
        <p:spPr bwMode="auto">
          <a:xfrm>
            <a:off x="4511824" y="2707780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9"/>
          <p:cNvCxnSpPr/>
          <p:nvPr/>
        </p:nvCxnSpPr>
        <p:spPr bwMode="auto">
          <a:xfrm>
            <a:off x="4511824" y="3136408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11"/>
          <p:cNvCxnSpPr/>
          <p:nvPr/>
        </p:nvCxnSpPr>
        <p:spPr bwMode="auto">
          <a:xfrm>
            <a:off x="4511824" y="3993664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3"/>
          <p:cNvCxnSpPr/>
          <p:nvPr/>
        </p:nvCxnSpPr>
        <p:spPr bwMode="auto">
          <a:xfrm>
            <a:off x="4511824" y="4779482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4"/>
          <p:cNvCxnSpPr/>
          <p:nvPr/>
        </p:nvCxnSpPr>
        <p:spPr bwMode="auto">
          <a:xfrm>
            <a:off x="4511824" y="5136672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5"/>
          <p:cNvSpPr/>
          <p:nvPr/>
        </p:nvSpPr>
        <p:spPr bwMode="auto">
          <a:xfrm>
            <a:off x="5159896" y="4636606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6"/>
          <p:cNvSpPr/>
          <p:nvPr/>
        </p:nvSpPr>
        <p:spPr bwMode="auto">
          <a:xfrm>
            <a:off x="5159896" y="2993532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7"/>
          <p:cNvSpPr/>
          <p:nvPr/>
        </p:nvSpPr>
        <p:spPr bwMode="auto">
          <a:xfrm>
            <a:off x="5159896" y="3850788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6" name="Rectangle 18"/>
          <p:cNvSpPr/>
          <p:nvPr/>
        </p:nvSpPr>
        <p:spPr bwMode="auto">
          <a:xfrm>
            <a:off x="5159896" y="4993796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7" name="Rectangle 19"/>
          <p:cNvSpPr/>
          <p:nvPr/>
        </p:nvSpPr>
        <p:spPr bwMode="auto">
          <a:xfrm>
            <a:off x="5159896" y="2564904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8" name="Rectangle 20"/>
          <p:cNvSpPr/>
          <p:nvPr/>
        </p:nvSpPr>
        <p:spPr bwMode="auto">
          <a:xfrm>
            <a:off x="6148628" y="2564904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19" name="Straight Arrow Connector 22"/>
          <p:cNvCxnSpPr>
            <a:stCxn id="17" idx="3"/>
            <a:endCxn id="18" idx="1"/>
          </p:cNvCxnSpPr>
          <p:nvPr/>
        </p:nvCxnSpPr>
        <p:spPr bwMode="auto">
          <a:xfrm>
            <a:off x="5874276" y="2707780"/>
            <a:ext cx="27435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8"/>
          <p:cNvCxnSpPr>
            <a:stCxn id="18" idx="3"/>
          </p:cNvCxnSpPr>
          <p:nvPr/>
        </p:nvCxnSpPr>
        <p:spPr bwMode="auto">
          <a:xfrm>
            <a:off x="6863008" y="2707780"/>
            <a:ext cx="1071570" cy="35719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21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55275"/>
              </p:ext>
            </p:extLst>
          </p:nvPr>
        </p:nvGraphicFramePr>
        <p:xfrm>
          <a:off x="7934578" y="2922094"/>
          <a:ext cx="421301" cy="16451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1301"/>
              </a:tblGrid>
              <a:tr h="23472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 smtClean="0">
                          <a:latin typeface="Calibri" pitchFamily="34" charset="0"/>
                        </a:rPr>
                        <a:t>key</a:t>
                      </a:r>
                      <a:endParaRPr lang="cs-CZ" sz="1200" b="0" dirty="0">
                        <a:latin typeface="Calibri" pitchFamily="34" charset="0"/>
                      </a:endParaRPr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 dirty="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 dirty="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 dirty="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Arrow Connector 33"/>
          <p:cNvCxnSpPr/>
          <p:nvPr/>
        </p:nvCxnSpPr>
        <p:spPr bwMode="auto">
          <a:xfrm>
            <a:off x="8400256" y="2993532"/>
            <a:ext cx="285752" cy="23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34"/>
          <p:cNvCxnSpPr/>
          <p:nvPr/>
        </p:nvCxnSpPr>
        <p:spPr bwMode="auto">
          <a:xfrm>
            <a:off x="8400256" y="3491216"/>
            <a:ext cx="285752" cy="23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35"/>
          <p:cNvCxnSpPr/>
          <p:nvPr/>
        </p:nvCxnSpPr>
        <p:spPr bwMode="auto">
          <a:xfrm>
            <a:off x="8400256" y="4207978"/>
            <a:ext cx="285752" cy="23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6"/>
          <p:cNvSpPr/>
          <p:nvPr/>
        </p:nvSpPr>
        <p:spPr bwMode="auto">
          <a:xfrm flipV="1">
            <a:off x="8760296" y="3422160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26" name="Rectangle 37"/>
          <p:cNvSpPr/>
          <p:nvPr/>
        </p:nvSpPr>
        <p:spPr bwMode="auto">
          <a:xfrm flipV="1">
            <a:off x="8760296" y="4136540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27" name="Rectangle 38"/>
          <p:cNvSpPr/>
          <p:nvPr/>
        </p:nvSpPr>
        <p:spPr bwMode="auto">
          <a:xfrm flipV="1">
            <a:off x="8760296" y="2922094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39"/>
          <p:cNvSpPr/>
          <p:nvPr/>
        </p:nvSpPr>
        <p:spPr bwMode="auto">
          <a:xfrm flipV="1">
            <a:off x="9291900" y="2922094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44"/>
          <p:cNvCxnSpPr>
            <a:stCxn id="27" idx="3"/>
            <a:endCxn id="28" idx="1"/>
          </p:cNvCxnSpPr>
          <p:nvPr/>
        </p:nvCxnSpPr>
        <p:spPr bwMode="auto">
          <a:xfrm>
            <a:off x="9117486" y="2993532"/>
            <a:ext cx="17441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47"/>
          <p:cNvSpPr txBox="1"/>
          <p:nvPr/>
        </p:nvSpPr>
        <p:spPr>
          <a:xfrm>
            <a:off x="3374995" y="5506533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2000" b="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Globální Tabulka Symbolů</a:t>
            </a:r>
            <a:endParaRPr lang="cs-CZ" sz="2000" b="0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7284592" y="4726042"/>
            <a:ext cx="2723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cs-CZ" sz="2000" b="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Lokální Tabulka Symbolů</a:t>
            </a:r>
            <a:endParaRPr lang="cs-CZ" sz="2000" b="0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Heap</a:t>
            </a:r>
            <a:r>
              <a:rPr lang="cs-CZ" dirty="0" smtClean="0"/>
              <a:t> Sort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400" dirty="0" smtClean="0"/>
              <a:t>Řazení hromadou </a:t>
            </a:r>
          </a:p>
          <a:p>
            <a:pPr>
              <a:spcAft>
                <a:spcPts val="1200"/>
              </a:spcAft>
            </a:pPr>
            <a:r>
              <a:rPr lang="cs-CZ" sz="2400" dirty="0" smtClean="0"/>
              <a:t>Časová složitost: </a:t>
            </a:r>
            <a:r>
              <a:rPr lang="cs-CZ" sz="2400" dirty="0" err="1" smtClean="0"/>
              <a:t>linearitmická</a:t>
            </a:r>
            <a:r>
              <a:rPr lang="cs-CZ" sz="2400" dirty="0" smtClean="0"/>
              <a:t> </a:t>
            </a:r>
            <a:r>
              <a:rPr lang="el-GR" sz="2400" dirty="0" smtClean="0"/>
              <a:t>θ</a:t>
            </a:r>
            <a:r>
              <a:rPr lang="cs-CZ" sz="2400" dirty="0" smtClean="0"/>
              <a:t>(n*log(n))</a:t>
            </a:r>
          </a:p>
          <a:p>
            <a:pPr>
              <a:spcAft>
                <a:spcPts val="1200"/>
              </a:spcAft>
            </a:pPr>
            <a:r>
              <a:rPr lang="cs-CZ" sz="2400" dirty="0" smtClean="0"/>
              <a:t>Nestabilní</a:t>
            </a:r>
          </a:p>
          <a:p>
            <a:pPr>
              <a:spcAft>
                <a:spcPts val="1200"/>
              </a:spcAft>
            </a:pPr>
            <a:r>
              <a:rPr lang="cs-CZ" sz="2400" dirty="0" smtClean="0"/>
              <a:t>Velmi rychlý</a:t>
            </a:r>
            <a:endParaRPr lang="cs-CZ" sz="24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endParaRPr lang="en-US" altLang="cs-CZ"/>
          </a:p>
        </p:txBody>
      </p:sp>
      <p:sp>
        <p:nvSpPr>
          <p:cNvPr id="6" name="Oval 6"/>
          <p:cNvSpPr/>
          <p:nvPr/>
        </p:nvSpPr>
        <p:spPr bwMode="auto">
          <a:xfrm>
            <a:off x="5092448" y="3775210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buNone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6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7"/>
          <p:cNvSpPr/>
          <p:nvPr/>
        </p:nvSpPr>
        <p:spPr bwMode="auto">
          <a:xfrm>
            <a:off x="4520944" y="4346714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520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8"/>
          <p:cNvSpPr/>
          <p:nvPr/>
        </p:nvSpPr>
        <p:spPr bwMode="auto">
          <a:xfrm>
            <a:off x="4235192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4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9"/>
          <p:cNvSpPr/>
          <p:nvPr/>
        </p:nvSpPr>
        <p:spPr bwMode="auto">
          <a:xfrm>
            <a:off x="5663952" y="4346714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8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10"/>
          <p:cNvSpPr/>
          <p:nvPr/>
        </p:nvSpPr>
        <p:spPr bwMode="auto">
          <a:xfrm>
            <a:off x="4806696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1"/>
          <p:cNvSpPr/>
          <p:nvPr/>
        </p:nvSpPr>
        <p:spPr bwMode="auto">
          <a:xfrm>
            <a:off x="5378200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Oval 12"/>
          <p:cNvSpPr/>
          <p:nvPr/>
        </p:nvSpPr>
        <p:spPr bwMode="auto">
          <a:xfrm>
            <a:off x="5949704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Oval 13"/>
          <p:cNvSpPr/>
          <p:nvPr/>
        </p:nvSpPr>
        <p:spPr bwMode="auto">
          <a:xfrm>
            <a:off x="4020878" y="5632598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7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4" name="Straight Connector 15"/>
          <p:cNvCxnSpPr>
            <a:stCxn id="6" idx="3"/>
            <a:endCxn id="7" idx="0"/>
          </p:cNvCxnSpPr>
          <p:nvPr/>
        </p:nvCxnSpPr>
        <p:spPr bwMode="auto">
          <a:xfrm rot="5400000">
            <a:off x="4842416" y="4033910"/>
            <a:ext cx="205647" cy="4199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6"/>
          <p:cNvCxnSpPr>
            <a:stCxn id="6" idx="5"/>
            <a:endCxn id="9" idx="0"/>
          </p:cNvCxnSpPr>
          <p:nvPr/>
        </p:nvCxnSpPr>
        <p:spPr bwMode="auto">
          <a:xfrm rot="16200000" flipH="1">
            <a:off x="5565462" y="4033909"/>
            <a:ext cx="205647" cy="4199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9"/>
          <p:cNvCxnSpPr>
            <a:stCxn id="7" idx="3"/>
            <a:endCxn id="8" idx="0"/>
          </p:cNvCxnSpPr>
          <p:nvPr/>
        </p:nvCxnSpPr>
        <p:spPr bwMode="auto">
          <a:xfrm rot="5400000">
            <a:off x="4378069" y="4784009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22"/>
          <p:cNvCxnSpPr>
            <a:stCxn id="7" idx="5"/>
            <a:endCxn id="10" idx="0"/>
          </p:cNvCxnSpPr>
          <p:nvPr/>
        </p:nvCxnSpPr>
        <p:spPr bwMode="auto">
          <a:xfrm rot="16200000" flipH="1">
            <a:off x="4815363" y="4784008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5"/>
          <p:cNvCxnSpPr>
            <a:stCxn id="9" idx="3"/>
            <a:endCxn id="11" idx="0"/>
          </p:cNvCxnSpPr>
          <p:nvPr/>
        </p:nvCxnSpPr>
        <p:spPr bwMode="auto">
          <a:xfrm rot="5400000">
            <a:off x="5521077" y="4784009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30"/>
          <p:cNvCxnSpPr>
            <a:stCxn id="9" idx="5"/>
            <a:endCxn id="12" idx="0"/>
          </p:cNvCxnSpPr>
          <p:nvPr/>
        </p:nvCxnSpPr>
        <p:spPr bwMode="auto">
          <a:xfrm rot="16200000" flipH="1">
            <a:off x="5958371" y="4784008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33"/>
          <p:cNvCxnSpPr>
            <a:stCxn id="8" idx="3"/>
            <a:endCxn id="13" idx="0"/>
          </p:cNvCxnSpPr>
          <p:nvPr/>
        </p:nvCxnSpPr>
        <p:spPr bwMode="auto">
          <a:xfrm rot="5400000">
            <a:off x="4128036" y="5462670"/>
            <a:ext cx="277085" cy="627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48"/>
          <p:cNvCxnSpPr>
            <a:stCxn id="9" idx="7"/>
          </p:cNvCxnSpPr>
          <p:nvPr/>
        </p:nvCxnSpPr>
        <p:spPr bwMode="auto">
          <a:xfrm rot="16200000" flipV="1">
            <a:off x="5565463" y="3945138"/>
            <a:ext cx="419961" cy="508733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2" name="TextBox 54"/>
          <p:cNvSpPr txBox="1"/>
          <p:nvPr/>
        </p:nvSpPr>
        <p:spPr>
          <a:xfrm>
            <a:off x="5949704" y="3918086"/>
            <a:ext cx="642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400" b="0" dirty="0" smtClean="0">
                <a:solidFill>
                  <a:schemeClr val="tx1"/>
                </a:solidFill>
                <a:latin typeface="Calibri" pitchFamily="34" charset="0"/>
              </a:rPr>
              <a:t>Krok 1</a:t>
            </a:r>
            <a:endParaRPr lang="cs-CZ" sz="14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3" name="Curved Connector 60"/>
          <p:cNvCxnSpPr>
            <a:stCxn id="13" idx="2"/>
            <a:endCxn id="8" idx="2"/>
          </p:cNvCxnSpPr>
          <p:nvPr/>
        </p:nvCxnSpPr>
        <p:spPr bwMode="auto">
          <a:xfrm rot="10800000" flipH="1">
            <a:off x="4020878" y="5203970"/>
            <a:ext cx="214314" cy="642942"/>
          </a:xfrm>
          <a:prstGeom prst="curvedConnector3">
            <a:avLst>
              <a:gd name="adj1" fmla="val -10666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4" name="TextBox 70"/>
          <p:cNvSpPr txBox="1"/>
          <p:nvPr/>
        </p:nvSpPr>
        <p:spPr>
          <a:xfrm>
            <a:off x="3306498" y="5061094"/>
            <a:ext cx="642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400" b="0" dirty="0" smtClean="0">
                <a:solidFill>
                  <a:schemeClr val="tx1"/>
                </a:solidFill>
                <a:latin typeface="Calibri" pitchFamily="34" charset="0"/>
              </a:rPr>
              <a:t>Krok 2</a:t>
            </a:r>
            <a:endParaRPr lang="cs-CZ" sz="14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5" name="Curved Connector 72"/>
          <p:cNvCxnSpPr>
            <a:stCxn id="8" idx="2"/>
            <a:endCxn id="7" idx="2"/>
          </p:cNvCxnSpPr>
          <p:nvPr/>
        </p:nvCxnSpPr>
        <p:spPr bwMode="auto">
          <a:xfrm rot="10800000" flipH="1">
            <a:off x="4235192" y="4561028"/>
            <a:ext cx="285752" cy="642942"/>
          </a:xfrm>
          <a:prstGeom prst="curvedConnector3">
            <a:avLst>
              <a:gd name="adj1" fmla="val -7999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6" name="TextBox 91"/>
          <p:cNvSpPr txBox="1"/>
          <p:nvPr/>
        </p:nvSpPr>
        <p:spPr>
          <a:xfrm>
            <a:off x="3520812" y="4418152"/>
            <a:ext cx="642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400" b="0" dirty="0" smtClean="0">
                <a:solidFill>
                  <a:schemeClr val="tx1"/>
                </a:solidFill>
                <a:latin typeface="Calibri" pitchFamily="34" charset="0"/>
              </a:rPr>
              <a:t>Krok 3</a:t>
            </a:r>
            <a:endParaRPr lang="cs-CZ" sz="14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7" name="Oval 92"/>
          <p:cNvSpPr/>
          <p:nvPr/>
        </p:nvSpPr>
        <p:spPr bwMode="auto">
          <a:xfrm>
            <a:off x="10664612" y="4418152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buNone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6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Oval 97"/>
          <p:cNvSpPr/>
          <p:nvPr/>
        </p:nvSpPr>
        <p:spPr bwMode="auto">
          <a:xfrm>
            <a:off x="9092976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520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Oval 98"/>
          <p:cNvSpPr/>
          <p:nvPr/>
        </p:nvSpPr>
        <p:spPr bwMode="auto">
          <a:xfrm>
            <a:off x="10021670" y="3846648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8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Oval 99"/>
          <p:cNvSpPr/>
          <p:nvPr/>
        </p:nvSpPr>
        <p:spPr bwMode="auto">
          <a:xfrm>
            <a:off x="9378728" y="4418152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7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Oval 100"/>
          <p:cNvSpPr/>
          <p:nvPr/>
        </p:nvSpPr>
        <p:spPr bwMode="auto">
          <a:xfrm>
            <a:off x="10378860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Oval 101"/>
          <p:cNvSpPr/>
          <p:nvPr/>
        </p:nvSpPr>
        <p:spPr bwMode="auto">
          <a:xfrm>
            <a:off x="11021802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Oval 102"/>
          <p:cNvSpPr/>
          <p:nvPr/>
        </p:nvSpPr>
        <p:spPr bwMode="auto">
          <a:xfrm>
            <a:off x="9664480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Oval 103"/>
          <p:cNvSpPr/>
          <p:nvPr/>
        </p:nvSpPr>
        <p:spPr bwMode="auto">
          <a:xfrm>
            <a:off x="8878662" y="5632598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4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5" name="Straight Connector 104"/>
          <p:cNvCxnSpPr>
            <a:stCxn id="29" idx="3"/>
            <a:endCxn id="30" idx="0"/>
          </p:cNvCxnSpPr>
          <p:nvPr/>
        </p:nvCxnSpPr>
        <p:spPr bwMode="auto">
          <a:xfrm rot="5400000">
            <a:off x="9735919" y="4069629"/>
            <a:ext cx="205647" cy="4913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107"/>
          <p:cNvCxnSpPr>
            <a:stCxn id="29" idx="5"/>
            <a:endCxn id="27" idx="0"/>
          </p:cNvCxnSpPr>
          <p:nvPr/>
        </p:nvCxnSpPr>
        <p:spPr bwMode="auto">
          <a:xfrm rot="16200000" flipH="1">
            <a:off x="10530403" y="4069628"/>
            <a:ext cx="205647" cy="4913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110"/>
          <p:cNvCxnSpPr>
            <a:stCxn id="30" idx="3"/>
            <a:endCxn id="28" idx="0"/>
          </p:cNvCxnSpPr>
          <p:nvPr/>
        </p:nvCxnSpPr>
        <p:spPr bwMode="auto">
          <a:xfrm rot="5400000">
            <a:off x="9271572" y="4819728"/>
            <a:ext cx="205647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113"/>
          <p:cNvCxnSpPr>
            <a:stCxn id="30" idx="5"/>
            <a:endCxn id="33" idx="0"/>
          </p:cNvCxnSpPr>
          <p:nvPr/>
        </p:nvCxnSpPr>
        <p:spPr bwMode="auto">
          <a:xfrm rot="16200000" flipH="1">
            <a:off x="9708866" y="4819727"/>
            <a:ext cx="205647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116"/>
          <p:cNvCxnSpPr>
            <a:stCxn id="27" idx="3"/>
            <a:endCxn id="31" idx="0"/>
          </p:cNvCxnSpPr>
          <p:nvPr/>
        </p:nvCxnSpPr>
        <p:spPr bwMode="auto">
          <a:xfrm rot="5400000">
            <a:off x="10557456" y="4819728"/>
            <a:ext cx="205647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119"/>
          <p:cNvCxnSpPr>
            <a:stCxn id="27" idx="5"/>
            <a:endCxn id="32" idx="0"/>
          </p:cNvCxnSpPr>
          <p:nvPr/>
        </p:nvCxnSpPr>
        <p:spPr bwMode="auto">
          <a:xfrm rot="16200000" flipH="1">
            <a:off x="11030469" y="4784008"/>
            <a:ext cx="205647" cy="20564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131"/>
          <p:cNvCxnSpPr>
            <a:stCxn id="28" idx="3"/>
            <a:endCxn id="34" idx="0"/>
          </p:cNvCxnSpPr>
          <p:nvPr/>
        </p:nvCxnSpPr>
        <p:spPr bwMode="auto">
          <a:xfrm rot="5400000">
            <a:off x="8985820" y="5462670"/>
            <a:ext cx="277085" cy="627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151"/>
          <p:cNvCxnSpPr/>
          <p:nvPr/>
        </p:nvCxnSpPr>
        <p:spPr bwMode="auto">
          <a:xfrm>
            <a:off x="7164150" y="4846780"/>
            <a:ext cx="14287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bdélník 42"/>
          <p:cNvSpPr/>
          <p:nvPr/>
        </p:nvSpPr>
        <p:spPr>
          <a:xfrm>
            <a:off x="5668285" y="3282201"/>
            <a:ext cx="4224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cs-CZ" sz="2000" b="0" dirty="0">
                <a:solidFill>
                  <a:schemeClr val="tx1"/>
                </a:solidFill>
                <a:latin typeface="Calibri" pitchFamily="34" charset="0"/>
              </a:rPr>
              <a:t>Ukázka </a:t>
            </a:r>
            <a:r>
              <a:rPr lang="cs-CZ" sz="2000" b="0" dirty="0" smtClean="0">
                <a:solidFill>
                  <a:schemeClr val="tx1"/>
                </a:solidFill>
                <a:latin typeface="Calibri" pitchFamily="34" charset="0"/>
              </a:rPr>
              <a:t>řazení </a:t>
            </a:r>
            <a:r>
              <a:rPr lang="cs-CZ" sz="2000" b="0" dirty="0">
                <a:solidFill>
                  <a:schemeClr val="tx1"/>
                </a:solidFill>
                <a:latin typeface="Calibri" pitchFamily="34" charset="0"/>
              </a:rPr>
              <a:t>hromady:  6 5 8 4 3 1 2 7</a:t>
            </a:r>
            <a:endParaRPr lang="cs-CZ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Vyhledávání podřetězce v řetězci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Časová složitost: O(</a:t>
            </a:r>
            <a:r>
              <a:rPr lang="cs-CZ" sz="2800" dirty="0" err="1" smtClean="0"/>
              <a:t>n+m</a:t>
            </a:r>
            <a:r>
              <a:rPr lang="cs-CZ" sz="2800" dirty="0" smtClean="0"/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cs-CZ" sz="2800" dirty="0" smtClean="0"/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endParaRPr lang="en-US" altLang="cs-CZ"/>
          </a:p>
        </p:txBody>
      </p:sp>
      <p:sp>
        <p:nvSpPr>
          <p:cNvPr id="6" name="TextBox 5"/>
          <p:cNvSpPr txBox="1"/>
          <p:nvPr/>
        </p:nvSpPr>
        <p:spPr>
          <a:xfrm>
            <a:off x="1278598" y="4209927"/>
            <a:ext cx="172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600" dirty="0" smtClean="0">
                <a:solidFill>
                  <a:schemeClr val="tx1"/>
                </a:solidFill>
                <a:latin typeface="Calibri" pitchFamily="34" charset="0"/>
              </a:rPr>
              <a:t>Maska podřetězce</a:t>
            </a:r>
            <a:endParaRPr lang="cs-CZ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73401"/>
              </p:ext>
            </p:extLst>
          </p:nvPr>
        </p:nvGraphicFramePr>
        <p:xfrm>
          <a:off x="1135722" y="4567117"/>
          <a:ext cx="285752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7190"/>
                <a:gridCol w="357190"/>
                <a:gridCol w="357190"/>
                <a:gridCol w="357190"/>
                <a:gridCol w="357190"/>
                <a:gridCol w="357190"/>
                <a:gridCol w="357190"/>
                <a:gridCol w="357190"/>
              </a:tblGrid>
              <a:tr h="357190">
                <a:tc>
                  <a:txBody>
                    <a:bodyPr/>
                    <a:lstStyle/>
                    <a:p>
                      <a:r>
                        <a:rPr lang="cs-CZ" b="0" dirty="0" smtClean="0"/>
                        <a:t>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5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7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8</a:t>
                      </a:r>
                      <a:endParaRPr lang="cs-CZ" b="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cs-CZ" b="1" dirty="0" smtClean="0"/>
                        <a:t>A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B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A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C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A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B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D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B</a:t>
                      </a:r>
                      <a:endParaRPr lang="cs-CZ" b="1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30483"/>
              </p:ext>
            </p:extLst>
          </p:nvPr>
        </p:nvGraphicFramePr>
        <p:xfrm>
          <a:off x="1775520" y="2706563"/>
          <a:ext cx="9113838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9151421" imgH="205740" progId="Excel.Sheet.12">
                  <p:embed/>
                </p:oleObj>
              </mc:Choice>
              <mc:Fallback>
                <p:oleObj name="Worksheet" r:id="rId3" imgW="9151421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706563"/>
                        <a:ext cx="9113838" cy="204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26124"/>
              </p:ext>
            </p:extLst>
          </p:nvPr>
        </p:nvGraphicFramePr>
        <p:xfrm>
          <a:off x="1775520" y="3212976"/>
          <a:ext cx="4864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5" imgW="4884433" imgH="205740" progId="Excel.Sheet.12">
                  <p:embed/>
                </p:oleObj>
              </mc:Choice>
              <mc:Fallback>
                <p:oleObj name="Worksheet" r:id="rId5" imgW="4884433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3212976"/>
                        <a:ext cx="4864100" cy="20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87754"/>
              </p:ext>
            </p:extLst>
          </p:nvPr>
        </p:nvGraphicFramePr>
        <p:xfrm>
          <a:off x="4207570" y="3717801"/>
          <a:ext cx="4833938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7" imgW="4884433" imgH="205740" progId="Excel.Sheet.12">
                  <p:embed/>
                </p:oleObj>
              </mc:Choice>
              <mc:Fallback>
                <p:oleObj name="Worksheet" r:id="rId7" imgW="4884433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570" y="3717801"/>
                        <a:ext cx="4833938" cy="204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081877"/>
              </p:ext>
            </p:extLst>
          </p:nvPr>
        </p:nvGraphicFramePr>
        <p:xfrm>
          <a:off x="4850498" y="4209927"/>
          <a:ext cx="4884738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9" imgW="4884433" imgH="205740" progId="Excel.Sheet.12">
                  <p:embed/>
                </p:oleObj>
              </mc:Choice>
              <mc:Fallback>
                <p:oleObj name="Worksheet" r:id="rId9" imgW="4884433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498" y="4209927"/>
                        <a:ext cx="4884738" cy="206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99120"/>
              </p:ext>
            </p:extLst>
          </p:nvPr>
        </p:nvGraphicFramePr>
        <p:xfrm>
          <a:off x="1778664" y="2995481"/>
          <a:ext cx="3643338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7223"/>
                <a:gridCol w="607223"/>
                <a:gridCol w="607223"/>
                <a:gridCol w="607223"/>
                <a:gridCol w="607223"/>
                <a:gridCol w="6072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2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3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4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5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6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43095"/>
              </p:ext>
            </p:extLst>
          </p:nvPr>
        </p:nvGraphicFramePr>
        <p:xfrm>
          <a:off x="4207556" y="3495547"/>
          <a:ext cx="1214446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7223"/>
                <a:gridCol w="60722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7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03371"/>
              </p:ext>
            </p:extLst>
          </p:nvPr>
        </p:nvGraphicFramePr>
        <p:xfrm>
          <a:off x="4850498" y="3995613"/>
          <a:ext cx="3036115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7223"/>
                <a:gridCol w="607223"/>
                <a:gridCol w="607223"/>
                <a:gridCol w="607223"/>
                <a:gridCol w="6072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8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9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10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11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12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27"/>
          <p:cNvSpPr txBox="1"/>
          <p:nvPr/>
        </p:nvSpPr>
        <p:spPr>
          <a:xfrm>
            <a:off x="10851290" y="2709729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 . .</a:t>
            </a:r>
            <a:endParaRPr lang="cs-CZ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7373530" y="4420829"/>
            <a:ext cx="450661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cs-CZ" sz="1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Testování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Práce v týmu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Přínos</a:t>
            </a:r>
            <a:endParaRPr lang="cs-CZ" sz="28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9</a:t>
            </a:fld>
            <a:endParaRPr lang="en-US" alt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276872"/>
            <a:ext cx="3487536" cy="36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1108 001 FIT nový styl 16x9 EN-001" id="{79333071-DD7B-46D8-8FB2-85F42F9019C4}" vid="{90AEF91A-BBC1-4B92-B9D0-F113E8C29445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novy styl 16x9 EN (1)</Template>
  <TotalTime>405</TotalTime>
  <Words>259</Words>
  <Application>Microsoft Office PowerPoint</Application>
  <PresentationFormat>Širokoúhlá obrazovka</PresentationFormat>
  <Paragraphs>137</Paragraphs>
  <Slides>10</Slides>
  <Notes>1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Tahoma</vt:lpstr>
      <vt:lpstr>101021 FIT Calibri</vt:lpstr>
      <vt:lpstr>Worksheet</vt:lpstr>
      <vt:lpstr>Interpret jazyka IFJ15</vt:lpstr>
      <vt:lpstr>Obsah</vt:lpstr>
      <vt:lpstr>Scanner</vt:lpstr>
      <vt:lpstr>Parser</vt:lpstr>
      <vt:lpstr>Interpret </vt:lpstr>
      <vt:lpstr>Algoritmy – Tabulka s rozptýlenými položkami</vt:lpstr>
      <vt:lpstr>Algoritmy – Heap Sort</vt:lpstr>
      <vt:lpstr>Algoritmy – Knuth-Morris-Pratt</vt:lpstr>
      <vt:lpstr>Závěr</vt:lpstr>
      <vt:lpstr>Prezentace aplikace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Strnka</dc:creator>
  <cp:lastModifiedBy>Tomáš Strnka</cp:lastModifiedBy>
  <cp:revision>22</cp:revision>
  <dcterms:created xsi:type="dcterms:W3CDTF">2015-12-15T14:16:07Z</dcterms:created>
  <dcterms:modified xsi:type="dcterms:W3CDTF">2015-12-15T22:35:47Z</dcterms:modified>
</cp:coreProperties>
</file>