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7" r:id="rId4"/>
    <p:sldId id="263" r:id="rId5"/>
    <p:sldId id="264" r:id="rId6"/>
    <p:sldId id="296" r:id="rId7"/>
    <p:sldId id="295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82" r:id="rId18"/>
    <p:sldId id="28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3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2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4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6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43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3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339E07-558E-48BA-BA05-EA268A3F759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C01E8F-A0D4-45C8-BDFB-5E37CAA5D3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93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4312-24DC-4616-BF2B-1C5C1FEF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Outline</a:t>
            </a:r>
            <a:endParaRPr lang="fr-FR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3EF0-1D59-4217-B33A-9793E94E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0437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Introduction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Objectives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Functional Requirements and Non Functional Requirements</a:t>
            </a:r>
          </a:p>
          <a:p>
            <a:r>
              <a:rPr lang="en-US" sz="2000">
                <a:latin typeface="Arial Rounded MT Bold" panose="020F0704030504030204" pitchFamily="34" charset="0"/>
              </a:rPr>
              <a:t>Use Case</a:t>
            </a:r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Diagrams (use case , sequence , class and activity diagrams)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Business Opportunities of the Software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5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Resolve Issues Use Case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519363"/>
            <a:ext cx="6527800" cy="3640137"/>
          </a:xfrm>
        </p:spPr>
      </p:pic>
    </p:spTree>
    <p:extLst>
      <p:ext uri="{BB962C8B-B14F-4D97-AF65-F5344CB8AC3E}">
        <p14:creationId xmlns:p14="http://schemas.microsoft.com/office/powerpoint/2010/main" val="24006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Configure Njangi Groups use case </a:t>
            </a:r>
            <a:endParaRPr lang="en-GB" sz="4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32063"/>
            <a:ext cx="8089900" cy="3627437"/>
          </a:xfrm>
        </p:spPr>
      </p:pic>
    </p:spTree>
    <p:extLst>
      <p:ext uri="{BB962C8B-B14F-4D97-AF65-F5344CB8AC3E}">
        <p14:creationId xmlns:p14="http://schemas.microsoft.com/office/powerpoint/2010/main" val="9299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Manage User Accounts Use Case</a:t>
            </a:r>
            <a:endParaRPr lang="en-GB" sz="4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519363"/>
            <a:ext cx="7721600" cy="3640137"/>
          </a:xfrm>
        </p:spPr>
      </p:pic>
    </p:spTree>
    <p:extLst>
      <p:ext uri="{BB962C8B-B14F-4D97-AF65-F5344CB8AC3E}">
        <p14:creationId xmlns:p14="http://schemas.microsoft.com/office/powerpoint/2010/main" val="22628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Receive Funds Use Case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557463"/>
            <a:ext cx="8636000" cy="3589337"/>
          </a:xfrm>
        </p:spPr>
      </p:pic>
    </p:spTree>
    <p:extLst>
      <p:ext uri="{BB962C8B-B14F-4D97-AF65-F5344CB8AC3E}">
        <p14:creationId xmlns:p14="http://schemas.microsoft.com/office/powerpoint/2010/main" val="7667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View Contribution History Use Case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568344"/>
            <a:ext cx="8153400" cy="3553055"/>
          </a:xfrm>
        </p:spPr>
      </p:pic>
    </p:spTree>
    <p:extLst>
      <p:ext uri="{BB962C8B-B14F-4D97-AF65-F5344CB8AC3E}">
        <p14:creationId xmlns:p14="http://schemas.microsoft.com/office/powerpoint/2010/main" val="35406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Contribute Funds Use Case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67810"/>
            <a:ext cx="8204200" cy="3704390"/>
          </a:xfrm>
        </p:spPr>
      </p:pic>
    </p:spTree>
    <p:extLst>
      <p:ext uri="{BB962C8B-B14F-4D97-AF65-F5344CB8AC3E}">
        <p14:creationId xmlns:p14="http://schemas.microsoft.com/office/powerpoint/2010/main" val="42484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Create Njangi Use Case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490974"/>
            <a:ext cx="8051800" cy="3693925"/>
          </a:xfrm>
        </p:spPr>
      </p:pic>
    </p:spTree>
    <p:extLst>
      <p:ext uri="{BB962C8B-B14F-4D97-AF65-F5344CB8AC3E}">
        <p14:creationId xmlns:p14="http://schemas.microsoft.com/office/powerpoint/2010/main" val="31734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CLASS DIAGRAM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506663"/>
            <a:ext cx="5892800" cy="3690937"/>
          </a:xfrm>
        </p:spPr>
      </p:pic>
    </p:spTree>
    <p:extLst>
      <p:ext uri="{BB962C8B-B14F-4D97-AF65-F5344CB8AC3E}">
        <p14:creationId xmlns:p14="http://schemas.microsoft.com/office/powerpoint/2010/main" val="38791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ACTIVITY DIAGRAM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1" y="2501901"/>
            <a:ext cx="6438900" cy="3771900"/>
          </a:xfrm>
        </p:spPr>
      </p:pic>
    </p:spTree>
    <p:extLst>
      <p:ext uri="{BB962C8B-B14F-4D97-AF65-F5344CB8AC3E}">
        <p14:creationId xmlns:p14="http://schemas.microsoft.com/office/powerpoint/2010/main" val="17475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BUSINESS OPPORTUNITIES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Njangi presents various business opportunities. Some potential opportunities include :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Subscription or Licensing Model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Consulting and Customization Services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Educational Services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Mobile Wallet Integration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Data Analytics and Reporting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3426-4EAC-4614-9181-21A89D60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Introduction</a:t>
            </a:r>
            <a:endParaRPr lang="fr-FR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279E-7C6D-4EC6-A11E-C9190224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	Njangi is a traditional rotating savings and credit association where members contribute a fixed amount of money regularly, and each member takes turns receiving the total amount. It is a form of community-based financial support.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2B0F-2C62-40A3-9F28-AA83BD07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OBJECTIVES</a:t>
            </a:r>
            <a:endParaRPr lang="fr-FR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57C6-89A3-47DC-97AD-C0E6F17E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488268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AutoNum type="arabicPeriod"/>
            </a:pPr>
            <a:r>
              <a:rPr lang="en-US" sz="2600" dirty="0">
                <a:latin typeface="Arial Rounded MT Bold" panose="020F0704030504030204" pitchFamily="34" charset="0"/>
              </a:rPr>
              <a:t>Implement a user friendly interface with clear navigations, allowing participants to interact with the application without encountering unnecessary complications or confusion.</a:t>
            </a:r>
          </a:p>
          <a:p>
            <a:pPr marL="457200" indent="-457200" algn="just">
              <a:buFont typeface="Arial"/>
              <a:buAutoNum type="arabicPeriod"/>
            </a:pPr>
            <a:r>
              <a:rPr lang="en-US" sz="2600" dirty="0">
                <a:latin typeface="Arial Rounded MT Bold" panose="020F0704030504030204" pitchFamily="34" charset="0"/>
              </a:rPr>
              <a:t>Implement a participant management system, involving tools or processes to help manage members profile, contributions, payout and financial tracking within the </a:t>
            </a:r>
            <a:r>
              <a:rPr lang="en-US" sz="2600" dirty="0" err="1">
                <a:latin typeface="Arial Rounded MT Bold" panose="020F0704030504030204" pitchFamily="34" charset="0"/>
              </a:rPr>
              <a:t>njangi</a:t>
            </a:r>
            <a:r>
              <a:rPr lang="en-US" sz="2600" dirty="0">
                <a:latin typeface="Arial Rounded MT Bold" panose="020F0704030504030204" pitchFamily="34" charset="0"/>
              </a:rPr>
              <a:t> group.</a:t>
            </a:r>
          </a:p>
          <a:p>
            <a:pPr marL="457200" indent="-457200" algn="just">
              <a:buFont typeface="Arial"/>
              <a:buAutoNum type="arabicPeriod"/>
            </a:pPr>
            <a:r>
              <a:rPr lang="en-US" sz="2600" dirty="0">
                <a:latin typeface="Arial Rounded MT Bold" panose="020F0704030504030204" pitchFamily="34" charset="0"/>
              </a:rPr>
              <a:t>Integrate secure financial transactions ensuring that the monetary contributions, rotations and payouts within the rotating savings and credit association are conducted in a manner that is safe, reliable and transparent for all participants.</a:t>
            </a:r>
            <a:endParaRPr lang="fr-FR" sz="2600" dirty="0">
              <a:latin typeface="Arial Rounded MT Bold" panose="020F0704030504030204" pitchFamily="34" charset="0"/>
            </a:endParaRPr>
          </a:p>
          <a:p>
            <a:pPr marL="457200" indent="-457200" algn="just">
              <a:buFont typeface="Arial"/>
              <a:buAutoNum type="arabicPeriod"/>
            </a:pPr>
            <a:r>
              <a:rPr lang="en-US" sz="2600" dirty="0">
                <a:latin typeface="Arial Rounded MT Bold" panose="020F0704030504030204" pitchFamily="34" charset="0"/>
              </a:rPr>
              <a:t>Implement suitable communication and notification mechanisms to inform the participants about important announcement, days to play </a:t>
            </a:r>
            <a:r>
              <a:rPr lang="en-US" sz="2600" dirty="0" err="1">
                <a:latin typeface="Arial Rounded MT Bold" panose="020F0704030504030204" pitchFamily="34" charset="0"/>
              </a:rPr>
              <a:t>njangi</a:t>
            </a:r>
            <a:r>
              <a:rPr lang="en-US" sz="2600" dirty="0">
                <a:latin typeface="Arial Rounded MT Bold" panose="020F0704030504030204" pitchFamily="34" charset="0"/>
              </a:rPr>
              <a:t>, updates or changes related to the </a:t>
            </a:r>
            <a:r>
              <a:rPr lang="en-US" sz="2600" dirty="0" err="1">
                <a:latin typeface="Arial Rounded MT Bold" panose="020F0704030504030204" pitchFamily="34" charset="0"/>
              </a:rPr>
              <a:t>njangi</a:t>
            </a:r>
            <a:r>
              <a:rPr lang="en-US" sz="2600" dirty="0">
                <a:latin typeface="Arial Rounded MT Bold" panose="020F0704030504030204" pitchFamily="34" charset="0"/>
              </a:rPr>
              <a:t> 	</a:t>
            </a:r>
            <a:endParaRPr lang="fr-FR" sz="2600" dirty="0">
              <a:latin typeface="Arial Rounded MT Bold" panose="020F0704030504030204" pitchFamily="34" charset="0"/>
            </a:endParaRPr>
          </a:p>
          <a:p>
            <a:pPr marL="457200" indent="-457200" algn="just">
              <a:buAutoNum type="arabicPeriod"/>
            </a:pPr>
            <a:endParaRPr lang="en-US" sz="2200" dirty="0"/>
          </a:p>
          <a:p>
            <a:pPr marL="457200" indent="-457200" algn="just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82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082A-A0C1-455C-8C77-9991CB92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Functional requirements</a:t>
            </a:r>
            <a:endParaRPr lang="fr-FR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D8704-28F2-4F91-BF30-477760BB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7556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000" dirty="0">
                <a:latin typeface="Arial Rounded MT Bold" panose="020F0704030504030204" pitchFamily="34" charset="0"/>
              </a:rPr>
              <a:t>User registration and profile management</a:t>
            </a:r>
          </a:p>
          <a:p>
            <a:pPr>
              <a:buFontTx/>
              <a:buChar char="-"/>
            </a:pPr>
            <a:r>
              <a:rPr lang="en-US" sz="2000" dirty="0">
                <a:latin typeface="Arial Rounded MT Bold" panose="020F0704030504030204" pitchFamily="34" charset="0"/>
              </a:rPr>
              <a:t>Njangi group creation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 Rounded MT Bold" panose="020F0704030504030204" pitchFamily="34" charset="0"/>
              </a:rPr>
              <a:t>Contribution management</a:t>
            </a:r>
          </a:p>
          <a:p>
            <a:pPr>
              <a:buFontTx/>
              <a:buChar char="-"/>
            </a:pPr>
            <a:r>
              <a:rPr lang="en-US" sz="2000" dirty="0">
                <a:latin typeface="Arial Rounded MT Bold" panose="020F0704030504030204" pitchFamily="34" charset="0"/>
              </a:rPr>
              <a:t>Rotation Schedule</a:t>
            </a:r>
          </a:p>
          <a:p>
            <a:pPr>
              <a:buFontTx/>
              <a:buChar char="-"/>
            </a:pPr>
            <a:r>
              <a:rPr lang="en-US" sz="2000" dirty="0">
                <a:latin typeface="Arial Rounded MT Bold" panose="020F0704030504030204" pitchFamily="34" charset="0"/>
              </a:rPr>
              <a:t>Notifications</a:t>
            </a:r>
          </a:p>
          <a:p>
            <a:pPr>
              <a:buFontTx/>
              <a:buChar char="-"/>
            </a:pPr>
            <a:r>
              <a:rPr lang="en-US" sz="2000" dirty="0">
                <a:latin typeface="Arial Rounded MT Bold" panose="020F0704030504030204" pitchFamily="34" charset="0"/>
              </a:rPr>
              <a:t>Fund distribution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 Rounded MT Bold" panose="020F0704030504030204" pitchFamily="34" charset="0"/>
              </a:rPr>
              <a:t>Transaction history</a:t>
            </a:r>
          </a:p>
          <a:p>
            <a:pPr>
              <a:buFontTx/>
              <a:buChar char="-"/>
            </a:pPr>
            <a:r>
              <a:rPr lang="fr-FR" sz="2000" dirty="0">
                <a:latin typeface="Arial Rounded MT Bold" panose="020F0704030504030204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909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968A-6B31-489B-AC3D-029DFB08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Non functional requirements</a:t>
            </a:r>
            <a:endParaRPr lang="fr-FR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668D-7BD2-4351-BEFB-4B171F8A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2200" dirty="0">
                <a:latin typeface="Arial Rounded MT Bold" panose="020F0704030504030204" pitchFamily="34" charset="0"/>
              </a:rPr>
              <a:t>Performance</a:t>
            </a:r>
          </a:p>
          <a:p>
            <a:pPr>
              <a:buFontTx/>
              <a:buChar char="-"/>
            </a:pPr>
            <a:r>
              <a:rPr lang="en-US" sz="2200" dirty="0">
                <a:latin typeface="Arial Rounded MT Bold" panose="020F0704030504030204" pitchFamily="34" charset="0"/>
              </a:rPr>
              <a:t>Scalability</a:t>
            </a:r>
          </a:p>
          <a:p>
            <a:pPr>
              <a:buFontTx/>
              <a:buChar char="-"/>
            </a:pPr>
            <a:r>
              <a:rPr lang="en-US" sz="2200" dirty="0">
                <a:latin typeface="Arial Rounded MT Bold" panose="020F0704030504030204" pitchFamily="34" charset="0"/>
              </a:rPr>
              <a:t>Reliability</a:t>
            </a:r>
          </a:p>
          <a:p>
            <a:pPr>
              <a:buFontTx/>
              <a:buChar char="-"/>
            </a:pPr>
            <a:r>
              <a:rPr lang="en-US" sz="2200" dirty="0">
                <a:latin typeface="Arial Rounded MT Bold" panose="020F0704030504030204" pitchFamily="34" charset="0"/>
              </a:rPr>
              <a:t>Usability</a:t>
            </a:r>
          </a:p>
          <a:p>
            <a:pPr>
              <a:buFontTx/>
              <a:buChar char="-"/>
            </a:pPr>
            <a:r>
              <a:rPr lang="en-US" sz="2200" dirty="0">
                <a:latin typeface="Arial Rounded MT Bold" panose="020F0704030504030204" pitchFamily="34" charset="0"/>
              </a:rPr>
              <a:t>Compatibility</a:t>
            </a:r>
          </a:p>
          <a:p>
            <a:pPr>
              <a:buFontTx/>
              <a:buChar char="-"/>
            </a:pPr>
            <a:r>
              <a:rPr lang="en-US" sz="2200" dirty="0">
                <a:latin typeface="Arial Rounded MT Bold" panose="020F0704030504030204" pitchFamily="34" charset="0"/>
              </a:rPr>
              <a:t>Data back up</a:t>
            </a:r>
          </a:p>
          <a:p>
            <a:pPr>
              <a:buFontTx/>
              <a:buChar char="-"/>
            </a:pPr>
            <a:r>
              <a:rPr lang="en-US" sz="2200" dirty="0">
                <a:latin typeface="Arial Rounded MT Bold" panose="020F0704030504030204" pitchFamily="34" charset="0"/>
              </a:rPr>
              <a:t>Security</a:t>
            </a:r>
          </a:p>
          <a:p>
            <a:pPr>
              <a:buFontTx/>
              <a:buChar char="-"/>
            </a:pPr>
            <a:r>
              <a:rPr lang="en-US" sz="2200" dirty="0">
                <a:latin typeface="Arial Rounded MT Bold" panose="020F0704030504030204" pitchFamily="34" charset="0"/>
              </a:rPr>
              <a:t>Support and </a:t>
            </a:r>
            <a:r>
              <a:rPr lang="en-US" sz="2200" dirty="0" err="1">
                <a:latin typeface="Arial Rounded MT Bold" panose="020F0704030504030204" pitchFamily="34" charset="0"/>
              </a:rPr>
              <a:t>maintainance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7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00CF-1D4D-4D30-B650-DF1C8A8E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USE CASE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1BA-1387-4D3D-8376-6C959CF1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Below are the various actors and their rules: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User:</a:t>
            </a:r>
            <a:r>
              <a:rPr lang="fr-FR" sz="18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Initiates and participates in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Njangi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groups. They can create new groups, contribute funds, and receive distributions.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Administrator: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Manages the overall system, including user accounts, group configurations, and addressing any system-related issues.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System:</a:t>
            </a:r>
            <a:r>
              <a:rPr lang="fr-FR" sz="18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Represents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Njangi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system itself, coordinating various functions and interactions between users and the database. </a:t>
            </a: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3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USE CASE DIAGRAM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48" y="2501901"/>
            <a:ext cx="4285904" cy="3695700"/>
          </a:xfrm>
        </p:spPr>
      </p:pic>
    </p:spTree>
    <p:extLst>
      <p:ext uri="{BB962C8B-B14F-4D97-AF65-F5344CB8AC3E}">
        <p14:creationId xmlns:p14="http://schemas.microsoft.com/office/powerpoint/2010/main" val="405453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Distribute Funds Use Case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79" y="2557463"/>
            <a:ext cx="4925442" cy="3317875"/>
          </a:xfrm>
        </p:spPr>
      </p:pic>
    </p:spTree>
    <p:extLst>
      <p:ext uri="{BB962C8B-B14F-4D97-AF65-F5344CB8AC3E}">
        <p14:creationId xmlns:p14="http://schemas.microsoft.com/office/powerpoint/2010/main" val="3368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Sequence Diagram Coordinate Contributions Use Case</a:t>
            </a:r>
            <a:endParaRPr lang="en-GB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6" y="2557463"/>
            <a:ext cx="5178487" cy="3317875"/>
          </a:xfrm>
        </p:spPr>
      </p:pic>
    </p:spTree>
    <p:extLst>
      <p:ext uri="{BB962C8B-B14F-4D97-AF65-F5344CB8AC3E}">
        <p14:creationId xmlns:p14="http://schemas.microsoft.com/office/powerpoint/2010/main" val="1767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238</TotalTime>
  <Words>383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Garamond</vt:lpstr>
      <vt:lpstr>Organic</vt:lpstr>
      <vt:lpstr>Outline</vt:lpstr>
      <vt:lpstr>Introduction</vt:lpstr>
      <vt:lpstr>OBJECTIVES</vt:lpstr>
      <vt:lpstr>Functional requirements</vt:lpstr>
      <vt:lpstr>Non functional requirements</vt:lpstr>
      <vt:lpstr>USE CASE</vt:lpstr>
      <vt:lpstr>USE CASE DIAGRAM</vt:lpstr>
      <vt:lpstr>Sequence Diagram Distribute Funds Use Case</vt:lpstr>
      <vt:lpstr>Sequence Diagram Coordinate Contributions Use Case</vt:lpstr>
      <vt:lpstr>Sequence Diagram Resolve Issues Use Case</vt:lpstr>
      <vt:lpstr>Sequence diagram Configure Njangi Groups use case </vt:lpstr>
      <vt:lpstr>Sequence Diagram Manage User Accounts Use Case</vt:lpstr>
      <vt:lpstr>Sequence Diagram Receive Funds Use Case</vt:lpstr>
      <vt:lpstr>Sequence Diagram View Contribution History Use Case</vt:lpstr>
      <vt:lpstr>Sequence Diagram Contribute Funds Use Case</vt:lpstr>
      <vt:lpstr>Sequence Diagram Create Njangi Use Case</vt:lpstr>
      <vt:lpstr>CLASS DIAGRAM</vt:lpstr>
      <vt:lpstr>ACTIVITY DIAGRAM</vt:lpstr>
      <vt:lpstr>BUSINESS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Ngawe Ransom</dc:creator>
  <cp:lastModifiedBy>Ngawe Ransom</cp:lastModifiedBy>
  <cp:revision>28</cp:revision>
  <dcterms:created xsi:type="dcterms:W3CDTF">2024-01-18T12:08:28Z</dcterms:created>
  <dcterms:modified xsi:type="dcterms:W3CDTF">2024-01-18T17:07:47Z</dcterms:modified>
</cp:coreProperties>
</file>