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1" r:id="rId2"/>
    <p:sldId id="262" r:id="rId3"/>
    <p:sldId id="263" r:id="rId4"/>
    <p:sldId id="257" r:id="rId5"/>
    <p:sldId id="265" r:id="rId6"/>
    <p:sldId id="260" r:id="rId7"/>
    <p:sldId id="259" r:id="rId8"/>
    <p:sldId id="267" r:id="rId9"/>
    <p:sldId id="268" r:id="rId10"/>
    <p:sldId id="269" r:id="rId1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797" autoAdjust="0"/>
  </p:normalViewPr>
  <p:slideViewPr>
    <p:cSldViewPr snapToGrid="0">
      <p:cViewPr varScale="1">
        <p:scale>
          <a:sx n="97" d="100"/>
          <a:sy n="97" d="100"/>
        </p:scale>
        <p:origin x="14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91EE3-77B5-4720-973A-DE566D4338C8}" type="datetimeFigureOut">
              <a:rPr lang="en-US" smtClean="0"/>
              <a:t>8/21/2021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CC010-175F-4C44-B855-A7218ED335A5}" type="slidenum">
              <a:rPr lang="en-US" smtClean="0"/>
              <a:t>‹#›</a:t>
            </a:fld>
            <a:endParaRPr lang="en-US"/>
          </a:p>
        </p:txBody>
      </p:sp>
    </p:spTree>
    <p:extLst>
      <p:ext uri="{BB962C8B-B14F-4D97-AF65-F5344CB8AC3E}">
        <p14:creationId xmlns:p14="http://schemas.microsoft.com/office/powerpoint/2010/main" val="3765646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5CC010-175F-4C44-B855-A7218ED335A5}" type="slidenum">
              <a:rPr lang="en-US" smtClean="0"/>
              <a:t>2</a:t>
            </a:fld>
            <a:endParaRPr lang="en-US"/>
          </a:p>
        </p:txBody>
      </p:sp>
    </p:spTree>
    <p:extLst>
      <p:ext uri="{BB962C8B-B14F-4D97-AF65-F5344CB8AC3E}">
        <p14:creationId xmlns:p14="http://schemas.microsoft.com/office/powerpoint/2010/main" val="38005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 to AdaCost – task A</a:t>
            </a:r>
          </a:p>
          <a:p>
            <a:r>
              <a:rPr lang="en-US" dirty="0"/>
              <a:t>Random Forest task B</a:t>
            </a:r>
          </a:p>
        </p:txBody>
      </p:sp>
      <p:sp>
        <p:nvSpPr>
          <p:cNvPr id="4" name="Slide Number Placeholder 3"/>
          <p:cNvSpPr>
            <a:spLocks noGrp="1"/>
          </p:cNvSpPr>
          <p:nvPr>
            <p:ph type="sldNum" sz="quarter" idx="5"/>
          </p:nvPr>
        </p:nvSpPr>
        <p:spPr/>
        <p:txBody>
          <a:bodyPr/>
          <a:lstStyle/>
          <a:p>
            <a:fld id="{775CC010-175F-4C44-B855-A7218ED335A5}" type="slidenum">
              <a:rPr lang="en-US" smtClean="0"/>
              <a:t>3</a:t>
            </a:fld>
            <a:endParaRPr lang="en-US"/>
          </a:p>
        </p:txBody>
      </p:sp>
    </p:spTree>
    <p:extLst>
      <p:ext uri="{BB962C8B-B14F-4D97-AF65-F5344CB8AC3E}">
        <p14:creationId xmlns:p14="http://schemas.microsoft.com/office/powerpoint/2010/main" val="48847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lnSpc>
                <a:spcPct val="170000"/>
              </a:lnSpc>
              <a:buNone/>
            </a:pPr>
            <a:r>
              <a:rPr lang="en-US" sz="1200" u="sng" dirty="0">
                <a:solidFill>
                  <a:srgbClr val="242021"/>
                </a:solidFill>
                <a:latin typeface="CMR10"/>
              </a:rPr>
              <a:t>NCL (Neighborhood Cleaning Rule)</a:t>
            </a:r>
            <a:r>
              <a:rPr lang="en-US" sz="1200" dirty="0">
                <a:solidFill>
                  <a:srgbClr val="242021"/>
                </a:solidFill>
                <a:latin typeface="CMR10"/>
              </a:rPr>
              <a:t> - </a:t>
            </a:r>
            <a:r>
              <a:rPr lang="en-GB" sz="1200" dirty="0">
                <a:solidFill>
                  <a:srgbClr val="242021"/>
                </a:solidFill>
                <a:latin typeface="CMR10"/>
              </a:rPr>
              <a:t>computes 3 nearest neighbours for each sample. If the sample belongs to the majority class, and it is misclassified by its 3 nearest neighbours, then it is removed. If it belongs to the minority class, and it is misclassified by its 3 nearest neighbours then the majority class examples among those neighbours are removed.</a:t>
            </a:r>
          </a:p>
          <a:p>
            <a:pPr marL="0" indent="0" algn="l" rtl="0">
              <a:lnSpc>
                <a:spcPct val="170000"/>
              </a:lnSpc>
              <a:buNone/>
            </a:pPr>
            <a:endParaRPr lang="en-GB" sz="1200" dirty="0">
              <a:solidFill>
                <a:srgbClr val="242021"/>
              </a:solidFill>
              <a:latin typeface="CMR10"/>
            </a:endParaRPr>
          </a:p>
          <a:p>
            <a:pPr marL="0" indent="0" algn="l" rtl="0">
              <a:lnSpc>
                <a:spcPct val="170000"/>
              </a:lnSpc>
              <a:buNone/>
            </a:pPr>
            <a:endParaRPr lang="en-GB" sz="1200" dirty="0">
              <a:solidFill>
                <a:srgbClr val="242021"/>
              </a:solidFill>
              <a:latin typeface="CMR10"/>
            </a:endParaRPr>
          </a:p>
          <a:p>
            <a:pPr marL="0" indent="0" algn="l" rtl="0">
              <a:lnSpc>
                <a:spcPct val="170000"/>
              </a:lnSpc>
              <a:buNone/>
            </a:pPr>
            <a:r>
              <a:rPr lang="en-GB" sz="1200" u="sng" dirty="0">
                <a:solidFill>
                  <a:srgbClr val="242021"/>
                </a:solidFill>
                <a:latin typeface="CMR10"/>
              </a:rPr>
              <a:t>SMOTE (Synthetic Minority Oversampling TEchnique)</a:t>
            </a:r>
            <a:r>
              <a:rPr lang="en-GB" sz="1200" dirty="0">
                <a:solidFill>
                  <a:srgbClr val="242021"/>
                </a:solidFill>
                <a:latin typeface="CMR10"/>
              </a:rPr>
              <a:t> – The minority class is over sampled by taking each minority class sample and introducing synthetic examples along the line segments joining its k minority class nearest neighbours. This approach effectively forces the decision region of the minority class to become more general.</a:t>
            </a:r>
          </a:p>
          <a:p>
            <a:endParaRPr lang="en-US" dirty="0"/>
          </a:p>
          <a:p>
            <a:pPr marL="0" marR="685800" lvl="0" indent="0" algn="just" rtl="0">
              <a:lnSpc>
                <a:spcPct val="110000"/>
              </a:lnSpc>
              <a:spcBef>
                <a:spcPts val="0"/>
              </a:spcBef>
              <a:spcAft>
                <a:spcPts val="600"/>
              </a:spcAft>
              <a:buFont typeface="Calibri" panose="020F0502020204030204" pitchFamily="34" charset="0"/>
              <a:buNone/>
            </a:pPr>
            <a:r>
              <a:rPr lang="en-US" sz="1800" b="1" u="sng" dirty="0">
                <a:effectLst/>
                <a:latin typeface="Calibri" panose="020F0502020204030204" pitchFamily="34" charset="0"/>
                <a:ea typeface="Times New Roman" panose="02020603050405020304" pitchFamily="18" charset="0"/>
                <a:cs typeface="Arial" panose="020B0604020202020204" pitchFamily="34" charset="0"/>
              </a:rPr>
              <a:t>NCL &amp; SMOTE</a:t>
            </a:r>
            <a:r>
              <a:rPr lang="en-US" sz="1800" u="sng"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a:effectLst/>
                <a:latin typeface="Calibri" panose="020F0502020204030204" pitchFamily="34" charset="0"/>
                <a:ea typeface="Times New Roman" panose="02020603050405020304" pitchFamily="18" charset="0"/>
                <a:cs typeface="Arial" panose="020B0604020202020204" pitchFamily="34" charset="0"/>
              </a:rPr>
              <a:t>- NCL should be performed before SMOTE, because SMOTE changes the k nearest neighbors of the samples which might add noise to the down sampling process in NCL.</a:t>
            </a:r>
          </a:p>
          <a:p>
            <a:pPr marL="0" marR="685800" lvl="0" indent="0" algn="just" rtl="0">
              <a:lnSpc>
                <a:spcPct val="110000"/>
              </a:lnSpc>
              <a:spcBef>
                <a:spcPts val="0"/>
              </a:spcBef>
              <a:spcAft>
                <a:spcPts val="600"/>
              </a:spcAft>
              <a:buFont typeface="Calibri" panose="020F0502020204030204" pitchFamily="34" charset="0"/>
              <a:buNone/>
            </a:pPr>
            <a:endParaRPr lang="en-US" sz="1800" b="1" u="sng" dirty="0">
              <a:effectLst/>
              <a:latin typeface="Calibri" panose="020F0502020204030204" pitchFamily="34" charset="0"/>
              <a:ea typeface="Times New Roman" panose="02020603050405020304" pitchFamily="18" charset="0"/>
              <a:cs typeface="Arial" panose="020B0604020202020204" pitchFamily="34" charset="0"/>
            </a:endParaRPr>
          </a:p>
          <a:p>
            <a:pPr marL="0" marR="685800" lvl="0" indent="0" algn="just" rtl="0">
              <a:lnSpc>
                <a:spcPct val="110000"/>
              </a:lnSpc>
              <a:spcBef>
                <a:spcPts val="0"/>
              </a:spcBef>
              <a:spcAft>
                <a:spcPts val="600"/>
              </a:spcAft>
              <a:buFont typeface="Calibri" panose="020F0502020204030204" pitchFamily="34" charset="0"/>
              <a:buNone/>
            </a:pPr>
            <a:r>
              <a:rPr lang="en-US" sz="1800" b="1" u="sng" dirty="0">
                <a:effectLst/>
                <a:latin typeface="Calibri" panose="020F0502020204030204" pitchFamily="34" charset="0"/>
                <a:ea typeface="Times New Roman" panose="02020603050405020304" pitchFamily="18" charset="0"/>
                <a:cs typeface="Arial" panose="020B0604020202020204" pitchFamily="34" charset="0"/>
              </a:rPr>
              <a:t>down sampling &amp; SMOTE</a:t>
            </a:r>
            <a:r>
              <a:rPr lang="en-US" sz="1800" u="sng"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a:effectLst/>
                <a:latin typeface="Calibri" panose="020F0502020204030204" pitchFamily="34" charset="0"/>
                <a:ea typeface="Times New Roman" panose="02020603050405020304" pitchFamily="18" charset="0"/>
                <a:cs typeface="Arial" panose="020B0604020202020204" pitchFamily="34" charset="0"/>
              </a:rPr>
              <a:t>- Random down sampling should be performed before SMOTE because SMOTE gets an argument which indicates what is the desired label ratio and down sampling before SMOTE might bring us close to this ratio without introducing synthetic samples.</a:t>
            </a:r>
          </a:p>
          <a:p>
            <a:endParaRPr lang="en-US" dirty="0"/>
          </a:p>
        </p:txBody>
      </p:sp>
      <p:sp>
        <p:nvSpPr>
          <p:cNvPr id="4" name="Slide Number Placeholder 3"/>
          <p:cNvSpPr>
            <a:spLocks noGrp="1"/>
          </p:cNvSpPr>
          <p:nvPr>
            <p:ph type="sldNum" sz="quarter" idx="5"/>
          </p:nvPr>
        </p:nvSpPr>
        <p:spPr/>
        <p:txBody>
          <a:bodyPr/>
          <a:lstStyle/>
          <a:p>
            <a:fld id="{775CC010-175F-4C44-B855-A7218ED335A5}" type="slidenum">
              <a:rPr lang="en-US" smtClean="0"/>
              <a:t>5</a:t>
            </a:fld>
            <a:endParaRPr lang="en-US"/>
          </a:p>
        </p:txBody>
      </p:sp>
    </p:spTree>
    <p:extLst>
      <p:ext uri="{BB962C8B-B14F-4D97-AF65-F5344CB8AC3E}">
        <p14:creationId xmlns:p14="http://schemas.microsoft.com/office/powerpoint/2010/main" val="1636960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242021"/>
                </a:solidFill>
                <a:latin typeface="CMR10"/>
              </a:rPr>
              <a:t>The importance of slightly under sampling the minority group is achieving stable variable selection; </a:t>
            </a:r>
            <a:r>
              <a:rPr lang="x-none" sz="1200" dirty="0">
                <a:solidFill>
                  <a:srgbClr val="242021"/>
                </a:solidFill>
                <a:latin typeface="CMR10"/>
              </a:rPr>
              <a:t>the selected variables may change</a:t>
            </a:r>
            <a:r>
              <a:rPr lang="en-US" sz="1200" dirty="0">
                <a:solidFill>
                  <a:srgbClr val="242021"/>
                </a:solidFill>
                <a:latin typeface="CMR10"/>
              </a:rPr>
              <a:t> </a:t>
            </a:r>
            <a:r>
              <a:rPr lang="x-none" sz="1200" dirty="0">
                <a:solidFill>
                  <a:srgbClr val="242021"/>
                </a:solidFill>
                <a:latin typeface="CMR10"/>
              </a:rPr>
              <a:t>significantly due to the influence of a single observation</a:t>
            </a:r>
            <a:r>
              <a:rPr lang="en-US" sz="1200" dirty="0">
                <a:solidFill>
                  <a:srgbClr val="242021"/>
                </a:solidFill>
                <a:latin typeface="CMR10"/>
              </a:rPr>
              <a:t>.</a:t>
            </a:r>
            <a:r>
              <a:rPr lang="en-GB" sz="1200" dirty="0">
                <a:solidFill>
                  <a:srgbClr val="242021"/>
                </a:solidFill>
                <a:latin typeface="CMR10"/>
              </a:rPr>
              <a:t> </a:t>
            </a:r>
          </a:p>
          <a:p>
            <a:endParaRPr lang="en-GB" sz="1200" dirty="0">
              <a:solidFill>
                <a:srgbClr val="242021"/>
              </a:solidFill>
              <a:latin typeface="CMR10"/>
            </a:endParaRPr>
          </a:p>
          <a:p>
            <a:r>
              <a:rPr lang="en-GB" sz="1200" dirty="0">
                <a:solidFill>
                  <a:srgbClr val="242021"/>
                </a:solidFill>
                <a:latin typeface="CMR10"/>
              </a:rPr>
              <a:t>This method is used with boosting algorithms such as </a:t>
            </a:r>
            <a:r>
              <a:rPr lang="en-GB" sz="1200" b="1" dirty="0">
                <a:solidFill>
                  <a:srgbClr val="242021"/>
                </a:solidFill>
                <a:latin typeface="CMR10"/>
              </a:rPr>
              <a:t>random forest</a:t>
            </a:r>
            <a:r>
              <a:rPr lang="en-GB" sz="1200" dirty="0">
                <a:solidFill>
                  <a:srgbClr val="242021"/>
                </a:solidFill>
                <a:latin typeface="CMR10"/>
              </a:rPr>
              <a:t>.</a:t>
            </a:r>
          </a:p>
          <a:p>
            <a:endParaRPr lang="en-US" dirty="0"/>
          </a:p>
        </p:txBody>
      </p:sp>
      <p:sp>
        <p:nvSpPr>
          <p:cNvPr id="4" name="Slide Number Placeholder 3"/>
          <p:cNvSpPr>
            <a:spLocks noGrp="1"/>
          </p:cNvSpPr>
          <p:nvPr>
            <p:ph type="sldNum" sz="quarter" idx="5"/>
          </p:nvPr>
        </p:nvSpPr>
        <p:spPr/>
        <p:txBody>
          <a:bodyPr/>
          <a:lstStyle/>
          <a:p>
            <a:fld id="{775CC010-175F-4C44-B855-A7218ED335A5}" type="slidenum">
              <a:rPr lang="en-US" smtClean="0"/>
              <a:t>6</a:t>
            </a:fld>
            <a:endParaRPr lang="en-US"/>
          </a:p>
        </p:txBody>
      </p:sp>
    </p:spTree>
    <p:extLst>
      <p:ext uri="{BB962C8B-B14F-4D97-AF65-F5344CB8AC3E}">
        <p14:creationId xmlns:p14="http://schemas.microsoft.com/office/powerpoint/2010/main" val="2701490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5CC010-175F-4C44-B855-A7218ED335A5}" type="slidenum">
              <a:rPr lang="en-US" smtClean="0"/>
              <a:t>9</a:t>
            </a:fld>
            <a:endParaRPr lang="en-US"/>
          </a:p>
        </p:txBody>
      </p:sp>
    </p:spTree>
    <p:extLst>
      <p:ext uri="{BB962C8B-B14F-4D97-AF65-F5344CB8AC3E}">
        <p14:creationId xmlns:p14="http://schemas.microsoft.com/office/powerpoint/2010/main" val="246466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5CC010-175F-4C44-B855-A7218ED335A5}" type="slidenum">
              <a:rPr lang="en-US" smtClean="0"/>
              <a:t>10</a:t>
            </a:fld>
            <a:endParaRPr lang="en-US"/>
          </a:p>
        </p:txBody>
      </p:sp>
    </p:spTree>
    <p:extLst>
      <p:ext uri="{BB962C8B-B14F-4D97-AF65-F5344CB8AC3E}">
        <p14:creationId xmlns:p14="http://schemas.microsoft.com/office/powerpoint/2010/main" val="4045147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D26CA-2FD5-4E49-B75E-3AD4BF7F88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6A18457A-17CD-41F6-8095-F06C73A7A9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876E7B5B-1766-4F07-8490-221432F77403}"/>
              </a:ext>
            </a:extLst>
          </p:cNvPr>
          <p:cNvSpPr>
            <a:spLocks noGrp="1"/>
          </p:cNvSpPr>
          <p:nvPr>
            <p:ph type="dt" sz="half" idx="10"/>
          </p:nvPr>
        </p:nvSpPr>
        <p:spPr/>
        <p:txBody>
          <a:bodyPr/>
          <a:lstStyle/>
          <a:p>
            <a:fld id="{A3B4D91A-F918-46CD-B984-AE0BAD01C40A}" type="datetimeFigureOut">
              <a:rPr lang="LID4096" smtClean="0"/>
              <a:t>08/21/2021</a:t>
            </a:fld>
            <a:endParaRPr lang="LID4096"/>
          </a:p>
        </p:txBody>
      </p:sp>
      <p:sp>
        <p:nvSpPr>
          <p:cNvPr id="5" name="Footer Placeholder 4">
            <a:extLst>
              <a:ext uri="{FF2B5EF4-FFF2-40B4-BE49-F238E27FC236}">
                <a16:creationId xmlns:a16="http://schemas.microsoft.com/office/drawing/2014/main" id="{EEDE55EC-144F-4946-A884-3CC688AB38B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D10BACD-684D-440F-BB0D-2A4767C9BC07}"/>
              </a:ext>
            </a:extLst>
          </p:cNvPr>
          <p:cNvSpPr>
            <a:spLocks noGrp="1"/>
          </p:cNvSpPr>
          <p:nvPr>
            <p:ph type="sldNum" sz="quarter" idx="12"/>
          </p:nvPr>
        </p:nvSpPr>
        <p:spPr/>
        <p:txBody>
          <a:bodyPr/>
          <a:lstStyle/>
          <a:p>
            <a:fld id="{316A1672-0BE2-478C-826F-2F458642BDD3}" type="slidenum">
              <a:rPr lang="LID4096" smtClean="0"/>
              <a:t>‹#›</a:t>
            </a:fld>
            <a:endParaRPr lang="LID4096"/>
          </a:p>
        </p:txBody>
      </p:sp>
    </p:spTree>
    <p:extLst>
      <p:ext uri="{BB962C8B-B14F-4D97-AF65-F5344CB8AC3E}">
        <p14:creationId xmlns:p14="http://schemas.microsoft.com/office/powerpoint/2010/main" val="270530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E4D7-4A11-48FD-B721-BCB889312179}"/>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6FEFF106-80F0-4174-83D2-3E53F070DC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8EA5359-7FBE-48B5-801E-60B673A2571D}"/>
              </a:ext>
            </a:extLst>
          </p:cNvPr>
          <p:cNvSpPr>
            <a:spLocks noGrp="1"/>
          </p:cNvSpPr>
          <p:nvPr>
            <p:ph type="dt" sz="half" idx="10"/>
          </p:nvPr>
        </p:nvSpPr>
        <p:spPr/>
        <p:txBody>
          <a:bodyPr/>
          <a:lstStyle/>
          <a:p>
            <a:fld id="{A3B4D91A-F918-46CD-B984-AE0BAD01C40A}" type="datetimeFigureOut">
              <a:rPr lang="LID4096" smtClean="0"/>
              <a:t>08/21/2021</a:t>
            </a:fld>
            <a:endParaRPr lang="LID4096"/>
          </a:p>
        </p:txBody>
      </p:sp>
      <p:sp>
        <p:nvSpPr>
          <p:cNvPr id="5" name="Footer Placeholder 4">
            <a:extLst>
              <a:ext uri="{FF2B5EF4-FFF2-40B4-BE49-F238E27FC236}">
                <a16:creationId xmlns:a16="http://schemas.microsoft.com/office/drawing/2014/main" id="{5EF46711-C0CA-470D-9515-8093F1623AC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05FD813-AB76-41A8-B2BD-106630C39540}"/>
              </a:ext>
            </a:extLst>
          </p:cNvPr>
          <p:cNvSpPr>
            <a:spLocks noGrp="1"/>
          </p:cNvSpPr>
          <p:nvPr>
            <p:ph type="sldNum" sz="quarter" idx="12"/>
          </p:nvPr>
        </p:nvSpPr>
        <p:spPr/>
        <p:txBody>
          <a:bodyPr/>
          <a:lstStyle/>
          <a:p>
            <a:fld id="{316A1672-0BE2-478C-826F-2F458642BDD3}" type="slidenum">
              <a:rPr lang="LID4096" smtClean="0"/>
              <a:t>‹#›</a:t>
            </a:fld>
            <a:endParaRPr lang="LID4096"/>
          </a:p>
        </p:txBody>
      </p:sp>
    </p:spTree>
    <p:extLst>
      <p:ext uri="{BB962C8B-B14F-4D97-AF65-F5344CB8AC3E}">
        <p14:creationId xmlns:p14="http://schemas.microsoft.com/office/powerpoint/2010/main" val="139876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7B050-8EF0-4C7D-BE6F-8C740315C5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CCD96735-153C-4659-A4ED-6B48F217E1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0D71541-DBDD-4922-A891-5498426BCB88}"/>
              </a:ext>
            </a:extLst>
          </p:cNvPr>
          <p:cNvSpPr>
            <a:spLocks noGrp="1"/>
          </p:cNvSpPr>
          <p:nvPr>
            <p:ph type="dt" sz="half" idx="10"/>
          </p:nvPr>
        </p:nvSpPr>
        <p:spPr/>
        <p:txBody>
          <a:bodyPr/>
          <a:lstStyle/>
          <a:p>
            <a:fld id="{A3B4D91A-F918-46CD-B984-AE0BAD01C40A}" type="datetimeFigureOut">
              <a:rPr lang="LID4096" smtClean="0"/>
              <a:t>08/21/2021</a:t>
            </a:fld>
            <a:endParaRPr lang="LID4096"/>
          </a:p>
        </p:txBody>
      </p:sp>
      <p:sp>
        <p:nvSpPr>
          <p:cNvPr id="5" name="Footer Placeholder 4">
            <a:extLst>
              <a:ext uri="{FF2B5EF4-FFF2-40B4-BE49-F238E27FC236}">
                <a16:creationId xmlns:a16="http://schemas.microsoft.com/office/drawing/2014/main" id="{160E5B5A-F602-4DCA-9A62-9E2572A8596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9D26F5B-8B8B-4D36-83D2-678A6F08B86E}"/>
              </a:ext>
            </a:extLst>
          </p:cNvPr>
          <p:cNvSpPr>
            <a:spLocks noGrp="1"/>
          </p:cNvSpPr>
          <p:nvPr>
            <p:ph type="sldNum" sz="quarter" idx="12"/>
          </p:nvPr>
        </p:nvSpPr>
        <p:spPr/>
        <p:txBody>
          <a:bodyPr/>
          <a:lstStyle/>
          <a:p>
            <a:fld id="{316A1672-0BE2-478C-826F-2F458642BDD3}" type="slidenum">
              <a:rPr lang="LID4096" smtClean="0"/>
              <a:t>‹#›</a:t>
            </a:fld>
            <a:endParaRPr lang="LID4096"/>
          </a:p>
        </p:txBody>
      </p:sp>
    </p:spTree>
    <p:extLst>
      <p:ext uri="{BB962C8B-B14F-4D97-AF65-F5344CB8AC3E}">
        <p14:creationId xmlns:p14="http://schemas.microsoft.com/office/powerpoint/2010/main" val="77196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F1E1-C304-4FB8-9806-1C46194C4C0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2E6775A-82FF-4DA5-94A1-22E8A8776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3B7D87B-D285-4358-B72E-836CFEC555BC}"/>
              </a:ext>
            </a:extLst>
          </p:cNvPr>
          <p:cNvSpPr>
            <a:spLocks noGrp="1"/>
          </p:cNvSpPr>
          <p:nvPr>
            <p:ph type="dt" sz="half" idx="10"/>
          </p:nvPr>
        </p:nvSpPr>
        <p:spPr/>
        <p:txBody>
          <a:bodyPr/>
          <a:lstStyle/>
          <a:p>
            <a:fld id="{A3B4D91A-F918-46CD-B984-AE0BAD01C40A}" type="datetimeFigureOut">
              <a:rPr lang="LID4096" smtClean="0"/>
              <a:t>08/21/2021</a:t>
            </a:fld>
            <a:endParaRPr lang="LID4096"/>
          </a:p>
        </p:txBody>
      </p:sp>
      <p:sp>
        <p:nvSpPr>
          <p:cNvPr id="5" name="Footer Placeholder 4">
            <a:extLst>
              <a:ext uri="{FF2B5EF4-FFF2-40B4-BE49-F238E27FC236}">
                <a16:creationId xmlns:a16="http://schemas.microsoft.com/office/drawing/2014/main" id="{870AB841-CDAC-42BA-8454-02FE9188405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20554FF-AEC1-4740-A07D-E968A52B86F8}"/>
              </a:ext>
            </a:extLst>
          </p:cNvPr>
          <p:cNvSpPr>
            <a:spLocks noGrp="1"/>
          </p:cNvSpPr>
          <p:nvPr>
            <p:ph type="sldNum" sz="quarter" idx="12"/>
          </p:nvPr>
        </p:nvSpPr>
        <p:spPr/>
        <p:txBody>
          <a:bodyPr/>
          <a:lstStyle/>
          <a:p>
            <a:fld id="{316A1672-0BE2-478C-826F-2F458642BDD3}" type="slidenum">
              <a:rPr lang="LID4096" smtClean="0"/>
              <a:t>‹#›</a:t>
            </a:fld>
            <a:endParaRPr lang="LID4096"/>
          </a:p>
        </p:txBody>
      </p:sp>
    </p:spTree>
    <p:extLst>
      <p:ext uri="{BB962C8B-B14F-4D97-AF65-F5344CB8AC3E}">
        <p14:creationId xmlns:p14="http://schemas.microsoft.com/office/powerpoint/2010/main" val="368560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17C8-C50E-4CEC-B47D-DF46FE11E4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B1923D50-1A96-426F-8127-88FD93E667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8AD35-104F-404A-914F-23351C754DF6}"/>
              </a:ext>
            </a:extLst>
          </p:cNvPr>
          <p:cNvSpPr>
            <a:spLocks noGrp="1"/>
          </p:cNvSpPr>
          <p:nvPr>
            <p:ph type="dt" sz="half" idx="10"/>
          </p:nvPr>
        </p:nvSpPr>
        <p:spPr/>
        <p:txBody>
          <a:bodyPr/>
          <a:lstStyle/>
          <a:p>
            <a:fld id="{A3B4D91A-F918-46CD-B984-AE0BAD01C40A}" type="datetimeFigureOut">
              <a:rPr lang="LID4096" smtClean="0"/>
              <a:t>08/21/2021</a:t>
            </a:fld>
            <a:endParaRPr lang="LID4096"/>
          </a:p>
        </p:txBody>
      </p:sp>
      <p:sp>
        <p:nvSpPr>
          <p:cNvPr id="5" name="Footer Placeholder 4">
            <a:extLst>
              <a:ext uri="{FF2B5EF4-FFF2-40B4-BE49-F238E27FC236}">
                <a16:creationId xmlns:a16="http://schemas.microsoft.com/office/drawing/2014/main" id="{BED0350E-CC3D-49BC-93E2-F35FC8C59C3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E705456-7EC5-472D-BD4F-E1F967147CC6}"/>
              </a:ext>
            </a:extLst>
          </p:cNvPr>
          <p:cNvSpPr>
            <a:spLocks noGrp="1"/>
          </p:cNvSpPr>
          <p:nvPr>
            <p:ph type="sldNum" sz="quarter" idx="12"/>
          </p:nvPr>
        </p:nvSpPr>
        <p:spPr/>
        <p:txBody>
          <a:bodyPr/>
          <a:lstStyle/>
          <a:p>
            <a:fld id="{316A1672-0BE2-478C-826F-2F458642BDD3}" type="slidenum">
              <a:rPr lang="LID4096" smtClean="0"/>
              <a:t>‹#›</a:t>
            </a:fld>
            <a:endParaRPr lang="LID4096"/>
          </a:p>
        </p:txBody>
      </p:sp>
    </p:spTree>
    <p:extLst>
      <p:ext uri="{BB962C8B-B14F-4D97-AF65-F5344CB8AC3E}">
        <p14:creationId xmlns:p14="http://schemas.microsoft.com/office/powerpoint/2010/main" val="169899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DF53-7F23-4EB4-A351-47C7A60EA65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0490545-47E1-43ED-9AEF-D7A6105A5C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347AA1E6-1643-4993-9089-24968BCBF9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B23D516C-572C-40BA-B44E-7FA862146507}"/>
              </a:ext>
            </a:extLst>
          </p:cNvPr>
          <p:cNvSpPr>
            <a:spLocks noGrp="1"/>
          </p:cNvSpPr>
          <p:nvPr>
            <p:ph type="dt" sz="half" idx="10"/>
          </p:nvPr>
        </p:nvSpPr>
        <p:spPr/>
        <p:txBody>
          <a:bodyPr/>
          <a:lstStyle/>
          <a:p>
            <a:fld id="{A3B4D91A-F918-46CD-B984-AE0BAD01C40A}" type="datetimeFigureOut">
              <a:rPr lang="LID4096" smtClean="0"/>
              <a:t>08/21/2021</a:t>
            </a:fld>
            <a:endParaRPr lang="LID4096"/>
          </a:p>
        </p:txBody>
      </p:sp>
      <p:sp>
        <p:nvSpPr>
          <p:cNvPr id="6" name="Footer Placeholder 5">
            <a:extLst>
              <a:ext uri="{FF2B5EF4-FFF2-40B4-BE49-F238E27FC236}">
                <a16:creationId xmlns:a16="http://schemas.microsoft.com/office/drawing/2014/main" id="{9BF60D1F-6319-4019-AD44-871868B366E1}"/>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F599BC2-CCAE-4666-9818-26CFF7AF4E8B}"/>
              </a:ext>
            </a:extLst>
          </p:cNvPr>
          <p:cNvSpPr>
            <a:spLocks noGrp="1"/>
          </p:cNvSpPr>
          <p:nvPr>
            <p:ph type="sldNum" sz="quarter" idx="12"/>
          </p:nvPr>
        </p:nvSpPr>
        <p:spPr/>
        <p:txBody>
          <a:bodyPr/>
          <a:lstStyle/>
          <a:p>
            <a:fld id="{316A1672-0BE2-478C-826F-2F458642BDD3}" type="slidenum">
              <a:rPr lang="LID4096" smtClean="0"/>
              <a:t>‹#›</a:t>
            </a:fld>
            <a:endParaRPr lang="LID4096"/>
          </a:p>
        </p:txBody>
      </p:sp>
    </p:spTree>
    <p:extLst>
      <p:ext uri="{BB962C8B-B14F-4D97-AF65-F5344CB8AC3E}">
        <p14:creationId xmlns:p14="http://schemas.microsoft.com/office/powerpoint/2010/main" val="406994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5D23-8F3E-425F-B353-3BF314D8020C}"/>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CAF9AB20-422C-407D-916B-C4F2DC90B6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384F10-929D-4334-A9B5-859C943E03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5878AE59-B822-4B1C-AEF2-85DCE541A7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1FE60F-767D-4C30-8A07-173BB3AD32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914742A4-B010-4600-A4CB-C7ADF571439B}"/>
              </a:ext>
            </a:extLst>
          </p:cNvPr>
          <p:cNvSpPr>
            <a:spLocks noGrp="1"/>
          </p:cNvSpPr>
          <p:nvPr>
            <p:ph type="dt" sz="half" idx="10"/>
          </p:nvPr>
        </p:nvSpPr>
        <p:spPr/>
        <p:txBody>
          <a:bodyPr/>
          <a:lstStyle/>
          <a:p>
            <a:fld id="{A3B4D91A-F918-46CD-B984-AE0BAD01C40A}" type="datetimeFigureOut">
              <a:rPr lang="LID4096" smtClean="0"/>
              <a:t>08/21/2021</a:t>
            </a:fld>
            <a:endParaRPr lang="LID4096"/>
          </a:p>
        </p:txBody>
      </p:sp>
      <p:sp>
        <p:nvSpPr>
          <p:cNvPr id="8" name="Footer Placeholder 7">
            <a:extLst>
              <a:ext uri="{FF2B5EF4-FFF2-40B4-BE49-F238E27FC236}">
                <a16:creationId xmlns:a16="http://schemas.microsoft.com/office/drawing/2014/main" id="{AFBD7826-8D89-46E1-A1AE-D7A7504ECD57}"/>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8D57815B-33B1-4CB8-B111-69771014EA26}"/>
              </a:ext>
            </a:extLst>
          </p:cNvPr>
          <p:cNvSpPr>
            <a:spLocks noGrp="1"/>
          </p:cNvSpPr>
          <p:nvPr>
            <p:ph type="sldNum" sz="quarter" idx="12"/>
          </p:nvPr>
        </p:nvSpPr>
        <p:spPr/>
        <p:txBody>
          <a:bodyPr/>
          <a:lstStyle/>
          <a:p>
            <a:fld id="{316A1672-0BE2-478C-826F-2F458642BDD3}" type="slidenum">
              <a:rPr lang="LID4096" smtClean="0"/>
              <a:t>‹#›</a:t>
            </a:fld>
            <a:endParaRPr lang="LID4096"/>
          </a:p>
        </p:txBody>
      </p:sp>
    </p:spTree>
    <p:extLst>
      <p:ext uri="{BB962C8B-B14F-4D97-AF65-F5344CB8AC3E}">
        <p14:creationId xmlns:p14="http://schemas.microsoft.com/office/powerpoint/2010/main" val="3811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02D0-B03D-4A96-AAEE-D3CE559F4FAF}"/>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9E95126-A597-4E75-90F1-7805D3F95C82}"/>
              </a:ext>
            </a:extLst>
          </p:cNvPr>
          <p:cNvSpPr>
            <a:spLocks noGrp="1"/>
          </p:cNvSpPr>
          <p:nvPr>
            <p:ph type="dt" sz="half" idx="10"/>
          </p:nvPr>
        </p:nvSpPr>
        <p:spPr/>
        <p:txBody>
          <a:bodyPr/>
          <a:lstStyle/>
          <a:p>
            <a:fld id="{A3B4D91A-F918-46CD-B984-AE0BAD01C40A}" type="datetimeFigureOut">
              <a:rPr lang="LID4096" smtClean="0"/>
              <a:t>08/21/2021</a:t>
            </a:fld>
            <a:endParaRPr lang="LID4096"/>
          </a:p>
        </p:txBody>
      </p:sp>
      <p:sp>
        <p:nvSpPr>
          <p:cNvPr id="4" name="Footer Placeholder 3">
            <a:extLst>
              <a:ext uri="{FF2B5EF4-FFF2-40B4-BE49-F238E27FC236}">
                <a16:creationId xmlns:a16="http://schemas.microsoft.com/office/drawing/2014/main" id="{7F49855E-C543-4C24-9824-D13AEB9EF2D2}"/>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38CC89AF-6BD1-43ED-9862-60FC3D66D1F0}"/>
              </a:ext>
            </a:extLst>
          </p:cNvPr>
          <p:cNvSpPr>
            <a:spLocks noGrp="1"/>
          </p:cNvSpPr>
          <p:nvPr>
            <p:ph type="sldNum" sz="quarter" idx="12"/>
          </p:nvPr>
        </p:nvSpPr>
        <p:spPr/>
        <p:txBody>
          <a:bodyPr/>
          <a:lstStyle/>
          <a:p>
            <a:fld id="{316A1672-0BE2-478C-826F-2F458642BDD3}" type="slidenum">
              <a:rPr lang="LID4096" smtClean="0"/>
              <a:t>‹#›</a:t>
            </a:fld>
            <a:endParaRPr lang="LID4096"/>
          </a:p>
        </p:txBody>
      </p:sp>
    </p:spTree>
    <p:extLst>
      <p:ext uri="{BB962C8B-B14F-4D97-AF65-F5344CB8AC3E}">
        <p14:creationId xmlns:p14="http://schemas.microsoft.com/office/powerpoint/2010/main" val="3224803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6C034-670F-43D1-8DBA-C9B15134E3B7}"/>
              </a:ext>
            </a:extLst>
          </p:cNvPr>
          <p:cNvSpPr>
            <a:spLocks noGrp="1"/>
          </p:cNvSpPr>
          <p:nvPr>
            <p:ph type="dt" sz="half" idx="10"/>
          </p:nvPr>
        </p:nvSpPr>
        <p:spPr/>
        <p:txBody>
          <a:bodyPr/>
          <a:lstStyle/>
          <a:p>
            <a:fld id="{A3B4D91A-F918-46CD-B984-AE0BAD01C40A}" type="datetimeFigureOut">
              <a:rPr lang="LID4096" smtClean="0"/>
              <a:t>08/21/2021</a:t>
            </a:fld>
            <a:endParaRPr lang="LID4096"/>
          </a:p>
        </p:txBody>
      </p:sp>
      <p:sp>
        <p:nvSpPr>
          <p:cNvPr id="3" name="Footer Placeholder 2">
            <a:extLst>
              <a:ext uri="{FF2B5EF4-FFF2-40B4-BE49-F238E27FC236}">
                <a16:creationId xmlns:a16="http://schemas.microsoft.com/office/drawing/2014/main" id="{290BD8F0-004B-4A7E-B256-05B833FBE1BD}"/>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404780E5-99F3-4D4B-A55A-212808F24579}"/>
              </a:ext>
            </a:extLst>
          </p:cNvPr>
          <p:cNvSpPr>
            <a:spLocks noGrp="1"/>
          </p:cNvSpPr>
          <p:nvPr>
            <p:ph type="sldNum" sz="quarter" idx="12"/>
          </p:nvPr>
        </p:nvSpPr>
        <p:spPr/>
        <p:txBody>
          <a:bodyPr/>
          <a:lstStyle/>
          <a:p>
            <a:fld id="{316A1672-0BE2-478C-826F-2F458642BDD3}" type="slidenum">
              <a:rPr lang="LID4096" smtClean="0"/>
              <a:t>‹#›</a:t>
            </a:fld>
            <a:endParaRPr lang="LID4096"/>
          </a:p>
        </p:txBody>
      </p:sp>
    </p:spTree>
    <p:extLst>
      <p:ext uri="{BB962C8B-B14F-4D97-AF65-F5344CB8AC3E}">
        <p14:creationId xmlns:p14="http://schemas.microsoft.com/office/powerpoint/2010/main" val="143118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6970-6638-4228-92D0-151A24F20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F2A7996C-A639-43FB-933C-C8FD7CAE3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221E0C15-A65A-4047-9529-B4F67C3C4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A3198-B4C8-4E02-9906-112F5E81DA0E}"/>
              </a:ext>
            </a:extLst>
          </p:cNvPr>
          <p:cNvSpPr>
            <a:spLocks noGrp="1"/>
          </p:cNvSpPr>
          <p:nvPr>
            <p:ph type="dt" sz="half" idx="10"/>
          </p:nvPr>
        </p:nvSpPr>
        <p:spPr/>
        <p:txBody>
          <a:bodyPr/>
          <a:lstStyle/>
          <a:p>
            <a:fld id="{A3B4D91A-F918-46CD-B984-AE0BAD01C40A}" type="datetimeFigureOut">
              <a:rPr lang="LID4096" smtClean="0"/>
              <a:t>08/21/2021</a:t>
            </a:fld>
            <a:endParaRPr lang="LID4096"/>
          </a:p>
        </p:txBody>
      </p:sp>
      <p:sp>
        <p:nvSpPr>
          <p:cNvPr id="6" name="Footer Placeholder 5">
            <a:extLst>
              <a:ext uri="{FF2B5EF4-FFF2-40B4-BE49-F238E27FC236}">
                <a16:creationId xmlns:a16="http://schemas.microsoft.com/office/drawing/2014/main" id="{19E91477-5838-42B6-A5CE-0E97440E29F2}"/>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415DC84-3D53-4BE8-B307-2353BE6925D1}"/>
              </a:ext>
            </a:extLst>
          </p:cNvPr>
          <p:cNvSpPr>
            <a:spLocks noGrp="1"/>
          </p:cNvSpPr>
          <p:nvPr>
            <p:ph type="sldNum" sz="quarter" idx="12"/>
          </p:nvPr>
        </p:nvSpPr>
        <p:spPr/>
        <p:txBody>
          <a:bodyPr/>
          <a:lstStyle/>
          <a:p>
            <a:fld id="{316A1672-0BE2-478C-826F-2F458642BDD3}" type="slidenum">
              <a:rPr lang="LID4096" smtClean="0"/>
              <a:t>‹#›</a:t>
            </a:fld>
            <a:endParaRPr lang="LID4096"/>
          </a:p>
        </p:txBody>
      </p:sp>
    </p:spTree>
    <p:extLst>
      <p:ext uri="{BB962C8B-B14F-4D97-AF65-F5344CB8AC3E}">
        <p14:creationId xmlns:p14="http://schemas.microsoft.com/office/powerpoint/2010/main" val="252340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2A44-6F9E-4C4A-8A89-F982FAFFD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CBA5BD0-0B56-43F3-A4B0-09E5466AE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400570A4-0FA1-4705-9E5A-9A2DC86F6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7DA69-4104-4FA5-96AC-FD7C3B072832}"/>
              </a:ext>
            </a:extLst>
          </p:cNvPr>
          <p:cNvSpPr>
            <a:spLocks noGrp="1"/>
          </p:cNvSpPr>
          <p:nvPr>
            <p:ph type="dt" sz="half" idx="10"/>
          </p:nvPr>
        </p:nvSpPr>
        <p:spPr/>
        <p:txBody>
          <a:bodyPr/>
          <a:lstStyle/>
          <a:p>
            <a:fld id="{A3B4D91A-F918-46CD-B984-AE0BAD01C40A}" type="datetimeFigureOut">
              <a:rPr lang="LID4096" smtClean="0"/>
              <a:t>08/21/2021</a:t>
            </a:fld>
            <a:endParaRPr lang="LID4096"/>
          </a:p>
        </p:txBody>
      </p:sp>
      <p:sp>
        <p:nvSpPr>
          <p:cNvPr id="6" name="Footer Placeholder 5">
            <a:extLst>
              <a:ext uri="{FF2B5EF4-FFF2-40B4-BE49-F238E27FC236}">
                <a16:creationId xmlns:a16="http://schemas.microsoft.com/office/drawing/2014/main" id="{16F62125-5616-443C-B198-6DF3BF6ABDB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A0A99E3-D3D8-4893-A81E-DD8550E7EDD4}"/>
              </a:ext>
            </a:extLst>
          </p:cNvPr>
          <p:cNvSpPr>
            <a:spLocks noGrp="1"/>
          </p:cNvSpPr>
          <p:nvPr>
            <p:ph type="sldNum" sz="quarter" idx="12"/>
          </p:nvPr>
        </p:nvSpPr>
        <p:spPr/>
        <p:txBody>
          <a:bodyPr/>
          <a:lstStyle/>
          <a:p>
            <a:fld id="{316A1672-0BE2-478C-826F-2F458642BDD3}" type="slidenum">
              <a:rPr lang="LID4096" smtClean="0"/>
              <a:t>‹#›</a:t>
            </a:fld>
            <a:endParaRPr lang="LID4096"/>
          </a:p>
        </p:txBody>
      </p:sp>
    </p:spTree>
    <p:extLst>
      <p:ext uri="{BB962C8B-B14F-4D97-AF65-F5344CB8AC3E}">
        <p14:creationId xmlns:p14="http://schemas.microsoft.com/office/powerpoint/2010/main" val="63803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42E9C1-6931-4F97-A11B-7E2F9751B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1018DFC-BD62-4B74-A372-6246AA306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F02350D-48A3-4843-B487-53EDE5DEA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4D91A-F918-46CD-B984-AE0BAD01C40A}" type="datetimeFigureOut">
              <a:rPr lang="LID4096" smtClean="0"/>
              <a:t>08/21/2021</a:t>
            </a:fld>
            <a:endParaRPr lang="LID4096"/>
          </a:p>
        </p:txBody>
      </p:sp>
      <p:sp>
        <p:nvSpPr>
          <p:cNvPr id="5" name="Footer Placeholder 4">
            <a:extLst>
              <a:ext uri="{FF2B5EF4-FFF2-40B4-BE49-F238E27FC236}">
                <a16:creationId xmlns:a16="http://schemas.microsoft.com/office/drawing/2014/main" id="{AE65D61D-B226-4B69-AC75-ECDDAC9D9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441D66E3-9AA2-4D38-AF3B-B737F554F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A1672-0BE2-478C-826F-2F458642BDD3}" type="slidenum">
              <a:rPr lang="LID4096" smtClean="0"/>
              <a:t>‹#›</a:t>
            </a:fld>
            <a:endParaRPr lang="LID4096"/>
          </a:p>
        </p:txBody>
      </p:sp>
    </p:spTree>
    <p:extLst>
      <p:ext uri="{BB962C8B-B14F-4D97-AF65-F5344CB8AC3E}">
        <p14:creationId xmlns:p14="http://schemas.microsoft.com/office/powerpoint/2010/main" val="1516744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AC75B1D-4749-49A1-8553-FD296DD7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8ECCF6-3858-46C9-8F9F-C06506CC3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1" y="1371600"/>
            <a:ext cx="9486899" cy="411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כותרת 3"/>
          <p:cNvSpPr>
            <a:spLocks noGrp="1"/>
          </p:cNvSpPr>
          <p:nvPr>
            <p:ph type="ctrTitle"/>
          </p:nvPr>
        </p:nvSpPr>
        <p:spPr>
          <a:xfrm>
            <a:off x="2659529" y="2085788"/>
            <a:ext cx="6884895" cy="1496649"/>
          </a:xfrm>
        </p:spPr>
        <p:txBody>
          <a:bodyPr anchor="b">
            <a:normAutofit/>
          </a:bodyPr>
          <a:lstStyle/>
          <a:p>
            <a:r>
              <a:rPr lang="en-US" sz="4400" b="1" dirty="0">
                <a:solidFill>
                  <a:srgbClr val="595959"/>
                </a:solidFill>
              </a:rPr>
              <a:t>MLHC Workshop</a:t>
            </a:r>
            <a:br>
              <a:rPr lang="en-US" sz="4400" b="1" dirty="0">
                <a:solidFill>
                  <a:srgbClr val="595959"/>
                </a:solidFill>
              </a:rPr>
            </a:br>
            <a:r>
              <a:rPr lang="en-US" sz="4400" b="1" dirty="0">
                <a:solidFill>
                  <a:srgbClr val="595959"/>
                </a:solidFill>
              </a:rPr>
              <a:t>Final Presentation</a:t>
            </a:r>
            <a:endParaRPr lang="he-IL" sz="4400" dirty="0">
              <a:solidFill>
                <a:srgbClr val="595959"/>
              </a:solidFill>
            </a:endParaRPr>
          </a:p>
        </p:txBody>
      </p:sp>
      <p:sp>
        <p:nvSpPr>
          <p:cNvPr id="5" name="כותרת משנה 4"/>
          <p:cNvSpPr>
            <a:spLocks noGrp="1"/>
          </p:cNvSpPr>
          <p:nvPr>
            <p:ph type="subTitle" idx="1"/>
          </p:nvPr>
        </p:nvSpPr>
        <p:spPr>
          <a:xfrm>
            <a:off x="3048000" y="3948056"/>
            <a:ext cx="6096000" cy="830134"/>
          </a:xfrm>
        </p:spPr>
        <p:txBody>
          <a:bodyPr anchor="t">
            <a:normAutofit/>
          </a:bodyPr>
          <a:lstStyle/>
          <a:p>
            <a:pPr rtl="0"/>
            <a:r>
              <a:rPr lang="en-US" sz="2000" dirty="0">
                <a:solidFill>
                  <a:srgbClr val="595959"/>
                </a:solidFill>
              </a:rPr>
              <a:t>Noy Flat - Maya Vishnevsky – Tom Timianker</a:t>
            </a:r>
          </a:p>
          <a:p>
            <a:pPr rtl="0"/>
            <a:r>
              <a:rPr lang="en-US" sz="2000" dirty="0">
                <a:solidFill>
                  <a:srgbClr val="595959"/>
                </a:solidFill>
              </a:rPr>
              <a:t>25/08/2021 </a:t>
            </a:r>
            <a:endParaRPr lang="he-IL" sz="2000" dirty="0">
              <a:solidFill>
                <a:srgbClr val="595959"/>
              </a:solidFill>
            </a:endParaRPr>
          </a:p>
        </p:txBody>
      </p:sp>
    </p:spTree>
    <p:extLst>
      <p:ext uri="{BB962C8B-B14F-4D97-AF65-F5344CB8AC3E}">
        <p14:creationId xmlns:p14="http://schemas.microsoft.com/office/powerpoint/2010/main" val="189588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4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AF0E-759C-41AD-980A-797C3D1958CB}"/>
              </a:ext>
            </a:extLst>
          </p:cNvPr>
          <p:cNvSpPr>
            <a:spLocks noGrp="1"/>
          </p:cNvSpPr>
          <p:nvPr>
            <p:ph type="title"/>
          </p:nvPr>
        </p:nvSpPr>
        <p:spPr/>
        <p:txBody>
          <a:bodyPr/>
          <a:lstStyle/>
          <a:p>
            <a:r>
              <a:rPr lang="en-US" dirty="0"/>
              <a:t>Task B – MIMIC train, MIMIC validation</a:t>
            </a:r>
          </a:p>
        </p:txBody>
      </p:sp>
      <p:pic>
        <p:nvPicPr>
          <p:cNvPr id="5" name="Content Placeholder 4" descr="Chart, box and whisker chart&#10;&#10;Description automatically generated">
            <a:extLst>
              <a:ext uri="{FF2B5EF4-FFF2-40B4-BE49-F238E27FC236}">
                <a16:creationId xmlns:a16="http://schemas.microsoft.com/office/drawing/2014/main" id="{CB8B366C-579F-4F1A-AD22-BBCEC57D3C3A}"/>
              </a:ext>
            </a:extLst>
          </p:cNvPr>
          <p:cNvPicPr>
            <a:picLocks noGrp="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522890" y="2138247"/>
            <a:ext cx="5084064" cy="3511296"/>
          </a:xfrm>
          <a:prstGeom prst="rect">
            <a:avLst/>
          </a:prstGeom>
        </p:spPr>
      </p:pic>
      <p:pic>
        <p:nvPicPr>
          <p:cNvPr id="6" name="Content Placeholder 5" descr="Chart&#10;&#10;Description automatically generated with medium confidence">
            <a:extLst>
              <a:ext uri="{FF2B5EF4-FFF2-40B4-BE49-F238E27FC236}">
                <a16:creationId xmlns:a16="http://schemas.microsoft.com/office/drawing/2014/main" id="{37FDF61B-F936-4E09-A85F-0BD0EDE8E4AE}"/>
              </a:ext>
            </a:extLst>
          </p:cNvPr>
          <p:cNvPicPr>
            <a:picLocks noGrp="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6585046" y="2138247"/>
            <a:ext cx="5084064" cy="3511296"/>
          </a:xfrm>
          <a:prstGeom prst="rect">
            <a:avLst/>
          </a:prstGeom>
        </p:spPr>
      </p:pic>
    </p:spTree>
    <p:extLst>
      <p:ext uri="{BB962C8B-B14F-4D97-AF65-F5344CB8AC3E}">
        <p14:creationId xmlns:p14="http://schemas.microsoft.com/office/powerpoint/2010/main" val="206748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12F47-8C39-423B-8BF3-1DC4C0076815}"/>
              </a:ext>
            </a:extLst>
          </p:cNvPr>
          <p:cNvSpPr>
            <a:spLocks noGrp="1"/>
          </p:cNvSpPr>
          <p:nvPr>
            <p:ph type="title"/>
          </p:nvPr>
        </p:nvSpPr>
        <p:spPr>
          <a:xfrm>
            <a:off x="1616053" y="740979"/>
            <a:ext cx="8959893" cy="649025"/>
          </a:xfrm>
        </p:spPr>
        <p:txBody>
          <a:bodyPr anchor="b">
            <a:normAutofit/>
          </a:bodyPr>
          <a:lstStyle/>
          <a:p>
            <a:pPr algn="ctr"/>
            <a:r>
              <a:rPr lang="en-US" sz="4000" dirty="0">
                <a:solidFill>
                  <a:schemeClr val="tx1">
                    <a:lumMod val="65000"/>
                    <a:lumOff val="35000"/>
                  </a:schemeClr>
                </a:solidFill>
              </a:rPr>
              <a:t>Preprocessing</a:t>
            </a:r>
            <a:endParaRPr lang="en-US" sz="32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9EF3785D-1338-4C40-AB10-90ED25C9B1F2}"/>
              </a:ext>
            </a:extLst>
          </p:cNvPr>
          <p:cNvSpPr>
            <a:spLocks noGrp="1"/>
          </p:cNvSpPr>
          <p:nvPr>
            <p:ph idx="1"/>
          </p:nvPr>
        </p:nvSpPr>
        <p:spPr>
          <a:xfrm>
            <a:off x="890753" y="1679027"/>
            <a:ext cx="10444654" cy="4303987"/>
          </a:xfrm>
        </p:spPr>
        <p:txBody>
          <a:bodyPr anchor="t">
            <a:normAutofit fontScale="85000" lnSpcReduction="10000"/>
          </a:bodyPr>
          <a:lstStyle/>
          <a:p>
            <a:pPr rtl="0">
              <a:lnSpc>
                <a:spcPct val="160000"/>
              </a:lnSpc>
              <a:spcBef>
                <a:spcPts val="0"/>
              </a:spcBef>
              <a:spcAft>
                <a:spcPts val="600"/>
              </a:spcAft>
              <a:buFont typeface="Arial" panose="020B0604020202020204" pitchFamily="34" charset="0"/>
              <a:buChar char="•"/>
            </a:pPr>
            <a:r>
              <a:rPr lang="en-US" sz="2400" dirty="0">
                <a:solidFill>
                  <a:schemeClr val="tx1">
                    <a:lumMod val="65000"/>
                    <a:lumOff val="35000"/>
                  </a:schemeClr>
                </a:solidFill>
                <a:effectLst/>
                <a:latin typeface="Calibri" panose="020F0502020204030204" pitchFamily="34" charset="0"/>
                <a:ea typeface="Times New Roman" panose="02020603050405020304" pitchFamily="18" charset="0"/>
                <a:cs typeface="Arial" panose="020B0604020202020204" pitchFamily="34" charset="0"/>
              </a:rPr>
              <a:t>The data we fetched from the DBs is:</a:t>
            </a:r>
          </a:p>
          <a:p>
            <a:pPr lvl="1" rtl="0">
              <a:lnSpc>
                <a:spcPct val="160000"/>
              </a:lnSpc>
              <a:spcBef>
                <a:spcPts val="0"/>
              </a:spcBef>
              <a:spcAft>
                <a:spcPts val="600"/>
              </a:spcAft>
              <a:buFont typeface="Arial" panose="020B0604020202020204" pitchFamily="34" charset="0"/>
              <a:buChar char="•"/>
            </a:pPr>
            <a:r>
              <a:rPr lang="en-US" dirty="0">
                <a:solidFill>
                  <a:schemeClr val="tx1">
                    <a:lumMod val="65000"/>
                    <a:lumOff val="35000"/>
                  </a:schemeClr>
                </a:solidFill>
                <a:effectLst/>
                <a:latin typeface="Calibri" panose="020F0502020204030204" pitchFamily="34" charset="0"/>
                <a:ea typeface="Times New Roman" panose="02020603050405020304" pitchFamily="18" charset="0"/>
                <a:cs typeface="Arial" panose="020B0604020202020204" pitchFamily="34" charset="0"/>
              </a:rPr>
              <a:t>Lab tests data</a:t>
            </a:r>
          </a:p>
          <a:p>
            <a:pPr lvl="1" rtl="0">
              <a:lnSpc>
                <a:spcPct val="160000"/>
              </a:lnSpc>
              <a:spcBef>
                <a:spcPts val="0"/>
              </a:spcBef>
              <a:spcAft>
                <a:spcPts val="600"/>
              </a:spcAft>
              <a:buFont typeface="Arial" panose="020B0604020202020204" pitchFamily="34" charset="0"/>
              <a:buChar char="•"/>
            </a:pPr>
            <a:r>
              <a:rPr lang="en-US" dirty="0">
                <a:solidFill>
                  <a:schemeClr val="tx1">
                    <a:lumMod val="65000"/>
                    <a:lumOff val="35000"/>
                  </a:schemeClr>
                </a:solidFill>
                <a:effectLst/>
                <a:latin typeface="Calibri" panose="020F0502020204030204" pitchFamily="34" charset="0"/>
                <a:ea typeface="Times New Roman" panose="02020603050405020304" pitchFamily="18" charset="0"/>
                <a:cs typeface="Arial" panose="020B0604020202020204" pitchFamily="34" charset="0"/>
              </a:rPr>
              <a:t>Microbiology labs data</a:t>
            </a:r>
          </a:p>
          <a:p>
            <a:pPr lvl="1" rtl="0">
              <a:lnSpc>
                <a:spcPct val="160000"/>
              </a:lnSpc>
              <a:spcBef>
                <a:spcPts val="0"/>
              </a:spcBef>
              <a:spcAft>
                <a:spcPts val="600"/>
              </a:spcAft>
              <a:buFont typeface="Arial" panose="020B0604020202020204" pitchFamily="34" charset="0"/>
              <a:buChar char="•"/>
            </a:pPr>
            <a:r>
              <a:rPr lang="en-US" dirty="0">
                <a:solidFill>
                  <a:schemeClr val="tx1">
                    <a:lumMod val="65000"/>
                    <a:lumOff val="35000"/>
                  </a:schemeClr>
                </a:solidFill>
                <a:effectLst/>
                <a:latin typeface="Calibri" panose="020F0502020204030204" pitchFamily="34" charset="0"/>
                <a:ea typeface="Times New Roman" panose="02020603050405020304" pitchFamily="18" charset="0"/>
                <a:cs typeface="Arial" panose="020B0604020202020204" pitchFamily="34" charset="0"/>
              </a:rPr>
              <a:t>Prescriptions given to the patient</a:t>
            </a:r>
          </a:p>
          <a:p>
            <a:pPr lvl="1" rtl="0">
              <a:lnSpc>
                <a:spcPct val="160000"/>
              </a:lnSpc>
              <a:spcBef>
                <a:spcPts val="0"/>
              </a:spcBef>
              <a:spcAft>
                <a:spcPts val="600"/>
              </a:spcAft>
              <a:buFont typeface="Arial" panose="020B0604020202020204" pitchFamily="34" charset="0"/>
              <a:buChar char="•"/>
            </a:pPr>
            <a:r>
              <a:rPr lang="en-US" dirty="0">
                <a:solidFill>
                  <a:schemeClr val="tx1">
                    <a:lumMod val="65000"/>
                    <a:lumOff val="35000"/>
                  </a:schemeClr>
                </a:solidFill>
                <a:effectLst/>
                <a:latin typeface="Calibri" panose="020F0502020204030204" pitchFamily="34" charset="0"/>
                <a:ea typeface="Times New Roman" panose="02020603050405020304" pitchFamily="18" charset="0"/>
                <a:cs typeface="Arial" panose="020B0604020202020204" pitchFamily="34" charset="0"/>
              </a:rPr>
              <a:t>Patient data - gender, age, weight, ethnicity</a:t>
            </a:r>
          </a:p>
          <a:p>
            <a:pPr rtl="0">
              <a:lnSpc>
                <a:spcPct val="160000"/>
              </a:lnSpc>
              <a:spcBef>
                <a:spcPts val="0"/>
              </a:spcBef>
              <a:spcAft>
                <a:spcPts val="600"/>
              </a:spcAft>
              <a:buFont typeface="Arial" panose="020B0604020202020204" pitchFamily="34" charset="0"/>
              <a:buChar char="•"/>
            </a:pPr>
            <a:r>
              <a:rPr lang="en-US" sz="2400" dirty="0">
                <a:solidFill>
                  <a:schemeClr val="tx1">
                    <a:lumMod val="65000"/>
                    <a:lumOff val="35000"/>
                  </a:schemeClr>
                </a:solidFill>
                <a:effectLst/>
                <a:latin typeface="Calibri" panose="020F0502020204030204" pitchFamily="34" charset="0"/>
                <a:ea typeface="Times New Roman" panose="02020603050405020304" pitchFamily="18" charset="0"/>
                <a:cs typeface="Arial" panose="020B0604020202020204" pitchFamily="34" charset="0"/>
              </a:rPr>
              <a:t>Constructing the lab results features and grouping the data</a:t>
            </a:r>
          </a:p>
          <a:p>
            <a:pPr rtl="0">
              <a:lnSpc>
                <a:spcPct val="160000"/>
              </a:lnSpc>
              <a:spcBef>
                <a:spcPts val="0"/>
              </a:spcBef>
              <a:spcAft>
                <a:spcPts val="600"/>
              </a:spcAft>
              <a:buFont typeface="Arial" panose="020B0604020202020204" pitchFamily="34" charset="0"/>
              <a:buChar char="•"/>
            </a:pPr>
            <a:r>
              <a:rPr lang="en-US" sz="2400" dirty="0" err="1">
                <a:solidFill>
                  <a:schemeClr val="tx1">
                    <a:lumMod val="65000"/>
                    <a:lumOff val="35000"/>
                  </a:schemeClr>
                </a:solidFill>
                <a:latin typeface="Calibri" panose="020F0502020204030204" pitchFamily="34" charset="0"/>
                <a:ea typeface="Times New Roman" panose="02020603050405020304" pitchFamily="18" charset="0"/>
                <a:cs typeface="Arial" panose="020B0604020202020204" pitchFamily="34" charset="0"/>
              </a:rPr>
              <a:t>kNN</a:t>
            </a:r>
            <a:r>
              <a:rPr lang="en-US" sz="2400" dirty="0">
                <a:solidFill>
                  <a:schemeClr val="tx1">
                    <a:lumMod val="65000"/>
                    <a:lumOff val="35000"/>
                  </a:schemeClr>
                </a:solidFill>
                <a:latin typeface="Calibri" panose="020F0502020204030204" pitchFamily="34" charset="0"/>
                <a:ea typeface="Times New Roman" panose="02020603050405020304" pitchFamily="18" charset="0"/>
                <a:cs typeface="Arial" panose="020B0604020202020204" pitchFamily="34" charset="0"/>
              </a:rPr>
              <a:t> imputation</a:t>
            </a:r>
          </a:p>
          <a:p>
            <a:pPr rtl="0">
              <a:lnSpc>
                <a:spcPct val="160000"/>
              </a:lnSpc>
              <a:spcBef>
                <a:spcPts val="0"/>
              </a:spcBef>
              <a:spcAft>
                <a:spcPts val="600"/>
              </a:spcAft>
              <a:buFont typeface="Arial" panose="020B0604020202020204" pitchFamily="34" charset="0"/>
              <a:buChar char="•"/>
            </a:pPr>
            <a:r>
              <a:rPr lang="en-US" sz="2400" dirty="0">
                <a:solidFill>
                  <a:schemeClr val="tx1">
                    <a:lumMod val="65000"/>
                    <a:lumOff val="35000"/>
                  </a:schemeClr>
                </a:solidFill>
                <a:latin typeface="Calibri" panose="020F0502020204030204" pitchFamily="34" charset="0"/>
                <a:ea typeface="Times New Roman" panose="02020603050405020304" pitchFamily="18" charset="0"/>
                <a:cs typeface="Arial" panose="020B0604020202020204" pitchFamily="34" charset="0"/>
              </a:rPr>
              <a:t>Scaling using standard scalar</a:t>
            </a:r>
          </a:p>
        </p:txBody>
      </p:sp>
    </p:spTree>
    <p:extLst>
      <p:ext uri="{BB962C8B-B14F-4D97-AF65-F5344CB8AC3E}">
        <p14:creationId xmlns:p14="http://schemas.microsoft.com/office/powerpoint/2010/main" val="172944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261B3-384D-49F8-8632-E87B3C05C707}"/>
              </a:ext>
            </a:extLst>
          </p:cNvPr>
          <p:cNvSpPr>
            <a:spLocks noGrp="1"/>
          </p:cNvSpPr>
          <p:nvPr>
            <p:ph type="title"/>
          </p:nvPr>
        </p:nvSpPr>
        <p:spPr>
          <a:xfrm>
            <a:off x="1616053" y="867104"/>
            <a:ext cx="8959893" cy="541414"/>
          </a:xfrm>
        </p:spPr>
        <p:txBody>
          <a:bodyPr anchor="b">
            <a:noAutofit/>
          </a:bodyPr>
          <a:lstStyle/>
          <a:p>
            <a:pPr algn="ctr"/>
            <a:r>
              <a:rPr lang="en-US" sz="4000" dirty="0">
                <a:solidFill>
                  <a:schemeClr val="tx1">
                    <a:lumMod val="65000"/>
                    <a:lumOff val="35000"/>
                  </a:schemeClr>
                </a:solidFill>
              </a:rPr>
              <a:t>Our pipeline</a:t>
            </a:r>
          </a:p>
        </p:txBody>
      </p:sp>
      <p:sp>
        <p:nvSpPr>
          <p:cNvPr id="3" name="Content Placeholder 2">
            <a:extLst>
              <a:ext uri="{FF2B5EF4-FFF2-40B4-BE49-F238E27FC236}">
                <a16:creationId xmlns:a16="http://schemas.microsoft.com/office/drawing/2014/main" id="{625BA74A-D882-43BA-99A9-E85E490AE785}"/>
              </a:ext>
            </a:extLst>
          </p:cNvPr>
          <p:cNvSpPr>
            <a:spLocks noGrp="1"/>
          </p:cNvSpPr>
          <p:nvPr>
            <p:ph idx="1"/>
          </p:nvPr>
        </p:nvSpPr>
        <p:spPr>
          <a:xfrm>
            <a:off x="914400" y="1789386"/>
            <a:ext cx="10365828" cy="4201510"/>
          </a:xfrm>
        </p:spPr>
        <p:txBody>
          <a:bodyPr anchor="t">
            <a:normAutofit lnSpcReduction="10000"/>
          </a:bodyPr>
          <a:lstStyle/>
          <a:p>
            <a:pPr>
              <a:lnSpc>
                <a:spcPct val="150000"/>
              </a:lnSpc>
            </a:pPr>
            <a:r>
              <a:rPr lang="en-US" sz="2400" dirty="0">
                <a:solidFill>
                  <a:schemeClr val="tx1">
                    <a:lumMod val="65000"/>
                    <a:lumOff val="35000"/>
                  </a:schemeClr>
                </a:solidFill>
              </a:rPr>
              <a:t>In each stage of the pipeline a different aspect of the classifier / data processing is considered:</a:t>
            </a:r>
          </a:p>
          <a:p>
            <a:pPr lvl="1">
              <a:lnSpc>
                <a:spcPct val="150000"/>
              </a:lnSpc>
            </a:pPr>
            <a:r>
              <a:rPr lang="en-US" dirty="0">
                <a:solidFill>
                  <a:schemeClr val="tx1">
                    <a:lumMod val="65000"/>
                    <a:lumOff val="35000"/>
                  </a:schemeClr>
                </a:solidFill>
              </a:rPr>
              <a:t> Resampling method for the data</a:t>
            </a:r>
          </a:p>
          <a:p>
            <a:pPr lvl="1">
              <a:lnSpc>
                <a:spcPct val="150000"/>
              </a:lnSpc>
            </a:pPr>
            <a:r>
              <a:rPr lang="en-US" dirty="0">
                <a:solidFill>
                  <a:schemeClr val="tx1">
                    <a:lumMod val="65000"/>
                    <a:lumOff val="35000"/>
                  </a:schemeClr>
                </a:solidFill>
              </a:rPr>
              <a:t> Feature selection</a:t>
            </a:r>
          </a:p>
          <a:p>
            <a:pPr lvl="1">
              <a:lnSpc>
                <a:spcPct val="150000"/>
              </a:lnSpc>
            </a:pPr>
            <a:r>
              <a:rPr lang="en-US" dirty="0">
                <a:solidFill>
                  <a:schemeClr val="tx1">
                    <a:lumMod val="65000"/>
                    <a:lumOff val="35000"/>
                  </a:schemeClr>
                </a:solidFill>
              </a:rPr>
              <a:t> Hyper parameters tuning</a:t>
            </a:r>
          </a:p>
          <a:p>
            <a:pPr>
              <a:lnSpc>
                <a:spcPct val="150000"/>
              </a:lnSpc>
            </a:pPr>
            <a:r>
              <a:rPr lang="en-US" sz="2400" dirty="0">
                <a:solidFill>
                  <a:schemeClr val="tx1">
                    <a:lumMod val="65000"/>
                    <a:lumOff val="35000"/>
                  </a:schemeClr>
                </a:solidFill>
              </a:rPr>
              <a:t>At each stage we compared the different method and chose the one that maximized the AUPRC for each of the possible classifiers.</a:t>
            </a:r>
            <a:endParaRPr lang="x-none" sz="2400" dirty="0">
              <a:solidFill>
                <a:schemeClr val="tx1">
                  <a:lumMod val="65000"/>
                  <a:lumOff val="35000"/>
                </a:schemeClr>
              </a:solidFill>
            </a:endParaRPr>
          </a:p>
          <a:p>
            <a:pPr>
              <a:lnSpc>
                <a:spcPct val="150000"/>
              </a:lnSpc>
            </a:pPr>
            <a:endParaRPr lang="en-US" sz="2400" dirty="0">
              <a:solidFill>
                <a:schemeClr val="tx1">
                  <a:lumMod val="65000"/>
                  <a:lumOff val="35000"/>
                </a:schemeClr>
              </a:solidFill>
            </a:endParaRPr>
          </a:p>
        </p:txBody>
      </p:sp>
    </p:spTree>
    <p:extLst>
      <p:ext uri="{BB962C8B-B14F-4D97-AF65-F5344CB8AC3E}">
        <p14:creationId xmlns:p14="http://schemas.microsoft.com/office/powerpoint/2010/main" val="404505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BEFE5-3796-4BF0-A22C-671F885FE3F7}"/>
              </a:ext>
            </a:extLst>
          </p:cNvPr>
          <p:cNvSpPr>
            <a:spLocks noGrp="1"/>
          </p:cNvSpPr>
          <p:nvPr>
            <p:ph type="title"/>
          </p:nvPr>
        </p:nvSpPr>
        <p:spPr>
          <a:xfrm>
            <a:off x="1616054" y="890750"/>
            <a:ext cx="8959893" cy="565063"/>
          </a:xfrm>
        </p:spPr>
        <p:txBody>
          <a:bodyPr anchor="b">
            <a:noAutofit/>
          </a:bodyPr>
          <a:lstStyle/>
          <a:p>
            <a:pPr algn="ctr"/>
            <a:r>
              <a:rPr lang="en-US" sz="4000" dirty="0">
                <a:solidFill>
                  <a:schemeClr val="tx1">
                    <a:lumMod val="65000"/>
                    <a:lumOff val="35000"/>
                  </a:schemeClr>
                </a:solidFill>
              </a:rPr>
              <a:t>AdaCost</a:t>
            </a:r>
            <a:endParaRPr lang="LID4096" sz="40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CB33BB2E-BF18-438F-8FD6-E8714EE056AC}"/>
              </a:ext>
            </a:extLst>
          </p:cNvPr>
          <p:cNvSpPr>
            <a:spLocks noGrp="1"/>
          </p:cNvSpPr>
          <p:nvPr>
            <p:ph idx="1"/>
          </p:nvPr>
        </p:nvSpPr>
        <p:spPr>
          <a:xfrm>
            <a:off x="1008993" y="1660763"/>
            <a:ext cx="10342179" cy="4211892"/>
          </a:xfrm>
        </p:spPr>
        <p:txBody>
          <a:bodyPr anchor="t">
            <a:normAutofit lnSpcReduction="10000"/>
          </a:bodyPr>
          <a:lstStyle/>
          <a:p>
            <a:pPr marL="0" indent="0">
              <a:lnSpc>
                <a:spcPct val="150000"/>
              </a:lnSpc>
              <a:buNone/>
            </a:pPr>
            <a:r>
              <a:rPr lang="en-GB" sz="2400" dirty="0">
                <a:solidFill>
                  <a:schemeClr val="tx1">
                    <a:lumMod val="65000"/>
                    <a:lumOff val="35000"/>
                  </a:schemeClr>
                </a:solidFill>
              </a:rPr>
              <a:t>A variation of AdaBoost. </a:t>
            </a:r>
          </a:p>
          <a:p>
            <a:pPr marL="0" indent="0">
              <a:lnSpc>
                <a:spcPct val="150000"/>
              </a:lnSpc>
              <a:buNone/>
            </a:pPr>
            <a:r>
              <a:rPr lang="en-GB" sz="2400" b="1" dirty="0">
                <a:solidFill>
                  <a:schemeClr val="tx1">
                    <a:lumMod val="65000"/>
                    <a:lumOff val="35000"/>
                  </a:schemeClr>
                </a:solidFill>
              </a:rPr>
              <a:t>Give different costs to different misclassification errors</a:t>
            </a:r>
            <a:r>
              <a:rPr lang="en-GB" sz="2400" dirty="0">
                <a:solidFill>
                  <a:schemeClr val="tx1">
                    <a:lumMod val="65000"/>
                    <a:lumOff val="35000"/>
                  </a:schemeClr>
                </a:solidFill>
              </a:rPr>
              <a:t>.</a:t>
            </a:r>
          </a:p>
          <a:p>
            <a:pPr marL="0" indent="0">
              <a:lnSpc>
                <a:spcPct val="150000"/>
              </a:lnSpc>
              <a:buNone/>
            </a:pPr>
            <a:r>
              <a:rPr lang="en-GB" sz="2400" b="0" i="0" dirty="0">
                <a:solidFill>
                  <a:schemeClr val="tx1">
                    <a:lumMod val="65000"/>
                    <a:lumOff val="35000"/>
                  </a:schemeClr>
                </a:solidFill>
                <a:effectLst/>
              </a:rPr>
              <a:t>At each round, the weight updating rule increases the weights of costly wrong classifications (in our case - FN) more aggressively but decreases the weights of costly correct classifications (in our case - TP) more conservatively.</a:t>
            </a:r>
            <a:r>
              <a:rPr lang="en-US" sz="2400" dirty="0">
                <a:solidFill>
                  <a:schemeClr val="tx1">
                    <a:lumMod val="65000"/>
                    <a:lumOff val="35000"/>
                  </a:schemeClr>
                </a:solidFill>
              </a:rPr>
              <a:t> </a:t>
            </a:r>
          </a:p>
          <a:p>
            <a:pPr marL="0" indent="0">
              <a:lnSpc>
                <a:spcPct val="150000"/>
              </a:lnSpc>
              <a:buNone/>
            </a:pPr>
            <a:r>
              <a:rPr lang="en-US" sz="2400" b="0" i="0" dirty="0">
                <a:solidFill>
                  <a:schemeClr val="tx1">
                    <a:lumMod val="65000"/>
                    <a:lumOff val="35000"/>
                  </a:schemeClr>
                </a:solidFill>
                <a:effectLst/>
              </a:rPr>
              <a:t>This corresponds to the fact we prefer a patient who’s not suffering from bacterial infection will be treated with antibiotics rather than the opposite.</a:t>
            </a:r>
            <a:endParaRPr lang="en-GB" sz="2400" b="0" i="0" dirty="0">
              <a:solidFill>
                <a:schemeClr val="tx1">
                  <a:lumMod val="65000"/>
                  <a:lumOff val="35000"/>
                </a:schemeClr>
              </a:solidFill>
              <a:effectLst/>
            </a:endParaRPr>
          </a:p>
        </p:txBody>
      </p:sp>
    </p:spTree>
    <p:extLst>
      <p:ext uri="{BB962C8B-B14F-4D97-AF65-F5344CB8AC3E}">
        <p14:creationId xmlns:p14="http://schemas.microsoft.com/office/powerpoint/2010/main" val="3931963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0525D-4F97-42D5-9A74-B98257378209}"/>
              </a:ext>
            </a:extLst>
          </p:cNvPr>
          <p:cNvSpPr>
            <a:spLocks noGrp="1"/>
          </p:cNvSpPr>
          <p:nvPr>
            <p:ph type="title"/>
          </p:nvPr>
        </p:nvSpPr>
        <p:spPr>
          <a:xfrm>
            <a:off x="1616053" y="788275"/>
            <a:ext cx="8959893" cy="651773"/>
          </a:xfrm>
        </p:spPr>
        <p:txBody>
          <a:bodyPr anchor="b">
            <a:normAutofit/>
          </a:bodyPr>
          <a:lstStyle/>
          <a:p>
            <a:pPr algn="ctr"/>
            <a:r>
              <a:rPr lang="en-US" sz="4000" dirty="0">
                <a:solidFill>
                  <a:schemeClr val="tx1">
                    <a:lumMod val="65000"/>
                    <a:lumOff val="35000"/>
                  </a:schemeClr>
                </a:solidFill>
              </a:rPr>
              <a:t>Resampling</a:t>
            </a:r>
          </a:p>
        </p:txBody>
      </p:sp>
      <p:sp>
        <p:nvSpPr>
          <p:cNvPr id="3" name="Content Placeholder 2">
            <a:extLst>
              <a:ext uri="{FF2B5EF4-FFF2-40B4-BE49-F238E27FC236}">
                <a16:creationId xmlns:a16="http://schemas.microsoft.com/office/drawing/2014/main" id="{EA248B74-E94B-46A3-B701-68E96D57A09A}"/>
              </a:ext>
            </a:extLst>
          </p:cNvPr>
          <p:cNvSpPr>
            <a:spLocks noGrp="1"/>
          </p:cNvSpPr>
          <p:nvPr>
            <p:ph idx="1"/>
          </p:nvPr>
        </p:nvSpPr>
        <p:spPr>
          <a:xfrm>
            <a:off x="914400" y="1542522"/>
            <a:ext cx="10436772" cy="4361663"/>
          </a:xfrm>
        </p:spPr>
        <p:txBody>
          <a:bodyPr anchor="t">
            <a:normAutofit/>
          </a:bodyPr>
          <a:lstStyle/>
          <a:p>
            <a:pPr>
              <a:lnSpc>
                <a:spcPct val="150000"/>
              </a:lnSpc>
            </a:pPr>
            <a:r>
              <a:rPr lang="en-US" sz="2400" dirty="0">
                <a:solidFill>
                  <a:schemeClr val="tx1">
                    <a:lumMod val="65000"/>
                    <a:lumOff val="35000"/>
                  </a:schemeClr>
                </a:solidFill>
              </a:rPr>
              <a:t>Naïve up sampling</a:t>
            </a:r>
          </a:p>
          <a:p>
            <a:pPr>
              <a:lnSpc>
                <a:spcPct val="150000"/>
              </a:lnSpc>
            </a:pPr>
            <a:r>
              <a:rPr lang="en-US" sz="2400" dirty="0">
                <a:solidFill>
                  <a:schemeClr val="tx1">
                    <a:lumMod val="65000"/>
                    <a:lumOff val="35000"/>
                  </a:schemeClr>
                </a:solidFill>
              </a:rPr>
              <a:t>Down sampling</a:t>
            </a:r>
          </a:p>
          <a:p>
            <a:pPr>
              <a:lnSpc>
                <a:spcPct val="150000"/>
              </a:lnSpc>
            </a:pPr>
            <a:r>
              <a:rPr lang="en-US" sz="2400" dirty="0">
                <a:solidFill>
                  <a:schemeClr val="tx1">
                    <a:lumMod val="65000"/>
                    <a:lumOff val="35000"/>
                  </a:schemeClr>
                </a:solidFill>
              </a:rPr>
              <a:t>NCL </a:t>
            </a:r>
            <a:r>
              <a:rPr lang="en-US" sz="2400" dirty="0">
                <a:solidFill>
                  <a:schemeClr val="tx1">
                    <a:lumMod val="65000"/>
                    <a:lumOff val="35000"/>
                  </a:schemeClr>
                </a:solidFill>
                <a:latin typeface="CMR10"/>
              </a:rPr>
              <a:t>(Neighborhood Cleaning Rule) </a:t>
            </a:r>
            <a:endParaRPr lang="en-US" sz="2400" dirty="0">
              <a:solidFill>
                <a:schemeClr val="tx1">
                  <a:lumMod val="65000"/>
                  <a:lumOff val="35000"/>
                </a:schemeClr>
              </a:solidFill>
            </a:endParaRPr>
          </a:p>
          <a:p>
            <a:pPr>
              <a:lnSpc>
                <a:spcPct val="150000"/>
              </a:lnSpc>
            </a:pPr>
            <a:r>
              <a:rPr lang="en-US" sz="2400" dirty="0">
                <a:solidFill>
                  <a:schemeClr val="tx1">
                    <a:lumMod val="65000"/>
                    <a:lumOff val="35000"/>
                  </a:schemeClr>
                </a:solidFill>
              </a:rPr>
              <a:t>SMOTE (Synthetic Minority Oversampling TEchnique)</a:t>
            </a:r>
          </a:p>
          <a:p>
            <a:pPr>
              <a:lnSpc>
                <a:spcPct val="150000"/>
              </a:lnSpc>
            </a:pPr>
            <a:r>
              <a:rPr lang="en-US" sz="2400" dirty="0">
                <a:solidFill>
                  <a:schemeClr val="tx1">
                    <a:lumMod val="65000"/>
                    <a:lumOff val="35000"/>
                  </a:schemeClr>
                </a:solidFill>
              </a:rPr>
              <a:t>Combinations: Down sampling &amp; SMOTE, NCL &amp; SMOTE</a:t>
            </a:r>
          </a:p>
          <a:p>
            <a:pPr marL="0" indent="0">
              <a:lnSpc>
                <a:spcPct val="150000"/>
              </a:lnSpc>
              <a:buNone/>
            </a:pPr>
            <a:r>
              <a:rPr lang="en-US" sz="2400" dirty="0">
                <a:solidFill>
                  <a:schemeClr val="tx1">
                    <a:lumMod val="65000"/>
                    <a:lumOff val="35000"/>
                  </a:schemeClr>
                </a:solidFill>
              </a:rPr>
              <a:t>For both tasks the chosen method was Down sampling &amp; SMOTE</a:t>
            </a:r>
          </a:p>
        </p:txBody>
      </p:sp>
    </p:spTree>
    <p:extLst>
      <p:ext uri="{BB962C8B-B14F-4D97-AF65-F5344CB8AC3E}">
        <p14:creationId xmlns:p14="http://schemas.microsoft.com/office/powerpoint/2010/main" val="4239151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CE72C-C1CC-4B04-89E9-ABDE3A013FA8}"/>
              </a:ext>
            </a:extLst>
          </p:cNvPr>
          <p:cNvSpPr>
            <a:spLocks noGrp="1"/>
          </p:cNvSpPr>
          <p:nvPr>
            <p:ph type="title"/>
          </p:nvPr>
        </p:nvSpPr>
        <p:spPr>
          <a:xfrm>
            <a:off x="1616053" y="851338"/>
            <a:ext cx="8959893" cy="643890"/>
          </a:xfrm>
        </p:spPr>
        <p:txBody>
          <a:bodyPr anchor="b">
            <a:normAutofit/>
          </a:bodyPr>
          <a:lstStyle/>
          <a:p>
            <a:pPr algn="ctr"/>
            <a:r>
              <a:rPr lang="en-US" sz="4000" dirty="0">
                <a:solidFill>
                  <a:schemeClr val="tx1">
                    <a:lumMod val="65000"/>
                    <a:lumOff val="35000"/>
                  </a:schemeClr>
                </a:solidFill>
              </a:rPr>
              <a:t>Resampling - </a:t>
            </a:r>
            <a:r>
              <a:rPr lang="en-GB" sz="4000" dirty="0">
                <a:solidFill>
                  <a:schemeClr val="tx1">
                    <a:lumMod val="65000"/>
                    <a:lumOff val="35000"/>
                  </a:schemeClr>
                </a:solidFill>
              </a:rPr>
              <a:t>LHO-LOO</a:t>
            </a:r>
            <a:endParaRPr lang="LID4096" sz="40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FBB813FC-FC4F-41DF-941E-BB9F9DF4D405}"/>
              </a:ext>
            </a:extLst>
          </p:cNvPr>
          <p:cNvSpPr>
            <a:spLocks noGrp="1"/>
          </p:cNvSpPr>
          <p:nvPr>
            <p:ph idx="1"/>
          </p:nvPr>
        </p:nvSpPr>
        <p:spPr>
          <a:xfrm>
            <a:off x="999841" y="2181028"/>
            <a:ext cx="10192318" cy="3920227"/>
          </a:xfrm>
        </p:spPr>
        <p:txBody>
          <a:bodyPr anchor="t">
            <a:normAutofit/>
          </a:bodyPr>
          <a:lstStyle/>
          <a:p>
            <a:pPr marL="0" indent="0">
              <a:lnSpc>
                <a:spcPct val="150000"/>
              </a:lnSpc>
              <a:buNone/>
            </a:pPr>
            <a:r>
              <a:rPr lang="en-GB" dirty="0">
                <a:solidFill>
                  <a:schemeClr val="tx1">
                    <a:lumMod val="65000"/>
                    <a:lumOff val="35000"/>
                  </a:schemeClr>
                </a:solidFill>
                <a:latin typeface="CMR10"/>
              </a:rPr>
              <a:t>Leave half* of majority observations out and one minority observation out at random and then merging the rest of the majority and minority samples to generate one subsampling.</a:t>
            </a:r>
          </a:p>
          <a:p>
            <a:pPr marL="0" indent="0">
              <a:lnSpc>
                <a:spcPct val="150000"/>
              </a:lnSpc>
              <a:buNone/>
            </a:pPr>
            <a:endParaRPr lang="en-GB" dirty="0">
              <a:solidFill>
                <a:schemeClr val="tx1">
                  <a:lumMod val="65000"/>
                  <a:lumOff val="35000"/>
                </a:schemeClr>
              </a:solidFill>
              <a:latin typeface="CMR10"/>
            </a:endParaRPr>
          </a:p>
          <a:p>
            <a:pPr marL="0" indent="0">
              <a:lnSpc>
                <a:spcPct val="150000"/>
              </a:lnSpc>
              <a:buNone/>
            </a:pPr>
            <a:endParaRPr lang="en-GB" sz="1600" dirty="0">
              <a:solidFill>
                <a:schemeClr val="tx1">
                  <a:lumMod val="65000"/>
                  <a:lumOff val="35000"/>
                </a:schemeClr>
              </a:solidFill>
              <a:latin typeface="CMR10"/>
            </a:endParaRPr>
          </a:p>
          <a:p>
            <a:pPr marL="0" indent="0">
              <a:lnSpc>
                <a:spcPct val="150000"/>
              </a:lnSpc>
              <a:buNone/>
            </a:pPr>
            <a:r>
              <a:rPr lang="en-GB" sz="1600" dirty="0">
                <a:solidFill>
                  <a:schemeClr val="tx1">
                    <a:lumMod val="65000"/>
                    <a:lumOff val="35000"/>
                  </a:schemeClr>
                </a:solidFill>
                <a:latin typeface="CMR10"/>
              </a:rPr>
              <a:t>* Tuned</a:t>
            </a:r>
            <a:endParaRPr lang="en-GB" dirty="0">
              <a:solidFill>
                <a:schemeClr val="tx1">
                  <a:lumMod val="65000"/>
                  <a:lumOff val="35000"/>
                </a:schemeClr>
              </a:solidFill>
              <a:latin typeface="CMR10"/>
            </a:endParaRPr>
          </a:p>
          <a:p>
            <a:pPr marL="0" indent="0">
              <a:lnSpc>
                <a:spcPct val="150000"/>
              </a:lnSpc>
              <a:buNone/>
            </a:pPr>
            <a:endParaRPr lang="en-GB" dirty="0">
              <a:solidFill>
                <a:schemeClr val="tx1">
                  <a:lumMod val="65000"/>
                  <a:lumOff val="35000"/>
                </a:schemeClr>
              </a:solidFill>
              <a:latin typeface="CMR10"/>
            </a:endParaRPr>
          </a:p>
        </p:txBody>
      </p:sp>
    </p:spTree>
    <p:extLst>
      <p:ext uri="{BB962C8B-B14F-4D97-AF65-F5344CB8AC3E}">
        <p14:creationId xmlns:p14="http://schemas.microsoft.com/office/powerpoint/2010/main" val="411738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BFA73-B9BB-4C34-BB79-39C36A5F0480}"/>
              </a:ext>
            </a:extLst>
          </p:cNvPr>
          <p:cNvSpPr>
            <a:spLocks noGrp="1"/>
          </p:cNvSpPr>
          <p:nvPr>
            <p:ph type="title"/>
          </p:nvPr>
        </p:nvSpPr>
        <p:spPr>
          <a:xfrm>
            <a:off x="1616053" y="889054"/>
            <a:ext cx="8959893" cy="667538"/>
          </a:xfrm>
        </p:spPr>
        <p:txBody>
          <a:bodyPr anchor="b">
            <a:normAutofit/>
          </a:bodyPr>
          <a:lstStyle/>
          <a:p>
            <a:pPr algn="ctr"/>
            <a:r>
              <a:rPr lang="en-US" sz="4000" dirty="0">
                <a:solidFill>
                  <a:schemeClr val="tx1">
                    <a:lumMod val="65000"/>
                    <a:lumOff val="35000"/>
                  </a:schemeClr>
                </a:solidFill>
              </a:rPr>
              <a:t>Feature selection</a:t>
            </a:r>
            <a:endParaRPr lang="LID4096" sz="40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8A18A072-B697-40CA-9780-16EAF5DACD54}"/>
              </a:ext>
            </a:extLst>
          </p:cNvPr>
          <p:cNvSpPr>
            <a:spLocks noGrp="1"/>
          </p:cNvSpPr>
          <p:nvPr>
            <p:ph idx="1"/>
          </p:nvPr>
        </p:nvSpPr>
        <p:spPr>
          <a:xfrm>
            <a:off x="1072055" y="2065282"/>
            <a:ext cx="10200290" cy="3736427"/>
          </a:xfrm>
        </p:spPr>
        <p:txBody>
          <a:bodyPr anchor="t">
            <a:normAutofit/>
          </a:bodyPr>
          <a:lstStyle/>
          <a:p>
            <a:pPr>
              <a:lnSpc>
                <a:spcPct val="150000"/>
              </a:lnSpc>
            </a:pPr>
            <a:r>
              <a:rPr lang="en-US" sz="2400" dirty="0">
                <a:solidFill>
                  <a:schemeClr val="tx1">
                    <a:lumMod val="65000"/>
                    <a:lumOff val="35000"/>
                  </a:schemeClr>
                </a:solidFill>
              </a:rPr>
              <a:t>Recursive feature elimination.</a:t>
            </a:r>
          </a:p>
          <a:p>
            <a:pPr>
              <a:lnSpc>
                <a:spcPct val="150000"/>
              </a:lnSpc>
            </a:pPr>
            <a:r>
              <a:rPr lang="en-US" sz="2400" dirty="0">
                <a:solidFill>
                  <a:schemeClr val="tx1">
                    <a:lumMod val="65000"/>
                    <a:lumOff val="35000"/>
                  </a:schemeClr>
                </a:solidFill>
              </a:rPr>
              <a:t>Permutation importance based (deleting correlated features).</a:t>
            </a:r>
          </a:p>
          <a:p>
            <a:pPr>
              <a:lnSpc>
                <a:spcPct val="150000"/>
              </a:lnSpc>
            </a:pPr>
            <a:r>
              <a:rPr lang="en-US" sz="2400" dirty="0">
                <a:solidFill>
                  <a:schemeClr val="tx1">
                    <a:lumMod val="65000"/>
                    <a:lumOff val="35000"/>
                  </a:schemeClr>
                </a:solidFill>
              </a:rPr>
              <a:t>Average over different folds.</a:t>
            </a:r>
          </a:p>
        </p:txBody>
      </p:sp>
    </p:spTree>
    <p:extLst>
      <p:ext uri="{BB962C8B-B14F-4D97-AF65-F5344CB8AC3E}">
        <p14:creationId xmlns:p14="http://schemas.microsoft.com/office/powerpoint/2010/main" val="37884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8662-2CFB-4FDE-B2AB-8DE918FDAA15}"/>
              </a:ext>
            </a:extLst>
          </p:cNvPr>
          <p:cNvSpPr>
            <a:spLocks noGrp="1"/>
          </p:cNvSpPr>
          <p:nvPr>
            <p:ph type="title"/>
          </p:nvPr>
        </p:nvSpPr>
        <p:spPr/>
        <p:txBody>
          <a:bodyPr/>
          <a:lstStyle/>
          <a:p>
            <a:r>
              <a:rPr lang="en-US" dirty="0"/>
              <a:t>Task A – MIMIC train, MIMIC validation</a:t>
            </a:r>
          </a:p>
        </p:txBody>
      </p:sp>
      <p:pic>
        <p:nvPicPr>
          <p:cNvPr id="5" name="Content Placeholder 4" descr="Chart, histogram&#10;&#10;Description automatically generated">
            <a:extLst>
              <a:ext uri="{FF2B5EF4-FFF2-40B4-BE49-F238E27FC236}">
                <a16:creationId xmlns:a16="http://schemas.microsoft.com/office/drawing/2014/main" id="{F749BC9A-CFF6-4407-A136-D5C3DA02C493}"/>
              </a:ext>
            </a:extLst>
          </p:cNvPr>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01969" y="2164372"/>
            <a:ext cx="5081348" cy="3509135"/>
          </a:xfrm>
          <a:prstGeom prst="rect">
            <a:avLst/>
          </a:prstGeom>
        </p:spPr>
      </p:pic>
      <p:pic>
        <p:nvPicPr>
          <p:cNvPr id="6" name="Content Placeholder 5" descr="Chart, scatter chart&#10;&#10;Description automatically generated">
            <a:extLst>
              <a:ext uri="{FF2B5EF4-FFF2-40B4-BE49-F238E27FC236}">
                <a16:creationId xmlns:a16="http://schemas.microsoft.com/office/drawing/2014/main" id="{7091CB59-2B19-41BF-BB7E-761101DA0D25}"/>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408684" y="2164372"/>
            <a:ext cx="5084064" cy="3511296"/>
          </a:xfrm>
          <a:prstGeom prst="rect">
            <a:avLst/>
          </a:prstGeom>
        </p:spPr>
      </p:pic>
    </p:spTree>
    <p:extLst>
      <p:ext uri="{BB962C8B-B14F-4D97-AF65-F5344CB8AC3E}">
        <p14:creationId xmlns:p14="http://schemas.microsoft.com/office/powerpoint/2010/main" val="139548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7A7E-264E-4B2E-AC00-90D65309C074}"/>
              </a:ext>
            </a:extLst>
          </p:cNvPr>
          <p:cNvSpPr>
            <a:spLocks noGrp="1"/>
          </p:cNvSpPr>
          <p:nvPr>
            <p:ph type="title"/>
          </p:nvPr>
        </p:nvSpPr>
        <p:spPr/>
        <p:txBody>
          <a:bodyPr/>
          <a:lstStyle/>
          <a:p>
            <a:r>
              <a:rPr lang="en-US" dirty="0"/>
              <a:t>Task A – MIMIC train, eICU validation</a:t>
            </a:r>
          </a:p>
        </p:txBody>
      </p:sp>
      <p:pic>
        <p:nvPicPr>
          <p:cNvPr id="5" name="Content Placeholder 4" descr="Chart&#10;&#10;Description automatically generated">
            <a:extLst>
              <a:ext uri="{FF2B5EF4-FFF2-40B4-BE49-F238E27FC236}">
                <a16:creationId xmlns:a16="http://schemas.microsoft.com/office/drawing/2014/main" id="{0BD21273-8024-443B-85D7-01CD02897E8C}"/>
              </a:ext>
            </a:extLst>
          </p:cNvPr>
          <p:cNvPicPr>
            <a:picLocks noGrp="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637606" y="2072470"/>
            <a:ext cx="5084064" cy="3511296"/>
          </a:xfrm>
          <a:prstGeom prst="rect">
            <a:avLst/>
          </a:prstGeom>
          <a:ln>
            <a:noFill/>
          </a:ln>
        </p:spPr>
      </p:pic>
      <p:pic>
        <p:nvPicPr>
          <p:cNvPr id="6" name="Content Placeholder 5" descr="Chart, box and whisker chart&#10;&#10;Description automatically generated">
            <a:extLst>
              <a:ext uri="{FF2B5EF4-FFF2-40B4-BE49-F238E27FC236}">
                <a16:creationId xmlns:a16="http://schemas.microsoft.com/office/drawing/2014/main" id="{4F8EA79A-14E8-4369-ACB5-A683FADE5223}"/>
              </a:ext>
            </a:extLst>
          </p:cNvPr>
          <p:cNvPicPr>
            <a:picLocks noGrp="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6470331" y="2072470"/>
            <a:ext cx="5084064" cy="3511296"/>
          </a:xfrm>
          <a:prstGeom prst="rect">
            <a:avLst/>
          </a:prstGeom>
          <a:ln>
            <a:noFill/>
          </a:ln>
        </p:spPr>
      </p:pic>
    </p:spTree>
    <p:extLst>
      <p:ext uri="{BB962C8B-B14F-4D97-AF65-F5344CB8AC3E}">
        <p14:creationId xmlns:p14="http://schemas.microsoft.com/office/powerpoint/2010/main" val="1483084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TotalTime>
  <Words>568</Words>
  <Application>Microsoft Office PowerPoint</Application>
  <PresentationFormat>Widescreen</PresentationFormat>
  <Paragraphs>61</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CMR10</vt:lpstr>
      <vt:lpstr>Office Theme</vt:lpstr>
      <vt:lpstr>MLHC Workshop Final Presentation</vt:lpstr>
      <vt:lpstr>Preprocessing</vt:lpstr>
      <vt:lpstr>Our pipeline</vt:lpstr>
      <vt:lpstr>AdaCost</vt:lpstr>
      <vt:lpstr>Resampling</vt:lpstr>
      <vt:lpstr>Resampling - LHO-LOO</vt:lpstr>
      <vt:lpstr>Feature selection</vt:lpstr>
      <vt:lpstr>Task A – MIMIC train, MIMIC validation</vt:lpstr>
      <vt:lpstr>Task A – MIMIC train, eICU validation</vt:lpstr>
      <vt:lpstr>Task B – MIMIC train, MIMIC 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 Vishnevsky</dc:creator>
  <cp:lastModifiedBy>Tom Timianker</cp:lastModifiedBy>
  <cp:revision>4</cp:revision>
  <dcterms:created xsi:type="dcterms:W3CDTF">2021-08-21T16:06:56Z</dcterms:created>
  <dcterms:modified xsi:type="dcterms:W3CDTF">2021-08-21T17:11:06Z</dcterms:modified>
</cp:coreProperties>
</file>