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</p:sldIdLst>
  <p:sldSz cx="18288000" cy="10287000"/>
  <p:notesSz cx="6858000" cy="9144000"/>
  <p:embeddedFontLst>
    <p:embeddedFont>
      <p:font typeface="TT Commons Pro" panose="020B0103030102020204"/>
      <p:regular r:id="rId21"/>
    </p:embeddedFont>
    <p:embeddedFont>
      <p:font typeface="Noto Sans" panose="020B0502040504020204"/>
      <p:regular r:id="rId22"/>
    </p:embeddedFont>
    <p:embeddedFont>
      <p:font typeface="Calibri" panose="020F0502020204030204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font" Target="fonts/font6.fntdata"/><Relationship Id="rId25" Type="http://schemas.openxmlformats.org/officeDocument/2006/relationships/font" Target="fonts/font5.fntdata"/><Relationship Id="rId24" Type="http://schemas.openxmlformats.org/officeDocument/2006/relationships/font" Target="fonts/font4.fntdata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  <a:endParaRPr lang="cs-CZ" smtClean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  <a:endParaRPr lang="cs-CZ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5.sv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svg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67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3142669" y="2198501"/>
            <a:ext cx="12002662" cy="3016175"/>
            <a:chOff x="0" y="0"/>
            <a:chExt cx="16003549" cy="4021566"/>
          </a:xfrm>
        </p:grpSpPr>
        <p:sp>
          <p:nvSpPr>
            <p:cNvPr id="3" name="TextBox 3"/>
            <p:cNvSpPr txBox="1"/>
            <p:nvPr/>
          </p:nvSpPr>
          <p:spPr>
            <a:xfrm>
              <a:off x="0" y="114300"/>
              <a:ext cx="16003549" cy="25188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300"/>
                </a:lnSpc>
              </a:pPr>
              <a:r>
                <a:rPr lang="en-US" sz="13000">
                  <a:solidFill>
                    <a:srgbClr val="FFFFFF"/>
                  </a:solidFill>
                  <a:latin typeface="Rasputin Light"/>
                </a:rPr>
                <a:t>PRU221m</a:t>
              </a:r>
              <a:endParaRPr lang="en-US" sz="13000">
                <a:solidFill>
                  <a:srgbClr val="FFFFFF"/>
                </a:solidFill>
                <a:latin typeface="Rasputin Light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3141033"/>
              <a:ext cx="16003549" cy="8805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600"/>
                </a:lnSpc>
                <a:spcBef>
                  <a:spcPct val="0"/>
                </a:spcBef>
              </a:pPr>
              <a:r>
                <a:rPr lang="en-US" sz="4000">
                  <a:solidFill>
                    <a:srgbClr val="FFFFFF"/>
                  </a:solidFill>
                  <a:latin typeface="TT Commons Pro" panose="020B0103030102020204"/>
                </a:rPr>
                <a:t>Report project</a:t>
              </a:r>
              <a:endParaRPr lang="en-US" sz="4000">
                <a:solidFill>
                  <a:srgbClr val="FFFFFF"/>
                </a:solidFill>
                <a:latin typeface="TT Commons Pro" panose="020B0103030102020204"/>
              </a:endParaRPr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1">
            <a:alphaModFix amt="21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-2284790" y="-3746425"/>
            <a:ext cx="8857785" cy="852561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alphaModFix amt="21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6653687">
            <a:off x="10166505" y="4129872"/>
            <a:ext cx="9957653" cy="866315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4726396">
            <a:off x="-2659134" y="-900023"/>
            <a:ext cx="5318268" cy="8429531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2788089">
            <a:off x="16062525" y="2478011"/>
            <a:ext cx="6565563" cy="10406512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7175078" y="6743573"/>
            <a:ext cx="5664539" cy="2354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40"/>
              </a:lnSpc>
            </a:pPr>
            <a:r>
              <a:rPr lang="en-US" sz="2400">
                <a:solidFill>
                  <a:srgbClr val="FFFFFF"/>
                </a:solidFill>
                <a:latin typeface="Rasputin Light"/>
              </a:rPr>
              <a:t>Group 3: </a:t>
            </a:r>
            <a:endParaRPr lang="en-US" sz="2400">
              <a:solidFill>
                <a:srgbClr val="FFFFFF"/>
              </a:solidFill>
              <a:latin typeface="Rasputin Light"/>
            </a:endParaRPr>
          </a:p>
          <a:p>
            <a:pPr marL="518160" lvl="1" indent="-259080">
              <a:lnSpc>
                <a:spcPts val="2640"/>
              </a:lnSpc>
              <a:buFont typeface="Arial" panose="020B0604020202020204"/>
              <a:buChar char="•"/>
            </a:pPr>
            <a:r>
              <a:rPr lang="en-US" sz="2400">
                <a:solidFill>
                  <a:srgbClr val="FFFFFF"/>
                </a:solidFill>
                <a:latin typeface="Rasputin Light"/>
              </a:rPr>
              <a:t>Nguyễn Bình Dương</a:t>
            </a:r>
            <a:endParaRPr lang="en-US" sz="2400">
              <a:solidFill>
                <a:srgbClr val="FFFFFF"/>
              </a:solidFill>
              <a:latin typeface="Rasputin Light"/>
            </a:endParaRPr>
          </a:p>
          <a:p>
            <a:pPr marL="518160" lvl="1" indent="-259080">
              <a:lnSpc>
                <a:spcPts val="2640"/>
              </a:lnSpc>
              <a:buFont typeface="Arial" panose="020B0604020202020204"/>
              <a:buChar char="•"/>
            </a:pPr>
            <a:r>
              <a:rPr lang="en-US" sz="2400">
                <a:solidFill>
                  <a:srgbClr val="FFFFFF"/>
                </a:solidFill>
                <a:latin typeface="Rasputin Light"/>
              </a:rPr>
              <a:t>Bùi Đức Minh</a:t>
            </a:r>
            <a:endParaRPr lang="en-US" sz="2400">
              <a:solidFill>
                <a:srgbClr val="FFFFFF"/>
              </a:solidFill>
              <a:latin typeface="Rasputin Light"/>
            </a:endParaRPr>
          </a:p>
          <a:p>
            <a:pPr marL="518160" lvl="1" indent="-259080">
              <a:lnSpc>
                <a:spcPts val="2640"/>
              </a:lnSpc>
              <a:buFont typeface="Arial" panose="020B0604020202020204"/>
              <a:buChar char="•"/>
            </a:pPr>
            <a:r>
              <a:rPr lang="en-US" sz="2400">
                <a:solidFill>
                  <a:srgbClr val="FFFFFF"/>
                </a:solidFill>
                <a:latin typeface="Rasputin Light"/>
              </a:rPr>
              <a:t>Lê Mạnh Hùng </a:t>
            </a:r>
            <a:endParaRPr lang="en-US" sz="2400">
              <a:solidFill>
                <a:srgbClr val="FFFFFF"/>
              </a:solidFill>
              <a:latin typeface="Rasputin Light"/>
            </a:endParaRPr>
          </a:p>
          <a:p>
            <a:pPr marL="518160" lvl="1" indent="-259080">
              <a:lnSpc>
                <a:spcPts val="2640"/>
              </a:lnSpc>
              <a:buFont typeface="Arial" panose="020B0604020202020204"/>
              <a:buChar char="•"/>
            </a:pPr>
            <a:r>
              <a:rPr lang="en-US" sz="2400">
                <a:solidFill>
                  <a:srgbClr val="FFFFFF"/>
                </a:solidFill>
                <a:latin typeface="Rasputin Light"/>
              </a:rPr>
              <a:t>Quách Văn Trung</a:t>
            </a:r>
            <a:endParaRPr lang="en-US" sz="2400">
              <a:solidFill>
                <a:srgbClr val="FFFFFF"/>
              </a:solidFill>
              <a:latin typeface="Rasputin Light"/>
            </a:endParaRPr>
          </a:p>
          <a:p>
            <a:pPr marL="518160" lvl="1" indent="-259080">
              <a:lnSpc>
                <a:spcPts val="2640"/>
              </a:lnSpc>
              <a:buFont typeface="Arial" panose="020B0604020202020204"/>
              <a:buChar char="•"/>
            </a:pPr>
            <a:r>
              <a:rPr lang="en-US" sz="2400">
                <a:solidFill>
                  <a:srgbClr val="FFFFFF"/>
                </a:solidFill>
                <a:latin typeface="Rasputin Light"/>
              </a:rPr>
              <a:t>Nguyễn Thị Hiền Lương</a:t>
            </a:r>
            <a:endParaRPr lang="en-US" sz="2400">
              <a:solidFill>
                <a:srgbClr val="FFFFFF"/>
              </a:solidFill>
              <a:latin typeface="Rasputin Light"/>
            </a:endParaRPr>
          </a:p>
          <a:p>
            <a:pPr>
              <a:lnSpc>
                <a:spcPts val="26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67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rcRect b="37762"/>
          <a:stretch>
            <a:fillRect/>
          </a:stretch>
        </p:blipFill>
        <p:spPr>
          <a:xfrm>
            <a:off x="10775888" y="332413"/>
            <a:ext cx="7134598" cy="572504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446115" y="3563070"/>
            <a:ext cx="6397282" cy="648848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03640" y="8006437"/>
            <a:ext cx="1002993" cy="71510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1880184" y="6441872"/>
            <a:ext cx="5696532" cy="3609684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21377" y="389563"/>
            <a:ext cx="4249475" cy="771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75385" lvl="1" indent="-588010" algn="ctr">
              <a:lnSpc>
                <a:spcPts val="599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5445">
                <a:solidFill>
                  <a:srgbClr val="FFFFFF"/>
                </a:solidFill>
                <a:latin typeface="Noto Sans" panose="020B0502040504020204"/>
              </a:rPr>
              <a:t>Singleton</a:t>
            </a:r>
            <a:endParaRPr lang="en-US" sz="5445">
              <a:solidFill>
                <a:srgbClr val="FFFFFF"/>
              </a:solidFill>
              <a:latin typeface="Noto Sans" panose="020B0502040504020204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6718" y="1965588"/>
            <a:ext cx="9017282" cy="1208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6110" lvl="1" indent="-313055" algn="ctr">
              <a:lnSpc>
                <a:spcPts val="3190"/>
              </a:lnSpc>
              <a:buFont typeface="Arial" panose="020B0604020202020204"/>
              <a:buChar char="•"/>
            </a:pPr>
            <a:r>
              <a:rPr lang="en-US" sz="2900">
                <a:solidFill>
                  <a:srgbClr val="FFFFFF"/>
                </a:solidFill>
                <a:latin typeface="Nourd" panose="00000500000000000000"/>
              </a:rPr>
              <a:t>Contain a class generic of singleton design pattern</a:t>
            </a:r>
            <a:endParaRPr lang="en-US" sz="2900">
              <a:solidFill>
                <a:srgbClr val="FFFFFF"/>
              </a:solidFill>
              <a:latin typeface="Nourd" panose="00000500000000000000"/>
            </a:endParaRPr>
          </a:p>
          <a:p>
            <a:pPr marL="626110" lvl="1" indent="-313055" algn="ctr">
              <a:lnSpc>
                <a:spcPts val="319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2900">
                <a:solidFill>
                  <a:srgbClr val="FFFFFF"/>
                </a:solidFill>
                <a:latin typeface="Nourd" panose="00000500000000000000"/>
              </a:rPr>
              <a:t>Implement base class to apply Singleton Pattern</a:t>
            </a:r>
            <a:endParaRPr lang="en-US" sz="2900">
              <a:solidFill>
                <a:srgbClr val="FFFFFF"/>
              </a:solidFill>
              <a:latin typeface="Nourd" panose="00000500000000000000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9809642" y="8006437"/>
            <a:ext cx="910491" cy="649157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1810544" flipH="1">
            <a:off x="9364775" y="4826321"/>
            <a:ext cx="889734" cy="63435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67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482251" y="3557917"/>
            <a:ext cx="8513235" cy="4882332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0" y="671563"/>
            <a:ext cx="6171478" cy="771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90"/>
              </a:lnSpc>
              <a:spcBef>
                <a:spcPct val="0"/>
              </a:spcBef>
            </a:pPr>
            <a:r>
              <a:rPr lang="en-US" sz="5445">
                <a:solidFill>
                  <a:srgbClr val="FFFFFF"/>
                </a:solidFill>
                <a:latin typeface="Noto Sans" panose="020B0502040504020204"/>
              </a:rPr>
              <a:t>2. State Pattern</a:t>
            </a:r>
            <a:endParaRPr lang="en-US" sz="5445">
              <a:solidFill>
                <a:srgbClr val="FFFFFF"/>
              </a:solidFill>
              <a:latin typeface="Noto Sans" panose="020B0502040504020204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6718" y="1965588"/>
            <a:ext cx="9017282" cy="808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6110" lvl="1" indent="-313055" algn="ctr">
              <a:lnSpc>
                <a:spcPts val="3190"/>
              </a:lnSpc>
              <a:buFont typeface="Arial" panose="020B0604020202020204"/>
              <a:buChar char="•"/>
            </a:pPr>
            <a:r>
              <a:rPr lang="en-US" sz="2900">
                <a:solidFill>
                  <a:srgbClr val="FFFFFF"/>
                </a:solidFill>
                <a:latin typeface="Nourd" panose="00000500000000000000"/>
              </a:rPr>
              <a:t>Using 3 states (Idle, Patrol, Attack for enemy) </a:t>
            </a:r>
            <a:endParaRPr lang="en-US" sz="2900">
              <a:solidFill>
                <a:srgbClr val="FFFFFF"/>
              </a:solidFill>
              <a:latin typeface="Nourd" panose="00000500000000000000"/>
            </a:endParaRPr>
          </a:p>
          <a:p>
            <a:pPr marL="626110" lvl="1" indent="-313055" algn="ctr">
              <a:lnSpc>
                <a:spcPts val="319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2900">
                <a:solidFill>
                  <a:srgbClr val="FFFFFF"/>
                </a:solidFill>
                <a:latin typeface="Nourd" panose="00000500000000000000"/>
              </a:rPr>
              <a:t>State change depends on the player's movement</a:t>
            </a:r>
            <a:endParaRPr lang="en-US" sz="2900">
              <a:solidFill>
                <a:srgbClr val="FFFFFF"/>
              </a:solidFill>
              <a:latin typeface="Nourd" panose="0000050000000000000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67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90901" y="4950504"/>
            <a:ext cx="6369210" cy="343888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077266" y="1683384"/>
            <a:ext cx="4688884" cy="528648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223350" y="2070834"/>
            <a:ext cx="5096212" cy="5891514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144000" y="8105223"/>
            <a:ext cx="8144604" cy="1742878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264145" y="3946470"/>
            <a:ext cx="3767584" cy="616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30"/>
              </a:lnSpc>
              <a:spcBef>
                <a:spcPct val="0"/>
              </a:spcBef>
            </a:pPr>
            <a:r>
              <a:rPr lang="en-US" sz="4300">
                <a:solidFill>
                  <a:srgbClr val="FFFFFF"/>
                </a:solidFill>
                <a:latin typeface="Noto Sans" panose="020B0502040504020204"/>
              </a:rPr>
              <a:t>State Interface</a:t>
            </a:r>
            <a:endParaRPr lang="en-US" sz="4300">
              <a:solidFill>
                <a:srgbClr val="FFFFFF"/>
              </a:solidFill>
              <a:latin typeface="Noto Sans" panose="020B0502040504020204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385155" y="739458"/>
            <a:ext cx="3455194" cy="616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30"/>
              </a:lnSpc>
              <a:spcBef>
                <a:spcPct val="0"/>
              </a:spcBef>
            </a:pPr>
            <a:r>
              <a:rPr lang="en-US" sz="4300">
                <a:solidFill>
                  <a:srgbClr val="FFFFFF"/>
                </a:solidFill>
                <a:latin typeface="Noto Sans" panose="020B0502040504020204"/>
              </a:rPr>
              <a:t>Execute State</a:t>
            </a:r>
            <a:endParaRPr lang="en-US" sz="4300">
              <a:solidFill>
                <a:srgbClr val="FFFFFF"/>
              </a:solidFill>
              <a:latin typeface="Noto Sans" panose="020B0502040504020204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2843344" y="928080"/>
            <a:ext cx="3420517" cy="616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30"/>
              </a:lnSpc>
              <a:spcBef>
                <a:spcPct val="0"/>
              </a:spcBef>
            </a:pPr>
            <a:r>
              <a:rPr lang="en-US" sz="4300">
                <a:solidFill>
                  <a:srgbClr val="FFFFFF"/>
                </a:solidFill>
                <a:latin typeface="Noto Sans" panose="020B0502040504020204"/>
              </a:rPr>
              <a:t>Change State</a:t>
            </a:r>
            <a:endParaRPr lang="en-US" sz="4300">
              <a:solidFill>
                <a:srgbClr val="FFFFFF"/>
              </a:solidFill>
              <a:latin typeface="Noto Sans" panose="020B0502040504020204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90901" y="496597"/>
            <a:ext cx="6218039" cy="720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Noto Sans" panose="020B0502040504020204"/>
              </a:rPr>
              <a:t>State Pattern Explain</a:t>
            </a:r>
            <a:endParaRPr lang="en-US" sz="5000">
              <a:solidFill>
                <a:srgbClr val="FFFFFF"/>
              </a:solidFill>
              <a:latin typeface="Noto Sans" panose="020B050204050402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67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124377" y="4305483"/>
            <a:ext cx="12002662" cy="1833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300"/>
              </a:lnSpc>
            </a:pPr>
            <a:r>
              <a:rPr lang="en-US" sz="13000">
                <a:solidFill>
                  <a:srgbClr val="FFFFFF"/>
                </a:solidFill>
                <a:latin typeface="Rasputin Light"/>
              </a:rPr>
              <a:t>Demo</a:t>
            </a:r>
            <a:endParaRPr lang="en-US" sz="13000">
              <a:solidFill>
                <a:srgbClr val="FFFFFF"/>
              </a:solidFill>
              <a:latin typeface="Rasputin Light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1">
            <a:alphaModFix amt="21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-2057460" y="-2247825"/>
            <a:ext cx="8857785" cy="852561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21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6653687">
            <a:off x="10166505" y="4129872"/>
            <a:ext cx="9957653" cy="866315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4726396">
            <a:off x="1565829" y="-4045273"/>
            <a:ext cx="5318268" cy="8429531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5045464">
            <a:off x="10463264" y="6473304"/>
            <a:ext cx="5489002" cy="870014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67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75457" y="3001193"/>
            <a:ext cx="12002662" cy="3670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300"/>
              </a:lnSpc>
            </a:pPr>
            <a:r>
              <a:rPr lang="en-US" sz="13000">
                <a:solidFill>
                  <a:srgbClr val="FFFFFF"/>
                </a:solidFill>
                <a:latin typeface="Rasputin Light"/>
              </a:rPr>
              <a:t>Thanks for listening</a:t>
            </a:r>
            <a:endParaRPr lang="en-US" sz="13000">
              <a:solidFill>
                <a:srgbClr val="FFFFFF"/>
              </a:solidFill>
              <a:latin typeface="Rasputin Light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1">
            <a:alphaModFix amt="21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-2284790" y="-3746425"/>
            <a:ext cx="8857785" cy="852561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21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6653687">
            <a:off x="10166505" y="4129872"/>
            <a:ext cx="9957653" cy="866315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4726396">
            <a:off x="1565829" y="-4045273"/>
            <a:ext cx="5318268" cy="8429531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5045464">
            <a:off x="10463264" y="6473304"/>
            <a:ext cx="5489002" cy="87001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67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28700" y="3085040"/>
            <a:ext cx="10614986" cy="477870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r="83262"/>
          <a:stretch>
            <a:fillRect/>
          </a:stretch>
        </p:blipFill>
        <p:spPr>
          <a:xfrm>
            <a:off x="13217035" y="1851970"/>
            <a:ext cx="2640791" cy="92810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 r="81502"/>
          <a:stretch>
            <a:fillRect/>
          </a:stretch>
        </p:blipFill>
        <p:spPr>
          <a:xfrm>
            <a:off x="13217035" y="2609956"/>
            <a:ext cx="2833453" cy="90104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 r="82024"/>
          <a:stretch>
            <a:fillRect/>
          </a:stretch>
        </p:blipFill>
        <p:spPr>
          <a:xfrm>
            <a:off x="13334757" y="3511002"/>
            <a:ext cx="2598008" cy="85018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rcRect r="82198" b="11678"/>
          <a:stretch>
            <a:fillRect/>
          </a:stretch>
        </p:blipFill>
        <p:spPr>
          <a:xfrm>
            <a:off x="13334757" y="4372767"/>
            <a:ext cx="2640791" cy="770733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390923" y="1239415"/>
            <a:ext cx="12887264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5000">
                <a:solidFill>
                  <a:srgbClr val="FFFFFF"/>
                </a:solidFill>
                <a:latin typeface="Noto Sans" panose="020B0502040504020204"/>
              </a:rPr>
              <a:t>Collect Fruit to heal and upgrade power</a:t>
            </a:r>
            <a:endParaRPr lang="en-US" sz="5000">
              <a:solidFill>
                <a:srgbClr val="FFFFFF"/>
              </a:solidFill>
              <a:latin typeface="Noto Sans" panose="020B0502040504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67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40477" y="2698497"/>
            <a:ext cx="8414193" cy="378174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245507" y="5959640"/>
            <a:ext cx="8290468" cy="380684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622054" y="2165650"/>
            <a:ext cx="2977850" cy="297785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503477" y="1019175"/>
            <a:ext cx="12887264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5000">
                <a:solidFill>
                  <a:srgbClr val="FFFFFF"/>
                </a:solidFill>
                <a:latin typeface="Noto Sans" panose="020B0502040504020204"/>
              </a:rPr>
              <a:t>Collect enough treasure chest to pass level</a:t>
            </a:r>
            <a:endParaRPr lang="en-US" sz="5000">
              <a:solidFill>
                <a:srgbClr val="FFFFFF"/>
              </a:solidFill>
              <a:latin typeface="Noto Sans" panose="020B0502040504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CD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>
            <a:alphaModFix amt="21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 rot="8862409">
            <a:off x="11443547" y="-3756415"/>
            <a:ext cx="8901994" cy="10457555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712730" y="2590800"/>
            <a:ext cx="10083230" cy="3609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480"/>
              </a:lnSpc>
            </a:pPr>
          </a:p>
          <a:p>
            <a:pPr algn="ctr">
              <a:lnSpc>
                <a:spcPts val="9480"/>
              </a:lnSpc>
            </a:pPr>
            <a:r>
              <a:rPr lang="en-US" sz="7900">
                <a:solidFill>
                  <a:srgbClr val="142414"/>
                </a:solidFill>
                <a:latin typeface="Rasputin Light"/>
              </a:rPr>
              <a:t>Character classes in the game</a:t>
            </a:r>
            <a:endParaRPr lang="en-US" sz="7900">
              <a:solidFill>
                <a:srgbClr val="142414"/>
              </a:solidFill>
              <a:latin typeface="Rasputin Light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1">
            <a:alphaModFix amt="21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 rot="-1016209">
            <a:off x="-890667" y="4921459"/>
            <a:ext cx="8901994" cy="104575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CD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88464" y="2248806"/>
            <a:ext cx="1614488" cy="5327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0"/>
              </a:lnSpc>
              <a:spcBef>
                <a:spcPct val="0"/>
              </a:spcBef>
            </a:pPr>
            <a:r>
              <a:rPr lang="en-US" sz="3700">
                <a:solidFill>
                  <a:srgbClr val="000000"/>
                </a:solidFill>
                <a:latin typeface="Rasputin Light"/>
              </a:rPr>
              <a:t>Player</a:t>
            </a:r>
            <a:endParaRPr lang="en-US" sz="3700">
              <a:solidFill>
                <a:srgbClr val="000000"/>
              </a:solidFill>
              <a:latin typeface="Rasputin Light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41077" y="5445257"/>
            <a:ext cx="2065853" cy="480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Rasputin Light"/>
              </a:rPr>
              <a:t>Enermys:</a:t>
            </a:r>
            <a:endParaRPr lang="en-US" sz="3300">
              <a:solidFill>
                <a:srgbClr val="000000"/>
              </a:solidFill>
              <a:latin typeface="Rasputin Ligh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895707" y="3127026"/>
            <a:ext cx="13824704" cy="417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90"/>
              </a:lnSpc>
              <a:spcBef>
                <a:spcPct val="0"/>
              </a:spcBef>
            </a:pPr>
            <a:r>
              <a:rPr lang="en-US" sz="2900">
                <a:solidFill>
                  <a:srgbClr val="000000"/>
                </a:solidFill>
                <a:latin typeface="Rasputin Light"/>
              </a:rPr>
              <a:t>Player is unique in the game, so it will be tagged with a unique tag "Player".</a:t>
            </a:r>
            <a:endParaRPr lang="en-US" sz="2900">
              <a:solidFill>
                <a:srgbClr val="000000"/>
              </a:solidFill>
              <a:latin typeface="Rasputin Light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895707" y="6543311"/>
            <a:ext cx="13294043" cy="417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90"/>
              </a:lnSpc>
              <a:spcBef>
                <a:spcPct val="0"/>
              </a:spcBef>
            </a:pPr>
            <a:r>
              <a:rPr lang="en-US" sz="2900">
                <a:solidFill>
                  <a:srgbClr val="000000"/>
                </a:solidFill>
                <a:latin typeface="Rasputin Light"/>
              </a:rPr>
              <a:t>there are different types of enermy and they all deal different damage</a:t>
            </a:r>
            <a:endParaRPr lang="en-US" sz="2900">
              <a:solidFill>
                <a:srgbClr val="000000"/>
              </a:solidFill>
              <a:latin typeface="Rasputin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CD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rcRect r="19404"/>
          <a:stretch>
            <a:fillRect/>
          </a:stretch>
        </p:blipFill>
        <p:spPr>
          <a:xfrm>
            <a:off x="9144000" y="803097"/>
            <a:ext cx="8587952" cy="9085439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02012" y="4713605"/>
            <a:ext cx="8034244" cy="888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2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Noto Sans" panose="020B0502040504020204"/>
              </a:rPr>
              <a:t>Player and Enermy both share the same base class: Character</a:t>
            </a:r>
            <a:endParaRPr lang="en-US" sz="3200">
              <a:solidFill>
                <a:srgbClr val="000000"/>
              </a:solidFill>
              <a:latin typeface="Noto Sans" panose="020B0502040504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CD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rcRect l="4288" r="4288"/>
          <a:stretch>
            <a:fillRect/>
          </a:stretch>
        </p:blipFill>
        <p:spPr>
          <a:xfrm>
            <a:off x="10039670" y="455175"/>
            <a:ext cx="5645851" cy="468832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472537" y="5472430"/>
            <a:ext cx="6319053" cy="441891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28700" y="5780003"/>
            <a:ext cx="8619647" cy="4111345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0" y="2281679"/>
            <a:ext cx="8405952" cy="897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2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Rasputin Light"/>
              </a:rPr>
              <a:t>Enermys has its own base class, which inherits from this Chacracter class</a:t>
            </a:r>
            <a:endParaRPr lang="en-US" sz="3200">
              <a:solidFill>
                <a:srgbClr val="000000"/>
              </a:solidFill>
              <a:latin typeface="Rasputin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67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rcRect r="11829"/>
          <a:stretch>
            <a:fillRect/>
          </a:stretch>
        </p:blipFill>
        <p:spPr>
          <a:xfrm>
            <a:off x="462834" y="4756493"/>
            <a:ext cx="9218129" cy="344788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533063" y="2665056"/>
            <a:ext cx="4010479" cy="5805223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438150" y="1349336"/>
            <a:ext cx="7630964" cy="2650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2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Rasputin Light"/>
              </a:rPr>
              <a:t>OnHit(): When player or player is in attack range, and there is collision between colliders, in onTriggerEnter2D event, onHit() is called =&gt; player/enerny will subtract hp</a:t>
            </a:r>
            <a:endParaRPr lang="en-US" sz="3200">
              <a:solidFill>
                <a:srgbClr val="FFFFFF"/>
              </a:solidFill>
              <a:latin typeface="Rasputin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67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142669" y="2844912"/>
            <a:ext cx="12002662" cy="3670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300"/>
              </a:lnSpc>
            </a:pPr>
            <a:r>
              <a:rPr lang="en-US" sz="13000">
                <a:solidFill>
                  <a:srgbClr val="FFFFFF"/>
                </a:solidFill>
                <a:latin typeface="Rasputin Light"/>
              </a:rPr>
              <a:t>Design Pattern</a:t>
            </a:r>
            <a:endParaRPr lang="en-US" sz="13000">
              <a:solidFill>
                <a:srgbClr val="FFFFFF"/>
              </a:solidFill>
              <a:latin typeface="Rasputin Light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1">
            <a:alphaModFix amt="21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-2284790" y="-3746425"/>
            <a:ext cx="8857785" cy="852561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21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6653687">
            <a:off x="10166505" y="4129872"/>
            <a:ext cx="9957653" cy="866315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4726396">
            <a:off x="-2659134" y="-900023"/>
            <a:ext cx="5318268" cy="8429531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2788089">
            <a:off x="16062525" y="2478011"/>
            <a:ext cx="6565563" cy="1040651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1000</Words>
  <Application>WPS Presentation</Application>
  <PresentationFormat>On-screen Show (4:3)</PresentationFormat>
  <Paragraphs>56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SimSun</vt:lpstr>
      <vt:lpstr>Wingdings</vt:lpstr>
      <vt:lpstr>Rasputin Light</vt:lpstr>
      <vt:lpstr>TT Commons Pro</vt:lpstr>
      <vt:lpstr>Arial</vt:lpstr>
      <vt:lpstr>Noto Sans</vt:lpstr>
      <vt:lpstr>Nourd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PRU221m_Group 3</dc:title>
  <dc:creator/>
  <cp:lastModifiedBy>conmu</cp:lastModifiedBy>
  <cp:revision>3</cp:revision>
  <dcterms:created xsi:type="dcterms:W3CDTF">2006-08-16T00:00:00Z</dcterms:created>
  <dcterms:modified xsi:type="dcterms:W3CDTF">2023-03-21T15:45:07Z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09D380C6D6444272B50352AD9A96AA2E</vt:lpwstr>
  </property>
  <property fmtid="{D5CDD505-2E9C-101B-9397-08002B2CF9AE}" pid="3" name="KSOProductBuildVer">
    <vt:lpwstr>1033-11.2.0.11513</vt:lpwstr>
  </property>
</Properties>
</file>