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2192000" cy="6858000"/>
  <p:notesSz cx="6858000" cy="9144000"/>
  <p:embeddedFontLst>
    <p:embeddedFont>
      <p:font typeface="Calibri" panose="020F0502020204030204"/>
      <p:regular r:id="rId15"/>
      <p:bold r:id="rId16"/>
      <p:italic r:id="rId17"/>
      <p:boldItalic r:id="rId18"/>
    </p:embeddedFont>
    <p:embeddedFont>
      <p:font typeface="Open Sans"/>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JWT là viết tắt của JSON Web Token, là một chuẩn mã hóa dữ liệu dưới dạng JSON được sử dụng để truyền thông tin xác thực giữa các bên trong một mạng hoặc ứng dụng web.</a:t>
            </a:r>
            <a:endParaRPr lang="en-US"/>
          </a:p>
          <a:p>
            <a:pPr marL="0" lvl="0" indent="0" algn="l" rtl="0">
              <a:spcBef>
                <a:spcPts val="0"/>
              </a:spcBef>
              <a:spcAft>
                <a:spcPts val="0"/>
              </a:spcAft>
              <a:buNone/>
            </a:pPr>
          </a:p>
          <a:p>
            <a:pPr marL="0" lvl="0" indent="0" algn="l" rtl="0">
              <a:spcBef>
                <a:spcPts val="0"/>
              </a:spcBef>
              <a:spcAft>
                <a:spcPts val="0"/>
              </a:spcAft>
              <a:buNone/>
            </a:pPr>
            <a:r>
              <a:rPr lang="en-US"/>
              <a:t>Mỗi JWT gồm ba phần cơ bản:</a:t>
            </a:r>
            <a:endParaRPr lang="en-US"/>
          </a:p>
          <a:p>
            <a:pPr marL="0" lvl="0" indent="0" algn="l" rtl="0">
              <a:spcBef>
                <a:spcPts val="0"/>
              </a:spcBef>
              <a:spcAft>
                <a:spcPts val="0"/>
              </a:spcAft>
              <a:buNone/>
            </a:pPr>
          </a:p>
          <a:p>
            <a:pPr marL="0" lvl="0" indent="0" algn="l" rtl="0">
              <a:spcBef>
                <a:spcPts val="0"/>
              </a:spcBef>
              <a:spcAft>
                <a:spcPts val="0"/>
              </a:spcAft>
              <a:buNone/>
            </a:pPr>
            <a:r>
              <a:rPr lang="en-US"/>
              <a:t>Header: Chứa loại token và thuật toán mã hóa được sử dụng để mã hóa phần thân.</a:t>
            </a:r>
            <a:endParaRPr lang="en-US"/>
          </a:p>
          <a:p>
            <a:pPr marL="0" lvl="0" indent="0" algn="l" rtl="0">
              <a:spcBef>
                <a:spcPts val="0"/>
              </a:spcBef>
              <a:spcAft>
                <a:spcPts val="0"/>
              </a:spcAft>
              <a:buNone/>
            </a:pPr>
            <a:r>
              <a:rPr lang="en-US"/>
              <a:t>Payload: Chứa thông tin cần truyền tải, chẳng hạn như thông tin về người dùng và quyền truy cập của họ.</a:t>
            </a:r>
            <a:endParaRPr lang="en-US"/>
          </a:p>
          <a:p>
            <a:pPr marL="0" lvl="0" indent="0" algn="l" rtl="0">
              <a:spcBef>
                <a:spcPts val="0"/>
              </a:spcBef>
              <a:spcAft>
                <a:spcPts val="0"/>
              </a:spcAft>
              <a:buNone/>
            </a:pPr>
            <a:r>
              <a:rPr lang="en-US"/>
              <a:t>Signature: Chữ ký số được tạo ra bằng cách mã hóa phần header và payload với một chìa khóa bí mật, sử dụng thuật toán đã chỉ định trong phần header.</a:t>
            </a:r>
            <a:endParaRPr lang="en-US"/>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JWT là viết tắt của JSON Web Token, là một chuẩn mã hóa dữ liệu dưới dạng JSON được sử dụng để truyền thông tin xác thực giữa các bên trong một mạng hoặc ứng dụng web.</a:t>
            </a:r>
            <a:endParaRPr lang="en-US"/>
          </a:p>
          <a:p>
            <a:pPr marL="0" lvl="0" indent="0" algn="l" rtl="0">
              <a:spcBef>
                <a:spcPts val="0"/>
              </a:spcBef>
              <a:spcAft>
                <a:spcPts val="0"/>
              </a:spcAft>
              <a:buNone/>
            </a:pPr>
          </a:p>
          <a:p>
            <a:pPr marL="0" lvl="0" indent="0" algn="l" rtl="0">
              <a:spcBef>
                <a:spcPts val="0"/>
              </a:spcBef>
              <a:spcAft>
                <a:spcPts val="0"/>
              </a:spcAft>
              <a:buNone/>
            </a:pPr>
            <a:r>
              <a:rPr lang="en-US"/>
              <a:t>Mỗi JWT gồm ba phần cơ bản:</a:t>
            </a:r>
            <a:endParaRPr lang="en-US"/>
          </a:p>
          <a:p>
            <a:pPr marL="0" lvl="0" indent="0" algn="l" rtl="0">
              <a:spcBef>
                <a:spcPts val="0"/>
              </a:spcBef>
              <a:spcAft>
                <a:spcPts val="0"/>
              </a:spcAft>
              <a:buNone/>
            </a:pPr>
          </a:p>
          <a:p>
            <a:pPr marL="0" lvl="0" indent="0" algn="l" rtl="0">
              <a:spcBef>
                <a:spcPts val="0"/>
              </a:spcBef>
              <a:spcAft>
                <a:spcPts val="0"/>
              </a:spcAft>
              <a:buNone/>
            </a:pPr>
            <a:r>
              <a:rPr lang="en-US"/>
              <a:t>Header: Chứa loại token và thuật toán mã hóa được sử dụng để mã hóa phần thân. Các giá trị được sử dụng trong phần này bao gồm HS256, HS384, HS512, RS256, RS384, RS512, ES256, ES384 và ES512.</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Payload: Chứa thông tin cần truyền tải, chẳng hạn như thông tin về người dùng và quyền truy cập của họ.</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Signature: Chữ ký số được tạo ra bằng cách mã hóa phần header và payload với một chìa khóa bí mật, sử dụng thuật toán đã chỉ định trong phần header,  sử dụng để xác minh thông báo không bị thay đổi trong quá trình thực hiện và trong trường hợp mã thông báo được ký bằng khóa riêng, chữ ký cũng có thể xác minh rằng người gửi JWT chính là người mà nó nói.</a:t>
            </a:r>
            <a:endParaRPr lang="en-US"/>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1b68e116ffb_1_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350">
                <a:solidFill>
                  <a:srgbClr val="1B1B1B"/>
                </a:solidFill>
                <a:highlight>
                  <a:srgbClr val="FFFFFF"/>
                </a:highlight>
                <a:latin typeface="Open Sans"/>
                <a:ea typeface="Open Sans"/>
                <a:cs typeface="Open Sans"/>
                <a:sym typeface="Open Sans"/>
              </a:rPr>
              <a:t>Authentication: Tình huống thường gặp nhất, khi user logged in, mỗi request tiếp đó đều kèm theo chuỗi token JWT, cho phép người dùng có thể truy cập đường dẫn, dịch vụ và tài nguyên được phép ứng với token đó. </a:t>
            </a:r>
            <a:endParaRPr sz="1350">
              <a:solidFill>
                <a:srgbClr val="1B1B1B"/>
              </a:solidFill>
              <a:highlight>
                <a:srgbClr val="FFFFFF"/>
              </a:highlight>
              <a:latin typeface="Open Sans"/>
              <a:ea typeface="Open Sans"/>
              <a:cs typeface="Open Sans"/>
              <a:sym typeface="Open Sans"/>
            </a:endParaRPr>
          </a:p>
          <a:p>
            <a:pPr marL="0" lvl="0" indent="0" algn="l" rtl="0">
              <a:spcBef>
                <a:spcPts val="0"/>
              </a:spcBef>
              <a:spcAft>
                <a:spcPts val="0"/>
              </a:spcAft>
              <a:buNone/>
            </a:pPr>
            <a:endParaRPr sz="1350">
              <a:solidFill>
                <a:srgbClr val="1B1B1B"/>
              </a:solidFill>
              <a:highlight>
                <a:srgbClr val="FFFFFF"/>
              </a:highlight>
              <a:latin typeface="Open Sans"/>
              <a:ea typeface="Open Sans"/>
              <a:cs typeface="Open Sans"/>
              <a:sym typeface="Open Sans"/>
            </a:endParaRPr>
          </a:p>
          <a:p>
            <a:pPr marL="0" lvl="0" indent="0" algn="l" rtl="0">
              <a:spcBef>
                <a:spcPts val="0"/>
              </a:spcBef>
              <a:spcAft>
                <a:spcPts val="0"/>
              </a:spcAft>
              <a:buNone/>
            </a:pPr>
            <a:r>
              <a:rPr lang="en-US" sz="1350">
                <a:solidFill>
                  <a:srgbClr val="1B1B1B"/>
                </a:solidFill>
                <a:highlight>
                  <a:srgbClr val="FFFFFF"/>
                </a:highlight>
                <a:latin typeface="Open Sans"/>
                <a:ea typeface="Open Sans"/>
                <a:cs typeface="Open Sans"/>
                <a:sym typeface="Open Sans"/>
              </a:rPr>
              <a:t> JSON Web Token cũng là một cách hữu hiệu và bảo mật để trao đổi thông tin giữa nhiều ứng dụng, bạn có thể chắc rằng người gửi chính là người mà họ nói rằng họ là (nói tóm tắt hơn là không hoặc khó để mạo danh bằng JWT)</a:t>
            </a:r>
            <a:endParaRPr sz="1350">
              <a:solidFill>
                <a:srgbClr val="1B1B1B"/>
              </a:solidFill>
              <a:highlight>
                <a:srgbClr val="FFFFFF"/>
              </a:highlight>
              <a:latin typeface="Open Sans"/>
              <a:ea typeface="Open Sans"/>
              <a:cs typeface="Open Sans"/>
              <a:sym typeface="Open Sans"/>
            </a:endParaRPr>
          </a:p>
        </p:txBody>
      </p:sp>
      <p:sp>
        <p:nvSpPr>
          <p:cNvPr id="241" name="Google Shape;241;g1b68e116ffb_1_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3" name="Google Shape;26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 name="Shape 15"/>
        <p:cNvGrpSpPr/>
        <p:nvPr/>
      </p:nvGrpSpPr>
      <p:grpSpPr>
        <a:xfrm>
          <a:off x="0" y="0"/>
          <a:ext cx="0" cy="0"/>
          <a:chOff x="0" y="0"/>
          <a:chExt cx="0" cy="0"/>
        </a:xfrm>
      </p:grpSpPr>
      <p:sp>
        <p:nvSpPr>
          <p:cNvPr id="16" name="Google Shape;16;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9" name="Shape 19"/>
        <p:cNvGrpSpPr/>
        <p:nvPr/>
      </p:nvGrpSpPr>
      <p:grpSpPr>
        <a:xfrm>
          <a:off x="0" y="0"/>
          <a:ext cx="0" cy="0"/>
          <a:chOff x="0" y="0"/>
          <a:chExt cx="0" cy="0"/>
        </a:xfrm>
      </p:grpSpPr>
      <p:sp>
        <p:nvSpPr>
          <p:cNvPr id="20" name="Google Shape;20;p10"/>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0"/>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5" name="Shape 25"/>
        <p:cNvGrpSpPr/>
        <p:nvPr/>
      </p:nvGrpSpPr>
      <p:grpSpPr>
        <a:xfrm>
          <a:off x="0" y="0"/>
          <a:ext cx="0" cy="0"/>
          <a:chOff x="0" y="0"/>
          <a:chExt cx="0" cy="0"/>
        </a:xfrm>
      </p:grpSpPr>
      <p:sp>
        <p:nvSpPr>
          <p:cNvPr id="26" name="Google Shape;26;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8" name="Google Shape;28;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title">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column content">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13"/>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14"/>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14"/>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14"/>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and title">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and title">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type="pic" idx="2"/>
          </p:nvPr>
        </p:nvSpPr>
        <p:spPr>
          <a:xfrm>
            <a:off x="5183188" y="987425"/>
            <a:ext cx="6172200" cy="4873625"/>
          </a:xfrm>
          <a:prstGeom prst="rect">
            <a:avLst/>
          </a:prstGeom>
          <a:noFill/>
          <a:ln>
            <a:noFill/>
          </a:ln>
        </p:spPr>
      </p:sp>
      <p:sp>
        <p:nvSpPr>
          <p:cNvPr id="68" name="Google Shape;68;p17"/>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1"/>
          <a:srcRect/>
          <a:stretch>
            <a:fillRect/>
          </a:stretch>
        </p:blipFill>
        <p:spPr>
          <a:xfrm>
            <a:off x="0" y="6096"/>
            <a:ext cx="12192000" cy="6851904"/>
          </a:xfrm>
          <a:prstGeom prst="rect">
            <a:avLst/>
          </a:prstGeom>
          <a:noFill/>
          <a:ln>
            <a:noFill/>
          </a:ln>
        </p:spPr>
      </p:pic>
      <p:pic>
        <p:nvPicPr>
          <p:cNvPr id="89" name="Google Shape;89;p1"/>
          <p:cNvPicPr preferRelativeResize="0"/>
          <p:nvPr/>
        </p:nvPicPr>
        <p:blipFill rotWithShape="1">
          <a:blip r:embed="rId2"/>
          <a:srcRect l="8451" r="9893"/>
          <a:stretch>
            <a:fillRect/>
          </a:stretch>
        </p:blipFill>
        <p:spPr>
          <a:xfrm>
            <a:off x="-595049" y="-1122937"/>
            <a:ext cx="13576515" cy="9351636"/>
          </a:xfrm>
          <a:prstGeom prst="rect">
            <a:avLst/>
          </a:prstGeom>
          <a:noFill/>
          <a:ln>
            <a:noFill/>
          </a:ln>
        </p:spPr>
      </p:pic>
      <p:pic>
        <p:nvPicPr>
          <p:cNvPr id="90" name="Google Shape;90;p1"/>
          <p:cNvPicPr preferRelativeResize="0"/>
          <p:nvPr/>
        </p:nvPicPr>
        <p:blipFill rotWithShape="1">
          <a:blip r:embed="rId3"/>
          <a:srcRect r="74331" b="88924"/>
          <a:stretch>
            <a:fillRect/>
          </a:stretch>
        </p:blipFill>
        <p:spPr>
          <a:xfrm>
            <a:off x="-273567" y="-138457"/>
            <a:ext cx="3129566" cy="759532"/>
          </a:xfrm>
          <a:prstGeom prst="rect">
            <a:avLst/>
          </a:prstGeom>
          <a:noFill/>
          <a:ln>
            <a:noFill/>
          </a:ln>
        </p:spPr>
      </p:pic>
      <p:pic>
        <p:nvPicPr>
          <p:cNvPr id="91" name="Google Shape;91;p1"/>
          <p:cNvPicPr preferRelativeResize="0"/>
          <p:nvPr/>
        </p:nvPicPr>
        <p:blipFill rotWithShape="1">
          <a:blip r:embed="rId3"/>
          <a:srcRect l="3063" t="10700" r="80880" b="48919"/>
          <a:stretch>
            <a:fillRect/>
          </a:stretch>
        </p:blipFill>
        <p:spPr>
          <a:xfrm>
            <a:off x="176850" y="476521"/>
            <a:ext cx="1909051" cy="2700303"/>
          </a:xfrm>
          <a:prstGeom prst="rect">
            <a:avLst/>
          </a:prstGeom>
          <a:noFill/>
          <a:ln>
            <a:noFill/>
          </a:ln>
        </p:spPr>
      </p:pic>
      <p:pic>
        <p:nvPicPr>
          <p:cNvPr id="92" name="Google Shape;92;p1"/>
          <p:cNvPicPr preferRelativeResize="0"/>
          <p:nvPr/>
        </p:nvPicPr>
        <p:blipFill rotWithShape="1">
          <a:blip r:embed="rId3"/>
          <a:srcRect l="4014" t="64415" r="75810" b="12295"/>
          <a:stretch>
            <a:fillRect/>
          </a:stretch>
        </p:blipFill>
        <p:spPr>
          <a:xfrm>
            <a:off x="646516" y="4336119"/>
            <a:ext cx="2560263" cy="1662160"/>
          </a:xfrm>
          <a:prstGeom prst="rect">
            <a:avLst/>
          </a:prstGeom>
          <a:noFill/>
          <a:ln>
            <a:noFill/>
          </a:ln>
        </p:spPr>
      </p:pic>
      <p:pic>
        <p:nvPicPr>
          <p:cNvPr id="93" name="Google Shape;93;p1"/>
          <p:cNvPicPr preferRelativeResize="0"/>
          <p:nvPr/>
        </p:nvPicPr>
        <p:blipFill rotWithShape="1">
          <a:blip r:embed="rId3"/>
          <a:srcRect l="9930" t="52957" r="82569" b="34646"/>
          <a:stretch>
            <a:fillRect/>
          </a:stretch>
        </p:blipFill>
        <p:spPr>
          <a:xfrm>
            <a:off x="1131375" y="3455851"/>
            <a:ext cx="914400" cy="850006"/>
          </a:xfrm>
          <a:prstGeom prst="rect">
            <a:avLst/>
          </a:prstGeom>
          <a:noFill/>
          <a:ln>
            <a:noFill/>
          </a:ln>
        </p:spPr>
      </p:pic>
      <p:pic>
        <p:nvPicPr>
          <p:cNvPr id="94" name="Google Shape;94;p1"/>
          <p:cNvPicPr preferRelativeResize="0"/>
          <p:nvPr/>
        </p:nvPicPr>
        <p:blipFill rotWithShape="1">
          <a:blip r:embed="rId3"/>
          <a:srcRect l="87465" t="1872" r="2499" b="79533"/>
          <a:stretch>
            <a:fillRect/>
          </a:stretch>
        </p:blipFill>
        <p:spPr>
          <a:xfrm>
            <a:off x="10864617" y="36535"/>
            <a:ext cx="1208563" cy="1259448"/>
          </a:xfrm>
          <a:prstGeom prst="rect">
            <a:avLst/>
          </a:prstGeom>
          <a:noFill/>
          <a:ln>
            <a:noFill/>
          </a:ln>
        </p:spPr>
      </p:pic>
      <p:pic>
        <p:nvPicPr>
          <p:cNvPr id="95" name="Google Shape;95;p1"/>
          <p:cNvPicPr preferRelativeResize="0"/>
          <p:nvPr/>
        </p:nvPicPr>
        <p:blipFill rotWithShape="1">
          <a:blip r:embed="rId4"/>
          <a:srcRect l="77535" t="37370" r="2076" b="14551"/>
          <a:stretch>
            <a:fillRect/>
          </a:stretch>
        </p:blipFill>
        <p:spPr>
          <a:xfrm>
            <a:off x="9506909" y="2705498"/>
            <a:ext cx="2141315" cy="2840293"/>
          </a:xfrm>
          <a:prstGeom prst="rect">
            <a:avLst/>
          </a:prstGeom>
          <a:noFill/>
          <a:ln>
            <a:noFill/>
          </a:ln>
        </p:spPr>
      </p:pic>
      <p:pic>
        <p:nvPicPr>
          <p:cNvPr id="96" name="Google Shape;96;p1"/>
          <p:cNvPicPr preferRelativeResize="0"/>
          <p:nvPr/>
        </p:nvPicPr>
        <p:blipFill rotWithShape="1">
          <a:blip r:embed="rId3"/>
          <a:srcRect l="73837" t="89393" r="6198" b="464"/>
          <a:stretch>
            <a:fillRect/>
          </a:stretch>
        </p:blipFill>
        <p:spPr>
          <a:xfrm>
            <a:off x="9757893" y="6144009"/>
            <a:ext cx="2434107" cy="695459"/>
          </a:xfrm>
          <a:prstGeom prst="rect">
            <a:avLst/>
          </a:prstGeom>
          <a:noFill/>
          <a:ln>
            <a:noFill/>
          </a:ln>
        </p:spPr>
      </p:pic>
      <p:pic>
        <p:nvPicPr>
          <p:cNvPr id="97" name="Google Shape;97;p1"/>
          <p:cNvPicPr preferRelativeResize="0"/>
          <p:nvPr/>
        </p:nvPicPr>
        <p:blipFill rotWithShape="1">
          <a:blip r:embed="rId5"/>
          <a:srcRect l="25422" r="19788" b="72883"/>
          <a:stretch>
            <a:fillRect/>
          </a:stretch>
        </p:blipFill>
        <p:spPr>
          <a:xfrm>
            <a:off x="3506928" y="-138457"/>
            <a:ext cx="6679771" cy="1859475"/>
          </a:xfrm>
          <a:prstGeom prst="rect">
            <a:avLst/>
          </a:prstGeom>
          <a:noFill/>
          <a:ln>
            <a:noFill/>
          </a:ln>
        </p:spPr>
      </p:pic>
      <p:pic>
        <p:nvPicPr>
          <p:cNvPr id="98" name="Google Shape;98;p1"/>
          <p:cNvPicPr preferRelativeResize="0"/>
          <p:nvPr/>
        </p:nvPicPr>
        <p:blipFill rotWithShape="1">
          <a:blip r:embed="rId6"/>
          <a:srcRect l="40169" t="78873" r="35931"/>
          <a:stretch>
            <a:fillRect/>
          </a:stretch>
        </p:blipFill>
        <p:spPr>
          <a:xfrm>
            <a:off x="4997364" y="5181539"/>
            <a:ext cx="3371603" cy="1676461"/>
          </a:xfrm>
          <a:prstGeom prst="rect">
            <a:avLst/>
          </a:prstGeom>
          <a:noFill/>
          <a:ln>
            <a:noFill/>
          </a:ln>
        </p:spPr>
      </p:pic>
      <p:sp>
        <p:nvSpPr>
          <p:cNvPr id="99" name="Google Shape;99;p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996271" y="1750360"/>
            <a:ext cx="8101160" cy="9220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chemeClr val="accent1"/>
                </a:solidFill>
                <a:latin typeface="Calibri" panose="020F0502020204030204"/>
                <a:ea typeface="Calibri" panose="020F0502020204030204"/>
                <a:cs typeface="Calibri" panose="020F0502020204030204"/>
                <a:sym typeface="Calibri" panose="020F0502020204030204"/>
              </a:rPr>
              <a:t>JWT</a:t>
            </a:r>
            <a:endParaRPr sz="5400" b="1" i="0" u="none" strike="noStrike" cap="none">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00" name="Google Shape;100;p1"/>
          <p:cNvSpPr/>
          <p:nvPr/>
        </p:nvSpPr>
        <p:spPr>
          <a:xfrm>
            <a:off x="3792485" y="3214675"/>
            <a:ext cx="5162782" cy="638075"/>
          </a:xfrm>
          <a:prstGeom prst="rect">
            <a:avLst/>
          </a:prstGeom>
          <a:noFill/>
          <a:ln w="25400" cap="flat" cmpd="sng">
            <a:solidFill>
              <a:srgbClr val="E8411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1" name="Google Shape;101;p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935506" y="3245790"/>
            <a:ext cx="4870536"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E84117"/>
                </a:solidFill>
                <a:latin typeface="Calibri" panose="020F0502020204030204"/>
                <a:ea typeface="Calibri" panose="020F0502020204030204"/>
                <a:cs typeface="Calibri" panose="020F0502020204030204"/>
                <a:sym typeface="Calibri" panose="020F0502020204030204"/>
              </a:rPr>
              <a:t>PRN231-Group 8</a:t>
            </a:r>
            <a:endParaRPr sz="3200" b="1" i="0" u="none" strike="noStrike" cap="none">
              <a:solidFill>
                <a:srgbClr val="E84117"/>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txBox="1"/>
          <p:nvPr/>
        </p:nvSpPr>
        <p:spPr>
          <a:xfrm>
            <a:off x="3890010" y="4305935"/>
            <a:ext cx="441198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Nguyen Thi Hien Luong - Tran Duy Dang</a:t>
            </a: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1"/>
          <a:srcRect/>
          <a:stretch>
            <a:fillRect/>
          </a:stretch>
        </p:blipFill>
        <p:spPr>
          <a:xfrm>
            <a:off x="0" y="6096"/>
            <a:ext cx="12192000" cy="6851904"/>
          </a:xfrm>
          <a:prstGeom prst="rect">
            <a:avLst/>
          </a:prstGeom>
          <a:noFill/>
          <a:ln>
            <a:noFill/>
          </a:ln>
        </p:spPr>
      </p:pic>
      <p:pic>
        <p:nvPicPr>
          <p:cNvPr id="108" name="Google Shape;108;p2"/>
          <p:cNvPicPr preferRelativeResize="0"/>
          <p:nvPr/>
        </p:nvPicPr>
        <p:blipFill rotWithShape="1">
          <a:blip r:embed="rId2"/>
          <a:srcRect l="8451" r="9893"/>
          <a:stretch>
            <a:fillRect/>
          </a:stretch>
        </p:blipFill>
        <p:spPr>
          <a:xfrm>
            <a:off x="-519484" y="-1247397"/>
            <a:ext cx="13576515" cy="9351636"/>
          </a:xfrm>
          <a:prstGeom prst="rect">
            <a:avLst/>
          </a:prstGeom>
          <a:noFill/>
          <a:ln>
            <a:noFill/>
          </a:ln>
        </p:spPr>
      </p:pic>
      <p:sp>
        <p:nvSpPr>
          <p:cNvPr id="109" name="Google Shape;109;p2"/>
          <p:cNvSpPr/>
          <p:nvPr/>
        </p:nvSpPr>
        <p:spPr>
          <a:xfrm>
            <a:off x="2091195" y="1778832"/>
            <a:ext cx="1363775" cy="3299621"/>
          </a:xfrm>
          <a:prstGeom prst="rect">
            <a:avLst/>
          </a:prstGeom>
          <a:noFill/>
          <a:ln w="25400" cap="flat" cmpd="sng">
            <a:solidFill>
              <a:srgbClr val="4F3F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10" name="Google Shape;110;p2"/>
          <p:cNvSpPr txBox="1"/>
          <p:nvPr/>
        </p:nvSpPr>
        <p:spPr>
          <a:xfrm rot="5400000">
            <a:off x="1483733" y="2909999"/>
            <a:ext cx="26085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E84118"/>
                </a:solidFill>
                <a:latin typeface="Calibri" panose="020F0502020204030204"/>
                <a:ea typeface="Calibri" panose="020F0502020204030204"/>
                <a:cs typeface="Calibri" panose="020F0502020204030204"/>
                <a:sym typeface="Calibri" panose="020F0502020204030204"/>
              </a:rPr>
              <a:t>CONTENT</a:t>
            </a:r>
            <a:endParaRPr sz="4400" b="1">
              <a:solidFill>
                <a:srgbClr val="E84118"/>
              </a:solidFill>
              <a:latin typeface="Calibri" panose="020F0502020204030204"/>
              <a:ea typeface="Calibri" panose="020F0502020204030204"/>
              <a:cs typeface="Calibri" panose="020F0502020204030204"/>
              <a:sym typeface="Calibri" panose="020F0502020204030204"/>
            </a:endParaRPr>
          </a:p>
        </p:txBody>
      </p:sp>
      <p:pic>
        <p:nvPicPr>
          <p:cNvPr id="111" name="Google Shape;111;p2"/>
          <p:cNvPicPr preferRelativeResize="0"/>
          <p:nvPr/>
        </p:nvPicPr>
        <p:blipFill rotWithShape="1">
          <a:blip r:embed="rId3"/>
          <a:srcRect r="74331" b="88924"/>
          <a:stretch>
            <a:fillRect/>
          </a:stretch>
        </p:blipFill>
        <p:spPr>
          <a:xfrm>
            <a:off x="-300556" y="100869"/>
            <a:ext cx="3129566" cy="759532"/>
          </a:xfrm>
          <a:prstGeom prst="rect">
            <a:avLst/>
          </a:prstGeom>
          <a:noFill/>
          <a:ln>
            <a:noFill/>
          </a:ln>
        </p:spPr>
      </p:pic>
      <p:pic>
        <p:nvPicPr>
          <p:cNvPr id="112" name="Google Shape;112;p2"/>
          <p:cNvPicPr preferRelativeResize="0"/>
          <p:nvPr/>
        </p:nvPicPr>
        <p:blipFill rotWithShape="1">
          <a:blip r:embed="rId3"/>
          <a:srcRect l="9930" t="52957" r="82569" b="34646"/>
          <a:stretch>
            <a:fillRect/>
          </a:stretch>
        </p:blipFill>
        <p:spPr>
          <a:xfrm>
            <a:off x="2418507" y="5224771"/>
            <a:ext cx="1088421" cy="1011772"/>
          </a:xfrm>
          <a:prstGeom prst="rect">
            <a:avLst/>
          </a:prstGeom>
          <a:noFill/>
          <a:ln>
            <a:noFill/>
          </a:ln>
        </p:spPr>
      </p:pic>
      <p:pic>
        <p:nvPicPr>
          <p:cNvPr id="113" name="Google Shape;113;p2"/>
          <p:cNvPicPr preferRelativeResize="0"/>
          <p:nvPr/>
        </p:nvPicPr>
        <p:blipFill rotWithShape="1">
          <a:blip r:embed="rId3"/>
          <a:srcRect l="87465" t="1872" r="2499" b="79533"/>
          <a:stretch>
            <a:fillRect/>
          </a:stretch>
        </p:blipFill>
        <p:spPr>
          <a:xfrm>
            <a:off x="10864617" y="36535"/>
            <a:ext cx="1208563" cy="1259448"/>
          </a:xfrm>
          <a:prstGeom prst="rect">
            <a:avLst/>
          </a:prstGeom>
          <a:noFill/>
          <a:ln>
            <a:noFill/>
          </a:ln>
        </p:spPr>
      </p:pic>
      <p:pic>
        <p:nvPicPr>
          <p:cNvPr id="114" name="Google Shape;114;p2"/>
          <p:cNvPicPr preferRelativeResize="0"/>
          <p:nvPr/>
        </p:nvPicPr>
        <p:blipFill rotWithShape="1">
          <a:blip r:embed="rId3"/>
          <a:srcRect l="73837" t="89393" r="6198" b="464"/>
          <a:stretch>
            <a:fillRect/>
          </a:stretch>
        </p:blipFill>
        <p:spPr>
          <a:xfrm>
            <a:off x="9757893" y="6144009"/>
            <a:ext cx="2434107" cy="695459"/>
          </a:xfrm>
          <a:prstGeom prst="rect">
            <a:avLst/>
          </a:prstGeom>
          <a:noFill/>
          <a:ln>
            <a:noFill/>
          </a:ln>
        </p:spPr>
      </p:pic>
      <p:pic>
        <p:nvPicPr>
          <p:cNvPr id="115" name="Google Shape;115;p2"/>
          <p:cNvPicPr preferRelativeResize="0"/>
          <p:nvPr/>
        </p:nvPicPr>
        <p:blipFill rotWithShape="1">
          <a:blip r:embed="rId4"/>
          <a:srcRect l="3063" t="10700" r="80880" b="48919"/>
          <a:stretch>
            <a:fillRect/>
          </a:stretch>
        </p:blipFill>
        <p:spPr>
          <a:xfrm>
            <a:off x="76907" y="705404"/>
            <a:ext cx="1460110" cy="2065287"/>
          </a:xfrm>
          <a:prstGeom prst="rect">
            <a:avLst/>
          </a:prstGeom>
          <a:noFill/>
          <a:ln>
            <a:noFill/>
          </a:ln>
        </p:spPr>
      </p:pic>
      <p:pic>
        <p:nvPicPr>
          <p:cNvPr id="116" name="Google Shape;116;p2"/>
          <p:cNvPicPr preferRelativeResize="0"/>
          <p:nvPr/>
        </p:nvPicPr>
        <p:blipFill rotWithShape="1">
          <a:blip r:embed="rId3"/>
          <a:srcRect l="4014" t="64415" r="75810" b="12295"/>
          <a:stretch>
            <a:fillRect/>
          </a:stretch>
        </p:blipFill>
        <p:spPr>
          <a:xfrm>
            <a:off x="-135252" y="5340393"/>
            <a:ext cx="2560263" cy="1662160"/>
          </a:xfrm>
          <a:prstGeom prst="rect">
            <a:avLst/>
          </a:prstGeom>
          <a:noFill/>
          <a:ln>
            <a:noFill/>
          </a:ln>
        </p:spPr>
      </p:pic>
      <p:pic>
        <p:nvPicPr>
          <p:cNvPr id="117" name="Google Shape;117;p2"/>
          <p:cNvPicPr preferRelativeResize="0"/>
          <p:nvPr/>
        </p:nvPicPr>
        <p:blipFill rotWithShape="1">
          <a:blip r:embed="rId5"/>
          <a:srcRect l="77535" t="37370" r="2076" b="14551"/>
          <a:stretch>
            <a:fillRect/>
          </a:stretch>
        </p:blipFill>
        <p:spPr>
          <a:xfrm>
            <a:off x="9738607" y="3231439"/>
            <a:ext cx="2141315" cy="2840293"/>
          </a:xfrm>
          <a:prstGeom prst="rect">
            <a:avLst/>
          </a:prstGeom>
          <a:noFill/>
          <a:ln>
            <a:noFill/>
          </a:ln>
        </p:spPr>
      </p:pic>
      <p:pic>
        <p:nvPicPr>
          <p:cNvPr id="118" name="Google Shape;118;p2"/>
          <p:cNvPicPr preferRelativeResize="0"/>
          <p:nvPr/>
        </p:nvPicPr>
        <p:blipFill rotWithShape="1">
          <a:blip r:embed="rId6"/>
          <a:srcRect l="25422" r="19788" b="72883"/>
          <a:stretch>
            <a:fillRect/>
          </a:stretch>
        </p:blipFill>
        <p:spPr>
          <a:xfrm>
            <a:off x="3506928" y="-138457"/>
            <a:ext cx="6679771" cy="1859475"/>
          </a:xfrm>
          <a:prstGeom prst="rect">
            <a:avLst/>
          </a:prstGeom>
          <a:noFill/>
          <a:ln>
            <a:noFill/>
          </a:ln>
        </p:spPr>
      </p:pic>
      <p:sp>
        <p:nvSpPr>
          <p:cNvPr id="119" name="Google Shape;119;p2"/>
          <p:cNvSpPr/>
          <p:nvPr/>
        </p:nvSpPr>
        <p:spPr>
          <a:xfrm>
            <a:off x="5391242" y="1921241"/>
            <a:ext cx="511458" cy="511458"/>
          </a:xfrm>
          <a:prstGeom prst="ellipse">
            <a:avLst/>
          </a:prstGeom>
          <a:solidFill>
            <a:srgbClr val="37BD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0" name="Google Shape;120;p2"/>
          <p:cNvSpPr/>
          <p:nvPr/>
        </p:nvSpPr>
        <p:spPr>
          <a:xfrm>
            <a:off x="5336632" y="2897738"/>
            <a:ext cx="511458" cy="511458"/>
          </a:xfrm>
          <a:prstGeom prst="ellipse">
            <a:avLst/>
          </a:prstGeom>
          <a:solidFill>
            <a:srgbClr val="F3DD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2"/>
          <p:cNvSpPr txBox="1"/>
          <p:nvPr/>
        </p:nvSpPr>
        <p:spPr>
          <a:xfrm>
            <a:off x="6138545" y="1884680"/>
            <a:ext cx="3538855"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37BDE8"/>
                </a:solidFill>
                <a:latin typeface="Calibri" panose="020F0502020204030204"/>
                <a:ea typeface="Calibri" panose="020F0502020204030204"/>
                <a:cs typeface="Calibri" panose="020F0502020204030204"/>
                <a:sym typeface="Calibri" panose="020F0502020204030204"/>
              </a:rPr>
              <a:t>1.What is Jwt?</a:t>
            </a:r>
            <a:endParaRPr sz="3200" b="1">
              <a:solidFill>
                <a:srgbClr val="37BDE8"/>
              </a:solidFill>
              <a:latin typeface="Calibri" panose="020F0502020204030204"/>
              <a:ea typeface="Calibri" panose="020F0502020204030204"/>
              <a:cs typeface="Calibri" panose="020F0502020204030204"/>
              <a:sym typeface="Calibri" panose="020F0502020204030204"/>
            </a:endParaRPr>
          </a:p>
        </p:txBody>
      </p:sp>
      <p:sp>
        <p:nvSpPr>
          <p:cNvPr id="122" name="Google Shape;122;p2"/>
          <p:cNvSpPr txBox="1"/>
          <p:nvPr/>
        </p:nvSpPr>
        <p:spPr>
          <a:xfrm>
            <a:off x="5973445" y="2770505"/>
            <a:ext cx="4396105" cy="10763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C000"/>
                </a:solidFill>
                <a:latin typeface="Calibri" panose="020F0502020204030204"/>
                <a:ea typeface="Calibri" panose="020F0502020204030204"/>
                <a:cs typeface="Calibri" panose="020F0502020204030204"/>
                <a:sym typeface="Calibri" panose="020F0502020204030204"/>
              </a:rPr>
              <a:t>2. Apply JWT to Authen &amp; Author to API</a:t>
            </a:r>
            <a:endParaRPr sz="3200" b="1">
              <a:solidFill>
                <a:srgbClr val="FFC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2"/>
                                        </p:tgtEl>
                                        <p:attrNameLst>
                                          <p:attrName>style.visibility</p:attrName>
                                        </p:attrNameLst>
                                      </p:cBhvr>
                                      <p:to>
                                        <p:strVal val="visible"/>
                                      </p:to>
                                    </p:set>
                                    <p:animEffect transition="in" filter="fade">
                                      <p:cBhvr>
                                        <p:cTn id="11"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pic>
        <p:nvPicPr>
          <p:cNvPr id="127" name="Google Shape;127;p3"/>
          <p:cNvPicPr preferRelativeResize="0"/>
          <p:nvPr/>
        </p:nvPicPr>
        <p:blipFill rotWithShape="1">
          <a:blip r:embed="rId1"/>
          <a:srcRect/>
          <a:stretch>
            <a:fillRect/>
          </a:stretch>
        </p:blipFill>
        <p:spPr>
          <a:xfrm>
            <a:off x="0" y="6096"/>
            <a:ext cx="12192000" cy="6851904"/>
          </a:xfrm>
          <a:prstGeom prst="rect">
            <a:avLst/>
          </a:prstGeom>
          <a:noFill/>
          <a:ln>
            <a:noFill/>
          </a:ln>
        </p:spPr>
      </p:pic>
      <p:pic>
        <p:nvPicPr>
          <p:cNvPr id="128" name="Google Shape;128;p3"/>
          <p:cNvPicPr preferRelativeResize="0"/>
          <p:nvPr/>
        </p:nvPicPr>
        <p:blipFill rotWithShape="1">
          <a:blip r:embed="rId2"/>
          <a:srcRect l="8451" r="9893"/>
          <a:stretch>
            <a:fillRect/>
          </a:stretch>
        </p:blipFill>
        <p:spPr>
          <a:xfrm>
            <a:off x="-650929" y="-1122937"/>
            <a:ext cx="13576515" cy="9351636"/>
          </a:xfrm>
          <a:prstGeom prst="rect">
            <a:avLst/>
          </a:prstGeom>
          <a:noFill/>
          <a:ln>
            <a:noFill/>
          </a:ln>
        </p:spPr>
      </p:pic>
      <p:pic>
        <p:nvPicPr>
          <p:cNvPr id="129" name="Google Shape;129;p3"/>
          <p:cNvPicPr preferRelativeResize="0"/>
          <p:nvPr/>
        </p:nvPicPr>
        <p:blipFill rotWithShape="1">
          <a:blip r:embed="rId3"/>
          <a:srcRect r="74331" b="88924"/>
          <a:stretch>
            <a:fillRect/>
          </a:stretch>
        </p:blipFill>
        <p:spPr>
          <a:xfrm>
            <a:off x="-300556" y="100869"/>
            <a:ext cx="3129566" cy="759532"/>
          </a:xfrm>
          <a:prstGeom prst="rect">
            <a:avLst/>
          </a:prstGeom>
          <a:noFill/>
          <a:ln>
            <a:noFill/>
          </a:ln>
        </p:spPr>
      </p:pic>
      <p:pic>
        <p:nvPicPr>
          <p:cNvPr id="130" name="Google Shape;130;p3"/>
          <p:cNvPicPr preferRelativeResize="0"/>
          <p:nvPr/>
        </p:nvPicPr>
        <p:blipFill rotWithShape="1">
          <a:blip r:embed="rId3"/>
          <a:srcRect l="9930" t="52957" r="82569" b="34646"/>
          <a:stretch>
            <a:fillRect/>
          </a:stretch>
        </p:blipFill>
        <p:spPr>
          <a:xfrm>
            <a:off x="1522395" y="4763267"/>
            <a:ext cx="1593910" cy="1481663"/>
          </a:xfrm>
          <a:prstGeom prst="rect">
            <a:avLst/>
          </a:prstGeom>
          <a:noFill/>
          <a:ln>
            <a:noFill/>
          </a:ln>
        </p:spPr>
      </p:pic>
      <p:pic>
        <p:nvPicPr>
          <p:cNvPr id="131" name="Google Shape;131;p3"/>
          <p:cNvPicPr preferRelativeResize="0"/>
          <p:nvPr/>
        </p:nvPicPr>
        <p:blipFill rotWithShape="1">
          <a:blip r:embed="rId3"/>
          <a:srcRect l="87465" t="1872" r="2499" b="79533"/>
          <a:stretch>
            <a:fillRect/>
          </a:stretch>
        </p:blipFill>
        <p:spPr>
          <a:xfrm>
            <a:off x="10864617" y="36535"/>
            <a:ext cx="1208563" cy="1259448"/>
          </a:xfrm>
          <a:prstGeom prst="rect">
            <a:avLst/>
          </a:prstGeom>
          <a:noFill/>
          <a:ln>
            <a:noFill/>
          </a:ln>
        </p:spPr>
      </p:pic>
      <p:pic>
        <p:nvPicPr>
          <p:cNvPr id="132" name="Google Shape;132;p3"/>
          <p:cNvPicPr preferRelativeResize="0"/>
          <p:nvPr/>
        </p:nvPicPr>
        <p:blipFill rotWithShape="1">
          <a:blip r:embed="rId3"/>
          <a:srcRect l="73837" t="89393" r="6198" b="464"/>
          <a:stretch>
            <a:fillRect/>
          </a:stretch>
        </p:blipFill>
        <p:spPr>
          <a:xfrm>
            <a:off x="8864434" y="5888735"/>
            <a:ext cx="3327566" cy="950733"/>
          </a:xfrm>
          <a:prstGeom prst="rect">
            <a:avLst/>
          </a:prstGeom>
          <a:noFill/>
          <a:ln>
            <a:noFill/>
          </a:ln>
        </p:spPr>
      </p:pic>
      <p:pic>
        <p:nvPicPr>
          <p:cNvPr id="133" name="Google Shape;133;p3"/>
          <p:cNvPicPr preferRelativeResize="0"/>
          <p:nvPr/>
        </p:nvPicPr>
        <p:blipFill rotWithShape="1">
          <a:blip r:embed="rId3"/>
          <a:srcRect l="3063" t="10700" r="80880" b="48919"/>
          <a:stretch>
            <a:fillRect/>
          </a:stretch>
        </p:blipFill>
        <p:spPr>
          <a:xfrm>
            <a:off x="2004299" y="1436932"/>
            <a:ext cx="2765178" cy="3911272"/>
          </a:xfrm>
          <a:prstGeom prst="rect">
            <a:avLst/>
          </a:prstGeom>
          <a:noFill/>
          <a:ln>
            <a:noFill/>
          </a:ln>
        </p:spPr>
      </p:pic>
      <p:pic>
        <p:nvPicPr>
          <p:cNvPr id="134" name="Google Shape;134;p3"/>
          <p:cNvPicPr preferRelativeResize="0"/>
          <p:nvPr/>
        </p:nvPicPr>
        <p:blipFill rotWithShape="1">
          <a:blip r:embed="rId4"/>
          <a:srcRect l="25422" r="19788" b="72883"/>
          <a:stretch>
            <a:fillRect/>
          </a:stretch>
        </p:blipFill>
        <p:spPr>
          <a:xfrm>
            <a:off x="3479939" y="-74716"/>
            <a:ext cx="7783441" cy="2166708"/>
          </a:xfrm>
          <a:prstGeom prst="rect">
            <a:avLst/>
          </a:prstGeom>
          <a:noFill/>
          <a:ln>
            <a:noFill/>
          </a:ln>
        </p:spPr>
      </p:pic>
      <p:sp>
        <p:nvSpPr>
          <p:cNvPr id="135" name="Google Shape;135;p3"/>
          <p:cNvSpPr txBox="1"/>
          <p:nvPr/>
        </p:nvSpPr>
        <p:spPr>
          <a:xfrm>
            <a:off x="5291126" y="2884663"/>
            <a:ext cx="5800200" cy="10158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6000" b="1">
                <a:solidFill>
                  <a:srgbClr val="36BAE7"/>
                </a:solidFill>
                <a:latin typeface="Calibri" panose="020F0502020204030204"/>
                <a:ea typeface="Calibri" panose="020F0502020204030204"/>
                <a:cs typeface="Calibri" panose="020F0502020204030204"/>
                <a:sym typeface="Calibri" panose="020F0502020204030204"/>
              </a:rPr>
              <a:t>1.What is Jwt?</a:t>
            </a:r>
            <a:endParaRPr sz="6000" b="1">
              <a:solidFill>
                <a:srgbClr val="36BAE7"/>
              </a:solidFill>
              <a:latin typeface="Calibri" panose="020F0502020204030204"/>
              <a:ea typeface="Calibri" panose="020F0502020204030204"/>
              <a:cs typeface="Calibri" panose="020F0502020204030204"/>
              <a:sym typeface="Calibri" panose="020F0502020204030204"/>
            </a:endParaRPr>
          </a:p>
        </p:txBody>
      </p:sp>
      <p:pic>
        <p:nvPicPr>
          <p:cNvPr id="136" name="Google Shape;136;p3"/>
          <p:cNvPicPr preferRelativeResize="0"/>
          <p:nvPr/>
        </p:nvPicPr>
        <p:blipFill rotWithShape="1">
          <a:blip r:embed="rId5"/>
          <a:srcRect l="40169" t="78873" r="35931"/>
          <a:stretch>
            <a:fillRect/>
          </a:stretch>
        </p:blipFill>
        <p:spPr>
          <a:xfrm>
            <a:off x="4997364" y="5181539"/>
            <a:ext cx="3371603" cy="16764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pic>
        <p:nvPicPr>
          <p:cNvPr id="141" name="Google Shape;141;p4"/>
          <p:cNvPicPr preferRelativeResize="0"/>
          <p:nvPr/>
        </p:nvPicPr>
        <p:blipFill rotWithShape="1">
          <a:blip r:embed="rId1"/>
          <a:srcRect/>
          <a:stretch>
            <a:fillRect/>
          </a:stretch>
        </p:blipFill>
        <p:spPr>
          <a:xfrm>
            <a:off x="0" y="6096"/>
            <a:ext cx="12192000" cy="6851904"/>
          </a:xfrm>
          <a:prstGeom prst="rect">
            <a:avLst/>
          </a:prstGeom>
          <a:noFill/>
          <a:ln>
            <a:noFill/>
          </a:ln>
        </p:spPr>
      </p:pic>
      <p:sp>
        <p:nvSpPr>
          <p:cNvPr id="142" name="Google Shape;142;p4"/>
          <p:cNvSpPr/>
          <p:nvPr/>
        </p:nvSpPr>
        <p:spPr>
          <a:xfrm>
            <a:off x="353518" y="359319"/>
            <a:ext cx="11495582" cy="6174831"/>
          </a:xfrm>
          <a:prstGeom prst="roundRect">
            <a:avLst>
              <a:gd name="adj" fmla="val 0"/>
            </a:avLst>
          </a:prstGeom>
          <a:solidFill>
            <a:schemeClr val="lt1"/>
          </a:solidFill>
          <a:ln w="28575" cap="flat" cmpd="sng">
            <a:solidFill>
              <a:srgbClr val="4F3F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43" name="Google Shape;143;p4"/>
          <p:cNvPicPr preferRelativeResize="0"/>
          <p:nvPr/>
        </p:nvPicPr>
        <p:blipFill rotWithShape="1">
          <a:blip r:embed="rId2"/>
          <a:srcRect l="25422" r="34349" b="72883"/>
          <a:stretch>
            <a:fillRect/>
          </a:stretch>
        </p:blipFill>
        <p:spPr>
          <a:xfrm>
            <a:off x="-407461" y="132646"/>
            <a:ext cx="4266229" cy="1617455"/>
          </a:xfrm>
          <a:prstGeom prst="rect">
            <a:avLst/>
          </a:prstGeom>
          <a:noFill/>
          <a:ln>
            <a:noFill/>
          </a:ln>
        </p:spPr>
      </p:pic>
      <p:pic>
        <p:nvPicPr>
          <p:cNvPr id="144" name="Google Shape;144;p4"/>
          <p:cNvPicPr preferRelativeResize="0"/>
          <p:nvPr/>
        </p:nvPicPr>
        <p:blipFill rotWithShape="1">
          <a:blip r:embed="rId3"/>
          <a:srcRect l="64789" r="19788" b="72883"/>
          <a:stretch>
            <a:fillRect/>
          </a:stretch>
        </p:blipFill>
        <p:spPr>
          <a:xfrm>
            <a:off x="8801747" y="-182246"/>
            <a:ext cx="1953996" cy="1932347"/>
          </a:xfrm>
          <a:prstGeom prst="rect">
            <a:avLst/>
          </a:prstGeom>
          <a:noFill/>
          <a:ln>
            <a:noFill/>
          </a:ln>
        </p:spPr>
      </p:pic>
      <p:pic>
        <p:nvPicPr>
          <p:cNvPr id="145" name="Google Shape;145;p4"/>
          <p:cNvPicPr preferRelativeResize="0"/>
          <p:nvPr/>
        </p:nvPicPr>
        <p:blipFill rotWithShape="1">
          <a:blip r:embed="rId4"/>
          <a:srcRect l="3063" t="10700" r="80880" b="48919"/>
          <a:stretch>
            <a:fillRect/>
          </a:stretch>
        </p:blipFill>
        <p:spPr>
          <a:xfrm>
            <a:off x="10932502" y="6096"/>
            <a:ext cx="1232970" cy="1744005"/>
          </a:xfrm>
          <a:prstGeom prst="rect">
            <a:avLst/>
          </a:prstGeom>
          <a:noFill/>
          <a:ln>
            <a:noFill/>
          </a:ln>
        </p:spPr>
      </p:pic>
      <p:pic>
        <p:nvPicPr>
          <p:cNvPr id="146" name="Google Shape;146;p4"/>
          <p:cNvPicPr preferRelativeResize="0"/>
          <p:nvPr/>
        </p:nvPicPr>
        <p:blipFill rotWithShape="1">
          <a:blip r:embed="rId5"/>
          <a:srcRect l="4014" t="64415" r="75810" b="12295"/>
          <a:stretch>
            <a:fillRect/>
          </a:stretch>
        </p:blipFill>
        <p:spPr>
          <a:xfrm>
            <a:off x="-75671" y="5852160"/>
            <a:ext cx="1589654" cy="1032027"/>
          </a:xfrm>
          <a:prstGeom prst="rect">
            <a:avLst/>
          </a:prstGeom>
          <a:noFill/>
          <a:ln>
            <a:noFill/>
          </a:ln>
        </p:spPr>
      </p:pic>
      <p:pic>
        <p:nvPicPr>
          <p:cNvPr id="147" name="Google Shape;147;p4"/>
          <p:cNvPicPr preferRelativeResize="0"/>
          <p:nvPr/>
        </p:nvPicPr>
        <p:blipFill rotWithShape="1">
          <a:blip r:embed="rId6"/>
          <a:srcRect l="77535" t="37370" r="2076" b="14551"/>
          <a:stretch>
            <a:fillRect/>
          </a:stretch>
        </p:blipFill>
        <p:spPr>
          <a:xfrm>
            <a:off x="10947763" y="5006385"/>
            <a:ext cx="1415687" cy="1877802"/>
          </a:xfrm>
          <a:prstGeom prst="rect">
            <a:avLst/>
          </a:prstGeom>
          <a:noFill/>
          <a:ln>
            <a:noFill/>
          </a:ln>
        </p:spPr>
      </p:pic>
      <p:sp>
        <p:nvSpPr>
          <p:cNvPr id="148" name="Google Shape;148;p4"/>
          <p:cNvSpPr/>
          <p:nvPr/>
        </p:nvSpPr>
        <p:spPr>
          <a:xfrm>
            <a:off x="1468158" y="-1371601"/>
            <a:ext cx="955002" cy="1182411"/>
          </a:xfrm>
          <a:prstGeom prst="rect">
            <a:avLst/>
          </a:prstGeom>
          <a:solidFill>
            <a:srgbClr val="36BA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9" name="Google Shape;149;p4"/>
          <p:cNvSpPr/>
          <p:nvPr/>
        </p:nvSpPr>
        <p:spPr>
          <a:xfrm>
            <a:off x="2423160" y="-1371601"/>
            <a:ext cx="955002" cy="1182411"/>
          </a:xfrm>
          <a:prstGeom prst="rect">
            <a:avLst/>
          </a:prstGeom>
          <a:solidFill>
            <a:srgbClr val="F3DD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0" name="Google Shape;150;p4"/>
          <p:cNvSpPr/>
          <p:nvPr/>
        </p:nvSpPr>
        <p:spPr>
          <a:xfrm>
            <a:off x="3378162" y="-1373615"/>
            <a:ext cx="955002" cy="1182411"/>
          </a:xfrm>
          <a:prstGeom prst="rect">
            <a:avLst/>
          </a:prstGeom>
          <a:solidFill>
            <a:srgbClr val="E841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1" name="Google Shape;151;p4"/>
          <p:cNvSpPr/>
          <p:nvPr/>
        </p:nvSpPr>
        <p:spPr>
          <a:xfrm>
            <a:off x="4333164" y="-1373615"/>
            <a:ext cx="955002" cy="1182411"/>
          </a:xfrm>
          <a:prstGeom prst="rect">
            <a:avLst/>
          </a:prstGeom>
          <a:solidFill>
            <a:srgbClr val="4F3F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2" name="Google Shape;152;p4"/>
          <p:cNvSpPr/>
          <p:nvPr/>
        </p:nvSpPr>
        <p:spPr>
          <a:xfrm rot="-3066946">
            <a:off x="3006971" y="2205406"/>
            <a:ext cx="824945" cy="720190"/>
          </a:xfrm>
          <a:prstGeom prst="roundRect">
            <a:avLst>
              <a:gd name="adj" fmla="val 16667"/>
            </a:avLst>
          </a:prstGeom>
          <a:solidFill>
            <a:srgbClr val="F3DD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3" name="Google Shape;153;p4"/>
          <p:cNvSpPr/>
          <p:nvPr/>
        </p:nvSpPr>
        <p:spPr>
          <a:xfrm rot="-3066946">
            <a:off x="3989697" y="3726615"/>
            <a:ext cx="720190" cy="877322"/>
          </a:xfrm>
          <a:prstGeom prst="roundRect">
            <a:avLst>
              <a:gd name="adj" fmla="val 16667"/>
            </a:avLst>
          </a:prstGeom>
          <a:solidFill>
            <a:srgbClr val="36BA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4" name="Google Shape;154;p4"/>
          <p:cNvSpPr/>
          <p:nvPr/>
        </p:nvSpPr>
        <p:spPr>
          <a:xfrm rot="-3066946">
            <a:off x="2315677" y="4724925"/>
            <a:ext cx="936246" cy="720190"/>
          </a:xfrm>
          <a:prstGeom prst="roundRect">
            <a:avLst>
              <a:gd name="adj" fmla="val 16667"/>
            </a:avLst>
          </a:prstGeom>
          <a:solidFill>
            <a:srgbClr val="E841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5" name="Google Shape;155;p4"/>
          <p:cNvSpPr/>
          <p:nvPr/>
        </p:nvSpPr>
        <p:spPr>
          <a:xfrm rot="-3066946">
            <a:off x="1513497" y="3060436"/>
            <a:ext cx="720190" cy="1008265"/>
          </a:xfrm>
          <a:prstGeom prst="roundRect">
            <a:avLst>
              <a:gd name="adj" fmla="val 16667"/>
            </a:avLst>
          </a:prstGeom>
          <a:solidFill>
            <a:srgbClr val="4F3F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6" name="Google Shape;156;p4"/>
          <p:cNvSpPr/>
          <p:nvPr/>
        </p:nvSpPr>
        <p:spPr>
          <a:xfrm rot="-3066946">
            <a:off x="3059019" y="3267347"/>
            <a:ext cx="1800474" cy="720190"/>
          </a:xfrm>
          <a:custGeom>
            <a:avLst/>
            <a:gdLst/>
            <a:ahLst/>
            <a:cxnLst/>
            <a:rect l="l" t="t" r="r" b="b"/>
            <a:pathLst>
              <a:path w="4572001" h="1828800" extrusionOk="0">
                <a:moveTo>
                  <a:pt x="4572001" y="304806"/>
                </a:moveTo>
                <a:lnTo>
                  <a:pt x="4572001" y="1523994"/>
                </a:lnTo>
                <a:cubicBezTo>
                  <a:pt x="4572001" y="1692334"/>
                  <a:pt x="4435535" y="1828800"/>
                  <a:pt x="4267195" y="1828800"/>
                </a:cubicBezTo>
                <a:lnTo>
                  <a:pt x="2759825" y="1828800"/>
                </a:lnTo>
                <a:lnTo>
                  <a:pt x="2549242" y="1828800"/>
                </a:lnTo>
                <a:lnTo>
                  <a:pt x="931025" y="1828800"/>
                </a:lnTo>
                <a:lnTo>
                  <a:pt x="931024" y="1828800"/>
                </a:lnTo>
                <a:lnTo>
                  <a:pt x="0" y="1828800"/>
                </a:lnTo>
                <a:lnTo>
                  <a:pt x="0" y="0"/>
                </a:lnTo>
                <a:lnTo>
                  <a:pt x="931024" y="0"/>
                </a:lnTo>
                <a:lnTo>
                  <a:pt x="931025" y="0"/>
                </a:lnTo>
                <a:lnTo>
                  <a:pt x="2549242" y="0"/>
                </a:lnTo>
                <a:lnTo>
                  <a:pt x="2759825" y="0"/>
                </a:lnTo>
                <a:lnTo>
                  <a:pt x="4267195" y="0"/>
                </a:lnTo>
                <a:cubicBezTo>
                  <a:pt x="4435535" y="0"/>
                  <a:pt x="4572001" y="136466"/>
                  <a:pt x="4572001" y="304806"/>
                </a:cubicBezTo>
                <a:close/>
              </a:path>
            </a:pathLst>
          </a:custGeom>
          <a:solidFill>
            <a:srgbClr val="E841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7" name="Google Shape;157;p4"/>
          <p:cNvSpPr/>
          <p:nvPr/>
        </p:nvSpPr>
        <p:spPr>
          <a:xfrm rot="-3066946">
            <a:off x="2506635" y="2065760"/>
            <a:ext cx="720190" cy="1807021"/>
          </a:xfrm>
          <a:custGeom>
            <a:avLst/>
            <a:gdLst/>
            <a:ahLst/>
            <a:cxnLst/>
            <a:rect l="l" t="t" r="r" b="b"/>
            <a:pathLst>
              <a:path w="1828802" h="4588625" extrusionOk="0">
                <a:moveTo>
                  <a:pt x="1828802" y="304806"/>
                </a:moveTo>
                <a:lnTo>
                  <a:pt x="1828802" y="1828801"/>
                </a:lnTo>
                <a:lnTo>
                  <a:pt x="1828802" y="2255512"/>
                </a:lnTo>
                <a:lnTo>
                  <a:pt x="1828802" y="3657601"/>
                </a:lnTo>
                <a:lnTo>
                  <a:pt x="1828801" y="3657601"/>
                </a:lnTo>
                <a:lnTo>
                  <a:pt x="1828801" y="4588625"/>
                </a:lnTo>
                <a:lnTo>
                  <a:pt x="0" y="4588625"/>
                </a:lnTo>
                <a:lnTo>
                  <a:pt x="0" y="3657600"/>
                </a:lnTo>
                <a:lnTo>
                  <a:pt x="1" y="3657600"/>
                </a:lnTo>
                <a:lnTo>
                  <a:pt x="1" y="2255512"/>
                </a:lnTo>
                <a:lnTo>
                  <a:pt x="1" y="1828801"/>
                </a:lnTo>
                <a:lnTo>
                  <a:pt x="1" y="304806"/>
                </a:lnTo>
                <a:cubicBezTo>
                  <a:pt x="1" y="136466"/>
                  <a:pt x="136467" y="0"/>
                  <a:pt x="304807" y="0"/>
                </a:cubicBezTo>
                <a:lnTo>
                  <a:pt x="1523996" y="0"/>
                </a:lnTo>
                <a:cubicBezTo>
                  <a:pt x="1692336" y="0"/>
                  <a:pt x="1828802" y="136466"/>
                  <a:pt x="1828802" y="304806"/>
                </a:cubicBezTo>
                <a:close/>
              </a:path>
            </a:pathLst>
          </a:custGeom>
          <a:solidFill>
            <a:srgbClr val="36BA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8" name="Google Shape;158;p4"/>
          <p:cNvSpPr/>
          <p:nvPr/>
        </p:nvSpPr>
        <p:spPr>
          <a:xfrm rot="-3066946">
            <a:off x="1307596" y="3703756"/>
            <a:ext cx="1807022" cy="720190"/>
          </a:xfrm>
          <a:custGeom>
            <a:avLst/>
            <a:gdLst/>
            <a:ahLst/>
            <a:cxnLst/>
            <a:rect l="l" t="t" r="r" b="b"/>
            <a:pathLst>
              <a:path w="4588628" h="1828800" extrusionOk="0">
                <a:moveTo>
                  <a:pt x="3657602" y="0"/>
                </a:moveTo>
                <a:lnTo>
                  <a:pt x="3657602" y="1828800"/>
                </a:lnTo>
                <a:lnTo>
                  <a:pt x="1939629" y="1828800"/>
                </a:lnTo>
                <a:lnTo>
                  <a:pt x="1828802" y="1828800"/>
                </a:lnTo>
                <a:lnTo>
                  <a:pt x="304806" y="1828800"/>
                </a:lnTo>
                <a:cubicBezTo>
                  <a:pt x="136466" y="1828800"/>
                  <a:pt x="0" y="1692334"/>
                  <a:pt x="0" y="1523994"/>
                </a:cubicBezTo>
                <a:lnTo>
                  <a:pt x="0" y="304806"/>
                </a:lnTo>
                <a:cubicBezTo>
                  <a:pt x="0" y="136466"/>
                  <a:pt x="136466" y="0"/>
                  <a:pt x="304806" y="0"/>
                </a:cubicBezTo>
                <a:lnTo>
                  <a:pt x="1828802" y="0"/>
                </a:lnTo>
                <a:lnTo>
                  <a:pt x="1939629" y="0"/>
                </a:lnTo>
                <a:close/>
                <a:moveTo>
                  <a:pt x="4588628" y="0"/>
                </a:moveTo>
                <a:lnTo>
                  <a:pt x="4588628" y="1828800"/>
                </a:lnTo>
                <a:lnTo>
                  <a:pt x="3657603" y="1828800"/>
                </a:lnTo>
                <a:lnTo>
                  <a:pt x="3657603" y="0"/>
                </a:lnTo>
                <a:close/>
              </a:path>
            </a:pathLst>
          </a:custGeom>
          <a:solidFill>
            <a:srgbClr val="F3DD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59" name="Google Shape;159;p4"/>
          <p:cNvSpPr/>
          <p:nvPr/>
        </p:nvSpPr>
        <p:spPr>
          <a:xfrm rot="-3066946">
            <a:off x="2945593" y="3815963"/>
            <a:ext cx="720190" cy="1807022"/>
          </a:xfrm>
          <a:custGeom>
            <a:avLst/>
            <a:gdLst/>
            <a:ahLst/>
            <a:cxnLst/>
            <a:rect l="l" t="t" r="r" b="b"/>
            <a:pathLst>
              <a:path w="1828801" h="4588628" extrusionOk="0">
                <a:moveTo>
                  <a:pt x="1828801" y="931026"/>
                </a:moveTo>
                <a:lnTo>
                  <a:pt x="1828801" y="2759826"/>
                </a:lnTo>
                <a:lnTo>
                  <a:pt x="1828800" y="2759826"/>
                </a:lnTo>
                <a:lnTo>
                  <a:pt x="1828800" y="4283822"/>
                </a:lnTo>
                <a:cubicBezTo>
                  <a:pt x="1828800" y="4452162"/>
                  <a:pt x="1692334" y="4588628"/>
                  <a:pt x="1523994" y="4588628"/>
                </a:cubicBezTo>
                <a:lnTo>
                  <a:pt x="304806" y="4588628"/>
                </a:lnTo>
                <a:cubicBezTo>
                  <a:pt x="136466" y="4588628"/>
                  <a:pt x="0" y="4452162"/>
                  <a:pt x="0" y="4283822"/>
                </a:cubicBezTo>
                <a:lnTo>
                  <a:pt x="0" y="2665624"/>
                </a:lnTo>
                <a:lnTo>
                  <a:pt x="1" y="2665614"/>
                </a:lnTo>
                <a:lnTo>
                  <a:pt x="1" y="931026"/>
                </a:lnTo>
                <a:close/>
                <a:moveTo>
                  <a:pt x="1828801" y="0"/>
                </a:moveTo>
                <a:lnTo>
                  <a:pt x="1828801" y="931025"/>
                </a:lnTo>
                <a:lnTo>
                  <a:pt x="1" y="931025"/>
                </a:lnTo>
                <a:lnTo>
                  <a:pt x="1" y="0"/>
                </a:lnTo>
                <a:close/>
              </a:path>
            </a:pathLst>
          </a:custGeom>
          <a:solidFill>
            <a:srgbClr val="4F3F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0" name="Google Shape;160;p4"/>
          <p:cNvSpPr txBox="1"/>
          <p:nvPr/>
        </p:nvSpPr>
        <p:spPr>
          <a:xfrm>
            <a:off x="2719855" y="2748001"/>
            <a:ext cx="562362" cy="75667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4000">
                <a:solidFill>
                  <a:schemeClr val="lt1"/>
                </a:solidFill>
                <a:latin typeface="Arial" panose="020B0604020202020204"/>
                <a:ea typeface="Arial" panose="020B0604020202020204"/>
                <a:cs typeface="Arial" panose="020B0604020202020204"/>
                <a:sym typeface="Arial" panose="020B0604020202020204"/>
              </a:rPr>
              <a:t>S</a:t>
            </a:r>
            <a:endParaRPr sz="4000">
              <a:solidFill>
                <a:schemeClr val="lt1"/>
              </a:solidFill>
              <a:latin typeface="Arial" panose="020B0604020202020204"/>
              <a:ea typeface="Arial" panose="020B0604020202020204"/>
              <a:cs typeface="Arial" panose="020B0604020202020204"/>
              <a:sym typeface="Arial" panose="020B0604020202020204"/>
            </a:endParaRPr>
          </a:p>
        </p:txBody>
      </p:sp>
      <p:sp>
        <p:nvSpPr>
          <p:cNvPr id="161" name="Google Shape;161;p4"/>
          <p:cNvSpPr txBox="1"/>
          <p:nvPr/>
        </p:nvSpPr>
        <p:spPr>
          <a:xfrm>
            <a:off x="3499558" y="3454415"/>
            <a:ext cx="714861" cy="75667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4000">
                <a:solidFill>
                  <a:schemeClr val="lt1"/>
                </a:solidFill>
                <a:latin typeface="Arial" panose="020B0604020202020204"/>
                <a:ea typeface="Arial" panose="020B0604020202020204"/>
                <a:cs typeface="Arial" panose="020B0604020202020204"/>
                <a:sym typeface="Arial" panose="020B0604020202020204"/>
              </a:rPr>
              <a:t>W</a:t>
            </a:r>
            <a:endParaRPr sz="4000">
              <a:solidFill>
                <a:schemeClr val="lt1"/>
              </a:solidFill>
              <a:latin typeface="Arial" panose="020B0604020202020204"/>
              <a:ea typeface="Arial" panose="020B0604020202020204"/>
              <a:cs typeface="Arial" panose="020B0604020202020204"/>
              <a:sym typeface="Arial" panose="020B0604020202020204"/>
            </a:endParaRPr>
          </a:p>
        </p:txBody>
      </p:sp>
      <p:sp>
        <p:nvSpPr>
          <p:cNvPr id="162" name="Google Shape;162;p4"/>
          <p:cNvSpPr txBox="1"/>
          <p:nvPr/>
        </p:nvSpPr>
        <p:spPr>
          <a:xfrm>
            <a:off x="1997616" y="3627442"/>
            <a:ext cx="624047" cy="75667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4000">
                <a:solidFill>
                  <a:schemeClr val="lt1"/>
                </a:solidFill>
                <a:latin typeface="Arial" panose="020B0604020202020204"/>
                <a:ea typeface="Arial" panose="020B0604020202020204"/>
                <a:cs typeface="Arial" panose="020B0604020202020204"/>
                <a:sym typeface="Arial" panose="020B0604020202020204"/>
              </a:rPr>
              <a:t>O</a:t>
            </a:r>
            <a:endParaRPr sz="4000">
              <a:solidFill>
                <a:schemeClr val="lt1"/>
              </a:solidFill>
              <a:latin typeface="Arial" panose="020B0604020202020204"/>
              <a:ea typeface="Arial" panose="020B0604020202020204"/>
              <a:cs typeface="Arial" panose="020B0604020202020204"/>
              <a:sym typeface="Arial" panose="020B0604020202020204"/>
            </a:endParaRPr>
          </a:p>
        </p:txBody>
      </p:sp>
      <p:sp>
        <p:nvSpPr>
          <p:cNvPr id="163" name="Google Shape;163;p4"/>
          <p:cNvSpPr txBox="1"/>
          <p:nvPr/>
        </p:nvSpPr>
        <p:spPr>
          <a:xfrm>
            <a:off x="2953879" y="4328530"/>
            <a:ext cx="349891" cy="75667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4000">
                <a:solidFill>
                  <a:schemeClr val="lt1"/>
                </a:solidFill>
                <a:latin typeface="Arial" panose="020B0604020202020204"/>
                <a:ea typeface="Arial" panose="020B0604020202020204"/>
                <a:cs typeface="Arial" panose="020B0604020202020204"/>
                <a:sym typeface="Arial" panose="020B0604020202020204"/>
              </a:rPr>
              <a:t>T</a:t>
            </a:r>
            <a:endParaRPr sz="4000">
              <a:solidFill>
                <a:schemeClr val="lt1"/>
              </a:solidFill>
              <a:latin typeface="Arial" panose="020B0604020202020204"/>
              <a:ea typeface="Arial" panose="020B0604020202020204"/>
              <a:cs typeface="Arial" panose="020B0604020202020204"/>
              <a:sym typeface="Arial" panose="020B0604020202020204"/>
            </a:endParaRPr>
          </a:p>
        </p:txBody>
      </p:sp>
      <p:sp>
        <p:nvSpPr>
          <p:cNvPr id="164" name="Google Shape;164;p4"/>
          <p:cNvSpPr/>
          <p:nvPr/>
        </p:nvSpPr>
        <p:spPr>
          <a:xfrm>
            <a:off x="6008442" y="1472472"/>
            <a:ext cx="443979" cy="44397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6BA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5" name="Google Shape;165;p4"/>
          <p:cNvSpPr/>
          <p:nvPr/>
        </p:nvSpPr>
        <p:spPr>
          <a:xfrm>
            <a:off x="6144098" y="1603905"/>
            <a:ext cx="172667" cy="181112"/>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4"/>
          <p:cNvSpPr/>
          <p:nvPr/>
        </p:nvSpPr>
        <p:spPr>
          <a:xfrm>
            <a:off x="6008442" y="2444598"/>
            <a:ext cx="443979" cy="44397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3DD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7" name="Google Shape;167;p4"/>
          <p:cNvSpPr/>
          <p:nvPr/>
        </p:nvSpPr>
        <p:spPr>
          <a:xfrm>
            <a:off x="6144098" y="2576031"/>
            <a:ext cx="172667" cy="181112"/>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8" name="Google Shape;168;p4"/>
          <p:cNvSpPr/>
          <p:nvPr/>
        </p:nvSpPr>
        <p:spPr>
          <a:xfrm>
            <a:off x="6008442" y="3448755"/>
            <a:ext cx="443979" cy="44397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841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9" name="Google Shape;169;p4"/>
          <p:cNvSpPr/>
          <p:nvPr/>
        </p:nvSpPr>
        <p:spPr>
          <a:xfrm>
            <a:off x="6144098" y="3580188"/>
            <a:ext cx="172667" cy="181112"/>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70" name="Google Shape;170;p4"/>
          <p:cNvSpPr/>
          <p:nvPr/>
        </p:nvSpPr>
        <p:spPr>
          <a:xfrm>
            <a:off x="6008442" y="4402175"/>
            <a:ext cx="443979" cy="44397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3F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71" name="Google Shape;171;p4"/>
          <p:cNvSpPr/>
          <p:nvPr/>
        </p:nvSpPr>
        <p:spPr>
          <a:xfrm>
            <a:off x="6144098" y="4533608"/>
            <a:ext cx="172667" cy="181112"/>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72" name="Google Shape;172;p4"/>
          <p:cNvSpPr txBox="1"/>
          <p:nvPr/>
        </p:nvSpPr>
        <p:spPr>
          <a:xfrm>
            <a:off x="6964045" y="1525905"/>
            <a:ext cx="2399030" cy="368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3F3F3F"/>
                </a:solidFill>
                <a:latin typeface="Calibri" panose="020F0502020204030204"/>
                <a:ea typeface="Calibri" panose="020F0502020204030204"/>
                <a:cs typeface="Calibri" panose="020F0502020204030204"/>
                <a:sym typeface="Calibri" panose="020F0502020204030204"/>
              </a:rPr>
              <a:t>JSON Web Token</a:t>
            </a:r>
            <a:endParaRPr sz="1800" b="1">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173" name="Google Shape;173;p4"/>
          <p:cNvSpPr txBox="1"/>
          <p:nvPr/>
        </p:nvSpPr>
        <p:spPr>
          <a:xfrm>
            <a:off x="7023735" y="2305050"/>
            <a:ext cx="2399030" cy="645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3F3F3F"/>
                </a:solidFill>
                <a:latin typeface="Calibri" panose="020F0502020204030204"/>
                <a:ea typeface="Calibri" panose="020F0502020204030204"/>
                <a:cs typeface="Calibri" panose="020F0502020204030204"/>
                <a:sym typeface="Calibri" panose="020F0502020204030204"/>
              </a:rPr>
              <a:t>Each JWT consists of three basic parts:</a:t>
            </a:r>
            <a:endParaRPr sz="1800" b="1">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174" name="Google Shape;174;p4"/>
          <p:cNvSpPr txBox="1"/>
          <p:nvPr/>
        </p:nvSpPr>
        <p:spPr>
          <a:xfrm>
            <a:off x="6810375" y="3392805"/>
            <a:ext cx="3127375" cy="51181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US" sz="2400">
                <a:solidFill>
                  <a:srgbClr val="7F7F7F"/>
                </a:solidFill>
                <a:latin typeface="Calibri" panose="020F0502020204030204"/>
                <a:ea typeface="Calibri" panose="020F0502020204030204"/>
                <a:cs typeface="Calibri" panose="020F0502020204030204"/>
                <a:sym typeface="Calibri" panose="020F0502020204030204"/>
              </a:rPr>
              <a:t>Header</a:t>
            </a:r>
            <a:endParaRPr sz="2400">
              <a:solidFill>
                <a:srgbClr val="7F7F7F"/>
              </a:solidFill>
              <a:latin typeface="Calibri" panose="020F0502020204030204"/>
              <a:ea typeface="Calibri" panose="020F0502020204030204"/>
              <a:cs typeface="Calibri" panose="020F0502020204030204"/>
              <a:sym typeface="Calibri" panose="020F0502020204030204"/>
            </a:endParaRPr>
          </a:p>
        </p:txBody>
      </p:sp>
      <p:sp>
        <p:nvSpPr>
          <p:cNvPr id="175" name="Google Shape;175;p4"/>
          <p:cNvSpPr txBox="1"/>
          <p:nvPr/>
        </p:nvSpPr>
        <p:spPr>
          <a:xfrm>
            <a:off x="6810375" y="4328795"/>
            <a:ext cx="3127375" cy="51181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US" sz="2400">
                <a:solidFill>
                  <a:srgbClr val="7F7F7F"/>
                </a:solidFill>
                <a:latin typeface="Calibri" panose="020F0502020204030204"/>
                <a:ea typeface="Calibri" panose="020F0502020204030204"/>
                <a:cs typeface="Calibri" panose="020F0502020204030204"/>
                <a:sym typeface="Calibri" panose="020F0502020204030204"/>
              </a:rPr>
              <a:t>Payload</a:t>
            </a:r>
            <a:endParaRPr sz="2400">
              <a:solidFill>
                <a:srgbClr val="7F7F7F"/>
              </a:solidFill>
              <a:latin typeface="Calibri" panose="020F0502020204030204"/>
              <a:ea typeface="Calibri" panose="020F0502020204030204"/>
              <a:cs typeface="Calibri" panose="020F0502020204030204"/>
              <a:sym typeface="Calibri" panose="020F0502020204030204"/>
            </a:endParaRPr>
          </a:p>
        </p:txBody>
      </p:sp>
      <p:sp>
        <p:nvSpPr>
          <p:cNvPr id="176" name="Google Shape;176;p4"/>
          <p:cNvSpPr txBox="1"/>
          <p:nvPr/>
        </p:nvSpPr>
        <p:spPr>
          <a:xfrm>
            <a:off x="7430093" y="481004"/>
            <a:ext cx="1371600" cy="9220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b="1">
                <a:solidFill>
                  <a:srgbClr val="A5A5A5"/>
                </a:solidFill>
                <a:latin typeface="Calibri" panose="020F0502020204030204"/>
                <a:ea typeface="Calibri" panose="020F0502020204030204"/>
                <a:cs typeface="Calibri" panose="020F0502020204030204"/>
                <a:sym typeface="Calibri" panose="020F0502020204030204"/>
              </a:rPr>
              <a:t>JWT</a:t>
            </a:r>
            <a:endParaRPr sz="5400" b="1">
              <a:solidFill>
                <a:srgbClr val="A5A5A5"/>
              </a:solidFill>
              <a:latin typeface="Calibri" panose="020F0502020204030204"/>
              <a:ea typeface="Calibri" panose="020F0502020204030204"/>
              <a:cs typeface="Calibri" panose="020F0502020204030204"/>
              <a:sym typeface="Calibri" panose="020F0502020204030204"/>
            </a:endParaRPr>
          </a:p>
        </p:txBody>
      </p:sp>
      <p:sp>
        <p:nvSpPr>
          <p:cNvPr id="177" name="Google Shape;177;p4"/>
          <p:cNvSpPr/>
          <p:nvPr/>
        </p:nvSpPr>
        <p:spPr>
          <a:xfrm>
            <a:off x="6144098" y="5961723"/>
            <a:ext cx="172667" cy="181112"/>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78" name="Google Shape;178;p4"/>
          <p:cNvSpPr/>
          <p:nvPr/>
        </p:nvSpPr>
        <p:spPr>
          <a:xfrm>
            <a:off x="6008442" y="5542000"/>
            <a:ext cx="443979" cy="443979"/>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856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highlight>
                <a:srgbClr val="008000"/>
              </a:highlight>
              <a:latin typeface="Arial" panose="020B0604020202020204"/>
              <a:ea typeface="Arial" panose="020B0604020202020204"/>
              <a:cs typeface="Arial" panose="020B0604020202020204"/>
              <a:sym typeface="Arial" panose="020B0604020202020204"/>
            </a:endParaRPr>
          </a:p>
        </p:txBody>
      </p:sp>
      <p:sp>
        <p:nvSpPr>
          <p:cNvPr id="179" name="Google Shape;179;p4"/>
          <p:cNvSpPr/>
          <p:nvPr/>
        </p:nvSpPr>
        <p:spPr>
          <a:xfrm>
            <a:off x="6144098" y="5701373"/>
            <a:ext cx="172667" cy="181112"/>
          </a:xfrm>
          <a:custGeom>
            <a:avLst/>
            <a:gdLst/>
            <a:ahLst/>
            <a:cxnLst/>
            <a:rect l="l" t="t"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80" name="Google Shape;180;p4"/>
          <p:cNvSpPr txBox="1"/>
          <p:nvPr/>
        </p:nvSpPr>
        <p:spPr>
          <a:xfrm>
            <a:off x="6878955" y="5547360"/>
            <a:ext cx="3127375" cy="511810"/>
          </a:xfrm>
          <a:prstGeom prst="rect">
            <a:avLst/>
          </a:prstGeom>
          <a:noFill/>
          <a:ln>
            <a:noFill/>
          </a:ln>
        </p:spPr>
        <p:txBody>
          <a:bodyPr spcFirstLastPara="1" wrap="square" lIns="91425" tIns="45700" rIns="91425" bIns="45700" anchor="t" anchorCtr="0">
            <a:spAutoFit/>
          </a:bodyPr>
          <a:lstStyle/>
          <a:p>
            <a:pPr marL="0" marR="0" lvl="0" indent="0" algn="ctr" rtl="0">
              <a:lnSpc>
                <a:spcPct val="114000"/>
              </a:lnSpc>
              <a:spcBef>
                <a:spcPts val="0"/>
              </a:spcBef>
              <a:spcAft>
                <a:spcPts val="0"/>
              </a:spcAft>
              <a:buNone/>
            </a:pPr>
            <a:r>
              <a:rPr lang="en-US" sz="2400">
                <a:solidFill>
                  <a:srgbClr val="7F7F7F"/>
                </a:solidFill>
                <a:latin typeface="Calibri" panose="020F0502020204030204"/>
                <a:ea typeface="Calibri" panose="020F0502020204030204"/>
                <a:cs typeface="Calibri" panose="020F0502020204030204"/>
                <a:sym typeface="Calibri" panose="020F0502020204030204"/>
              </a:rPr>
              <a:t>Signature</a:t>
            </a:r>
            <a:endParaRPr sz="2400">
              <a:solidFill>
                <a:srgbClr val="7F7F7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pic>
        <p:nvPicPr>
          <p:cNvPr id="185" name="Google Shape;185;p5"/>
          <p:cNvPicPr preferRelativeResize="0"/>
          <p:nvPr/>
        </p:nvPicPr>
        <p:blipFill rotWithShape="1">
          <a:blip r:embed="rId1"/>
          <a:srcRect/>
          <a:stretch>
            <a:fillRect/>
          </a:stretch>
        </p:blipFill>
        <p:spPr>
          <a:xfrm>
            <a:off x="-75565" y="-1683639"/>
            <a:ext cx="12192000" cy="6851904"/>
          </a:xfrm>
          <a:prstGeom prst="rect">
            <a:avLst/>
          </a:prstGeom>
          <a:noFill/>
          <a:ln>
            <a:noFill/>
          </a:ln>
        </p:spPr>
      </p:pic>
      <p:sp>
        <p:nvSpPr>
          <p:cNvPr id="186" name="Google Shape;186;p5"/>
          <p:cNvSpPr/>
          <p:nvPr/>
        </p:nvSpPr>
        <p:spPr>
          <a:xfrm>
            <a:off x="348438" y="344714"/>
            <a:ext cx="11495582" cy="6174831"/>
          </a:xfrm>
          <a:prstGeom prst="roundRect">
            <a:avLst>
              <a:gd name="adj" fmla="val 0"/>
            </a:avLst>
          </a:prstGeom>
          <a:solidFill>
            <a:schemeClr val="lt1"/>
          </a:solidFill>
          <a:ln w="28575" cap="flat" cmpd="sng">
            <a:solidFill>
              <a:srgbClr val="4F3F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87" name="Google Shape;187;p5"/>
          <p:cNvPicPr preferRelativeResize="0"/>
          <p:nvPr/>
        </p:nvPicPr>
        <p:blipFill rotWithShape="1">
          <a:blip r:embed="rId2"/>
          <a:srcRect l="25422" r="34349" b="72883"/>
          <a:stretch>
            <a:fillRect/>
          </a:stretch>
        </p:blipFill>
        <p:spPr>
          <a:xfrm>
            <a:off x="-407461" y="132646"/>
            <a:ext cx="4266229" cy="1617455"/>
          </a:xfrm>
          <a:prstGeom prst="rect">
            <a:avLst/>
          </a:prstGeom>
          <a:noFill/>
          <a:ln>
            <a:noFill/>
          </a:ln>
        </p:spPr>
      </p:pic>
      <p:pic>
        <p:nvPicPr>
          <p:cNvPr id="188" name="Google Shape;188;p5"/>
          <p:cNvPicPr preferRelativeResize="0"/>
          <p:nvPr/>
        </p:nvPicPr>
        <p:blipFill rotWithShape="1">
          <a:blip r:embed="rId3"/>
          <a:srcRect l="3063" t="10700" r="80880" b="48919"/>
          <a:stretch>
            <a:fillRect/>
          </a:stretch>
        </p:blipFill>
        <p:spPr>
          <a:xfrm>
            <a:off x="10932502" y="6096"/>
            <a:ext cx="1232970" cy="1744005"/>
          </a:xfrm>
          <a:prstGeom prst="rect">
            <a:avLst/>
          </a:prstGeom>
          <a:noFill/>
          <a:ln>
            <a:noFill/>
          </a:ln>
        </p:spPr>
      </p:pic>
      <p:pic>
        <p:nvPicPr>
          <p:cNvPr id="189" name="Google Shape;189;p5"/>
          <p:cNvPicPr preferRelativeResize="0"/>
          <p:nvPr/>
        </p:nvPicPr>
        <p:blipFill rotWithShape="1">
          <a:blip r:embed="rId4"/>
          <a:srcRect l="4014" t="64415" r="75810" b="12295"/>
          <a:stretch>
            <a:fillRect/>
          </a:stretch>
        </p:blipFill>
        <p:spPr>
          <a:xfrm>
            <a:off x="-75671" y="5852160"/>
            <a:ext cx="1589654" cy="1032027"/>
          </a:xfrm>
          <a:prstGeom prst="rect">
            <a:avLst/>
          </a:prstGeom>
          <a:noFill/>
          <a:ln>
            <a:noFill/>
          </a:ln>
        </p:spPr>
      </p:pic>
      <p:pic>
        <p:nvPicPr>
          <p:cNvPr id="190" name="Google Shape;190;p5"/>
          <p:cNvPicPr preferRelativeResize="0"/>
          <p:nvPr/>
        </p:nvPicPr>
        <p:blipFill rotWithShape="1">
          <a:blip r:embed="rId5"/>
          <a:srcRect l="77535" t="37370" r="2076" b="14551"/>
          <a:stretch>
            <a:fillRect/>
          </a:stretch>
        </p:blipFill>
        <p:spPr>
          <a:xfrm>
            <a:off x="10947763" y="5006385"/>
            <a:ext cx="1415687" cy="1877802"/>
          </a:xfrm>
          <a:prstGeom prst="rect">
            <a:avLst/>
          </a:prstGeom>
          <a:noFill/>
          <a:ln>
            <a:noFill/>
          </a:ln>
        </p:spPr>
      </p:pic>
      <p:sp>
        <p:nvSpPr>
          <p:cNvPr id="191" name="Google Shape;191;p5"/>
          <p:cNvSpPr/>
          <p:nvPr/>
        </p:nvSpPr>
        <p:spPr>
          <a:xfrm>
            <a:off x="1468158" y="-1371601"/>
            <a:ext cx="955002" cy="1182411"/>
          </a:xfrm>
          <a:prstGeom prst="rect">
            <a:avLst/>
          </a:prstGeom>
          <a:solidFill>
            <a:srgbClr val="36BA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2" name="Google Shape;192;p5"/>
          <p:cNvSpPr/>
          <p:nvPr/>
        </p:nvSpPr>
        <p:spPr>
          <a:xfrm>
            <a:off x="2423160" y="-1371601"/>
            <a:ext cx="955002" cy="1182411"/>
          </a:xfrm>
          <a:prstGeom prst="rect">
            <a:avLst/>
          </a:prstGeom>
          <a:solidFill>
            <a:srgbClr val="F3DD2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3" name="Google Shape;193;p5"/>
          <p:cNvSpPr/>
          <p:nvPr/>
        </p:nvSpPr>
        <p:spPr>
          <a:xfrm>
            <a:off x="3378162" y="-1373615"/>
            <a:ext cx="955002" cy="1182411"/>
          </a:xfrm>
          <a:prstGeom prst="rect">
            <a:avLst/>
          </a:prstGeom>
          <a:solidFill>
            <a:srgbClr val="E841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4" name="Google Shape;194;p5"/>
          <p:cNvSpPr/>
          <p:nvPr/>
        </p:nvSpPr>
        <p:spPr>
          <a:xfrm>
            <a:off x="4333164" y="-1373615"/>
            <a:ext cx="955002" cy="1182411"/>
          </a:xfrm>
          <a:prstGeom prst="rect">
            <a:avLst/>
          </a:prstGeom>
          <a:solidFill>
            <a:srgbClr val="4F3F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5" name="Google Shape;195;p5"/>
          <p:cNvSpPr/>
          <p:nvPr/>
        </p:nvSpPr>
        <p:spPr>
          <a:xfrm rot="572624">
            <a:off x="7885620" y="2818563"/>
            <a:ext cx="1274792" cy="1256404"/>
          </a:xfrm>
          <a:custGeom>
            <a:avLst/>
            <a:gdLst/>
            <a:ahLst/>
            <a:cxnLst/>
            <a:rect l="l" t="t" r="r" b="b"/>
            <a:pathLst>
              <a:path w="1554798" h="1532371" extrusionOk="0">
                <a:moveTo>
                  <a:pt x="260464" y="73817"/>
                </a:moveTo>
                <a:cubicBezTo>
                  <a:pt x="306072" y="28209"/>
                  <a:pt x="369078" y="0"/>
                  <a:pt x="438674" y="0"/>
                </a:cubicBezTo>
                <a:lnTo>
                  <a:pt x="1302770" y="0"/>
                </a:lnTo>
                <a:cubicBezTo>
                  <a:pt x="1441961" y="0"/>
                  <a:pt x="1554798" y="112837"/>
                  <a:pt x="1554798" y="252028"/>
                </a:cubicBezTo>
                <a:lnTo>
                  <a:pt x="1554798" y="252029"/>
                </a:lnTo>
                <a:lnTo>
                  <a:pt x="1554798" y="1116125"/>
                </a:lnTo>
                <a:cubicBezTo>
                  <a:pt x="1554798" y="1255316"/>
                  <a:pt x="1441961" y="1368153"/>
                  <a:pt x="1302770" y="1368153"/>
                </a:cubicBezTo>
                <a:cubicBezTo>
                  <a:pt x="1163579" y="1368153"/>
                  <a:pt x="1050742" y="1255316"/>
                  <a:pt x="1050742" y="1116125"/>
                </a:cubicBezTo>
                <a:lnTo>
                  <a:pt x="1050742" y="860250"/>
                </a:lnTo>
                <a:cubicBezTo>
                  <a:pt x="1050311" y="861013"/>
                  <a:pt x="1049708" y="861600"/>
                  <a:pt x="1049101" y="862186"/>
                </a:cubicBezTo>
                <a:lnTo>
                  <a:pt x="426920" y="1461813"/>
                </a:lnTo>
                <a:cubicBezTo>
                  <a:pt x="326697" y="1558402"/>
                  <a:pt x="167149" y="1555457"/>
                  <a:pt x="70559" y="1455234"/>
                </a:cubicBezTo>
                <a:cubicBezTo>
                  <a:pt x="-26031" y="1355012"/>
                  <a:pt x="-23086" y="1195463"/>
                  <a:pt x="77137" y="1098874"/>
                </a:cubicBezTo>
                <a:lnTo>
                  <a:pt x="694328" y="504056"/>
                </a:lnTo>
                <a:lnTo>
                  <a:pt x="438674" y="504056"/>
                </a:lnTo>
                <a:cubicBezTo>
                  <a:pt x="299483" y="504056"/>
                  <a:pt x="186646" y="391219"/>
                  <a:pt x="186646" y="252028"/>
                </a:cubicBezTo>
                <a:cubicBezTo>
                  <a:pt x="186646" y="182432"/>
                  <a:pt x="214855" y="119426"/>
                  <a:pt x="260464" y="73817"/>
                </a:cubicBezTo>
                <a:close/>
              </a:path>
            </a:pathLst>
          </a:custGeom>
          <a:solidFill>
            <a:srgbClr val="E84117"/>
          </a:solidFill>
          <a:ln w="1905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6" name="Google Shape;196;p5"/>
          <p:cNvSpPr/>
          <p:nvPr/>
        </p:nvSpPr>
        <p:spPr>
          <a:xfrm>
            <a:off x="7340678" y="4155253"/>
            <a:ext cx="2304256" cy="2267146"/>
          </a:xfrm>
          <a:prstGeom prst="roundRect">
            <a:avLst>
              <a:gd name="adj" fmla="val 6909"/>
            </a:avLst>
          </a:prstGeom>
          <a:solidFill>
            <a:schemeClr val="lt1"/>
          </a:solidFill>
          <a:ln w="19050" cap="flat" cmpd="sng">
            <a:solidFill>
              <a:srgbClr val="E8411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97" name="Google Shape;197;p5"/>
          <p:cNvGrpSpPr/>
          <p:nvPr/>
        </p:nvGrpSpPr>
        <p:grpSpPr>
          <a:xfrm rot="-5400000">
            <a:off x="8675569" y="4063479"/>
            <a:ext cx="441397" cy="58863"/>
            <a:chOff x="2975753" y="1851670"/>
            <a:chExt cx="539968" cy="72008"/>
          </a:xfrm>
        </p:grpSpPr>
        <p:sp>
          <p:nvSpPr>
            <p:cNvPr id="198" name="Google Shape;198;p5"/>
            <p:cNvSpPr/>
            <p:nvPr/>
          </p:nvSpPr>
          <p:spPr>
            <a:xfrm>
              <a:off x="297575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9" name="Google Shape;199;p5"/>
            <p:cNvSpPr/>
            <p:nvPr/>
          </p:nvSpPr>
          <p:spPr>
            <a:xfrm>
              <a:off x="344371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0" name="Google Shape;200;p5"/>
            <p:cNvSpPr/>
            <p:nvPr/>
          </p:nvSpPr>
          <p:spPr>
            <a:xfrm>
              <a:off x="3011757" y="1864814"/>
              <a:ext cx="467960" cy="45719"/>
            </a:xfrm>
            <a:prstGeom prst="roundRect">
              <a:avLst>
                <a:gd name="adj" fmla="val 50000"/>
              </a:avLst>
            </a:prstGeom>
            <a:gradFill>
              <a:gsLst>
                <a:gs pos="0">
                  <a:srgbClr val="BFBFBF"/>
                </a:gs>
                <a:gs pos="50000">
                  <a:srgbClr val="F2F2F2"/>
                </a:gs>
                <a:gs pos="100000">
                  <a:srgbClr val="BFBFB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01" name="Google Shape;201;p5"/>
          <p:cNvGrpSpPr/>
          <p:nvPr/>
        </p:nvGrpSpPr>
        <p:grpSpPr>
          <a:xfrm rot="-5400000">
            <a:off x="7792041" y="4063479"/>
            <a:ext cx="441397" cy="58863"/>
            <a:chOff x="2975753" y="1851670"/>
            <a:chExt cx="539968" cy="72008"/>
          </a:xfrm>
        </p:grpSpPr>
        <p:sp>
          <p:nvSpPr>
            <p:cNvPr id="202" name="Google Shape;202;p5"/>
            <p:cNvSpPr/>
            <p:nvPr/>
          </p:nvSpPr>
          <p:spPr>
            <a:xfrm>
              <a:off x="297575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3" name="Google Shape;203;p5"/>
            <p:cNvSpPr/>
            <p:nvPr/>
          </p:nvSpPr>
          <p:spPr>
            <a:xfrm>
              <a:off x="344371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4" name="Google Shape;204;p5"/>
            <p:cNvSpPr/>
            <p:nvPr/>
          </p:nvSpPr>
          <p:spPr>
            <a:xfrm>
              <a:off x="3011757" y="1864814"/>
              <a:ext cx="467960" cy="45719"/>
            </a:xfrm>
            <a:prstGeom prst="roundRect">
              <a:avLst>
                <a:gd name="adj" fmla="val 50000"/>
              </a:avLst>
            </a:prstGeom>
            <a:gradFill>
              <a:gsLst>
                <a:gs pos="0">
                  <a:srgbClr val="BFBFBF"/>
                </a:gs>
                <a:gs pos="50000">
                  <a:srgbClr val="F2F2F2"/>
                </a:gs>
                <a:gs pos="100000">
                  <a:srgbClr val="BFBFB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05" name="Google Shape;205;p5"/>
          <p:cNvSpPr txBox="1"/>
          <p:nvPr/>
        </p:nvSpPr>
        <p:spPr>
          <a:xfrm>
            <a:off x="8453456" y="3028280"/>
            <a:ext cx="66079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panose="020B0604020202020204"/>
                <a:ea typeface="Arial" panose="020B0604020202020204"/>
                <a:cs typeface="Arial" panose="020B0604020202020204"/>
                <a:sym typeface="Arial" panose="020B0604020202020204"/>
              </a:rPr>
              <a:t>03</a:t>
            </a:r>
            <a:endParaRPr sz="2400" b="1">
              <a:solidFill>
                <a:schemeClr val="lt1"/>
              </a:solidFill>
              <a:latin typeface="Arial" panose="020B0604020202020204"/>
              <a:ea typeface="Arial" panose="020B0604020202020204"/>
              <a:cs typeface="Arial" panose="020B0604020202020204"/>
              <a:sym typeface="Arial" panose="020B0604020202020204"/>
            </a:endParaRPr>
          </a:p>
        </p:txBody>
      </p:sp>
      <p:sp>
        <p:nvSpPr>
          <p:cNvPr id="206" name="Google Shape;206;p5"/>
          <p:cNvSpPr/>
          <p:nvPr/>
        </p:nvSpPr>
        <p:spPr>
          <a:xfrm rot="572624">
            <a:off x="5221324" y="2818563"/>
            <a:ext cx="1274792" cy="1256404"/>
          </a:xfrm>
          <a:custGeom>
            <a:avLst/>
            <a:gdLst/>
            <a:ahLst/>
            <a:cxnLst/>
            <a:rect l="l" t="t" r="r" b="b"/>
            <a:pathLst>
              <a:path w="1554798" h="1532371" extrusionOk="0">
                <a:moveTo>
                  <a:pt x="260464" y="73817"/>
                </a:moveTo>
                <a:cubicBezTo>
                  <a:pt x="306072" y="28209"/>
                  <a:pt x="369078" y="0"/>
                  <a:pt x="438674" y="0"/>
                </a:cubicBezTo>
                <a:lnTo>
                  <a:pt x="1302770" y="0"/>
                </a:lnTo>
                <a:cubicBezTo>
                  <a:pt x="1441961" y="0"/>
                  <a:pt x="1554798" y="112837"/>
                  <a:pt x="1554798" y="252028"/>
                </a:cubicBezTo>
                <a:lnTo>
                  <a:pt x="1554798" y="252029"/>
                </a:lnTo>
                <a:lnTo>
                  <a:pt x="1554798" y="1116125"/>
                </a:lnTo>
                <a:cubicBezTo>
                  <a:pt x="1554798" y="1255316"/>
                  <a:pt x="1441961" y="1368153"/>
                  <a:pt x="1302770" y="1368153"/>
                </a:cubicBezTo>
                <a:cubicBezTo>
                  <a:pt x="1163579" y="1368153"/>
                  <a:pt x="1050742" y="1255316"/>
                  <a:pt x="1050742" y="1116125"/>
                </a:cubicBezTo>
                <a:lnTo>
                  <a:pt x="1050742" y="860250"/>
                </a:lnTo>
                <a:cubicBezTo>
                  <a:pt x="1050311" y="861013"/>
                  <a:pt x="1049708" y="861600"/>
                  <a:pt x="1049101" y="862186"/>
                </a:cubicBezTo>
                <a:lnTo>
                  <a:pt x="426920" y="1461813"/>
                </a:lnTo>
                <a:cubicBezTo>
                  <a:pt x="326697" y="1558402"/>
                  <a:pt x="167149" y="1555457"/>
                  <a:pt x="70559" y="1455234"/>
                </a:cubicBezTo>
                <a:cubicBezTo>
                  <a:pt x="-26031" y="1355012"/>
                  <a:pt x="-23086" y="1195463"/>
                  <a:pt x="77137" y="1098874"/>
                </a:cubicBezTo>
                <a:lnTo>
                  <a:pt x="694328" y="504056"/>
                </a:lnTo>
                <a:lnTo>
                  <a:pt x="438674" y="504056"/>
                </a:lnTo>
                <a:cubicBezTo>
                  <a:pt x="299483" y="504056"/>
                  <a:pt x="186646" y="391219"/>
                  <a:pt x="186646" y="252028"/>
                </a:cubicBezTo>
                <a:cubicBezTo>
                  <a:pt x="186646" y="182432"/>
                  <a:pt x="214855" y="119426"/>
                  <a:pt x="260464" y="73817"/>
                </a:cubicBezTo>
                <a:close/>
              </a:path>
            </a:pathLst>
          </a:custGeom>
          <a:solidFill>
            <a:srgbClr val="F3DD23"/>
          </a:solidFill>
          <a:ln w="1905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5"/>
          <p:cNvSpPr/>
          <p:nvPr/>
        </p:nvSpPr>
        <p:spPr>
          <a:xfrm>
            <a:off x="4676382" y="4155253"/>
            <a:ext cx="2304256" cy="2267146"/>
          </a:xfrm>
          <a:prstGeom prst="roundRect">
            <a:avLst>
              <a:gd name="adj" fmla="val 6909"/>
            </a:avLst>
          </a:prstGeom>
          <a:solidFill>
            <a:schemeClr val="lt1"/>
          </a:solidFill>
          <a:ln w="19050" cap="flat" cmpd="sng">
            <a:solidFill>
              <a:srgbClr val="F3DD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08" name="Google Shape;208;p5"/>
          <p:cNvGrpSpPr/>
          <p:nvPr/>
        </p:nvGrpSpPr>
        <p:grpSpPr>
          <a:xfrm rot="-5400000">
            <a:off x="6011273" y="4063479"/>
            <a:ext cx="441397" cy="58863"/>
            <a:chOff x="2975753" y="1851670"/>
            <a:chExt cx="539968" cy="72008"/>
          </a:xfrm>
        </p:grpSpPr>
        <p:sp>
          <p:nvSpPr>
            <p:cNvPr id="209" name="Google Shape;209;p5"/>
            <p:cNvSpPr/>
            <p:nvPr/>
          </p:nvSpPr>
          <p:spPr>
            <a:xfrm>
              <a:off x="297575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10" name="Google Shape;210;p5"/>
            <p:cNvSpPr/>
            <p:nvPr/>
          </p:nvSpPr>
          <p:spPr>
            <a:xfrm>
              <a:off x="344371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11" name="Google Shape;211;p5"/>
            <p:cNvSpPr/>
            <p:nvPr/>
          </p:nvSpPr>
          <p:spPr>
            <a:xfrm>
              <a:off x="3011757" y="1864814"/>
              <a:ext cx="467960" cy="45719"/>
            </a:xfrm>
            <a:prstGeom prst="roundRect">
              <a:avLst>
                <a:gd name="adj" fmla="val 50000"/>
              </a:avLst>
            </a:prstGeom>
            <a:gradFill>
              <a:gsLst>
                <a:gs pos="0">
                  <a:srgbClr val="BFBFBF"/>
                </a:gs>
                <a:gs pos="50000">
                  <a:srgbClr val="F2F2F2"/>
                </a:gs>
                <a:gs pos="100000">
                  <a:srgbClr val="BFBFB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12" name="Google Shape;212;p5"/>
          <p:cNvGrpSpPr/>
          <p:nvPr/>
        </p:nvGrpSpPr>
        <p:grpSpPr>
          <a:xfrm rot="-5400000">
            <a:off x="5127745" y="4063479"/>
            <a:ext cx="441397" cy="58863"/>
            <a:chOff x="2975753" y="1851670"/>
            <a:chExt cx="539968" cy="72008"/>
          </a:xfrm>
        </p:grpSpPr>
        <p:sp>
          <p:nvSpPr>
            <p:cNvPr id="213" name="Google Shape;213;p5"/>
            <p:cNvSpPr/>
            <p:nvPr/>
          </p:nvSpPr>
          <p:spPr>
            <a:xfrm>
              <a:off x="297575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14" name="Google Shape;214;p5"/>
            <p:cNvSpPr/>
            <p:nvPr/>
          </p:nvSpPr>
          <p:spPr>
            <a:xfrm>
              <a:off x="344371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15" name="Google Shape;215;p5"/>
            <p:cNvSpPr/>
            <p:nvPr/>
          </p:nvSpPr>
          <p:spPr>
            <a:xfrm>
              <a:off x="3011757" y="1864814"/>
              <a:ext cx="467960" cy="45719"/>
            </a:xfrm>
            <a:prstGeom prst="roundRect">
              <a:avLst>
                <a:gd name="adj" fmla="val 50000"/>
              </a:avLst>
            </a:prstGeom>
            <a:gradFill>
              <a:gsLst>
                <a:gs pos="0">
                  <a:srgbClr val="BFBFBF"/>
                </a:gs>
                <a:gs pos="50000">
                  <a:srgbClr val="F2F2F2"/>
                </a:gs>
                <a:gs pos="100000">
                  <a:srgbClr val="BFBFB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16" name="Google Shape;216;p5"/>
          <p:cNvSpPr txBox="1"/>
          <p:nvPr/>
        </p:nvSpPr>
        <p:spPr>
          <a:xfrm>
            <a:off x="5789160" y="3028280"/>
            <a:ext cx="66079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panose="020B0604020202020204"/>
                <a:ea typeface="Arial" panose="020B0604020202020204"/>
                <a:cs typeface="Arial" panose="020B0604020202020204"/>
                <a:sym typeface="Arial" panose="020B0604020202020204"/>
              </a:rPr>
              <a:t>02</a:t>
            </a:r>
            <a:endParaRPr sz="2400" b="1">
              <a:solidFill>
                <a:schemeClr val="lt1"/>
              </a:solidFill>
              <a:latin typeface="Arial" panose="020B0604020202020204"/>
              <a:ea typeface="Arial" panose="020B0604020202020204"/>
              <a:cs typeface="Arial" panose="020B0604020202020204"/>
              <a:sym typeface="Arial" panose="020B0604020202020204"/>
            </a:endParaRPr>
          </a:p>
        </p:txBody>
      </p:sp>
      <p:sp>
        <p:nvSpPr>
          <p:cNvPr id="217" name="Google Shape;217;p5"/>
          <p:cNvSpPr/>
          <p:nvPr/>
        </p:nvSpPr>
        <p:spPr>
          <a:xfrm rot="572624">
            <a:off x="2553335" y="2858770"/>
            <a:ext cx="1213485" cy="1210945"/>
          </a:xfrm>
          <a:custGeom>
            <a:avLst/>
            <a:gdLst/>
            <a:ahLst/>
            <a:cxnLst/>
            <a:rect l="l" t="t" r="r" b="b"/>
            <a:pathLst>
              <a:path w="1554798" h="1532371" extrusionOk="0">
                <a:moveTo>
                  <a:pt x="260464" y="73817"/>
                </a:moveTo>
                <a:cubicBezTo>
                  <a:pt x="306072" y="28209"/>
                  <a:pt x="369078" y="0"/>
                  <a:pt x="438674" y="0"/>
                </a:cubicBezTo>
                <a:lnTo>
                  <a:pt x="1302770" y="0"/>
                </a:lnTo>
                <a:cubicBezTo>
                  <a:pt x="1441961" y="0"/>
                  <a:pt x="1554798" y="112837"/>
                  <a:pt x="1554798" y="252028"/>
                </a:cubicBezTo>
                <a:lnTo>
                  <a:pt x="1554798" y="252029"/>
                </a:lnTo>
                <a:lnTo>
                  <a:pt x="1554798" y="1116125"/>
                </a:lnTo>
                <a:cubicBezTo>
                  <a:pt x="1554798" y="1255316"/>
                  <a:pt x="1441961" y="1368153"/>
                  <a:pt x="1302770" y="1368153"/>
                </a:cubicBezTo>
                <a:cubicBezTo>
                  <a:pt x="1163579" y="1368153"/>
                  <a:pt x="1050742" y="1255316"/>
                  <a:pt x="1050742" y="1116125"/>
                </a:cubicBezTo>
                <a:lnTo>
                  <a:pt x="1050742" y="860250"/>
                </a:lnTo>
                <a:cubicBezTo>
                  <a:pt x="1050311" y="861013"/>
                  <a:pt x="1049708" y="861600"/>
                  <a:pt x="1049101" y="862186"/>
                </a:cubicBezTo>
                <a:lnTo>
                  <a:pt x="426920" y="1461813"/>
                </a:lnTo>
                <a:cubicBezTo>
                  <a:pt x="326697" y="1558402"/>
                  <a:pt x="167149" y="1555457"/>
                  <a:pt x="70559" y="1455234"/>
                </a:cubicBezTo>
                <a:cubicBezTo>
                  <a:pt x="-26031" y="1355012"/>
                  <a:pt x="-23086" y="1195463"/>
                  <a:pt x="77137" y="1098874"/>
                </a:cubicBezTo>
                <a:lnTo>
                  <a:pt x="694328" y="504056"/>
                </a:lnTo>
                <a:lnTo>
                  <a:pt x="438674" y="504056"/>
                </a:lnTo>
                <a:cubicBezTo>
                  <a:pt x="299483" y="504056"/>
                  <a:pt x="186646" y="391219"/>
                  <a:pt x="186646" y="252028"/>
                </a:cubicBezTo>
                <a:cubicBezTo>
                  <a:pt x="186646" y="182432"/>
                  <a:pt x="214855" y="119426"/>
                  <a:pt x="260464" y="73817"/>
                </a:cubicBezTo>
                <a:close/>
              </a:path>
            </a:pathLst>
          </a:custGeom>
          <a:solidFill>
            <a:srgbClr val="36BAE7"/>
          </a:solidFill>
          <a:ln w="1905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18" name="Google Shape;218;p5"/>
          <p:cNvSpPr/>
          <p:nvPr/>
        </p:nvSpPr>
        <p:spPr>
          <a:xfrm>
            <a:off x="2007641" y="4155253"/>
            <a:ext cx="2304256" cy="2267146"/>
          </a:xfrm>
          <a:prstGeom prst="roundRect">
            <a:avLst>
              <a:gd name="adj" fmla="val 6909"/>
            </a:avLst>
          </a:prstGeom>
          <a:solidFill>
            <a:schemeClr val="lt1"/>
          </a:solidFill>
          <a:ln w="19050" cap="flat" cmpd="sng">
            <a:solidFill>
              <a:srgbClr val="36BAE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19" name="Google Shape;219;p5"/>
          <p:cNvGrpSpPr/>
          <p:nvPr/>
        </p:nvGrpSpPr>
        <p:grpSpPr>
          <a:xfrm rot="-5400000">
            <a:off x="3346977" y="4063479"/>
            <a:ext cx="441397" cy="58863"/>
            <a:chOff x="2975753" y="1851670"/>
            <a:chExt cx="539968" cy="72008"/>
          </a:xfrm>
        </p:grpSpPr>
        <p:sp>
          <p:nvSpPr>
            <p:cNvPr id="220" name="Google Shape;220;p5"/>
            <p:cNvSpPr/>
            <p:nvPr/>
          </p:nvSpPr>
          <p:spPr>
            <a:xfrm>
              <a:off x="297575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1" name="Google Shape;221;p5"/>
            <p:cNvSpPr/>
            <p:nvPr/>
          </p:nvSpPr>
          <p:spPr>
            <a:xfrm>
              <a:off x="344371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2" name="Google Shape;222;p5"/>
            <p:cNvSpPr/>
            <p:nvPr/>
          </p:nvSpPr>
          <p:spPr>
            <a:xfrm>
              <a:off x="3011757" y="1864814"/>
              <a:ext cx="467960" cy="45719"/>
            </a:xfrm>
            <a:prstGeom prst="roundRect">
              <a:avLst>
                <a:gd name="adj" fmla="val 50000"/>
              </a:avLst>
            </a:prstGeom>
            <a:gradFill>
              <a:gsLst>
                <a:gs pos="0">
                  <a:srgbClr val="BFBFBF"/>
                </a:gs>
                <a:gs pos="50000">
                  <a:srgbClr val="F2F2F2"/>
                </a:gs>
                <a:gs pos="100000">
                  <a:srgbClr val="BFBFB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23" name="Google Shape;223;p5"/>
          <p:cNvGrpSpPr/>
          <p:nvPr/>
        </p:nvGrpSpPr>
        <p:grpSpPr>
          <a:xfrm rot="-5400000">
            <a:off x="2463449" y="4063479"/>
            <a:ext cx="441397" cy="58863"/>
            <a:chOff x="2975753" y="1851670"/>
            <a:chExt cx="539968" cy="72008"/>
          </a:xfrm>
        </p:grpSpPr>
        <p:sp>
          <p:nvSpPr>
            <p:cNvPr id="224" name="Google Shape;224;p5"/>
            <p:cNvSpPr/>
            <p:nvPr/>
          </p:nvSpPr>
          <p:spPr>
            <a:xfrm>
              <a:off x="297575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5" name="Google Shape;225;p5"/>
            <p:cNvSpPr/>
            <p:nvPr/>
          </p:nvSpPr>
          <p:spPr>
            <a:xfrm>
              <a:off x="3443713" y="1851670"/>
              <a:ext cx="72008" cy="72008"/>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6" name="Google Shape;226;p5"/>
            <p:cNvSpPr/>
            <p:nvPr/>
          </p:nvSpPr>
          <p:spPr>
            <a:xfrm>
              <a:off x="3011757" y="1864814"/>
              <a:ext cx="467960" cy="45719"/>
            </a:xfrm>
            <a:prstGeom prst="roundRect">
              <a:avLst>
                <a:gd name="adj" fmla="val 50000"/>
              </a:avLst>
            </a:prstGeom>
            <a:gradFill>
              <a:gsLst>
                <a:gs pos="0">
                  <a:srgbClr val="BFBFBF"/>
                </a:gs>
                <a:gs pos="50000">
                  <a:srgbClr val="F2F2F2"/>
                </a:gs>
                <a:gs pos="100000">
                  <a:srgbClr val="BFBFB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27" name="Google Shape;227;p5"/>
          <p:cNvSpPr txBox="1"/>
          <p:nvPr/>
        </p:nvSpPr>
        <p:spPr>
          <a:xfrm>
            <a:off x="3124864" y="3028280"/>
            <a:ext cx="66079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Arial" panose="020B0604020202020204"/>
                <a:ea typeface="Arial" panose="020B0604020202020204"/>
                <a:cs typeface="Arial" panose="020B0604020202020204"/>
                <a:sym typeface="Arial" panose="020B0604020202020204"/>
              </a:rPr>
              <a:t>01</a:t>
            </a:r>
            <a:endParaRPr sz="2400" b="1">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28" name="Google Shape;228;p5"/>
          <p:cNvGrpSpPr/>
          <p:nvPr/>
        </p:nvGrpSpPr>
        <p:grpSpPr>
          <a:xfrm>
            <a:off x="2008096" y="4346094"/>
            <a:ext cx="2398875" cy="1665566"/>
            <a:chOff x="1806000" y="2349127"/>
            <a:chExt cx="2133781" cy="1481508"/>
          </a:xfrm>
        </p:grpSpPr>
        <p:sp>
          <p:nvSpPr>
            <p:cNvPr id="229" name="Google Shape;229;p5"/>
            <p:cNvSpPr txBox="1"/>
            <p:nvPr/>
          </p:nvSpPr>
          <p:spPr>
            <a:xfrm>
              <a:off x="1806000" y="2349127"/>
              <a:ext cx="2133781" cy="2999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3F3F3F"/>
                  </a:solidFill>
                  <a:latin typeface="Calibri" panose="020F0502020204030204"/>
                  <a:ea typeface="Calibri" panose="020F0502020204030204"/>
                  <a:cs typeface="Calibri" panose="020F0502020204030204"/>
                  <a:sym typeface="Calibri" panose="020F0502020204030204"/>
                </a:rPr>
                <a:t>Header</a:t>
              </a:r>
              <a:endParaRPr sz="1600" b="1">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30" name="Google Shape;230;p5"/>
            <p:cNvSpPr txBox="1"/>
            <p:nvPr/>
          </p:nvSpPr>
          <p:spPr>
            <a:xfrm>
              <a:off x="1881115" y="2752379"/>
              <a:ext cx="1865819" cy="1078256"/>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  "alg": "HS256",</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  "typ": "JWT"</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a:t>
              </a:r>
              <a:endParaRPr sz="1600">
                <a:solidFill>
                  <a:srgbClr val="7F7F7F"/>
                </a:solidFill>
                <a:latin typeface="Calibri" panose="020F0502020204030204"/>
                <a:ea typeface="Calibri" panose="020F0502020204030204"/>
                <a:cs typeface="Calibri" panose="020F0502020204030204"/>
                <a:sym typeface="Calibri" panose="020F0502020204030204"/>
              </a:endParaRPr>
            </a:p>
          </p:txBody>
        </p:sp>
      </p:grpSp>
      <p:grpSp>
        <p:nvGrpSpPr>
          <p:cNvPr id="231" name="Google Shape;231;p5"/>
          <p:cNvGrpSpPr/>
          <p:nvPr/>
        </p:nvGrpSpPr>
        <p:grpSpPr>
          <a:xfrm>
            <a:off x="4659282" y="4313709"/>
            <a:ext cx="2398875" cy="1945601"/>
            <a:chOff x="1806000" y="2349127"/>
            <a:chExt cx="2133781" cy="1730597"/>
          </a:xfrm>
        </p:grpSpPr>
        <p:sp>
          <p:nvSpPr>
            <p:cNvPr id="232" name="Google Shape;232;p5"/>
            <p:cNvSpPr txBox="1"/>
            <p:nvPr/>
          </p:nvSpPr>
          <p:spPr>
            <a:xfrm>
              <a:off x="1806000" y="2349127"/>
              <a:ext cx="2133781" cy="2999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3F3F3F"/>
                  </a:solidFill>
                  <a:latin typeface="Calibri" panose="020F0502020204030204"/>
                  <a:ea typeface="Calibri" panose="020F0502020204030204"/>
                  <a:cs typeface="Calibri" panose="020F0502020204030204"/>
                  <a:sym typeface="Calibri" panose="020F0502020204030204"/>
                </a:rPr>
                <a:t>Payload</a:t>
              </a:r>
              <a:endParaRPr sz="1600" b="1">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33" name="Google Shape;233;p5"/>
            <p:cNvSpPr txBox="1"/>
            <p:nvPr/>
          </p:nvSpPr>
          <p:spPr>
            <a:xfrm>
              <a:off x="1881115" y="2752379"/>
              <a:ext cx="1865819" cy="132734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  "sub": "SE1514",</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  "name": "abci",</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  "iat": 1516239022</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a:t>
              </a:r>
              <a:endParaRPr sz="1600">
                <a:solidFill>
                  <a:srgbClr val="7F7F7F"/>
                </a:solidFill>
                <a:latin typeface="Calibri" panose="020F0502020204030204"/>
                <a:ea typeface="Calibri" panose="020F0502020204030204"/>
                <a:cs typeface="Calibri" panose="020F0502020204030204"/>
                <a:sym typeface="Calibri" panose="020F0502020204030204"/>
              </a:endParaRPr>
            </a:p>
          </p:txBody>
        </p:sp>
      </p:grpSp>
      <p:grpSp>
        <p:nvGrpSpPr>
          <p:cNvPr id="234" name="Google Shape;234;p5"/>
          <p:cNvGrpSpPr/>
          <p:nvPr/>
        </p:nvGrpSpPr>
        <p:grpSpPr>
          <a:xfrm>
            <a:off x="7340678" y="4346165"/>
            <a:ext cx="2398875" cy="1945601"/>
            <a:chOff x="1806000" y="2349127"/>
            <a:chExt cx="2133781" cy="1730597"/>
          </a:xfrm>
        </p:grpSpPr>
        <p:sp>
          <p:nvSpPr>
            <p:cNvPr id="235" name="Google Shape;235;p5"/>
            <p:cNvSpPr txBox="1"/>
            <p:nvPr/>
          </p:nvSpPr>
          <p:spPr>
            <a:xfrm>
              <a:off x="1806000" y="2349127"/>
              <a:ext cx="2133781" cy="2999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rgbClr val="3F3F3F"/>
                  </a:solidFill>
                  <a:latin typeface="Calibri" panose="020F0502020204030204"/>
                  <a:ea typeface="Calibri" panose="020F0502020204030204"/>
                  <a:cs typeface="Calibri" panose="020F0502020204030204"/>
                  <a:sym typeface="Calibri" panose="020F0502020204030204"/>
                </a:rPr>
                <a:t>SIGNATURE</a:t>
              </a:r>
              <a:endParaRPr sz="1600" b="1">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36" name="Google Shape;236;p5"/>
            <p:cNvSpPr txBox="1"/>
            <p:nvPr/>
          </p:nvSpPr>
          <p:spPr>
            <a:xfrm>
              <a:off x="1881115" y="2752379"/>
              <a:ext cx="1865819" cy="1327345"/>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HMACSHA256(</a:t>
              </a:r>
              <a:endParaRPr sz="16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4000"/>
                </a:lnSpc>
                <a:spcBef>
                  <a:spcPts val="0"/>
                </a:spcBef>
                <a:spcAft>
                  <a:spcPts val="0"/>
                </a:spcAft>
                <a:buNone/>
              </a:pPr>
              <a:r>
                <a:rPr lang="en-US" sz="1600">
                  <a:solidFill>
                    <a:srgbClr val="7F7F7F"/>
                  </a:solidFill>
                  <a:latin typeface="Calibri" panose="020F0502020204030204"/>
                  <a:ea typeface="Calibri" panose="020F0502020204030204"/>
                  <a:cs typeface="Calibri" panose="020F0502020204030204"/>
                  <a:sym typeface="Calibri" panose="020F0502020204030204"/>
                </a:rPr>
                <a:t>base64UrlEncode(header) + "." +  base64UrlEncode(payload),  secret)</a:t>
              </a:r>
              <a:endParaRPr sz="1600">
                <a:solidFill>
                  <a:srgbClr val="7F7F7F"/>
                </a:solidFill>
                <a:latin typeface="Calibri" panose="020F0502020204030204"/>
                <a:ea typeface="Calibri" panose="020F0502020204030204"/>
                <a:cs typeface="Calibri" panose="020F0502020204030204"/>
                <a:sym typeface="Calibri" panose="020F0502020204030204"/>
              </a:endParaRPr>
            </a:p>
          </p:txBody>
        </p:sp>
      </p:grpSp>
      <p:sp>
        <p:nvSpPr>
          <p:cNvPr id="237" name="Google Shape;237;p5"/>
          <p:cNvSpPr txBox="1"/>
          <p:nvPr/>
        </p:nvSpPr>
        <p:spPr>
          <a:xfrm>
            <a:off x="2092325" y="825500"/>
            <a:ext cx="7632700" cy="1568450"/>
          </a:xfrm>
          <a:prstGeom prst="rect">
            <a:avLst/>
          </a:prstGeom>
          <a:solidFill>
            <a:srgbClr val="0C0C0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2E75B5"/>
                </a:solidFill>
                <a:latin typeface="Arial" panose="020B0604020202020204"/>
                <a:ea typeface="Arial" panose="020B0604020202020204"/>
                <a:cs typeface="Arial" panose="020B0604020202020204"/>
                <a:sym typeface="Arial" panose="020B0604020202020204"/>
              </a:rPr>
              <a:t>eyJhbGciOiJIUzI1NiIsInR5cCI6IkpXVCJ9</a:t>
            </a:r>
            <a:r>
              <a:rPr lang="en-US" sz="2400">
                <a:solidFill>
                  <a:schemeClr val="lt1"/>
                </a:solidFill>
                <a:latin typeface="Arial" panose="020B0604020202020204"/>
                <a:ea typeface="Arial" panose="020B0604020202020204"/>
                <a:cs typeface="Arial" panose="020B0604020202020204"/>
                <a:sym typeface="Arial" panose="020B0604020202020204"/>
              </a:rPr>
              <a:t>.</a:t>
            </a:r>
            <a:r>
              <a:rPr lang="en-US" sz="2400">
                <a:solidFill>
                  <a:srgbClr val="FFFF00"/>
                </a:solidFill>
                <a:latin typeface="Arial" panose="020B0604020202020204"/>
                <a:ea typeface="Arial" panose="020B0604020202020204"/>
                <a:cs typeface="Arial" panose="020B0604020202020204"/>
                <a:sym typeface="Arial" panose="020B0604020202020204"/>
              </a:rPr>
              <a:t>eyJzdWIiOiJTRTE1MTQiLCJuYW1lIjoiQ28gQ2hpIHhpbmggZ2FpIiwiaWF0IjoxNTE2MjM5MDIyfQ</a:t>
            </a:r>
            <a:r>
              <a:rPr lang="en-US" sz="2400">
                <a:solidFill>
                  <a:schemeClr val="lt1"/>
                </a:solidFill>
                <a:latin typeface="Arial" panose="020B0604020202020204"/>
                <a:ea typeface="Arial" panose="020B0604020202020204"/>
                <a:cs typeface="Arial" panose="020B0604020202020204"/>
                <a:sym typeface="Arial" panose="020B0604020202020204"/>
              </a:rPr>
              <a:t>.</a:t>
            </a:r>
            <a:r>
              <a:rPr lang="en-US" sz="2400">
                <a:solidFill>
                  <a:srgbClr val="FF0000"/>
                </a:solidFill>
                <a:latin typeface="Arial" panose="020B0604020202020204"/>
                <a:ea typeface="Arial" panose="020B0604020202020204"/>
                <a:cs typeface="Arial" panose="020B0604020202020204"/>
                <a:sym typeface="Arial" panose="020B0604020202020204"/>
              </a:rPr>
              <a:t>HNJRyGL_8orEzrZpfZaq-JYVG3eN32FkVyhBqOj7IK4</a:t>
            </a:r>
            <a:endParaRPr sz="2400" b="1">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238" name="Google Shape;238;p5"/>
          <p:cNvPicPr preferRelativeResize="0"/>
          <p:nvPr/>
        </p:nvPicPr>
        <p:blipFill rotWithShape="1">
          <a:blip r:embed="rId6"/>
          <a:srcRect l="64789" r="19788" b="72883"/>
          <a:stretch>
            <a:fillRect/>
          </a:stretch>
        </p:blipFill>
        <p:spPr>
          <a:xfrm>
            <a:off x="9177032" y="-182246"/>
            <a:ext cx="1953996" cy="19323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1"/>
                                        </p:tgtEl>
                                        <p:attrNameLst>
                                          <p:attrName>style.visibility</p:attrName>
                                        </p:attrNameLst>
                                      </p:cBhvr>
                                      <p:to>
                                        <p:strVal val="visible"/>
                                      </p:to>
                                    </p:set>
                                    <p:animEffect transition="in" filter="fade">
                                      <p:cBhvr>
                                        <p:cTn id="11" dur="500"/>
                                        <p:tgtEl>
                                          <p:spTgt spid="2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4"/>
                                        </p:tgtEl>
                                        <p:attrNameLst>
                                          <p:attrName>style.visibility</p:attrName>
                                        </p:attrNameLst>
                                      </p:cBhvr>
                                      <p:to>
                                        <p:strVal val="visible"/>
                                      </p:to>
                                    </p:set>
                                    <p:animEffect transition="in" filter="fade">
                                      <p:cBhvr>
                                        <p:cTn id="15" dur="500"/>
                                        <p:tgtEl>
                                          <p:spTgt spid="2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7"/>
                                        </p:tgtEl>
                                        <p:attrNameLst>
                                          <p:attrName>style.visibility</p:attrName>
                                        </p:attrNameLst>
                                      </p:cBhvr>
                                      <p:to>
                                        <p:strVal val="visible"/>
                                      </p:to>
                                    </p:set>
                                    <p:animEffect transition="in" filter="fade">
                                      <p:cBhvr>
                                        <p:cTn id="19"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pic>
        <p:nvPicPr>
          <p:cNvPr id="243" name="Google Shape;243;g1b68e116ffb_1_1"/>
          <p:cNvPicPr preferRelativeResize="0"/>
          <p:nvPr/>
        </p:nvPicPr>
        <p:blipFill rotWithShape="1">
          <a:blip r:embed="rId1"/>
          <a:srcRect/>
          <a:stretch>
            <a:fillRect/>
          </a:stretch>
        </p:blipFill>
        <p:spPr>
          <a:xfrm>
            <a:off x="0" y="6096"/>
            <a:ext cx="12192000" cy="6851904"/>
          </a:xfrm>
          <a:prstGeom prst="rect">
            <a:avLst/>
          </a:prstGeom>
          <a:noFill/>
          <a:ln>
            <a:noFill/>
          </a:ln>
        </p:spPr>
      </p:pic>
      <p:pic>
        <p:nvPicPr>
          <p:cNvPr id="244" name="Google Shape;244;g1b68e116ffb_1_1"/>
          <p:cNvPicPr preferRelativeResize="0"/>
          <p:nvPr/>
        </p:nvPicPr>
        <p:blipFill rotWithShape="1">
          <a:blip r:embed="rId2"/>
          <a:srcRect l="8451" r="9896"/>
          <a:stretch>
            <a:fillRect/>
          </a:stretch>
        </p:blipFill>
        <p:spPr>
          <a:xfrm>
            <a:off x="-476989" y="-1027377"/>
            <a:ext cx="13576512" cy="9351635"/>
          </a:xfrm>
          <a:prstGeom prst="rect">
            <a:avLst/>
          </a:prstGeom>
          <a:noFill/>
          <a:ln>
            <a:noFill/>
          </a:ln>
        </p:spPr>
      </p:pic>
      <p:pic>
        <p:nvPicPr>
          <p:cNvPr id="245" name="Google Shape;245;g1b68e116ffb_1_1"/>
          <p:cNvPicPr preferRelativeResize="0"/>
          <p:nvPr/>
        </p:nvPicPr>
        <p:blipFill rotWithShape="1">
          <a:blip r:embed="rId3"/>
          <a:srcRect r="74331" b="88923"/>
          <a:stretch>
            <a:fillRect/>
          </a:stretch>
        </p:blipFill>
        <p:spPr>
          <a:xfrm>
            <a:off x="-273567" y="-138457"/>
            <a:ext cx="3129563" cy="759530"/>
          </a:xfrm>
          <a:prstGeom prst="rect">
            <a:avLst/>
          </a:prstGeom>
          <a:noFill/>
          <a:ln>
            <a:noFill/>
          </a:ln>
        </p:spPr>
      </p:pic>
      <p:pic>
        <p:nvPicPr>
          <p:cNvPr id="246" name="Google Shape;246;g1b68e116ffb_1_1"/>
          <p:cNvPicPr preferRelativeResize="0"/>
          <p:nvPr/>
        </p:nvPicPr>
        <p:blipFill rotWithShape="1">
          <a:blip r:embed="rId3"/>
          <a:srcRect l="3063" t="10700" r="80879" b="48919"/>
          <a:stretch>
            <a:fillRect/>
          </a:stretch>
        </p:blipFill>
        <p:spPr>
          <a:xfrm>
            <a:off x="176850" y="476521"/>
            <a:ext cx="1909053" cy="2700301"/>
          </a:xfrm>
          <a:prstGeom prst="rect">
            <a:avLst/>
          </a:prstGeom>
          <a:noFill/>
          <a:ln>
            <a:noFill/>
          </a:ln>
        </p:spPr>
      </p:pic>
      <p:pic>
        <p:nvPicPr>
          <p:cNvPr id="247" name="Google Shape;247;g1b68e116ffb_1_1"/>
          <p:cNvPicPr preferRelativeResize="0"/>
          <p:nvPr/>
        </p:nvPicPr>
        <p:blipFill rotWithShape="1">
          <a:blip r:embed="rId3"/>
          <a:srcRect l="4012" t="64414" r="75811" b="12296"/>
          <a:stretch>
            <a:fillRect/>
          </a:stretch>
        </p:blipFill>
        <p:spPr>
          <a:xfrm>
            <a:off x="646516" y="4336119"/>
            <a:ext cx="2560265" cy="1662161"/>
          </a:xfrm>
          <a:prstGeom prst="rect">
            <a:avLst/>
          </a:prstGeom>
          <a:noFill/>
          <a:ln>
            <a:noFill/>
          </a:ln>
        </p:spPr>
      </p:pic>
      <p:pic>
        <p:nvPicPr>
          <p:cNvPr id="248" name="Google Shape;248;g1b68e116ffb_1_1"/>
          <p:cNvPicPr preferRelativeResize="0"/>
          <p:nvPr/>
        </p:nvPicPr>
        <p:blipFill rotWithShape="1">
          <a:blip r:embed="rId3"/>
          <a:srcRect l="9930" t="52958" r="82569" b="34645"/>
          <a:stretch>
            <a:fillRect/>
          </a:stretch>
        </p:blipFill>
        <p:spPr>
          <a:xfrm>
            <a:off x="1131375" y="3455851"/>
            <a:ext cx="914403" cy="850005"/>
          </a:xfrm>
          <a:prstGeom prst="rect">
            <a:avLst/>
          </a:prstGeom>
          <a:noFill/>
          <a:ln>
            <a:noFill/>
          </a:ln>
        </p:spPr>
      </p:pic>
      <p:pic>
        <p:nvPicPr>
          <p:cNvPr id="249" name="Google Shape;249;g1b68e116ffb_1_1"/>
          <p:cNvPicPr preferRelativeResize="0"/>
          <p:nvPr/>
        </p:nvPicPr>
        <p:blipFill rotWithShape="1">
          <a:blip r:embed="rId3"/>
          <a:srcRect l="87465" t="1872" r="2499" b="79533"/>
          <a:stretch>
            <a:fillRect/>
          </a:stretch>
        </p:blipFill>
        <p:spPr>
          <a:xfrm>
            <a:off x="10864617" y="36535"/>
            <a:ext cx="1208560" cy="1259449"/>
          </a:xfrm>
          <a:prstGeom prst="rect">
            <a:avLst/>
          </a:prstGeom>
          <a:noFill/>
          <a:ln>
            <a:noFill/>
          </a:ln>
        </p:spPr>
      </p:pic>
      <p:pic>
        <p:nvPicPr>
          <p:cNvPr id="250" name="Google Shape;250;g1b68e116ffb_1_1"/>
          <p:cNvPicPr preferRelativeResize="0"/>
          <p:nvPr/>
        </p:nvPicPr>
        <p:blipFill rotWithShape="1">
          <a:blip r:embed="rId4"/>
          <a:srcRect l="77536" t="37371" r="2075" b="14548"/>
          <a:stretch>
            <a:fillRect/>
          </a:stretch>
        </p:blipFill>
        <p:spPr>
          <a:xfrm>
            <a:off x="9506909" y="2705498"/>
            <a:ext cx="2141314" cy="2840292"/>
          </a:xfrm>
          <a:prstGeom prst="rect">
            <a:avLst/>
          </a:prstGeom>
          <a:noFill/>
          <a:ln>
            <a:noFill/>
          </a:ln>
        </p:spPr>
      </p:pic>
      <p:pic>
        <p:nvPicPr>
          <p:cNvPr id="251" name="Google Shape;251;g1b68e116ffb_1_1"/>
          <p:cNvPicPr preferRelativeResize="0"/>
          <p:nvPr/>
        </p:nvPicPr>
        <p:blipFill rotWithShape="1">
          <a:blip r:embed="rId3"/>
          <a:srcRect l="73839" t="89392" r="6196" b="465"/>
          <a:stretch>
            <a:fillRect/>
          </a:stretch>
        </p:blipFill>
        <p:spPr>
          <a:xfrm>
            <a:off x="9757893" y="6144009"/>
            <a:ext cx="2434105" cy="695459"/>
          </a:xfrm>
          <a:prstGeom prst="rect">
            <a:avLst/>
          </a:prstGeom>
          <a:noFill/>
          <a:ln>
            <a:noFill/>
          </a:ln>
        </p:spPr>
      </p:pic>
      <p:pic>
        <p:nvPicPr>
          <p:cNvPr id="252" name="Google Shape;252;g1b68e116ffb_1_1"/>
          <p:cNvPicPr preferRelativeResize="0"/>
          <p:nvPr/>
        </p:nvPicPr>
        <p:blipFill rotWithShape="1">
          <a:blip r:embed="rId5"/>
          <a:srcRect l="25421" r="19789" b="72882"/>
          <a:stretch>
            <a:fillRect/>
          </a:stretch>
        </p:blipFill>
        <p:spPr>
          <a:xfrm>
            <a:off x="3506928" y="-138457"/>
            <a:ext cx="6679774" cy="1859476"/>
          </a:xfrm>
          <a:prstGeom prst="rect">
            <a:avLst/>
          </a:prstGeom>
          <a:noFill/>
          <a:ln>
            <a:noFill/>
          </a:ln>
        </p:spPr>
      </p:pic>
      <p:pic>
        <p:nvPicPr>
          <p:cNvPr id="253" name="Google Shape;253;g1b68e116ffb_1_1"/>
          <p:cNvPicPr preferRelativeResize="0"/>
          <p:nvPr/>
        </p:nvPicPr>
        <p:blipFill rotWithShape="1">
          <a:blip r:embed="rId6"/>
          <a:srcRect l="40169" t="78873" r="35931"/>
          <a:stretch>
            <a:fillRect/>
          </a:stretch>
        </p:blipFill>
        <p:spPr>
          <a:xfrm>
            <a:off x="4997364" y="5181539"/>
            <a:ext cx="3371601" cy="1676462"/>
          </a:xfrm>
          <a:prstGeom prst="rect">
            <a:avLst/>
          </a:prstGeom>
          <a:noFill/>
          <a:ln>
            <a:noFill/>
          </a:ln>
        </p:spPr>
      </p:pic>
      <p:sp>
        <p:nvSpPr>
          <p:cNvPr id="254" name="Google Shape;254;g1b68e116ffb_1_1"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656693" y="1369185"/>
            <a:ext cx="8101200" cy="4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50">
                <a:solidFill>
                  <a:srgbClr val="1B1B1B"/>
                </a:solidFill>
                <a:highlight>
                  <a:srgbClr val="FFFFFF"/>
                </a:highlight>
                <a:latin typeface="Open Sans"/>
                <a:ea typeface="Open Sans"/>
                <a:cs typeface="Open Sans"/>
                <a:sym typeface="Open Sans"/>
              </a:rPr>
              <a:t>When should you use JSON Web Tokens?</a:t>
            </a:r>
            <a:endParaRPr sz="8700" b="1">
              <a:solidFill>
                <a:srgbClr val="F3DD23"/>
              </a:solidFill>
              <a:latin typeface="Calibri" panose="020F0502020204030204"/>
              <a:ea typeface="Calibri" panose="020F0502020204030204"/>
              <a:cs typeface="Calibri" panose="020F0502020204030204"/>
              <a:sym typeface="Calibri" panose="020F0502020204030204"/>
            </a:endParaRPr>
          </a:p>
        </p:txBody>
      </p:sp>
      <p:sp>
        <p:nvSpPr>
          <p:cNvPr id="255" name="Google Shape;255;g1b68e116ffb_1_1"/>
          <p:cNvSpPr txBox="1"/>
          <p:nvPr/>
        </p:nvSpPr>
        <p:spPr>
          <a:xfrm>
            <a:off x="2791475" y="2779600"/>
            <a:ext cx="6906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6BD4CD"/>
                </a:solidFill>
              </a:rPr>
              <a:t>Authorization</a:t>
            </a:r>
            <a:endParaRPr sz="2400"/>
          </a:p>
        </p:txBody>
      </p:sp>
      <p:sp>
        <p:nvSpPr>
          <p:cNvPr id="256" name="Google Shape;256;g1b68e116ffb_1_1"/>
          <p:cNvSpPr txBox="1"/>
          <p:nvPr/>
        </p:nvSpPr>
        <p:spPr>
          <a:xfrm>
            <a:off x="6690150" y="2779588"/>
            <a:ext cx="3920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rgbClr val="6BD4CD"/>
                </a:solidFill>
              </a:rPr>
              <a:t>Information Exchange</a:t>
            </a:r>
            <a:endParaRPr sz="2400"/>
          </a:p>
        </p:txBody>
      </p:sp>
      <p:sp>
        <p:nvSpPr>
          <p:cNvPr id="257" name="Google Shape;257;g1b68e116ffb_1_1"/>
          <p:cNvSpPr txBox="1"/>
          <p:nvPr/>
        </p:nvSpPr>
        <p:spPr>
          <a:xfrm>
            <a:off x="2791475" y="3375425"/>
            <a:ext cx="22059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a:t>This is the most common scenario for using JWT</a:t>
            </a:r>
            <a:endParaRPr lang="en-US"/>
          </a:p>
        </p:txBody>
      </p:sp>
      <p:sp>
        <p:nvSpPr>
          <p:cNvPr id="258" name="Google Shape;258;g1b68e116ffb_1_1"/>
          <p:cNvSpPr txBox="1"/>
          <p:nvPr/>
        </p:nvSpPr>
        <p:spPr>
          <a:xfrm>
            <a:off x="6690150" y="3442963"/>
            <a:ext cx="30000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US"/>
              <a:t>JSON Web Tokens are a good way of securely transmitting information between parties.</a:t>
            </a:r>
            <a:endParaRPr lang="en-US"/>
          </a:p>
        </p:txBody>
      </p:sp>
      <p:sp>
        <p:nvSpPr>
          <p:cNvPr id="259" name="Google Shape;259;g1b68e116ffb_1_1"/>
          <p:cNvSpPr/>
          <p:nvPr/>
        </p:nvSpPr>
        <p:spPr>
          <a:xfrm rot="-3439741">
            <a:off x="3968124" y="2046146"/>
            <a:ext cx="1141504" cy="642943"/>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g1b68e116ffb_1_1"/>
          <p:cNvSpPr/>
          <p:nvPr/>
        </p:nvSpPr>
        <p:spPr>
          <a:xfrm rot="-7330083">
            <a:off x="5808163" y="1978746"/>
            <a:ext cx="1187255" cy="639658"/>
          </a:xfrm>
          <a:prstGeom prst="left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1"/>
          <a:srcRect/>
          <a:stretch>
            <a:fillRect/>
          </a:stretch>
        </p:blipFill>
        <p:spPr>
          <a:xfrm>
            <a:off x="0" y="6096"/>
            <a:ext cx="12192000" cy="6851904"/>
          </a:xfrm>
          <a:prstGeom prst="rect">
            <a:avLst/>
          </a:prstGeom>
          <a:noFill/>
          <a:ln>
            <a:noFill/>
          </a:ln>
        </p:spPr>
      </p:pic>
      <p:pic>
        <p:nvPicPr>
          <p:cNvPr id="266" name="Google Shape;266;p6"/>
          <p:cNvPicPr preferRelativeResize="0"/>
          <p:nvPr/>
        </p:nvPicPr>
        <p:blipFill rotWithShape="1">
          <a:blip r:embed="rId2"/>
          <a:srcRect l="8451" r="9893"/>
          <a:stretch>
            <a:fillRect/>
          </a:stretch>
        </p:blipFill>
        <p:spPr>
          <a:xfrm>
            <a:off x="-650929" y="-1122937"/>
            <a:ext cx="13576515" cy="9351636"/>
          </a:xfrm>
          <a:prstGeom prst="rect">
            <a:avLst/>
          </a:prstGeom>
          <a:noFill/>
          <a:ln>
            <a:noFill/>
          </a:ln>
        </p:spPr>
      </p:pic>
      <p:pic>
        <p:nvPicPr>
          <p:cNvPr id="267" name="Google Shape;267;p6"/>
          <p:cNvPicPr preferRelativeResize="0"/>
          <p:nvPr/>
        </p:nvPicPr>
        <p:blipFill rotWithShape="1">
          <a:blip r:embed="rId3"/>
          <a:srcRect r="74331" b="88924"/>
          <a:stretch>
            <a:fillRect/>
          </a:stretch>
        </p:blipFill>
        <p:spPr>
          <a:xfrm>
            <a:off x="-273567" y="-138457"/>
            <a:ext cx="3129566" cy="759532"/>
          </a:xfrm>
          <a:prstGeom prst="rect">
            <a:avLst/>
          </a:prstGeom>
          <a:noFill/>
          <a:ln>
            <a:noFill/>
          </a:ln>
        </p:spPr>
      </p:pic>
      <p:pic>
        <p:nvPicPr>
          <p:cNvPr id="268" name="Google Shape;268;p6"/>
          <p:cNvPicPr preferRelativeResize="0"/>
          <p:nvPr/>
        </p:nvPicPr>
        <p:blipFill rotWithShape="1">
          <a:blip r:embed="rId3"/>
          <a:srcRect l="3063" t="10700" r="80880" b="48919"/>
          <a:stretch>
            <a:fillRect/>
          </a:stretch>
        </p:blipFill>
        <p:spPr>
          <a:xfrm>
            <a:off x="176850" y="476521"/>
            <a:ext cx="1909051" cy="2700303"/>
          </a:xfrm>
          <a:prstGeom prst="rect">
            <a:avLst/>
          </a:prstGeom>
          <a:noFill/>
          <a:ln>
            <a:noFill/>
          </a:ln>
        </p:spPr>
      </p:pic>
      <p:pic>
        <p:nvPicPr>
          <p:cNvPr id="269" name="Google Shape;269;p6"/>
          <p:cNvPicPr preferRelativeResize="0"/>
          <p:nvPr/>
        </p:nvPicPr>
        <p:blipFill rotWithShape="1">
          <a:blip r:embed="rId3"/>
          <a:srcRect l="4014" t="64415" r="75810" b="12295"/>
          <a:stretch>
            <a:fillRect/>
          </a:stretch>
        </p:blipFill>
        <p:spPr>
          <a:xfrm>
            <a:off x="646516" y="4336119"/>
            <a:ext cx="2560263" cy="1662160"/>
          </a:xfrm>
          <a:prstGeom prst="rect">
            <a:avLst/>
          </a:prstGeom>
          <a:noFill/>
          <a:ln>
            <a:noFill/>
          </a:ln>
        </p:spPr>
      </p:pic>
      <p:pic>
        <p:nvPicPr>
          <p:cNvPr id="270" name="Google Shape;270;p6"/>
          <p:cNvPicPr preferRelativeResize="0"/>
          <p:nvPr/>
        </p:nvPicPr>
        <p:blipFill rotWithShape="1">
          <a:blip r:embed="rId3"/>
          <a:srcRect l="9930" t="52957" r="82569" b="34646"/>
          <a:stretch>
            <a:fillRect/>
          </a:stretch>
        </p:blipFill>
        <p:spPr>
          <a:xfrm>
            <a:off x="1131375" y="3455851"/>
            <a:ext cx="914400" cy="850006"/>
          </a:xfrm>
          <a:prstGeom prst="rect">
            <a:avLst/>
          </a:prstGeom>
          <a:noFill/>
          <a:ln>
            <a:noFill/>
          </a:ln>
        </p:spPr>
      </p:pic>
      <p:pic>
        <p:nvPicPr>
          <p:cNvPr id="271" name="Google Shape;271;p6"/>
          <p:cNvPicPr preferRelativeResize="0"/>
          <p:nvPr/>
        </p:nvPicPr>
        <p:blipFill rotWithShape="1">
          <a:blip r:embed="rId3"/>
          <a:srcRect l="87465" t="1872" r="2499" b="79533"/>
          <a:stretch>
            <a:fillRect/>
          </a:stretch>
        </p:blipFill>
        <p:spPr>
          <a:xfrm>
            <a:off x="10864617" y="36535"/>
            <a:ext cx="1208563" cy="1259448"/>
          </a:xfrm>
          <a:prstGeom prst="rect">
            <a:avLst/>
          </a:prstGeom>
          <a:noFill/>
          <a:ln>
            <a:noFill/>
          </a:ln>
        </p:spPr>
      </p:pic>
      <p:pic>
        <p:nvPicPr>
          <p:cNvPr id="272" name="Google Shape;272;p6"/>
          <p:cNvPicPr preferRelativeResize="0"/>
          <p:nvPr/>
        </p:nvPicPr>
        <p:blipFill rotWithShape="1">
          <a:blip r:embed="rId4"/>
          <a:srcRect l="77535" t="37370" r="2076" b="14551"/>
          <a:stretch>
            <a:fillRect/>
          </a:stretch>
        </p:blipFill>
        <p:spPr>
          <a:xfrm>
            <a:off x="9506909" y="2705498"/>
            <a:ext cx="2141315" cy="2840293"/>
          </a:xfrm>
          <a:prstGeom prst="rect">
            <a:avLst/>
          </a:prstGeom>
          <a:noFill/>
          <a:ln>
            <a:noFill/>
          </a:ln>
        </p:spPr>
      </p:pic>
      <p:pic>
        <p:nvPicPr>
          <p:cNvPr id="273" name="Google Shape;273;p6"/>
          <p:cNvPicPr preferRelativeResize="0"/>
          <p:nvPr/>
        </p:nvPicPr>
        <p:blipFill rotWithShape="1">
          <a:blip r:embed="rId3"/>
          <a:srcRect l="73837" t="89393" r="6198" b="464"/>
          <a:stretch>
            <a:fillRect/>
          </a:stretch>
        </p:blipFill>
        <p:spPr>
          <a:xfrm>
            <a:off x="9757893" y="6144009"/>
            <a:ext cx="2434107" cy="695459"/>
          </a:xfrm>
          <a:prstGeom prst="rect">
            <a:avLst/>
          </a:prstGeom>
          <a:noFill/>
          <a:ln>
            <a:noFill/>
          </a:ln>
        </p:spPr>
      </p:pic>
      <p:pic>
        <p:nvPicPr>
          <p:cNvPr id="274" name="Google Shape;274;p6"/>
          <p:cNvPicPr preferRelativeResize="0"/>
          <p:nvPr/>
        </p:nvPicPr>
        <p:blipFill rotWithShape="1">
          <a:blip r:embed="rId5"/>
          <a:srcRect l="25422" r="19788" b="72883"/>
          <a:stretch>
            <a:fillRect/>
          </a:stretch>
        </p:blipFill>
        <p:spPr>
          <a:xfrm>
            <a:off x="3506928" y="-138457"/>
            <a:ext cx="6679771" cy="1859475"/>
          </a:xfrm>
          <a:prstGeom prst="rect">
            <a:avLst/>
          </a:prstGeom>
          <a:noFill/>
          <a:ln>
            <a:noFill/>
          </a:ln>
        </p:spPr>
      </p:pic>
      <p:pic>
        <p:nvPicPr>
          <p:cNvPr id="275" name="Google Shape;275;p6"/>
          <p:cNvPicPr preferRelativeResize="0"/>
          <p:nvPr/>
        </p:nvPicPr>
        <p:blipFill rotWithShape="1">
          <a:blip r:embed="rId6"/>
          <a:srcRect l="40169" t="78873" r="35931"/>
          <a:stretch>
            <a:fillRect/>
          </a:stretch>
        </p:blipFill>
        <p:spPr>
          <a:xfrm>
            <a:off x="4997364" y="5181539"/>
            <a:ext cx="3371603" cy="1676461"/>
          </a:xfrm>
          <a:prstGeom prst="rect">
            <a:avLst/>
          </a:prstGeom>
          <a:noFill/>
          <a:ln>
            <a:noFill/>
          </a:ln>
        </p:spPr>
      </p:pic>
      <p:sp>
        <p:nvSpPr>
          <p:cNvPr id="276" name="Google Shape;276;p6"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703723" y="2637280"/>
            <a:ext cx="8101160" cy="13220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a:solidFill>
                  <a:srgbClr val="F3DD23"/>
                </a:solidFill>
                <a:latin typeface="Calibri" panose="020F0502020204030204"/>
                <a:ea typeface="Calibri" panose="020F0502020204030204"/>
                <a:cs typeface="Calibri" panose="020F0502020204030204"/>
                <a:sym typeface="Calibri" panose="020F0502020204030204"/>
              </a:rPr>
              <a:t>Demo JWT</a:t>
            </a:r>
            <a:endParaRPr sz="8000" b="1">
              <a:solidFill>
                <a:srgbClr val="F3DD23"/>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pic>
        <p:nvPicPr>
          <p:cNvPr id="281" name="Google Shape;281;p7"/>
          <p:cNvPicPr preferRelativeResize="0"/>
          <p:nvPr/>
        </p:nvPicPr>
        <p:blipFill rotWithShape="1">
          <a:blip r:embed="rId1"/>
          <a:srcRect/>
          <a:stretch>
            <a:fillRect/>
          </a:stretch>
        </p:blipFill>
        <p:spPr>
          <a:xfrm>
            <a:off x="0" y="6096"/>
            <a:ext cx="12192000" cy="6851904"/>
          </a:xfrm>
          <a:prstGeom prst="rect">
            <a:avLst/>
          </a:prstGeom>
          <a:noFill/>
          <a:ln>
            <a:noFill/>
          </a:ln>
        </p:spPr>
      </p:pic>
      <p:pic>
        <p:nvPicPr>
          <p:cNvPr id="282" name="Google Shape;282;p7"/>
          <p:cNvPicPr preferRelativeResize="0"/>
          <p:nvPr/>
        </p:nvPicPr>
        <p:blipFill rotWithShape="1">
          <a:blip r:embed="rId2"/>
          <a:srcRect l="8451" r="9893"/>
          <a:stretch>
            <a:fillRect/>
          </a:stretch>
        </p:blipFill>
        <p:spPr>
          <a:xfrm>
            <a:off x="-650929" y="-1122937"/>
            <a:ext cx="13576515" cy="9351636"/>
          </a:xfrm>
          <a:prstGeom prst="rect">
            <a:avLst/>
          </a:prstGeom>
          <a:noFill/>
          <a:ln>
            <a:noFill/>
          </a:ln>
        </p:spPr>
      </p:pic>
      <p:pic>
        <p:nvPicPr>
          <p:cNvPr id="283" name="Google Shape;283;p7"/>
          <p:cNvPicPr preferRelativeResize="0"/>
          <p:nvPr/>
        </p:nvPicPr>
        <p:blipFill rotWithShape="1">
          <a:blip r:embed="rId3"/>
          <a:srcRect r="74331" b="88924"/>
          <a:stretch>
            <a:fillRect/>
          </a:stretch>
        </p:blipFill>
        <p:spPr>
          <a:xfrm>
            <a:off x="-273567" y="-138457"/>
            <a:ext cx="3129566" cy="759532"/>
          </a:xfrm>
          <a:prstGeom prst="rect">
            <a:avLst/>
          </a:prstGeom>
          <a:noFill/>
          <a:ln>
            <a:noFill/>
          </a:ln>
        </p:spPr>
      </p:pic>
      <p:pic>
        <p:nvPicPr>
          <p:cNvPr id="284" name="Google Shape;284;p7"/>
          <p:cNvPicPr preferRelativeResize="0"/>
          <p:nvPr/>
        </p:nvPicPr>
        <p:blipFill rotWithShape="1">
          <a:blip r:embed="rId3"/>
          <a:srcRect l="3063" t="10700" r="80880" b="48919"/>
          <a:stretch>
            <a:fillRect/>
          </a:stretch>
        </p:blipFill>
        <p:spPr>
          <a:xfrm>
            <a:off x="176850" y="476521"/>
            <a:ext cx="1909051" cy="2700303"/>
          </a:xfrm>
          <a:prstGeom prst="rect">
            <a:avLst/>
          </a:prstGeom>
          <a:noFill/>
          <a:ln>
            <a:noFill/>
          </a:ln>
        </p:spPr>
      </p:pic>
      <p:pic>
        <p:nvPicPr>
          <p:cNvPr id="285" name="Google Shape;285;p7"/>
          <p:cNvPicPr preferRelativeResize="0"/>
          <p:nvPr/>
        </p:nvPicPr>
        <p:blipFill rotWithShape="1">
          <a:blip r:embed="rId3"/>
          <a:srcRect l="4014" t="64415" r="75810" b="12295"/>
          <a:stretch>
            <a:fillRect/>
          </a:stretch>
        </p:blipFill>
        <p:spPr>
          <a:xfrm>
            <a:off x="646516" y="4336119"/>
            <a:ext cx="2560263" cy="1662160"/>
          </a:xfrm>
          <a:prstGeom prst="rect">
            <a:avLst/>
          </a:prstGeom>
          <a:noFill/>
          <a:ln>
            <a:noFill/>
          </a:ln>
        </p:spPr>
      </p:pic>
      <p:pic>
        <p:nvPicPr>
          <p:cNvPr id="286" name="Google Shape;286;p7"/>
          <p:cNvPicPr preferRelativeResize="0"/>
          <p:nvPr/>
        </p:nvPicPr>
        <p:blipFill rotWithShape="1">
          <a:blip r:embed="rId3"/>
          <a:srcRect l="9930" t="52957" r="82569" b="34646"/>
          <a:stretch>
            <a:fillRect/>
          </a:stretch>
        </p:blipFill>
        <p:spPr>
          <a:xfrm>
            <a:off x="1131375" y="3455851"/>
            <a:ext cx="914400" cy="850006"/>
          </a:xfrm>
          <a:prstGeom prst="rect">
            <a:avLst/>
          </a:prstGeom>
          <a:noFill/>
          <a:ln>
            <a:noFill/>
          </a:ln>
        </p:spPr>
      </p:pic>
      <p:pic>
        <p:nvPicPr>
          <p:cNvPr id="287" name="Google Shape;287;p7"/>
          <p:cNvPicPr preferRelativeResize="0"/>
          <p:nvPr/>
        </p:nvPicPr>
        <p:blipFill rotWithShape="1">
          <a:blip r:embed="rId3"/>
          <a:srcRect l="87465" t="1872" r="2499" b="79533"/>
          <a:stretch>
            <a:fillRect/>
          </a:stretch>
        </p:blipFill>
        <p:spPr>
          <a:xfrm>
            <a:off x="10864617" y="36535"/>
            <a:ext cx="1208563" cy="1259448"/>
          </a:xfrm>
          <a:prstGeom prst="rect">
            <a:avLst/>
          </a:prstGeom>
          <a:noFill/>
          <a:ln>
            <a:noFill/>
          </a:ln>
        </p:spPr>
      </p:pic>
      <p:pic>
        <p:nvPicPr>
          <p:cNvPr id="288" name="Google Shape;288;p7"/>
          <p:cNvPicPr preferRelativeResize="0"/>
          <p:nvPr/>
        </p:nvPicPr>
        <p:blipFill rotWithShape="1">
          <a:blip r:embed="rId4"/>
          <a:srcRect l="77535" t="37370" r="2076" b="14551"/>
          <a:stretch>
            <a:fillRect/>
          </a:stretch>
        </p:blipFill>
        <p:spPr>
          <a:xfrm>
            <a:off x="9506909" y="2705498"/>
            <a:ext cx="2141315" cy="2840293"/>
          </a:xfrm>
          <a:prstGeom prst="rect">
            <a:avLst/>
          </a:prstGeom>
          <a:noFill/>
          <a:ln>
            <a:noFill/>
          </a:ln>
        </p:spPr>
      </p:pic>
      <p:pic>
        <p:nvPicPr>
          <p:cNvPr id="289" name="Google Shape;289;p7"/>
          <p:cNvPicPr preferRelativeResize="0"/>
          <p:nvPr/>
        </p:nvPicPr>
        <p:blipFill rotWithShape="1">
          <a:blip r:embed="rId3"/>
          <a:srcRect l="73837" t="89393" r="6198" b="464"/>
          <a:stretch>
            <a:fillRect/>
          </a:stretch>
        </p:blipFill>
        <p:spPr>
          <a:xfrm>
            <a:off x="9757893" y="6144009"/>
            <a:ext cx="2434107" cy="695459"/>
          </a:xfrm>
          <a:prstGeom prst="rect">
            <a:avLst/>
          </a:prstGeom>
          <a:noFill/>
          <a:ln>
            <a:noFill/>
          </a:ln>
        </p:spPr>
      </p:pic>
      <p:pic>
        <p:nvPicPr>
          <p:cNvPr id="290" name="Google Shape;290;p7"/>
          <p:cNvPicPr preferRelativeResize="0"/>
          <p:nvPr/>
        </p:nvPicPr>
        <p:blipFill rotWithShape="1">
          <a:blip r:embed="rId5"/>
          <a:srcRect l="25422" r="19788" b="72883"/>
          <a:stretch>
            <a:fillRect/>
          </a:stretch>
        </p:blipFill>
        <p:spPr>
          <a:xfrm>
            <a:off x="3506928" y="-138457"/>
            <a:ext cx="6679771" cy="1859475"/>
          </a:xfrm>
          <a:prstGeom prst="rect">
            <a:avLst/>
          </a:prstGeom>
          <a:noFill/>
          <a:ln>
            <a:noFill/>
          </a:ln>
        </p:spPr>
      </p:pic>
      <p:pic>
        <p:nvPicPr>
          <p:cNvPr id="291" name="Google Shape;291;p7"/>
          <p:cNvPicPr preferRelativeResize="0"/>
          <p:nvPr/>
        </p:nvPicPr>
        <p:blipFill rotWithShape="1">
          <a:blip r:embed="rId6"/>
          <a:srcRect l="40169" t="78873" r="35931"/>
          <a:stretch>
            <a:fillRect/>
          </a:stretch>
        </p:blipFill>
        <p:spPr>
          <a:xfrm>
            <a:off x="4997364" y="5181539"/>
            <a:ext cx="3371603" cy="1676461"/>
          </a:xfrm>
          <a:prstGeom prst="rect">
            <a:avLst/>
          </a:prstGeom>
          <a:noFill/>
          <a:ln>
            <a:noFill/>
          </a:ln>
        </p:spPr>
      </p:pic>
      <p:sp>
        <p:nvSpPr>
          <p:cNvPr id="292" name="Google Shape;292;p7"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1656733" y="1369185"/>
            <a:ext cx="8101160" cy="23391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a:solidFill>
                  <a:srgbClr val="36BAE7"/>
                </a:solidFill>
                <a:latin typeface="Calibri" panose="020F0502020204030204"/>
                <a:ea typeface="Calibri" panose="020F0502020204030204"/>
                <a:cs typeface="Calibri" panose="020F0502020204030204"/>
                <a:sym typeface="Calibri" panose="020F0502020204030204"/>
              </a:rPr>
              <a:t>Thank you for </a:t>
            </a:r>
            <a:r>
              <a:rPr lang="en-US" sz="6600" b="1">
                <a:solidFill>
                  <a:srgbClr val="F3DD23"/>
                </a:solidFill>
                <a:latin typeface="Calibri" panose="020F0502020204030204"/>
                <a:ea typeface="Calibri" panose="020F0502020204030204"/>
                <a:cs typeface="Calibri" panose="020F0502020204030204"/>
                <a:sym typeface="Calibri" panose="020F0502020204030204"/>
              </a:rPr>
              <a:t>listenin</a:t>
            </a:r>
            <a:r>
              <a:rPr lang="en-US" sz="8000" b="1">
                <a:solidFill>
                  <a:srgbClr val="F3DD23"/>
                </a:solidFill>
                <a:latin typeface="Calibri" panose="020F0502020204030204"/>
                <a:ea typeface="Calibri" panose="020F0502020204030204"/>
                <a:cs typeface="Calibri" panose="020F0502020204030204"/>
                <a:sym typeface="Calibri" panose="020F0502020204030204"/>
              </a:rPr>
              <a:t>g</a:t>
            </a:r>
            <a:endParaRPr sz="8000" b="1">
              <a:solidFill>
                <a:srgbClr val="F3DD23"/>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793</Words>
  <Application>WPS Presentation</Application>
  <PresentationFormat/>
  <Paragraphs>76</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Arial</vt:lpstr>
      <vt:lpstr>Calibri</vt:lpstr>
      <vt:lpstr>Open Sans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conmu</cp:lastModifiedBy>
  <cp:revision>1</cp:revision>
  <dcterms:created xsi:type="dcterms:W3CDTF">2023-03-06T09:30:51Z</dcterms:created>
  <dcterms:modified xsi:type="dcterms:W3CDTF">2023-03-06T09:30:54Z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8EA7752A2E554929B974DCBA4002266B</vt:lpwstr>
  </property>
  <property fmtid="{D5CDD505-2E9C-101B-9397-08002B2CF9AE}" pid="3" name="KSOProductBuildVer">
    <vt:lpwstr>1033-11.2.0.11486</vt:lpwstr>
  </property>
</Properties>
</file>