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61" r:id="rId3"/>
    <p:sldId id="262" r:id="rId4"/>
    <p:sldId id="263" r:id="rId5"/>
    <p:sldId id="284" r:id="rId6"/>
    <p:sldId id="257" r:id="rId7"/>
    <p:sldId id="259" r:id="rId8"/>
    <p:sldId id="281" r:id="rId9"/>
    <p:sldId id="265" r:id="rId10"/>
    <p:sldId id="283" r:id="rId11"/>
    <p:sldId id="275" r:id="rId12"/>
    <p:sldId id="264" r:id="rId13"/>
    <p:sldId id="282" r:id="rId14"/>
    <p:sldId id="276" r:id="rId15"/>
    <p:sldId id="266" r:id="rId16"/>
    <p:sldId id="271" r:id="rId17"/>
    <p:sldId id="278" r:id="rId18"/>
    <p:sldId id="279" r:id="rId19"/>
    <p:sldId id="280" r:id="rId20"/>
    <p:sldId id="285" r:id="rId21"/>
    <p:sldId id="277" r:id="rId22"/>
    <p:sldId id="272" r:id="rId23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-720" y="-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puckpolter:Desktop:Resultaten:Problem%201%20amount%20of%20correct%20solution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puckpolter:Desktop:Opdracht%202%20algoritme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nl-NL" sz="3500" b="1" dirty="0" smtClean="0"/>
              <a:t>MEEST GELIJKE</a:t>
            </a:r>
            <a:r>
              <a:rPr lang="nl-NL" sz="3500" b="1" baseline="0" dirty="0" smtClean="0"/>
              <a:t> VERDELING</a:t>
            </a:r>
          </a:p>
          <a:p>
            <a:pPr>
              <a:defRPr/>
            </a:pPr>
            <a:r>
              <a:rPr lang="nl-NL" sz="2000" dirty="0" smtClean="0"/>
              <a:t>10 </a:t>
            </a:r>
            <a:r>
              <a:rPr lang="nl-NL" sz="2000" dirty="0"/>
              <a:t>000</a:t>
            </a:r>
            <a:r>
              <a:rPr lang="nl-NL" sz="2000" baseline="0" dirty="0"/>
              <a:t> tries</a:t>
            </a:r>
            <a:endParaRPr lang="nl-NL" sz="2000" dirty="0"/>
          </a:p>
        </c:rich>
      </c:tx>
      <c:layout>
        <c:manualLayout>
          <c:xMode val="edge"/>
          <c:yMode val="edge"/>
          <c:x val="0.320868042179659"/>
          <c:y val="0.0"/>
        </c:manualLayout>
      </c:layout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Random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500"/>
                </a:pPr>
                <a:endParaRPr lang="nl-N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Ukraine</c:v>
                </c:pt>
                <c:pt idx="1">
                  <c:v>China</c:v>
                </c:pt>
                <c:pt idx="2">
                  <c:v>USA</c:v>
                </c:pt>
                <c:pt idx="3">
                  <c:v>Russia</c:v>
                </c:pt>
              </c:strCache>
            </c:strRef>
          </c:cat>
          <c:val>
            <c:numRef>
              <c:f>Sheet1!$B$2:$B$5</c:f>
              <c:numCache>
                <c:formatCode>0</c:formatCode>
                <c:ptCount val="4"/>
                <c:pt idx="0">
                  <c:v>499.0</c:v>
                </c:pt>
                <c:pt idx="1">
                  <c:v>92.0</c:v>
                </c:pt>
                <c:pt idx="2">
                  <c:v>2.0</c:v>
                </c:pt>
                <c:pt idx="3">
                  <c:v>0.0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F949-4671-AD9F-1FE391B89D5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Most connected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500"/>
                </a:pPr>
                <a:endParaRPr lang="nl-N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Ukraine</c:v>
                </c:pt>
                <c:pt idx="1">
                  <c:v>China</c:v>
                </c:pt>
                <c:pt idx="2">
                  <c:v>USA</c:v>
                </c:pt>
                <c:pt idx="3">
                  <c:v>Russia</c:v>
                </c:pt>
              </c:strCache>
            </c:strRef>
          </c:cat>
          <c:val>
            <c:numRef>
              <c:f>Sheet1!$C$2:$C$5</c:f>
              <c:numCache>
                <c:formatCode>0</c:formatCode>
                <c:ptCount val="4"/>
                <c:pt idx="0">
                  <c:v>2457.0</c:v>
                </c:pt>
                <c:pt idx="1">
                  <c:v>2844.0</c:v>
                </c:pt>
                <c:pt idx="2">
                  <c:v>397.0</c:v>
                </c:pt>
                <c:pt idx="3">
                  <c:v>37.0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F949-4671-AD9F-1FE391B89D5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Least connected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500"/>
                </a:pPr>
                <a:endParaRPr lang="nl-N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Ukraine</c:v>
                </c:pt>
                <c:pt idx="1">
                  <c:v>China</c:v>
                </c:pt>
                <c:pt idx="2">
                  <c:v>USA</c:v>
                </c:pt>
                <c:pt idx="3">
                  <c:v>Russia</c:v>
                </c:pt>
              </c:strCache>
            </c:strRef>
          </c:cat>
          <c:val>
            <c:numRef>
              <c:f>Sheet1!$D$2:$D$5</c:f>
              <c:numCache>
                <c:formatCode>0</c:formatCode>
                <c:ptCount val="4"/>
                <c:pt idx="0">
                  <c:v>42.0</c:v>
                </c:pt>
                <c:pt idx="1">
                  <c:v>10.0</c:v>
                </c:pt>
                <c:pt idx="2">
                  <c:v>0.0</c:v>
                </c:pt>
                <c:pt idx="3">
                  <c:v>0.0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F949-4671-AD9F-1FE391B89D59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2127376440"/>
        <c:axId val="2126592120"/>
      </c:barChart>
      <c:catAx>
        <c:axId val="212737644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2500"/>
            </a:pPr>
            <a:endParaRPr lang="nl-NL"/>
          </a:p>
        </c:txPr>
        <c:crossAx val="2126592120"/>
        <c:crosses val="autoZero"/>
        <c:auto val="1"/>
        <c:lblAlgn val="ctr"/>
        <c:lblOffset val="100"/>
        <c:noMultiLvlLbl val="0"/>
      </c:catAx>
      <c:valAx>
        <c:axId val="2126592120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nl-NL" sz="2500" dirty="0" smtClean="0"/>
                  <a:t>Optimale oplossingen</a:t>
                </a:r>
                <a:endParaRPr lang="nl-NL" sz="2500" dirty="0"/>
              </a:p>
            </c:rich>
          </c:tx>
          <c:layout/>
          <c:overlay val="0"/>
        </c:title>
        <c:numFmt formatCode="0" sourceLinked="1"/>
        <c:majorTickMark val="out"/>
        <c:minorTickMark val="none"/>
        <c:tickLblPos val="nextTo"/>
        <c:crossAx val="2127376440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2500"/>
          </a:pPr>
          <a:endParaRPr lang="nl-NL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nl-NL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nl-NL" sz="3500" b="1" dirty="0"/>
              <a:t>GOEDKOOPSTE VERDELING</a:t>
            </a:r>
          </a:p>
        </c:rich>
      </c:tx>
      <c:layout>
        <c:manualLayout>
          <c:xMode val="edge"/>
          <c:yMode val="edge"/>
          <c:x val="0.165179474559227"/>
          <c:y val="0.0"/>
        </c:manualLayout>
      </c:layout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Blad4!$A$11</c:f>
              <c:strCache>
                <c:ptCount val="1"/>
                <c:pt idx="0">
                  <c:v>Classic hillclimber </c:v>
                </c:pt>
              </c:strCache>
            </c:strRef>
          </c:tx>
          <c:invertIfNegative val="0"/>
          <c:dLbls>
            <c:dLbl>
              <c:idx val="0"/>
              <c:layout>
                <c:manualLayout>
                  <c:x val="-1.48566625182729E-17"/>
                  <c:y val="0.009237875288683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2C3D-4126-A442-3DDF71414ABF}"/>
                </c:ext>
              </c:extLst>
            </c:dLbl>
            <c:dLbl>
              <c:idx val="1"/>
              <c:layout>
                <c:manualLayout>
                  <c:x val="-2.97133250365458E-17"/>
                  <c:y val="-0.011547344110854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C3D-4126-A442-3DDF71414AB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300"/>
                </a:pPr>
                <a:endParaRPr lang="nl-N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Blad4!$B$10:$E$10</c:f>
              <c:strCache>
                <c:ptCount val="4"/>
                <c:pt idx="0">
                  <c:v>USA</c:v>
                </c:pt>
                <c:pt idx="1">
                  <c:v>Rusland</c:v>
                </c:pt>
                <c:pt idx="2">
                  <c:v>Oekraine</c:v>
                </c:pt>
                <c:pt idx="3">
                  <c:v>China</c:v>
                </c:pt>
              </c:strCache>
            </c:strRef>
          </c:cat>
          <c:val>
            <c:numRef>
              <c:f>Blad4!$B$11:$E$11</c:f>
              <c:numCache>
                <c:formatCode>General</c:formatCode>
                <c:ptCount val="4"/>
                <c:pt idx="0">
                  <c:v>1128.0</c:v>
                </c:pt>
                <c:pt idx="1">
                  <c:v>1982.0</c:v>
                </c:pt>
                <c:pt idx="2">
                  <c:v>626.0</c:v>
                </c:pt>
                <c:pt idx="3">
                  <c:v>696.0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2C3D-4126-A442-3DDF71414ABF}"/>
            </c:ext>
          </c:extLst>
        </c:ser>
        <c:ser>
          <c:idx val="1"/>
          <c:order val="1"/>
          <c:tx>
            <c:strRef>
              <c:f>Blad4!$A$12</c:f>
              <c:strCache>
                <c:ptCount val="1"/>
                <c:pt idx="0">
                  <c:v>Lowest hillclimber </c:v>
                </c:pt>
              </c:strCache>
            </c:strRef>
          </c:tx>
          <c:invertIfNegative val="0"/>
          <c:dLbls>
            <c:dLbl>
              <c:idx val="0"/>
              <c:layout>
                <c:manualLayout>
                  <c:x val="0.0"/>
                  <c:y val="-0.0207852193995381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2C3D-4126-A442-3DDF71414ABF}"/>
                </c:ext>
              </c:extLst>
            </c:dLbl>
            <c:dLbl>
              <c:idx val="1"/>
              <c:layout>
                <c:manualLayout>
                  <c:x val="0.0"/>
                  <c:y val="0.0138568129330254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2C3D-4126-A442-3DDF71414AB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300"/>
                </a:pPr>
                <a:endParaRPr lang="nl-N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Blad4!$B$10:$E$10</c:f>
              <c:strCache>
                <c:ptCount val="4"/>
                <c:pt idx="0">
                  <c:v>USA</c:v>
                </c:pt>
                <c:pt idx="1">
                  <c:v>Rusland</c:v>
                </c:pt>
                <c:pt idx="2">
                  <c:v>Oekraine</c:v>
                </c:pt>
                <c:pt idx="3">
                  <c:v>China</c:v>
                </c:pt>
              </c:strCache>
            </c:strRef>
          </c:cat>
          <c:val>
            <c:numRef>
              <c:f>Blad4!$B$12:$E$12</c:f>
              <c:numCache>
                <c:formatCode>General</c:formatCode>
                <c:ptCount val="4"/>
                <c:pt idx="0">
                  <c:v>1128.0</c:v>
                </c:pt>
                <c:pt idx="1">
                  <c:v>1958.0</c:v>
                </c:pt>
                <c:pt idx="2">
                  <c:v>626.0</c:v>
                </c:pt>
                <c:pt idx="3">
                  <c:v>696.0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5-2C3D-4126-A442-3DDF71414ABF}"/>
            </c:ext>
          </c:extLst>
        </c:ser>
        <c:ser>
          <c:idx val="2"/>
          <c:order val="2"/>
          <c:tx>
            <c:strRef>
              <c:f>Blad4!$A$13</c:f>
              <c:strCache>
                <c:ptCount val="1"/>
                <c:pt idx="0">
                  <c:v>Random Sampling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300"/>
                </a:pPr>
                <a:endParaRPr lang="nl-N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Blad4!$B$10:$E$10</c:f>
              <c:strCache>
                <c:ptCount val="4"/>
                <c:pt idx="0">
                  <c:v>USA</c:v>
                </c:pt>
                <c:pt idx="1">
                  <c:v>Rusland</c:v>
                </c:pt>
                <c:pt idx="2">
                  <c:v>Oekraine</c:v>
                </c:pt>
                <c:pt idx="3">
                  <c:v>China</c:v>
                </c:pt>
              </c:strCache>
            </c:strRef>
          </c:cat>
          <c:val>
            <c:numRef>
              <c:f>Blad4!$B$13:$E$13</c:f>
              <c:numCache>
                <c:formatCode>General</c:formatCode>
                <c:ptCount val="4"/>
                <c:pt idx="0">
                  <c:v>1372.0</c:v>
                </c:pt>
                <c:pt idx="1">
                  <c:v>2422.0</c:v>
                </c:pt>
                <c:pt idx="2">
                  <c:v>741.0</c:v>
                </c:pt>
                <c:pt idx="3">
                  <c:v>836.0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2C3D-4126-A442-3DDF71414ABF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2115842568"/>
        <c:axId val="2115730456"/>
      </c:barChart>
      <c:catAx>
        <c:axId val="211584256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2500"/>
            </a:pPr>
            <a:endParaRPr lang="nl-NL"/>
          </a:p>
        </c:txPr>
        <c:crossAx val="2115730456"/>
        <c:crosses val="autoZero"/>
        <c:auto val="1"/>
        <c:lblAlgn val="ctr"/>
        <c:lblOffset val="100"/>
        <c:noMultiLvlLbl val="0"/>
      </c:catAx>
      <c:valAx>
        <c:axId val="2115730456"/>
        <c:scaling>
          <c:orientation val="minMax"/>
          <c:max val="2500.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nl-NL" sz="2500"/>
                  <a:t>Kosten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15842568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2500"/>
          </a:pPr>
          <a:endParaRPr lang="nl-NL"/>
        </a:p>
      </c:txPr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C73654-FA52-4E91-A6E4-53134F299D0C}" type="datetimeFigureOut">
              <a:rPr lang="nl-NL" smtClean="0"/>
              <a:t>25/05/16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32374D-1F7B-493A-A3BF-229A4C1FF87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48081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Zeg hier dat dit op de kaarten</a:t>
            </a:r>
            <a:r>
              <a:rPr lang="nl-NL" baseline="0" dirty="0"/>
              <a:t> in de case is gebaseerd. 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32374D-1F7B-493A-A3BF-229A4C1FF87C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079511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Runtime: 	Classic</a:t>
            </a:r>
            <a:r>
              <a:rPr lang="en-GB" baseline="0" dirty="0" smtClean="0"/>
              <a:t> </a:t>
            </a:r>
            <a:r>
              <a:rPr lang="en-GB" baseline="0" dirty="0" err="1" smtClean="0"/>
              <a:t>hillclimber</a:t>
            </a:r>
            <a:r>
              <a:rPr lang="en-GB" baseline="0" dirty="0" smtClean="0"/>
              <a:t> 1 </a:t>
            </a:r>
            <a:r>
              <a:rPr lang="en-GB" baseline="0" dirty="0" err="1" smtClean="0"/>
              <a:t>uur</a:t>
            </a:r>
            <a:r>
              <a:rPr lang="en-GB" baseline="0" dirty="0" smtClean="0"/>
              <a:t> </a:t>
            </a:r>
            <a:r>
              <a:rPr lang="en-GB" baseline="0" dirty="0" err="1" smtClean="0"/>
              <a:t>en</a:t>
            </a:r>
            <a:r>
              <a:rPr lang="en-GB" baseline="0" dirty="0" smtClean="0"/>
              <a:t> 1 </a:t>
            </a:r>
            <a:r>
              <a:rPr lang="en-GB" baseline="0" dirty="0" err="1" smtClean="0"/>
              <a:t>minuut</a:t>
            </a:r>
            <a:r>
              <a:rPr lang="en-GB" baseline="0" dirty="0" smtClean="0"/>
              <a:t>:</a:t>
            </a:r>
          </a:p>
          <a:p>
            <a:r>
              <a:rPr lang="en-GB" baseline="0" dirty="0" smtClean="0"/>
              <a:t>	Lowest </a:t>
            </a:r>
            <a:r>
              <a:rPr lang="en-GB" baseline="0" dirty="0" err="1" smtClean="0"/>
              <a:t>hillclimber</a:t>
            </a:r>
            <a:r>
              <a:rPr lang="en-GB" baseline="0" dirty="0" smtClean="0"/>
              <a:t> 47 </a:t>
            </a:r>
            <a:r>
              <a:rPr lang="en-GB" baseline="0" dirty="0" err="1" smtClean="0"/>
              <a:t>seconden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32374D-1F7B-493A-A3BF-229A4C1FF87C}" type="slidenum">
              <a:rPr lang="nl-NL" smtClean="0"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311912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Prijsschema</a:t>
            </a:r>
            <a:r>
              <a:rPr lang="en-GB" dirty="0" smtClean="0"/>
              <a:t> 2</a:t>
            </a:r>
            <a:r>
              <a:rPr lang="en-GB" baseline="0" dirty="0" smtClean="0"/>
              <a:t> is </a:t>
            </a:r>
            <a:r>
              <a:rPr lang="en-GB" baseline="0" dirty="0" err="1" smtClean="0"/>
              <a:t>altijd</a:t>
            </a:r>
            <a:r>
              <a:rPr lang="en-GB" baseline="0" dirty="0" smtClean="0"/>
              <a:t> </a:t>
            </a:r>
            <a:r>
              <a:rPr lang="en-GB" baseline="0" dirty="0" err="1" smtClean="0"/>
              <a:t>duurder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32374D-1F7B-493A-A3BF-229A4C1FF87C}" type="slidenum">
              <a:rPr lang="nl-NL" smtClean="0"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498835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Runtime: 	Classic</a:t>
            </a:r>
            <a:r>
              <a:rPr lang="en-GB" baseline="0" dirty="0" smtClean="0"/>
              <a:t> </a:t>
            </a:r>
            <a:r>
              <a:rPr lang="en-GB" baseline="0" dirty="0" err="1" smtClean="0"/>
              <a:t>hillclimber</a:t>
            </a:r>
            <a:r>
              <a:rPr lang="en-GB" baseline="0" dirty="0" smtClean="0"/>
              <a:t> 1 </a:t>
            </a:r>
            <a:r>
              <a:rPr lang="en-GB" baseline="0" dirty="0" err="1" smtClean="0"/>
              <a:t>uur</a:t>
            </a:r>
            <a:r>
              <a:rPr lang="en-GB" baseline="0" dirty="0" smtClean="0"/>
              <a:t> </a:t>
            </a:r>
            <a:r>
              <a:rPr lang="en-GB" baseline="0" dirty="0" err="1" smtClean="0"/>
              <a:t>en</a:t>
            </a:r>
            <a:r>
              <a:rPr lang="en-GB" baseline="0" dirty="0" smtClean="0"/>
              <a:t> 1 </a:t>
            </a:r>
            <a:r>
              <a:rPr lang="en-GB" baseline="0" dirty="0" err="1" smtClean="0"/>
              <a:t>minuut</a:t>
            </a:r>
            <a:r>
              <a:rPr lang="en-GB" baseline="0" dirty="0" smtClean="0"/>
              <a:t>:</a:t>
            </a:r>
          </a:p>
          <a:p>
            <a:r>
              <a:rPr lang="en-GB" baseline="0" dirty="0" smtClean="0"/>
              <a:t>	Lowest </a:t>
            </a:r>
            <a:r>
              <a:rPr lang="en-GB" baseline="0" dirty="0" err="1" smtClean="0"/>
              <a:t>hillclimber</a:t>
            </a:r>
            <a:r>
              <a:rPr lang="en-GB" baseline="0" dirty="0" smtClean="0"/>
              <a:t> 47 </a:t>
            </a:r>
            <a:r>
              <a:rPr lang="en-GB" baseline="0" dirty="0" err="1" smtClean="0"/>
              <a:t>seconden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32374D-1F7B-493A-A3BF-229A4C1FF87C}" type="slidenum">
              <a:rPr lang="nl-NL" smtClean="0"/>
              <a:t>15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31191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91115-6E23-48A2-830D-2E349A7A41D4}" type="datetimeFigureOut">
              <a:rPr lang="nl-NL" smtClean="0"/>
              <a:t>25/05/16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F694-2DA0-4FBE-B1F6-1278B460FC6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56280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91115-6E23-48A2-830D-2E349A7A41D4}" type="datetimeFigureOut">
              <a:rPr lang="nl-NL" smtClean="0"/>
              <a:t>25/05/16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F694-2DA0-4FBE-B1F6-1278B460FC6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51870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91115-6E23-48A2-830D-2E349A7A41D4}" type="datetimeFigureOut">
              <a:rPr lang="nl-NL" smtClean="0"/>
              <a:t>25/05/16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F694-2DA0-4FBE-B1F6-1278B460FC6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88570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91115-6E23-48A2-830D-2E349A7A41D4}" type="datetimeFigureOut">
              <a:rPr lang="nl-NL" smtClean="0"/>
              <a:t>25/05/16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F694-2DA0-4FBE-B1F6-1278B460FC6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47685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91115-6E23-48A2-830D-2E349A7A41D4}" type="datetimeFigureOut">
              <a:rPr lang="nl-NL" smtClean="0"/>
              <a:t>25/05/16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F694-2DA0-4FBE-B1F6-1278B460FC6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64257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91115-6E23-48A2-830D-2E349A7A41D4}" type="datetimeFigureOut">
              <a:rPr lang="nl-NL" smtClean="0"/>
              <a:t>25/05/16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F694-2DA0-4FBE-B1F6-1278B460FC6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02269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91115-6E23-48A2-830D-2E349A7A41D4}" type="datetimeFigureOut">
              <a:rPr lang="nl-NL" smtClean="0"/>
              <a:t>25/05/16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F694-2DA0-4FBE-B1F6-1278B460FC6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07383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91115-6E23-48A2-830D-2E349A7A41D4}" type="datetimeFigureOut">
              <a:rPr lang="nl-NL" smtClean="0"/>
              <a:t>25/05/16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F694-2DA0-4FBE-B1F6-1278B460FC6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69987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91115-6E23-48A2-830D-2E349A7A41D4}" type="datetimeFigureOut">
              <a:rPr lang="nl-NL" smtClean="0"/>
              <a:t>25/05/16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F694-2DA0-4FBE-B1F6-1278B460FC6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70659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91115-6E23-48A2-830D-2E349A7A41D4}" type="datetimeFigureOut">
              <a:rPr lang="nl-NL" smtClean="0"/>
              <a:t>25/05/16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F694-2DA0-4FBE-B1F6-1278B460FC6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04662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91115-6E23-48A2-830D-2E349A7A41D4}" type="datetimeFigureOut">
              <a:rPr lang="nl-NL" smtClean="0"/>
              <a:t>25/05/16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F694-2DA0-4FBE-B1F6-1278B460FC6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92643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F91115-6E23-48A2-830D-2E349A7A41D4}" type="datetimeFigureOut">
              <a:rPr lang="nl-NL" smtClean="0"/>
              <a:t>25/05/16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E0F694-2DA0-4FBE-B1F6-1278B460FC6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1088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Relationship Id="rId3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36096" y="880458"/>
            <a:ext cx="9144000" cy="2387600"/>
          </a:xfrm>
        </p:spPr>
        <p:txBody>
          <a:bodyPr>
            <a:normAutofit/>
          </a:bodyPr>
          <a:lstStyle/>
          <a:p>
            <a:r>
              <a:rPr lang="nl-NL" u="sng" dirty="0"/>
              <a:t>TEAM RUSLAND</a:t>
            </a:r>
            <a:br>
              <a:rPr lang="nl-NL" u="sng" dirty="0"/>
            </a:br>
            <a:endParaRPr lang="nl-NL" u="sng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487715" y="2634418"/>
            <a:ext cx="9144000" cy="679677"/>
          </a:xfrm>
        </p:spPr>
        <p:txBody>
          <a:bodyPr>
            <a:normAutofit/>
          </a:bodyPr>
          <a:lstStyle/>
          <a:p>
            <a:r>
              <a:rPr lang="nl-NL" i="1" dirty="0"/>
              <a:t>Optimale verdeling van zendertypes over Rusland</a:t>
            </a:r>
          </a:p>
          <a:p>
            <a:endParaRPr lang="nl-NL" dirty="0"/>
          </a:p>
          <a:p>
            <a:endParaRPr lang="nl-NL" dirty="0"/>
          </a:p>
        </p:txBody>
      </p:sp>
      <p:sp>
        <p:nvSpPr>
          <p:cNvPr id="4" name="Tekstvak 3"/>
          <p:cNvSpPr txBox="1"/>
          <p:nvPr/>
        </p:nvSpPr>
        <p:spPr>
          <a:xfrm>
            <a:off x="120952" y="5539620"/>
            <a:ext cx="41002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SHANNON BAKKER</a:t>
            </a:r>
          </a:p>
          <a:p>
            <a:r>
              <a:rPr lang="nl-NL" dirty="0" smtClean="0"/>
              <a:t>TOM SCHOUFOUR</a:t>
            </a:r>
          </a:p>
          <a:p>
            <a:r>
              <a:rPr lang="nl-NL" dirty="0" smtClean="0"/>
              <a:t>PUCK POLTER</a:t>
            </a:r>
            <a:endParaRPr lang="nl-NL" dirty="0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5091" y="3362477"/>
            <a:ext cx="5379524" cy="3123595"/>
          </a:xfrm>
          <a:prstGeom prst="rect">
            <a:avLst/>
          </a:prstGeom>
        </p:spPr>
      </p:pic>
      <p:sp>
        <p:nvSpPr>
          <p:cNvPr id="8" name="Tekstvak 7"/>
          <p:cNvSpPr txBox="1"/>
          <p:nvPr/>
        </p:nvSpPr>
        <p:spPr>
          <a:xfrm>
            <a:off x="10087865" y="1427238"/>
            <a:ext cx="1767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dirty="0" smtClean="0"/>
              <a:t>25 </a:t>
            </a:r>
            <a:r>
              <a:rPr lang="nl-NL" dirty="0"/>
              <a:t>MEI 2016</a:t>
            </a:r>
          </a:p>
          <a:p>
            <a:pPr algn="r"/>
            <a:r>
              <a:rPr lang="nl-NL" dirty="0"/>
              <a:t>HEURISTIEKEN</a:t>
            </a:r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7833" y="304114"/>
            <a:ext cx="2434167" cy="1120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826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1825625"/>
            <a:ext cx="9164562" cy="4351338"/>
          </a:xfrm>
        </p:spPr>
        <p:txBody>
          <a:bodyPr>
            <a:normAutofit/>
          </a:bodyPr>
          <a:lstStyle/>
          <a:p>
            <a:pPr lvl="1">
              <a:buFont typeface="Wingdings" charset="2"/>
              <a:buChar char="Ø"/>
            </a:pPr>
            <a:endParaRPr lang="nl-NL" dirty="0"/>
          </a:p>
          <a:p>
            <a:pPr marL="0" indent="0">
              <a:buNone/>
            </a:pPr>
            <a:r>
              <a:rPr lang="nl-NL" dirty="0"/>
              <a:t/>
            </a:r>
            <a:br>
              <a:rPr lang="nl-NL" dirty="0"/>
            </a:br>
            <a:endParaRPr lang="nl-NL" dirty="0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7833" y="304114"/>
            <a:ext cx="2434167" cy="1120099"/>
          </a:xfrm>
          <a:prstGeom prst="rect">
            <a:avLst/>
          </a:prstGeom>
        </p:spPr>
      </p:pic>
      <p:sp>
        <p:nvSpPr>
          <p:cNvPr id="5" name="Titel 1"/>
          <p:cNvSpPr txBox="1">
            <a:spLocks/>
          </p:cNvSpPr>
          <p:nvPr/>
        </p:nvSpPr>
        <p:spPr>
          <a:xfrm>
            <a:off x="838199" y="239540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u="sng" dirty="0" smtClean="0"/>
              <a:t>OPDRACHT </a:t>
            </a:r>
            <a:r>
              <a:rPr lang="nl-NL" u="sng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9880511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4200" u="sng" dirty="0"/>
              <a:t>OPDRACHT 2: GOEDKOOPSTE VERDELING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§"/>
            </a:pPr>
            <a:r>
              <a:rPr lang="nl-NL" dirty="0" smtClean="0"/>
              <a:t> Toestandsruimte</a:t>
            </a:r>
            <a:r>
              <a:rPr lang="nl-NL" dirty="0"/>
              <a:t>: </a:t>
            </a:r>
            <a:r>
              <a:rPr lang="nl-NL" dirty="0" smtClean="0"/>
              <a:t>7^83 </a:t>
            </a:r>
            <a:r>
              <a:rPr lang="nl-NL" dirty="0"/>
              <a:t>= </a:t>
            </a:r>
            <a:r>
              <a:rPr lang="nl-NL" dirty="0" smtClean="0"/>
              <a:t>1,39*10^70</a:t>
            </a:r>
            <a:endParaRPr lang="nl-NL" dirty="0"/>
          </a:p>
          <a:p>
            <a:pPr>
              <a:buFont typeface="Wingdings" charset="2"/>
              <a:buChar char="§"/>
            </a:pPr>
            <a:endParaRPr lang="nl-NL" dirty="0" smtClean="0"/>
          </a:p>
          <a:p>
            <a:pPr>
              <a:buFont typeface="Wingdings" charset="2"/>
              <a:buChar char="§"/>
            </a:pPr>
            <a:r>
              <a:rPr lang="nl-NL" dirty="0" smtClean="0"/>
              <a:t> Min </a:t>
            </a:r>
            <a:r>
              <a:rPr lang="nl-NL" dirty="0"/>
              <a:t>waarde: </a:t>
            </a:r>
            <a:r>
              <a:rPr lang="nl-NL" dirty="0" smtClean="0"/>
              <a:t>83 </a:t>
            </a:r>
            <a:r>
              <a:rPr lang="nl-NL" dirty="0"/>
              <a:t>* A = </a:t>
            </a:r>
            <a:r>
              <a:rPr lang="nl-NL" dirty="0" smtClean="0"/>
              <a:t>1660</a:t>
            </a:r>
            <a:endParaRPr lang="nl-NL" dirty="0"/>
          </a:p>
          <a:p>
            <a:pPr>
              <a:buFont typeface="Wingdings" charset="2"/>
              <a:buChar char="§"/>
            </a:pPr>
            <a:endParaRPr lang="nl-NL" dirty="0" smtClean="0"/>
          </a:p>
          <a:p>
            <a:pPr>
              <a:buFont typeface="Wingdings" charset="2"/>
              <a:buChar char="§"/>
            </a:pPr>
            <a:r>
              <a:rPr lang="nl-NL" dirty="0" smtClean="0"/>
              <a:t> Max </a:t>
            </a:r>
            <a:r>
              <a:rPr lang="nl-NL" dirty="0"/>
              <a:t>waarde: </a:t>
            </a:r>
            <a:r>
              <a:rPr lang="nl-NL" dirty="0" smtClean="0"/>
              <a:t>83 </a:t>
            </a:r>
            <a:r>
              <a:rPr lang="nl-NL" dirty="0"/>
              <a:t>* G = </a:t>
            </a:r>
            <a:r>
              <a:rPr lang="nl-NL" dirty="0" smtClean="0"/>
              <a:t>3403</a:t>
            </a:r>
            <a:endParaRPr lang="nl-NL" dirty="0"/>
          </a:p>
          <a:p>
            <a:endParaRPr lang="nl-NL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3725" y="1825625"/>
            <a:ext cx="4410075" cy="3152775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7833" y="304114"/>
            <a:ext cx="2434167" cy="1120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837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u="sng" dirty="0"/>
              <a:t>ALGORITME OPDRACHT 2 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1825625"/>
            <a:ext cx="9164562" cy="4351338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§"/>
            </a:pPr>
            <a:r>
              <a:rPr lang="nl-NL" dirty="0"/>
              <a:t>Iteratief algoritme</a:t>
            </a:r>
          </a:p>
          <a:p>
            <a:pPr lvl="1">
              <a:buFont typeface="Wingdings" charset="2"/>
              <a:buChar char="Ø"/>
            </a:pPr>
            <a:endParaRPr lang="nl-NL" dirty="0"/>
          </a:p>
          <a:p>
            <a:pPr lvl="1">
              <a:buFont typeface="Wingdings" charset="2"/>
              <a:buChar char="Ø"/>
            </a:pPr>
            <a:r>
              <a:rPr lang="nl-NL" dirty="0"/>
              <a:t> Random sampling</a:t>
            </a:r>
          </a:p>
          <a:p>
            <a:pPr lvl="1">
              <a:buFont typeface="Wingdings" charset="2"/>
              <a:buChar char="Ø"/>
            </a:pPr>
            <a:endParaRPr lang="nl-NL" dirty="0"/>
          </a:p>
          <a:p>
            <a:pPr lvl="1">
              <a:buFont typeface="Wingdings" charset="2"/>
              <a:buChar char="Ø"/>
            </a:pPr>
            <a:r>
              <a:rPr lang="nl-NL" dirty="0"/>
              <a:t> Hill C</a:t>
            </a:r>
            <a:r>
              <a:rPr lang="nl-NL" dirty="0" smtClean="0"/>
              <a:t>limbing algoritme</a:t>
            </a:r>
          </a:p>
          <a:p>
            <a:pPr lvl="2">
              <a:buFont typeface="Courier New"/>
              <a:buChar char="o"/>
            </a:pPr>
            <a:r>
              <a:rPr lang="nl-NL" dirty="0"/>
              <a:t>Klassieke H</a:t>
            </a:r>
            <a:r>
              <a:rPr lang="nl-NL" dirty="0" smtClean="0"/>
              <a:t>ill </a:t>
            </a:r>
            <a:r>
              <a:rPr lang="nl-NL" dirty="0" err="1" smtClean="0"/>
              <a:t>Climber</a:t>
            </a:r>
            <a:endParaRPr lang="nl-NL" dirty="0"/>
          </a:p>
          <a:p>
            <a:pPr lvl="2">
              <a:buFont typeface="Courier New"/>
              <a:buChar char="o"/>
            </a:pPr>
            <a:r>
              <a:rPr lang="nl-NL" dirty="0" err="1"/>
              <a:t>Lowest</a:t>
            </a:r>
            <a:r>
              <a:rPr lang="nl-NL" dirty="0"/>
              <a:t> </a:t>
            </a:r>
            <a:r>
              <a:rPr lang="nl-NL" dirty="0" err="1"/>
              <a:t>choice</a:t>
            </a:r>
            <a:r>
              <a:rPr lang="nl-NL" dirty="0"/>
              <a:t> </a:t>
            </a:r>
            <a:r>
              <a:rPr lang="nl-NL" dirty="0" smtClean="0"/>
              <a:t>Hill </a:t>
            </a:r>
            <a:r>
              <a:rPr lang="nl-NL" dirty="0" err="1"/>
              <a:t>C</a:t>
            </a:r>
            <a:r>
              <a:rPr lang="nl-NL" dirty="0" err="1" smtClean="0"/>
              <a:t>limber</a:t>
            </a:r>
            <a:endParaRPr lang="nl-NL" dirty="0"/>
          </a:p>
          <a:p>
            <a:pPr marL="914400" lvl="2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/>
            </a:r>
            <a:br>
              <a:rPr lang="nl-NL" dirty="0"/>
            </a:br>
            <a:endParaRPr lang="nl-NL" dirty="0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7833" y="304114"/>
            <a:ext cx="2434167" cy="1120099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0898" y="1843255"/>
            <a:ext cx="6309346" cy="4732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8418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1825625"/>
            <a:ext cx="9164562" cy="4351338"/>
          </a:xfrm>
        </p:spPr>
        <p:txBody>
          <a:bodyPr>
            <a:normAutofit/>
          </a:bodyPr>
          <a:lstStyle/>
          <a:p>
            <a:pPr lvl="1">
              <a:buFont typeface="Wingdings" charset="2"/>
              <a:buChar char="Ø"/>
            </a:pPr>
            <a:endParaRPr lang="nl-NL" dirty="0"/>
          </a:p>
          <a:p>
            <a:pPr marL="0" indent="0">
              <a:buNone/>
            </a:pPr>
            <a:r>
              <a:rPr lang="nl-NL" dirty="0"/>
              <a:t/>
            </a:r>
            <a:br>
              <a:rPr lang="nl-NL" dirty="0"/>
            </a:br>
            <a:endParaRPr lang="nl-NL" dirty="0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7833" y="304114"/>
            <a:ext cx="2434167" cy="1120099"/>
          </a:xfrm>
          <a:prstGeom prst="rect">
            <a:avLst/>
          </a:prstGeom>
        </p:spPr>
      </p:pic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838200" y="2749474"/>
            <a:ext cx="10515600" cy="1360234"/>
          </a:xfrm>
        </p:spPr>
        <p:txBody>
          <a:bodyPr anchor="t"/>
          <a:lstStyle/>
          <a:p>
            <a:pPr algn="ctr"/>
            <a:r>
              <a:rPr lang="nl-NL" u="sng" dirty="0"/>
              <a:t>RESULTATEN OPDRACHT </a:t>
            </a:r>
            <a:r>
              <a:rPr lang="nl-NL" u="sng" dirty="0" smtClean="0"/>
              <a:t>2</a:t>
            </a:r>
            <a:r>
              <a:rPr lang="nl-NL" dirty="0"/>
              <a:t>	</a:t>
            </a:r>
            <a:endParaRPr lang="nl-NL" sz="3200" dirty="0"/>
          </a:p>
        </p:txBody>
      </p:sp>
    </p:spTree>
    <p:extLst>
      <p:ext uri="{BB962C8B-B14F-4D97-AF65-F5344CB8AC3E}">
        <p14:creationId xmlns:p14="http://schemas.microsoft.com/office/powerpoint/2010/main" val="15804697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u="sng" dirty="0" smtClean="0"/>
              <a:t>GOEDKOOPSTE KOSTENSCHEMA</a:t>
            </a:r>
            <a:endParaRPr lang="nl-NL" dirty="0"/>
          </a:p>
        </p:txBody>
      </p:sp>
      <p:sp>
        <p:nvSpPr>
          <p:cNvPr id="7" name="Tekstvak 6"/>
          <p:cNvSpPr txBox="1"/>
          <p:nvPr/>
        </p:nvSpPr>
        <p:spPr>
          <a:xfrm>
            <a:off x="234665" y="5459968"/>
            <a:ext cx="1171771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3500" dirty="0" smtClean="0"/>
              <a:t>KOSTENSCHEMA 1 &lt; KOSTENSCHEMA 2</a:t>
            </a:r>
            <a:endParaRPr lang="nl-NL" sz="3500" dirty="0"/>
          </a:p>
        </p:txBody>
      </p:sp>
      <p:pic>
        <p:nvPicPr>
          <p:cNvPr id="11" name="Afbeelding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0496" y="1909496"/>
            <a:ext cx="4410075" cy="3152775"/>
          </a:xfrm>
          <a:prstGeom prst="rect">
            <a:avLst/>
          </a:prstGeom>
        </p:spPr>
      </p:pic>
      <p:pic>
        <p:nvPicPr>
          <p:cNvPr id="12" name="Afbeelding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57833" y="304114"/>
            <a:ext cx="2434167" cy="1120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1577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1825625"/>
            <a:ext cx="9164562" cy="4351338"/>
          </a:xfrm>
        </p:spPr>
        <p:txBody>
          <a:bodyPr>
            <a:normAutofit/>
          </a:bodyPr>
          <a:lstStyle/>
          <a:p>
            <a:pPr lvl="1">
              <a:buFont typeface="Wingdings" charset="2"/>
              <a:buChar char="Ø"/>
            </a:pPr>
            <a:endParaRPr lang="nl-NL" dirty="0"/>
          </a:p>
          <a:p>
            <a:pPr marL="0" indent="0">
              <a:buNone/>
            </a:pPr>
            <a:r>
              <a:rPr lang="nl-NL" dirty="0"/>
              <a:t/>
            </a:r>
            <a:br>
              <a:rPr lang="nl-NL" dirty="0"/>
            </a:br>
            <a:endParaRPr lang="nl-NL" dirty="0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7833" y="304114"/>
            <a:ext cx="2434167" cy="1120099"/>
          </a:xfrm>
          <a:prstGeom prst="rect">
            <a:avLst/>
          </a:prstGeom>
        </p:spPr>
      </p:pic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838200" y="1497707"/>
            <a:ext cx="10515600" cy="4923874"/>
          </a:xfrm>
        </p:spPr>
        <p:txBody>
          <a:bodyPr anchor="t"/>
          <a:lstStyle/>
          <a:p>
            <a:pPr algn="ctr"/>
            <a:r>
              <a:rPr lang="nl-NL" dirty="0"/>
              <a:t>				</a:t>
            </a:r>
            <a:endParaRPr lang="nl-NL" sz="3200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8438" y="1674312"/>
            <a:ext cx="10209837" cy="4938847"/>
          </a:xfrm>
          <a:prstGeom prst="rect">
            <a:avLst/>
          </a:prstGeom>
        </p:spPr>
      </p:pic>
      <p:sp>
        <p:nvSpPr>
          <p:cNvPr id="2" name="Tekstvak 1"/>
          <p:cNvSpPr txBox="1"/>
          <p:nvPr/>
        </p:nvSpPr>
        <p:spPr>
          <a:xfrm>
            <a:off x="2096645" y="718899"/>
            <a:ext cx="7979239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180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nl-NL" sz="3500" dirty="0" smtClean="0"/>
              <a:t>VERGELIJKING ALGORITMES RUSLAND</a:t>
            </a:r>
          </a:p>
          <a:p>
            <a:pPr algn="ctr">
              <a:defRPr sz="180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nl-NL" sz="2000" dirty="0" smtClean="0"/>
              <a:t>10 </a:t>
            </a:r>
            <a:r>
              <a:rPr lang="nl-NL" sz="2000" dirty="0"/>
              <a:t>000 </a:t>
            </a:r>
            <a:r>
              <a:rPr lang="nl-NL" sz="2000" dirty="0" err="1"/>
              <a:t>tries</a:t>
            </a: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28331832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1825625"/>
            <a:ext cx="9164562" cy="4351338"/>
          </a:xfrm>
        </p:spPr>
        <p:txBody>
          <a:bodyPr>
            <a:normAutofit/>
          </a:bodyPr>
          <a:lstStyle/>
          <a:p>
            <a:pPr lvl="1">
              <a:buFont typeface="Wingdings" charset="2"/>
              <a:buChar char="Ø"/>
            </a:pPr>
            <a:endParaRPr lang="nl-NL" dirty="0"/>
          </a:p>
          <a:p>
            <a:pPr marL="0" indent="0">
              <a:buNone/>
            </a:pPr>
            <a:r>
              <a:rPr lang="nl-NL" dirty="0"/>
              <a:t/>
            </a:r>
            <a:br>
              <a:rPr lang="nl-NL" dirty="0"/>
            </a:br>
            <a:endParaRPr lang="nl-NL" dirty="0"/>
          </a:p>
        </p:txBody>
      </p:sp>
      <p:graphicFrame>
        <p:nvGraphicFramePr>
          <p:cNvPr id="7" name="Grafiek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5009337"/>
              </p:ext>
            </p:extLst>
          </p:nvPr>
        </p:nvGraphicFramePr>
        <p:xfrm>
          <a:off x="1062207" y="758479"/>
          <a:ext cx="9179379" cy="57915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8" name="Afbeelding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7833" y="304114"/>
            <a:ext cx="2434167" cy="1120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0066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1722" y="3058887"/>
            <a:ext cx="6620278" cy="380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kstvak 3"/>
          <p:cNvSpPr txBox="1"/>
          <p:nvPr/>
        </p:nvSpPr>
        <p:spPr>
          <a:xfrm>
            <a:off x="1193287" y="5062811"/>
            <a:ext cx="303159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500" dirty="0" smtClean="0"/>
              <a:t>Random </a:t>
            </a:r>
            <a:r>
              <a:rPr lang="en-GB" sz="2500" dirty="0"/>
              <a:t>S</a:t>
            </a:r>
            <a:r>
              <a:rPr lang="en-GB" sz="2500" dirty="0" smtClean="0"/>
              <a:t>ample 2554</a:t>
            </a:r>
            <a:endParaRPr lang="en-GB" sz="2500" dirty="0"/>
          </a:p>
        </p:txBody>
      </p:sp>
      <p:sp>
        <p:nvSpPr>
          <p:cNvPr id="5" name="Tekstvak 4"/>
          <p:cNvSpPr txBox="1"/>
          <p:nvPr/>
        </p:nvSpPr>
        <p:spPr>
          <a:xfrm>
            <a:off x="6917525" y="2295027"/>
            <a:ext cx="393058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500" dirty="0" smtClean="0"/>
              <a:t>Na Lowest </a:t>
            </a:r>
            <a:r>
              <a:rPr lang="en-GB" sz="2500" dirty="0"/>
              <a:t>H</a:t>
            </a:r>
            <a:r>
              <a:rPr lang="en-GB" sz="2500" dirty="0" smtClean="0"/>
              <a:t>ill </a:t>
            </a:r>
            <a:r>
              <a:rPr lang="en-GB" sz="2500" dirty="0"/>
              <a:t>C</a:t>
            </a:r>
            <a:r>
              <a:rPr lang="en-GB" sz="2500" dirty="0" smtClean="0"/>
              <a:t>limber: 2034</a:t>
            </a:r>
            <a:endParaRPr lang="en-GB" sz="25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16" y="1419220"/>
            <a:ext cx="5898161" cy="3458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57833" y="304114"/>
            <a:ext cx="2434167" cy="1120099"/>
          </a:xfrm>
          <a:prstGeom prst="rect">
            <a:avLst/>
          </a:prstGeom>
        </p:spPr>
      </p:pic>
      <p:sp>
        <p:nvSpPr>
          <p:cNvPr id="8" name="Titel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u="sng" dirty="0"/>
              <a:t>VISUALISATIE KAART</a:t>
            </a:r>
          </a:p>
        </p:txBody>
      </p:sp>
    </p:spTree>
    <p:extLst>
      <p:ext uri="{BB962C8B-B14F-4D97-AF65-F5344CB8AC3E}">
        <p14:creationId xmlns:p14="http://schemas.microsoft.com/office/powerpoint/2010/main" val="34276771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u="sng" dirty="0" smtClean="0"/>
              <a:t>KAART OPDELEN</a:t>
            </a:r>
            <a:endParaRPr lang="en-GB" u="sng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6"/>
          </a:xfrm>
        </p:spPr>
        <p:txBody>
          <a:bodyPr>
            <a:normAutofit fontScale="92500" lnSpcReduction="10000"/>
          </a:bodyPr>
          <a:lstStyle/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pPr>
              <a:buFont typeface="Wingdings" charset="2"/>
              <a:buChar char="§"/>
            </a:pPr>
            <a:endParaRPr lang="en-GB" dirty="0" smtClean="0"/>
          </a:p>
          <a:p>
            <a:pPr>
              <a:buFont typeface="Wingdings" charset="2"/>
              <a:buChar char="§"/>
            </a:pPr>
            <a:r>
              <a:rPr lang="en-GB" dirty="0" smtClean="0"/>
              <a:t>Oude </a:t>
            </a:r>
            <a:r>
              <a:rPr lang="en-GB" dirty="0" err="1" smtClean="0"/>
              <a:t>toestandsruimte</a:t>
            </a:r>
            <a:r>
              <a:rPr lang="en-GB" dirty="0" smtClean="0"/>
              <a:t> </a:t>
            </a:r>
            <a:r>
              <a:rPr lang="nl-NL" dirty="0"/>
              <a:t>7^83 = 1,39*10^70</a:t>
            </a:r>
          </a:p>
          <a:p>
            <a:pPr>
              <a:buFont typeface="Wingdings" charset="2"/>
              <a:buChar char="§"/>
            </a:pPr>
            <a:r>
              <a:rPr lang="en-GB" dirty="0" err="1" smtClean="0"/>
              <a:t>Nieuwe</a:t>
            </a:r>
            <a:r>
              <a:rPr lang="en-GB" dirty="0" smtClean="0"/>
              <a:t> </a:t>
            </a:r>
            <a:r>
              <a:rPr lang="en-GB" dirty="0" err="1" smtClean="0"/>
              <a:t>toestandsruimte</a:t>
            </a:r>
            <a:r>
              <a:rPr lang="en-GB" dirty="0" smtClean="0"/>
              <a:t> 7^13 + 7^46 + 7^10 + 7^14 = 7,49*10^38</a:t>
            </a:r>
            <a:endParaRPr lang="en-GB" dirty="0"/>
          </a:p>
        </p:txBody>
      </p:sp>
      <p:sp>
        <p:nvSpPr>
          <p:cNvPr id="5" name="Tekstvak 4"/>
          <p:cNvSpPr txBox="1"/>
          <p:nvPr/>
        </p:nvSpPr>
        <p:spPr>
          <a:xfrm>
            <a:off x="8065254" y="1685842"/>
            <a:ext cx="4126745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§"/>
            </a:pPr>
            <a:r>
              <a:rPr lang="nl-NL" sz="2500" dirty="0" smtClean="0"/>
              <a:t>Vul stukken in</a:t>
            </a:r>
          </a:p>
          <a:p>
            <a:pPr marL="285750" indent="-285750">
              <a:buFont typeface="Wingdings" charset="2"/>
              <a:buChar char="§"/>
            </a:pPr>
            <a:endParaRPr lang="nl-NL" sz="2500" dirty="0" smtClean="0"/>
          </a:p>
          <a:p>
            <a:pPr marL="285750" indent="-285750">
              <a:buFont typeface="Wingdings" charset="2"/>
              <a:buChar char="§"/>
            </a:pPr>
            <a:r>
              <a:rPr lang="nl-NL" sz="2500" dirty="0" smtClean="0"/>
              <a:t>Kies de oplossingen die </a:t>
            </a:r>
            <a:br>
              <a:rPr lang="nl-NL" sz="2500" dirty="0" smtClean="0"/>
            </a:br>
            <a:r>
              <a:rPr lang="nl-NL" sz="2500" dirty="0" smtClean="0"/>
              <a:t>aan elkaar passen </a:t>
            </a:r>
          </a:p>
          <a:p>
            <a:pPr marL="285750" indent="-285750">
              <a:buFont typeface="Wingdings" charset="2"/>
              <a:buChar char="§"/>
            </a:pPr>
            <a:endParaRPr lang="nl-NL" sz="2500" dirty="0" smtClean="0"/>
          </a:p>
          <a:p>
            <a:pPr marL="285750" indent="-285750">
              <a:buFont typeface="Wingdings" charset="2"/>
              <a:buChar char="§"/>
            </a:pPr>
            <a:r>
              <a:rPr lang="nl-NL" sz="2500" dirty="0" smtClean="0"/>
              <a:t>Nadeel:  niet toepasbaar</a:t>
            </a:r>
            <a:br>
              <a:rPr lang="nl-NL" sz="2500" dirty="0" smtClean="0"/>
            </a:br>
            <a:r>
              <a:rPr lang="nl-NL" sz="2500" dirty="0" smtClean="0"/>
              <a:t>op alle kaarten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489" y="1451585"/>
            <a:ext cx="7208250" cy="4311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7833" y="304114"/>
            <a:ext cx="2434167" cy="1120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9701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16429" y="291043"/>
            <a:ext cx="10515600" cy="1325563"/>
          </a:xfrm>
        </p:spPr>
        <p:txBody>
          <a:bodyPr/>
          <a:lstStyle/>
          <a:p>
            <a:pPr algn="ctr"/>
            <a:r>
              <a:rPr lang="en-GB" u="sng" dirty="0" smtClean="0"/>
              <a:t>PRIJS: 1936</a:t>
            </a:r>
            <a:endParaRPr lang="en-GB" u="sng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128" y="1307471"/>
            <a:ext cx="8865054" cy="532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7833" y="304114"/>
            <a:ext cx="2434167" cy="1120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526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u="sng" dirty="0"/>
              <a:t>INLEIDING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1751699"/>
            <a:ext cx="8545477" cy="4351338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§"/>
            </a:pPr>
            <a:r>
              <a:rPr lang="nl-NL" dirty="0"/>
              <a:t>Verdeling van zendmasten over </a:t>
            </a:r>
            <a:r>
              <a:rPr lang="nl-NL" dirty="0" smtClean="0"/>
              <a:t>provincies voor de radio</a:t>
            </a:r>
            <a:endParaRPr lang="nl-NL" dirty="0"/>
          </a:p>
          <a:p>
            <a:pPr marL="0" indent="0">
              <a:buNone/>
            </a:pPr>
            <a:endParaRPr lang="nl-NL" dirty="0"/>
          </a:p>
          <a:p>
            <a:pPr>
              <a:buFont typeface="Wingdings" charset="2"/>
              <a:buChar char="§"/>
            </a:pPr>
            <a:r>
              <a:rPr lang="nl-NL" dirty="0"/>
              <a:t>Verschillende typen zendmasten</a:t>
            </a:r>
          </a:p>
          <a:p>
            <a:pPr marL="0" indent="0">
              <a:buNone/>
            </a:pPr>
            <a:endParaRPr lang="nl-NL" dirty="0"/>
          </a:p>
          <a:p>
            <a:pPr>
              <a:buFont typeface="Wingdings" charset="2"/>
              <a:buChar char="§"/>
            </a:pPr>
            <a:r>
              <a:rPr lang="nl-NL" dirty="0" smtClean="0"/>
              <a:t>Aangrenzende provincies </a:t>
            </a:r>
            <a:r>
              <a:rPr lang="nl-NL" u="sng" dirty="0" smtClean="0"/>
              <a:t>niet</a:t>
            </a:r>
            <a:r>
              <a:rPr lang="nl-NL" dirty="0" smtClean="0"/>
              <a:t> hetzelfde type zendmast</a:t>
            </a:r>
            <a:endParaRPr lang="nl-NL" dirty="0"/>
          </a:p>
          <a:p>
            <a:pPr>
              <a:buFont typeface="Wingdings" charset="2"/>
              <a:buChar char="§"/>
            </a:pPr>
            <a:endParaRPr lang="nl-NL" dirty="0" smtClean="0"/>
          </a:p>
          <a:p>
            <a:pPr>
              <a:buFont typeface="Wingdings" charset="2"/>
              <a:buChar char="§"/>
            </a:pPr>
            <a:r>
              <a:rPr lang="nl-NL" dirty="0" smtClean="0"/>
              <a:t>Rusland 83 </a:t>
            </a:r>
            <a:r>
              <a:rPr lang="nl-NL" dirty="0"/>
              <a:t>provincies</a:t>
            </a:r>
          </a:p>
          <a:p>
            <a:pPr>
              <a:buFont typeface="Wingdings" charset="2"/>
              <a:buChar char="§"/>
            </a:pPr>
            <a:endParaRPr lang="nl-NL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2532" y="3661708"/>
            <a:ext cx="2749365" cy="2749365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7833" y="304114"/>
            <a:ext cx="2434167" cy="1120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3226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1825625"/>
            <a:ext cx="9164562" cy="4351338"/>
          </a:xfrm>
        </p:spPr>
        <p:txBody>
          <a:bodyPr>
            <a:normAutofit/>
          </a:bodyPr>
          <a:lstStyle/>
          <a:p>
            <a:pPr lvl="1">
              <a:buFont typeface="Wingdings" charset="2"/>
              <a:buChar char="Ø"/>
            </a:pPr>
            <a:endParaRPr lang="nl-NL" dirty="0"/>
          </a:p>
          <a:p>
            <a:pPr marL="0" indent="0">
              <a:buNone/>
            </a:pPr>
            <a:r>
              <a:rPr lang="nl-NL" dirty="0"/>
              <a:t/>
            </a:r>
            <a:br>
              <a:rPr lang="nl-NL" dirty="0"/>
            </a:br>
            <a:endParaRPr lang="nl-NL" dirty="0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7833" y="304114"/>
            <a:ext cx="2434167" cy="1120099"/>
          </a:xfrm>
          <a:prstGeom prst="rect">
            <a:avLst/>
          </a:prstGeom>
        </p:spPr>
      </p:pic>
      <p:sp>
        <p:nvSpPr>
          <p:cNvPr id="5" name="Titel 1"/>
          <p:cNvSpPr txBox="1">
            <a:spLocks/>
          </p:cNvSpPr>
          <p:nvPr/>
        </p:nvSpPr>
        <p:spPr>
          <a:xfrm>
            <a:off x="838199" y="239540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u="sng" dirty="0" smtClean="0"/>
              <a:t>CONCLUSIES</a:t>
            </a:r>
            <a:endParaRPr lang="nl-NL" u="sng" dirty="0"/>
          </a:p>
        </p:txBody>
      </p:sp>
    </p:spTree>
    <p:extLst>
      <p:ext uri="{BB962C8B-B14F-4D97-AF65-F5344CB8AC3E}">
        <p14:creationId xmlns:p14="http://schemas.microsoft.com/office/powerpoint/2010/main" val="33819437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u="sng" dirty="0"/>
              <a:t>CONCLUSIES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199" y="1825624"/>
            <a:ext cx="11202543" cy="4554393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§"/>
            </a:pPr>
            <a:r>
              <a:rPr lang="nl-NL" dirty="0"/>
              <a:t>Probleem </a:t>
            </a:r>
            <a:r>
              <a:rPr lang="nl-NL" dirty="0" smtClean="0"/>
              <a:t>1: Gelijke Verdeling</a:t>
            </a:r>
            <a:endParaRPr lang="nl-NL" dirty="0"/>
          </a:p>
          <a:p>
            <a:pPr lvl="1">
              <a:buFont typeface="Wingdings" charset="2"/>
              <a:buChar char="Ø"/>
            </a:pPr>
            <a:r>
              <a:rPr lang="nl-NL" dirty="0" smtClean="0"/>
              <a:t> </a:t>
            </a:r>
            <a:r>
              <a:rPr lang="nl-NL" dirty="0"/>
              <a:t>O</a:t>
            </a:r>
            <a:r>
              <a:rPr lang="nl-NL" dirty="0" smtClean="0"/>
              <a:t>ptimale </a:t>
            </a:r>
            <a:r>
              <a:rPr lang="nl-NL" dirty="0"/>
              <a:t>oplossing is in alle landen mogelijk</a:t>
            </a:r>
          </a:p>
          <a:p>
            <a:pPr lvl="1">
              <a:buFont typeface="Wingdings" charset="2"/>
              <a:buChar char="Ø"/>
            </a:pPr>
            <a:r>
              <a:rPr lang="nl-NL" dirty="0" smtClean="0"/>
              <a:t> Meer optimale </a:t>
            </a:r>
            <a:r>
              <a:rPr lang="nl-NL" dirty="0"/>
              <a:t>oplossingen </a:t>
            </a:r>
            <a:r>
              <a:rPr lang="nl-NL" dirty="0" smtClean="0"/>
              <a:t>bij begin bij </a:t>
            </a:r>
            <a:r>
              <a:rPr lang="nl-NL" dirty="0"/>
              <a:t>de meest </a:t>
            </a:r>
            <a:r>
              <a:rPr lang="nl-NL" dirty="0" err="1"/>
              <a:t>connected</a:t>
            </a:r>
            <a:r>
              <a:rPr lang="nl-NL" dirty="0"/>
              <a:t> </a:t>
            </a:r>
            <a:r>
              <a:rPr lang="nl-NL" dirty="0" smtClean="0"/>
              <a:t>provincies</a:t>
            </a:r>
            <a:endParaRPr lang="nl-NL" dirty="0"/>
          </a:p>
          <a:p>
            <a:pPr lvl="1"/>
            <a:endParaRPr lang="nl-NL" dirty="0"/>
          </a:p>
          <a:p>
            <a:pPr>
              <a:buFont typeface="Wingdings" charset="2"/>
              <a:buChar char="§"/>
            </a:pPr>
            <a:r>
              <a:rPr lang="nl-NL" dirty="0"/>
              <a:t>Probleem </a:t>
            </a:r>
            <a:r>
              <a:rPr lang="nl-NL" dirty="0" smtClean="0"/>
              <a:t>2: Goedkope Verdeling</a:t>
            </a:r>
            <a:endParaRPr lang="nl-NL" dirty="0"/>
          </a:p>
          <a:p>
            <a:pPr lvl="1">
              <a:buFont typeface="Wingdings" charset="2"/>
              <a:buChar char="Ø"/>
            </a:pPr>
            <a:r>
              <a:rPr lang="nl-NL" dirty="0" smtClean="0"/>
              <a:t> Hill </a:t>
            </a:r>
            <a:r>
              <a:rPr lang="nl-NL" dirty="0" err="1" smtClean="0"/>
              <a:t>Climber</a:t>
            </a:r>
            <a:r>
              <a:rPr lang="nl-NL" dirty="0" smtClean="0"/>
              <a:t> </a:t>
            </a:r>
            <a:r>
              <a:rPr lang="nl-NL" dirty="0"/>
              <a:t>werkt beter dan Random Sampling</a:t>
            </a:r>
          </a:p>
          <a:p>
            <a:pPr lvl="1">
              <a:buFont typeface="Wingdings" charset="2"/>
              <a:buChar char="Ø"/>
            </a:pPr>
            <a:r>
              <a:rPr lang="nl-NL" dirty="0" smtClean="0"/>
              <a:t> </a:t>
            </a:r>
            <a:r>
              <a:rPr lang="nl-NL" dirty="0" err="1" smtClean="0"/>
              <a:t>Lowest</a:t>
            </a:r>
            <a:r>
              <a:rPr lang="nl-NL" dirty="0" smtClean="0"/>
              <a:t> Hill </a:t>
            </a:r>
            <a:r>
              <a:rPr lang="nl-NL" dirty="0" err="1" smtClean="0"/>
              <a:t>Climber</a:t>
            </a:r>
            <a:r>
              <a:rPr lang="nl-NL" dirty="0" smtClean="0"/>
              <a:t> </a:t>
            </a:r>
            <a:r>
              <a:rPr lang="nl-NL" dirty="0"/>
              <a:t>lijkt voor Rusland beter te werken dan een </a:t>
            </a:r>
            <a:r>
              <a:rPr lang="nl-NL" dirty="0" smtClean="0"/>
              <a:t>Classic Hill </a:t>
            </a:r>
            <a:r>
              <a:rPr lang="nl-NL" dirty="0" err="1" smtClean="0"/>
              <a:t>Climber</a:t>
            </a:r>
            <a:endParaRPr lang="nl-NL" dirty="0"/>
          </a:p>
          <a:p>
            <a:pPr lvl="1">
              <a:buFont typeface="Wingdings" charset="2"/>
              <a:buChar char="Ø"/>
            </a:pPr>
            <a:r>
              <a:rPr lang="nl-NL" dirty="0" smtClean="0"/>
              <a:t> </a:t>
            </a:r>
            <a:r>
              <a:rPr lang="nl-NL" dirty="0"/>
              <a:t>K</a:t>
            </a:r>
            <a:r>
              <a:rPr lang="nl-NL" dirty="0" smtClean="0"/>
              <a:t>ostenschema 1 &lt; Kostenschema 2 </a:t>
            </a:r>
            <a:endParaRPr lang="nl-NL" dirty="0"/>
          </a:p>
          <a:p>
            <a:pPr lvl="1">
              <a:buFont typeface="Wingdings" charset="2"/>
              <a:buChar char="Ø"/>
            </a:pPr>
            <a:r>
              <a:rPr lang="nl-NL" dirty="0" smtClean="0"/>
              <a:t> Laagste </a:t>
            </a:r>
            <a:r>
              <a:rPr lang="nl-NL" dirty="0"/>
              <a:t>prijs: </a:t>
            </a:r>
            <a:r>
              <a:rPr lang="nl-NL" dirty="0" smtClean="0"/>
              <a:t>1936</a:t>
            </a:r>
            <a:endParaRPr lang="nl-NL" dirty="0"/>
          </a:p>
          <a:p>
            <a:endParaRPr lang="nl-NL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7833" y="304114"/>
            <a:ext cx="2434167" cy="1120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8243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1825625"/>
            <a:ext cx="9164562" cy="4351338"/>
          </a:xfrm>
        </p:spPr>
        <p:txBody>
          <a:bodyPr>
            <a:normAutofit/>
          </a:bodyPr>
          <a:lstStyle/>
          <a:p>
            <a:pPr lvl="1">
              <a:buFont typeface="Wingdings" charset="2"/>
              <a:buChar char="Ø"/>
            </a:pPr>
            <a:endParaRPr lang="nl-NL" dirty="0"/>
          </a:p>
          <a:p>
            <a:pPr marL="0" indent="0">
              <a:buNone/>
            </a:pPr>
            <a:r>
              <a:rPr lang="nl-NL" dirty="0"/>
              <a:t/>
            </a:r>
            <a:br>
              <a:rPr lang="nl-NL" dirty="0"/>
            </a:br>
            <a:endParaRPr lang="nl-NL" dirty="0"/>
          </a:p>
        </p:txBody>
      </p:sp>
      <p:sp>
        <p:nvSpPr>
          <p:cNvPr id="6" name="Titel 1"/>
          <p:cNvSpPr txBox="1">
            <a:spLocks/>
          </p:cNvSpPr>
          <p:nvPr/>
        </p:nvSpPr>
        <p:spPr>
          <a:xfrm>
            <a:off x="845457" y="230762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u="sng" dirty="0"/>
              <a:t>VRAGEN?</a:t>
            </a:r>
          </a:p>
        </p:txBody>
      </p:sp>
      <p:pic>
        <p:nvPicPr>
          <p:cNvPr id="11" name="Afbeelding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7833" y="304114"/>
            <a:ext cx="2434167" cy="1120099"/>
          </a:xfrm>
          <a:prstGeom prst="rect">
            <a:avLst/>
          </a:prstGeom>
        </p:spPr>
      </p:pic>
      <p:sp>
        <p:nvSpPr>
          <p:cNvPr id="12" name="Tekstvak 11"/>
          <p:cNvSpPr txBox="1"/>
          <p:nvPr/>
        </p:nvSpPr>
        <p:spPr>
          <a:xfrm>
            <a:off x="9252858" y="1427238"/>
            <a:ext cx="2818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dirty="0" smtClean="0"/>
              <a:t>25 </a:t>
            </a:r>
            <a:r>
              <a:rPr lang="nl-NL" dirty="0"/>
              <a:t>MEI 2016</a:t>
            </a:r>
          </a:p>
          <a:p>
            <a:pPr algn="r"/>
            <a:r>
              <a:rPr lang="nl-NL" dirty="0"/>
              <a:t>HEURISTIEKEN</a:t>
            </a:r>
          </a:p>
        </p:txBody>
      </p:sp>
      <p:sp>
        <p:nvSpPr>
          <p:cNvPr id="8" name="Tekstvak 7"/>
          <p:cNvSpPr txBox="1"/>
          <p:nvPr/>
        </p:nvSpPr>
        <p:spPr>
          <a:xfrm>
            <a:off x="120952" y="5539620"/>
            <a:ext cx="41002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SHANNON BAKKER</a:t>
            </a:r>
          </a:p>
          <a:p>
            <a:r>
              <a:rPr lang="nl-NL" dirty="0" smtClean="0"/>
              <a:t>TOM SCHOUFOUR</a:t>
            </a:r>
          </a:p>
          <a:p>
            <a:r>
              <a:rPr lang="nl-NL" dirty="0" smtClean="0"/>
              <a:t>PUCK POLTER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75826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u="sng" dirty="0"/>
              <a:t>OPDRACHTEN 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1825625"/>
            <a:ext cx="6310086" cy="4351338"/>
          </a:xfrm>
        </p:spPr>
        <p:txBody>
          <a:bodyPr/>
          <a:lstStyle/>
          <a:p>
            <a:pPr>
              <a:buFont typeface="Wingdings" charset="2"/>
              <a:buChar char="§"/>
            </a:pPr>
            <a:r>
              <a:rPr lang="nl-NL" dirty="0"/>
              <a:t>Opdracht 1: Gelijke Verdeling</a:t>
            </a:r>
          </a:p>
          <a:p>
            <a:pPr lvl="1">
              <a:buFont typeface="Wingdings" charset="2"/>
              <a:buChar char="Ø"/>
            </a:pPr>
            <a:r>
              <a:rPr lang="nl-NL" dirty="0"/>
              <a:t> Verdeling zo gelijk mogelijk; en</a:t>
            </a:r>
          </a:p>
          <a:p>
            <a:pPr lvl="1">
              <a:buFont typeface="Wingdings" charset="2"/>
              <a:buChar char="Ø"/>
            </a:pPr>
            <a:r>
              <a:rPr lang="nl-NL" dirty="0"/>
              <a:t> Zo min mogelijk zendertypes</a:t>
            </a:r>
          </a:p>
          <a:p>
            <a:pPr marL="457200" lvl="1" indent="0">
              <a:buNone/>
            </a:pPr>
            <a:endParaRPr lang="nl-NL" dirty="0"/>
          </a:p>
          <a:p>
            <a:pPr>
              <a:buFont typeface="Wingdings" charset="2"/>
              <a:buChar char="§"/>
            </a:pPr>
            <a:r>
              <a:rPr lang="nl-NL" dirty="0"/>
              <a:t>Opdracht 2: Goedkope </a:t>
            </a:r>
            <a:r>
              <a:rPr lang="nl-NL" dirty="0" smtClean="0"/>
              <a:t>Verdeling</a:t>
            </a:r>
            <a:endParaRPr lang="nl-NL" dirty="0"/>
          </a:p>
          <a:p>
            <a:pPr lvl="1">
              <a:buFont typeface="Wingdings" charset="2"/>
              <a:buChar char="Ø"/>
            </a:pPr>
            <a:r>
              <a:rPr lang="nl-NL" dirty="0"/>
              <a:t> Zo laag mogelijke kosten;</a:t>
            </a:r>
          </a:p>
          <a:p>
            <a:pPr lvl="1">
              <a:buFont typeface="Wingdings" charset="2"/>
              <a:buChar char="Ø"/>
            </a:pPr>
            <a:r>
              <a:rPr lang="nl-NL" dirty="0"/>
              <a:t> Prijs per zendertype</a:t>
            </a:r>
          </a:p>
          <a:p>
            <a:endParaRPr lang="nl-NL" dirty="0"/>
          </a:p>
        </p:txBody>
      </p:sp>
      <p:pic>
        <p:nvPicPr>
          <p:cNvPr id="13" name="Afbeelding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7833" y="304114"/>
            <a:ext cx="2434167" cy="1120099"/>
          </a:xfrm>
          <a:prstGeom prst="rect">
            <a:avLst/>
          </a:prstGeom>
        </p:spPr>
      </p:pic>
      <p:pic>
        <p:nvPicPr>
          <p:cNvPr id="4" name="Afbeelding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3725" y="1825625"/>
            <a:ext cx="4410075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322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u="sng" dirty="0"/>
              <a:t>TEST CASES</a:t>
            </a:r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2304" y="1722751"/>
            <a:ext cx="6028972" cy="4004482"/>
          </a:xfrm>
          <a:prstGeom prst="rect">
            <a:avLst/>
          </a:prstGeom>
        </p:spPr>
      </p:pic>
      <p:pic>
        <p:nvPicPr>
          <p:cNvPr id="10" name="Afbeelding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57833" y="304114"/>
            <a:ext cx="2434167" cy="1120099"/>
          </a:xfrm>
          <a:prstGeom prst="rect">
            <a:avLst/>
          </a:prstGeom>
        </p:spPr>
      </p:pic>
      <p:sp>
        <p:nvSpPr>
          <p:cNvPr id="5" name="Tekstvak 4"/>
          <p:cNvSpPr txBox="1"/>
          <p:nvPr/>
        </p:nvSpPr>
        <p:spPr>
          <a:xfrm>
            <a:off x="838200" y="1690688"/>
            <a:ext cx="1051560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charset="2"/>
              <a:buChar char="§"/>
            </a:pPr>
            <a:r>
              <a:rPr lang="nl-NL" sz="2800" dirty="0" smtClean="0"/>
              <a:t>Oekraïne </a:t>
            </a:r>
            <a:r>
              <a:rPr lang="nl-NL" sz="2800" dirty="0"/>
              <a:t>27 </a:t>
            </a:r>
            <a:r>
              <a:rPr lang="nl-NL" sz="2800" dirty="0" smtClean="0"/>
              <a:t>provincies</a:t>
            </a:r>
          </a:p>
          <a:p>
            <a:endParaRPr lang="nl-NL" sz="2800" dirty="0"/>
          </a:p>
          <a:p>
            <a:pPr marL="457200" indent="-457200">
              <a:buFont typeface="Wingdings" charset="2"/>
              <a:buChar char="§"/>
            </a:pPr>
            <a:r>
              <a:rPr lang="nl-NL" sz="2800" dirty="0" smtClean="0"/>
              <a:t>China </a:t>
            </a:r>
            <a:r>
              <a:rPr lang="nl-NL" sz="2800" dirty="0"/>
              <a:t>30 </a:t>
            </a:r>
            <a:r>
              <a:rPr lang="nl-NL" sz="2800" dirty="0" smtClean="0"/>
              <a:t>provincies</a:t>
            </a:r>
          </a:p>
          <a:p>
            <a:endParaRPr lang="nl-NL" sz="2800" dirty="0"/>
          </a:p>
          <a:p>
            <a:pPr marL="457200" indent="-457200">
              <a:buFont typeface="Wingdings" charset="2"/>
              <a:buChar char="§"/>
            </a:pPr>
            <a:r>
              <a:rPr lang="nl-NL" sz="2800" dirty="0"/>
              <a:t>Verenigde </a:t>
            </a:r>
            <a:r>
              <a:rPr lang="nl-NL" sz="2800" dirty="0" smtClean="0"/>
              <a:t>Staten </a:t>
            </a:r>
            <a:r>
              <a:rPr lang="nl-NL" sz="2800" dirty="0"/>
              <a:t>48 provincies 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73547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1825625"/>
            <a:ext cx="9164562" cy="4351338"/>
          </a:xfrm>
        </p:spPr>
        <p:txBody>
          <a:bodyPr>
            <a:normAutofit/>
          </a:bodyPr>
          <a:lstStyle/>
          <a:p>
            <a:pPr lvl="1">
              <a:buFont typeface="Wingdings" charset="2"/>
              <a:buChar char="Ø"/>
            </a:pPr>
            <a:endParaRPr lang="nl-NL" dirty="0"/>
          </a:p>
          <a:p>
            <a:pPr marL="0" indent="0">
              <a:buNone/>
            </a:pPr>
            <a:r>
              <a:rPr lang="nl-NL" dirty="0"/>
              <a:t/>
            </a:r>
            <a:br>
              <a:rPr lang="nl-NL" dirty="0"/>
            </a:br>
            <a:endParaRPr lang="nl-NL" dirty="0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7833" y="304114"/>
            <a:ext cx="2434167" cy="1120099"/>
          </a:xfrm>
          <a:prstGeom prst="rect">
            <a:avLst/>
          </a:prstGeom>
        </p:spPr>
      </p:pic>
      <p:sp>
        <p:nvSpPr>
          <p:cNvPr id="5" name="Titel 1"/>
          <p:cNvSpPr txBox="1">
            <a:spLocks/>
          </p:cNvSpPr>
          <p:nvPr/>
        </p:nvSpPr>
        <p:spPr>
          <a:xfrm>
            <a:off x="838199" y="239540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u="sng" dirty="0" smtClean="0"/>
              <a:t>OPDRACHT </a:t>
            </a:r>
            <a:r>
              <a:rPr lang="nl-NL" u="sng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584701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u="sng" dirty="0"/>
              <a:t>OPDRACHT 1: GELIJKE VERDELING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794756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§"/>
            </a:pPr>
            <a:r>
              <a:rPr lang="nl-NL" dirty="0"/>
              <a:t>Toestandsruimte</a:t>
            </a:r>
          </a:p>
          <a:p>
            <a:pPr lvl="1">
              <a:buFont typeface="Wingdings" charset="2"/>
              <a:buChar char="Ø"/>
            </a:pPr>
            <a:r>
              <a:rPr lang="nl-NL" dirty="0"/>
              <a:t> </a:t>
            </a:r>
            <a:r>
              <a:rPr lang="nl-NL" dirty="0" smtClean="0"/>
              <a:t>Vierkleurenprobleem</a:t>
            </a:r>
          </a:p>
          <a:p>
            <a:pPr marL="457200" lvl="1" indent="0">
              <a:buNone/>
            </a:pPr>
            <a:endParaRPr lang="nl-NL" dirty="0"/>
          </a:p>
          <a:p>
            <a:pPr lvl="1">
              <a:buFont typeface="Wingdings" charset="2"/>
              <a:buChar char="Ø"/>
            </a:pPr>
            <a:r>
              <a:rPr lang="nl-NL" dirty="0"/>
              <a:t> Toestandsruimte afhankelijk van aantal provincies </a:t>
            </a:r>
          </a:p>
          <a:p>
            <a:pPr marL="457200" lvl="1" indent="0">
              <a:buNone/>
            </a:pPr>
            <a:endParaRPr lang="nl-NL" dirty="0" smtClean="0">
              <a:sym typeface="Wingdings"/>
            </a:endParaRPr>
          </a:p>
          <a:p>
            <a:pPr marL="457200" lvl="1" indent="0">
              <a:buNone/>
            </a:pPr>
            <a:r>
              <a:rPr lang="nl-NL" dirty="0" smtClean="0">
                <a:sym typeface="Wingdings"/>
              </a:rPr>
              <a:t></a:t>
            </a:r>
            <a:r>
              <a:rPr lang="nl-NL" dirty="0" smtClean="0"/>
              <a:t> </a:t>
            </a:r>
            <a:r>
              <a:rPr lang="nl-NL" dirty="0"/>
              <a:t>Toestandsruimte Rusland:  </a:t>
            </a:r>
            <a:r>
              <a:rPr lang="nl-NL" dirty="0" smtClean="0"/>
              <a:t>4</a:t>
            </a:r>
            <a:r>
              <a:rPr lang="nl-NL" dirty="0"/>
              <a:t>^</a:t>
            </a:r>
            <a:r>
              <a:rPr lang="nl-NL" dirty="0" smtClean="0"/>
              <a:t>83  </a:t>
            </a:r>
            <a:r>
              <a:rPr lang="nl-NL" dirty="0"/>
              <a:t>=  </a:t>
            </a:r>
            <a:r>
              <a:rPr lang="nl-NL" dirty="0" smtClean="0"/>
              <a:t>2,35*</a:t>
            </a:r>
            <a:r>
              <a:rPr lang="nl-NL" dirty="0"/>
              <a:t>10^49</a:t>
            </a:r>
          </a:p>
          <a:p>
            <a:pPr marL="457200" lvl="1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7833" y="304114"/>
            <a:ext cx="2434167" cy="1120099"/>
          </a:xfrm>
          <a:prstGeom prst="rect">
            <a:avLst/>
          </a:prstGeom>
        </p:spPr>
      </p:pic>
      <p:pic>
        <p:nvPicPr>
          <p:cNvPr id="4" name="Afbeelding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4377" y="4073236"/>
            <a:ext cx="3260512" cy="2493333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3434" y="4390687"/>
            <a:ext cx="3926948" cy="2175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457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u="sng" dirty="0"/>
              <a:t>ALGORITME OPDRACHT 1 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1825625"/>
            <a:ext cx="9164562" cy="4351338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§"/>
            </a:pPr>
            <a:r>
              <a:rPr lang="nl-NL" dirty="0"/>
              <a:t>Constructief algoritme</a:t>
            </a:r>
          </a:p>
          <a:p>
            <a:pPr marL="457200" lvl="1" indent="0">
              <a:buNone/>
            </a:pPr>
            <a:r>
              <a:rPr lang="nl-NL" dirty="0"/>
              <a:t> </a:t>
            </a:r>
          </a:p>
          <a:p>
            <a:pPr lvl="1">
              <a:buFont typeface="Wingdings" charset="2"/>
              <a:buChar char="Ø"/>
            </a:pPr>
            <a:r>
              <a:rPr lang="nl-NL" dirty="0"/>
              <a:t> Random </a:t>
            </a:r>
          </a:p>
          <a:p>
            <a:pPr marL="457200" lvl="1" indent="0">
              <a:buNone/>
            </a:pPr>
            <a:r>
              <a:rPr lang="nl-NL" dirty="0"/>
              <a:t> </a:t>
            </a:r>
          </a:p>
          <a:p>
            <a:pPr lvl="1">
              <a:buFont typeface="Wingdings" charset="2"/>
              <a:buChar char="Ø"/>
            </a:pPr>
            <a:r>
              <a:rPr lang="nl-NL" dirty="0"/>
              <a:t> Meest connected eerst</a:t>
            </a:r>
          </a:p>
          <a:p>
            <a:pPr lvl="1">
              <a:buFont typeface="Wingdings" charset="2"/>
              <a:buChar char="Ø"/>
            </a:pPr>
            <a:endParaRPr lang="nl-NL" dirty="0"/>
          </a:p>
          <a:p>
            <a:pPr lvl="1">
              <a:buFont typeface="Wingdings" charset="2"/>
              <a:buChar char="Ø"/>
            </a:pPr>
            <a:r>
              <a:rPr lang="nl-NL" dirty="0"/>
              <a:t> Minst connected eerst</a:t>
            </a:r>
          </a:p>
          <a:p>
            <a:pPr lvl="1">
              <a:buFont typeface="Wingdings" charset="2"/>
              <a:buChar char="Ø"/>
            </a:pPr>
            <a:endParaRPr lang="nl-NL" dirty="0"/>
          </a:p>
          <a:p>
            <a:pPr marL="0" indent="0">
              <a:buNone/>
            </a:pPr>
            <a:r>
              <a:rPr lang="nl-NL" dirty="0"/>
              <a:t/>
            </a:r>
            <a:br>
              <a:rPr lang="nl-NL" dirty="0"/>
            </a:br>
            <a:endParaRPr lang="nl-NL" dirty="0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7833" y="304114"/>
            <a:ext cx="2434167" cy="1120099"/>
          </a:xfrm>
          <a:prstGeom prst="rect">
            <a:avLst/>
          </a:prstGeom>
        </p:spPr>
      </p:pic>
      <p:pic>
        <p:nvPicPr>
          <p:cNvPr id="4" name="Afbeelding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6105" y="1845174"/>
            <a:ext cx="7145087" cy="422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532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1825625"/>
            <a:ext cx="9164562" cy="4351338"/>
          </a:xfrm>
        </p:spPr>
        <p:txBody>
          <a:bodyPr>
            <a:normAutofit/>
          </a:bodyPr>
          <a:lstStyle/>
          <a:p>
            <a:pPr lvl="1">
              <a:buFont typeface="Wingdings" charset="2"/>
              <a:buChar char="Ø"/>
            </a:pPr>
            <a:endParaRPr lang="nl-NL" dirty="0"/>
          </a:p>
          <a:p>
            <a:pPr marL="0" indent="0">
              <a:buNone/>
            </a:pPr>
            <a:r>
              <a:rPr lang="nl-NL" dirty="0"/>
              <a:t/>
            </a:r>
            <a:br>
              <a:rPr lang="nl-NL" dirty="0"/>
            </a:br>
            <a:endParaRPr lang="nl-NL" dirty="0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7833" y="304114"/>
            <a:ext cx="2434167" cy="1120099"/>
          </a:xfrm>
          <a:prstGeom prst="rect">
            <a:avLst/>
          </a:prstGeom>
        </p:spPr>
      </p:pic>
      <p:sp>
        <p:nvSpPr>
          <p:cNvPr id="5" name="Titel 1"/>
          <p:cNvSpPr txBox="1">
            <a:spLocks/>
          </p:cNvSpPr>
          <p:nvPr/>
        </p:nvSpPr>
        <p:spPr>
          <a:xfrm>
            <a:off x="838199" y="239540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u="sng" dirty="0"/>
              <a:t>RESULTATEN OPDRACHT 1</a:t>
            </a:r>
          </a:p>
        </p:txBody>
      </p:sp>
    </p:spTree>
    <p:extLst>
      <p:ext uri="{BB962C8B-B14F-4D97-AF65-F5344CB8AC3E}">
        <p14:creationId xmlns:p14="http://schemas.microsoft.com/office/powerpoint/2010/main" val="213992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1825625"/>
            <a:ext cx="9164562" cy="4351338"/>
          </a:xfrm>
        </p:spPr>
        <p:txBody>
          <a:bodyPr>
            <a:normAutofit/>
          </a:bodyPr>
          <a:lstStyle/>
          <a:p>
            <a:pPr lvl="1">
              <a:buFont typeface="Wingdings" charset="2"/>
              <a:buChar char="Ø"/>
            </a:pPr>
            <a:endParaRPr lang="nl-NL" dirty="0"/>
          </a:p>
          <a:p>
            <a:pPr marL="0" indent="0">
              <a:buNone/>
            </a:pPr>
            <a:r>
              <a:rPr lang="nl-NL" dirty="0"/>
              <a:t/>
            </a:r>
            <a:br>
              <a:rPr lang="nl-NL" dirty="0"/>
            </a:br>
            <a:endParaRPr lang="nl-NL" dirty="0"/>
          </a:p>
        </p:txBody>
      </p:sp>
      <p:graphicFrame>
        <p:nvGraphicFramePr>
          <p:cNvPr id="7" name="Grafiek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56362796"/>
              </p:ext>
            </p:extLst>
          </p:nvPr>
        </p:nvGraphicFramePr>
        <p:xfrm>
          <a:off x="838200" y="887804"/>
          <a:ext cx="9734550" cy="53882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8" name="Afbeelding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7833" y="304114"/>
            <a:ext cx="2434167" cy="1120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569252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15782</TotalTime>
  <Words>380</Words>
  <Application>Microsoft Macintosh PowerPoint</Application>
  <PresentationFormat>Aangepast</PresentationFormat>
  <Paragraphs>146</Paragraphs>
  <Slides>22</Slides>
  <Notes>4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22</vt:i4>
      </vt:variant>
    </vt:vector>
  </HeadingPairs>
  <TitlesOfParts>
    <vt:vector size="23" baseType="lpstr">
      <vt:lpstr>Kantoorthema</vt:lpstr>
      <vt:lpstr>TEAM RUSLAND </vt:lpstr>
      <vt:lpstr>INLEIDING</vt:lpstr>
      <vt:lpstr>OPDRACHTEN </vt:lpstr>
      <vt:lpstr>TEST CASES</vt:lpstr>
      <vt:lpstr>PowerPoint-presentatie</vt:lpstr>
      <vt:lpstr>OPDRACHT 1: GELIJKE VERDELING</vt:lpstr>
      <vt:lpstr>ALGORITME OPDRACHT 1 </vt:lpstr>
      <vt:lpstr>PowerPoint-presentatie</vt:lpstr>
      <vt:lpstr>PowerPoint-presentatie</vt:lpstr>
      <vt:lpstr>PowerPoint-presentatie</vt:lpstr>
      <vt:lpstr>OPDRACHT 2: GOEDKOOPSTE VERDELING</vt:lpstr>
      <vt:lpstr>ALGORITME OPDRACHT 2 </vt:lpstr>
      <vt:lpstr>RESULTATEN OPDRACHT 2 </vt:lpstr>
      <vt:lpstr>GOEDKOOPSTE KOSTENSCHEMA</vt:lpstr>
      <vt:lpstr>    </vt:lpstr>
      <vt:lpstr>PowerPoint-presentatie</vt:lpstr>
      <vt:lpstr>PowerPoint-presentatie</vt:lpstr>
      <vt:lpstr>KAART OPDELEN</vt:lpstr>
      <vt:lpstr>PRIJS: 1936</vt:lpstr>
      <vt:lpstr>PowerPoint-presentatie</vt:lpstr>
      <vt:lpstr>CONCLUSIES</vt:lpstr>
      <vt:lpstr>PowerPoint-presentatie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2</dc:title>
  <dc:creator>Shannon Bakker</dc:creator>
  <cp:lastModifiedBy>Puck Polter</cp:lastModifiedBy>
  <cp:revision>76</cp:revision>
  <dcterms:created xsi:type="dcterms:W3CDTF">2016-04-21T11:30:31Z</dcterms:created>
  <dcterms:modified xsi:type="dcterms:W3CDTF">2016-05-25T12:54:32Z</dcterms:modified>
</cp:coreProperties>
</file>