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2" r:id="rId4"/>
    <p:sldId id="263" r:id="rId5"/>
    <p:sldId id="257" r:id="rId6"/>
    <p:sldId id="259" r:id="rId7"/>
    <p:sldId id="265" r:id="rId8"/>
    <p:sldId id="275" r:id="rId9"/>
    <p:sldId id="264" r:id="rId10"/>
    <p:sldId id="266" r:id="rId11"/>
    <p:sldId id="276" r:id="rId12"/>
    <p:sldId id="271" r:id="rId13"/>
    <p:sldId id="277" r:id="rId14"/>
    <p:sldId id="274" r:id="rId15"/>
    <p:sldId id="272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uckpolter:Desktop:Resultaten:Problem%201%20amount%20of%20correct%20solution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uckpolter:Desktop:Opdracht%202%20algoritm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 sz="3500" b="0" dirty="0"/>
              <a:t>Meest gelijke</a:t>
            </a:r>
            <a:r>
              <a:rPr lang="nl-NL" sz="3500" b="0" baseline="0" dirty="0"/>
              <a:t> verdeling</a:t>
            </a:r>
          </a:p>
          <a:p>
            <a:pPr>
              <a:defRPr/>
            </a:pPr>
            <a:r>
              <a:rPr lang="nl-NL" sz="2000" dirty="0"/>
              <a:t>10 000</a:t>
            </a:r>
            <a:r>
              <a:rPr lang="nl-NL" sz="2000" baseline="0" dirty="0"/>
              <a:t> tries</a:t>
            </a:r>
            <a:endParaRPr lang="nl-NL" sz="2000" dirty="0"/>
          </a:p>
        </c:rich>
      </c:tx>
      <c:layout>
        <c:manualLayout>
          <c:xMode val="edge"/>
          <c:yMode val="edge"/>
          <c:x val="0.32478193650451226"/>
          <c:y val="0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5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Ukraine</c:v>
                </c:pt>
                <c:pt idx="1">
                  <c:v>China</c:v>
                </c:pt>
                <c:pt idx="2">
                  <c:v>USA</c:v>
                </c:pt>
                <c:pt idx="3">
                  <c:v>Russia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499</c:v>
                </c:pt>
                <c:pt idx="1">
                  <c:v>92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49-4671-AD9F-1FE391B89D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Most connected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5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Ukraine</c:v>
                </c:pt>
                <c:pt idx="1">
                  <c:v>China</c:v>
                </c:pt>
                <c:pt idx="2">
                  <c:v>USA</c:v>
                </c:pt>
                <c:pt idx="3">
                  <c:v>Russia</c:v>
                </c:pt>
              </c:strCache>
            </c:strRef>
          </c:cat>
          <c:val>
            <c:numRef>
              <c:f>Sheet1!$C$2:$C$5</c:f>
              <c:numCache>
                <c:formatCode>0</c:formatCode>
                <c:ptCount val="4"/>
                <c:pt idx="0">
                  <c:v>2457</c:v>
                </c:pt>
                <c:pt idx="1">
                  <c:v>2844</c:v>
                </c:pt>
                <c:pt idx="2">
                  <c:v>397</c:v>
                </c:pt>
                <c:pt idx="3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49-4671-AD9F-1FE391B89D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Least connected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5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Ukraine</c:v>
                </c:pt>
                <c:pt idx="1">
                  <c:v>China</c:v>
                </c:pt>
                <c:pt idx="2">
                  <c:v>USA</c:v>
                </c:pt>
                <c:pt idx="3">
                  <c:v>Russia</c:v>
                </c:pt>
              </c:strCache>
            </c:strRef>
          </c:cat>
          <c:val>
            <c:numRef>
              <c:f>Sheet1!$D$2:$D$5</c:f>
              <c:numCache>
                <c:formatCode>0</c:formatCode>
                <c:ptCount val="4"/>
                <c:pt idx="0">
                  <c:v>42</c:v>
                </c:pt>
                <c:pt idx="1">
                  <c:v>10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49-4671-AD9F-1FE391B89D5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88539440"/>
        <c:axId val="288541008"/>
      </c:barChart>
      <c:catAx>
        <c:axId val="2885394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500"/>
            </a:pPr>
            <a:endParaRPr lang="nl-NL"/>
          </a:p>
        </c:txPr>
        <c:crossAx val="288541008"/>
        <c:crosses val="autoZero"/>
        <c:auto val="1"/>
        <c:lblAlgn val="ctr"/>
        <c:lblOffset val="100"/>
        <c:noMultiLvlLbl val="0"/>
      </c:catAx>
      <c:valAx>
        <c:axId val="2885410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 sz="2500"/>
                  <a:t>Correct solutions</a:t>
                </a:r>
              </a:p>
            </c:rich>
          </c:tx>
          <c:overlay val="0"/>
        </c:title>
        <c:numFmt formatCode="0" sourceLinked="1"/>
        <c:majorTickMark val="out"/>
        <c:minorTickMark val="none"/>
        <c:tickLblPos val="nextTo"/>
        <c:crossAx val="28853944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2500"/>
          </a:pPr>
          <a:endParaRPr lang="nl-NL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nl-NL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 sz="3500" dirty="0"/>
              <a:t>GOEDKOOPSTE VERDELING</a:t>
            </a:r>
          </a:p>
        </c:rich>
      </c:tx>
      <c:layout>
        <c:manualLayout>
          <c:xMode val="edge"/>
          <c:yMode val="edge"/>
          <c:x val="0.16517947455922699"/>
          <c:y val="0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Blad4!$A$11</c:f>
              <c:strCache>
                <c:ptCount val="1"/>
                <c:pt idx="0">
                  <c:v>Classic hillclimber 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1.4856662518272899E-17"/>
                  <c:y val="9.237875288683599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C3D-4126-A442-3DDF71414ABF}"/>
                </c:ext>
              </c:extLst>
            </c:dLbl>
            <c:dLbl>
              <c:idx val="1"/>
              <c:layout>
                <c:manualLayout>
                  <c:x val="-2.9713325036545799E-17"/>
                  <c:y val="-1.154734411085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C3D-4126-A442-3DDF71414A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Blad4!$B$10:$E$10</c:f>
              <c:strCache>
                <c:ptCount val="4"/>
                <c:pt idx="0">
                  <c:v>USA</c:v>
                </c:pt>
                <c:pt idx="1">
                  <c:v>Rusland</c:v>
                </c:pt>
                <c:pt idx="2">
                  <c:v>Oekraine</c:v>
                </c:pt>
                <c:pt idx="3">
                  <c:v>China</c:v>
                </c:pt>
              </c:strCache>
            </c:strRef>
          </c:cat>
          <c:val>
            <c:numRef>
              <c:f>Blad4!$B$11:$E$11</c:f>
              <c:numCache>
                <c:formatCode>General</c:formatCode>
                <c:ptCount val="4"/>
                <c:pt idx="0">
                  <c:v>1128</c:v>
                </c:pt>
                <c:pt idx="1">
                  <c:v>1982</c:v>
                </c:pt>
                <c:pt idx="2">
                  <c:v>626</c:v>
                </c:pt>
                <c:pt idx="3">
                  <c:v>696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3D-4126-A442-3DDF71414ABF}"/>
            </c:ext>
          </c:extLst>
        </c:ser>
        <c:ser>
          <c:idx val="1"/>
          <c:order val="1"/>
          <c:tx>
            <c:strRef>
              <c:f>Blad4!$A$12</c:f>
              <c:strCache>
                <c:ptCount val="1"/>
                <c:pt idx="0">
                  <c:v>Lowest hillclimber 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"/>
                  <c:y val="-2.07852193995381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C3D-4126-A442-3DDF71414ABF}"/>
                </c:ext>
              </c:extLst>
            </c:dLbl>
            <c:dLbl>
              <c:idx val="1"/>
              <c:layout>
                <c:manualLayout>
                  <c:x val="0"/>
                  <c:y val="1.385681293302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C3D-4126-A442-3DDF71414A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Blad4!$B$10:$E$10</c:f>
              <c:strCache>
                <c:ptCount val="4"/>
                <c:pt idx="0">
                  <c:v>USA</c:v>
                </c:pt>
                <c:pt idx="1">
                  <c:v>Rusland</c:v>
                </c:pt>
                <c:pt idx="2">
                  <c:v>Oekraine</c:v>
                </c:pt>
                <c:pt idx="3">
                  <c:v>China</c:v>
                </c:pt>
              </c:strCache>
            </c:strRef>
          </c:cat>
          <c:val>
            <c:numRef>
              <c:f>Blad4!$B$12:$E$12</c:f>
              <c:numCache>
                <c:formatCode>General</c:formatCode>
                <c:ptCount val="4"/>
                <c:pt idx="0">
                  <c:v>1128</c:v>
                </c:pt>
                <c:pt idx="1">
                  <c:v>1958</c:v>
                </c:pt>
                <c:pt idx="2">
                  <c:v>626</c:v>
                </c:pt>
                <c:pt idx="3">
                  <c:v>696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C3D-4126-A442-3DDF71414ABF}"/>
            </c:ext>
          </c:extLst>
        </c:ser>
        <c:ser>
          <c:idx val="2"/>
          <c:order val="2"/>
          <c:tx>
            <c:strRef>
              <c:f>Blad4!$A$13</c:f>
              <c:strCache>
                <c:ptCount val="1"/>
                <c:pt idx="0">
                  <c:v>Random Sampling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Blad4!$B$10:$E$10</c:f>
              <c:strCache>
                <c:ptCount val="4"/>
                <c:pt idx="0">
                  <c:v>USA</c:v>
                </c:pt>
                <c:pt idx="1">
                  <c:v>Rusland</c:v>
                </c:pt>
                <c:pt idx="2">
                  <c:v>Oekraine</c:v>
                </c:pt>
                <c:pt idx="3">
                  <c:v>China</c:v>
                </c:pt>
              </c:strCache>
            </c:strRef>
          </c:cat>
          <c:val>
            <c:numRef>
              <c:f>Blad4!$B$13:$E$13</c:f>
              <c:numCache>
                <c:formatCode>General</c:formatCode>
                <c:ptCount val="4"/>
                <c:pt idx="0">
                  <c:v>1372</c:v>
                </c:pt>
                <c:pt idx="1">
                  <c:v>2422</c:v>
                </c:pt>
                <c:pt idx="2">
                  <c:v>741</c:v>
                </c:pt>
                <c:pt idx="3">
                  <c:v>836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C3D-4126-A442-3DDF71414AB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88539832"/>
        <c:axId val="329026520"/>
      </c:barChart>
      <c:catAx>
        <c:axId val="2885398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500"/>
            </a:pPr>
            <a:endParaRPr lang="nl-NL"/>
          </a:p>
        </c:txPr>
        <c:crossAx val="329026520"/>
        <c:crosses val="autoZero"/>
        <c:auto val="1"/>
        <c:lblAlgn val="ctr"/>
        <c:lblOffset val="100"/>
        <c:noMultiLvlLbl val="0"/>
      </c:catAx>
      <c:valAx>
        <c:axId val="329026520"/>
        <c:scaling>
          <c:orientation val="minMax"/>
          <c:max val="25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 sz="2500"/>
                  <a:t>Kosten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88539832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2500"/>
          </a:pPr>
          <a:endParaRPr lang="nl-NL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73654-FA52-4E91-A6E4-53134F299D0C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2374D-1F7B-493A-A3BF-229A4C1FF87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8081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Zeg hier dat dit op de kaarten</a:t>
            </a:r>
            <a:r>
              <a:rPr lang="nl-NL" baseline="0" dirty="0"/>
              <a:t> in de case is gebaseerd.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2374D-1F7B-493A-A3BF-229A4C1FF87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7951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628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187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857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768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425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226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738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998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065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466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264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91115-6E23-48A2-830D-2E349A7A41D4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08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6096" y="880458"/>
            <a:ext cx="9144000" cy="2387600"/>
          </a:xfrm>
        </p:spPr>
        <p:txBody>
          <a:bodyPr>
            <a:normAutofit/>
          </a:bodyPr>
          <a:lstStyle/>
          <a:p>
            <a:r>
              <a:rPr lang="nl-NL" u="sng" dirty="0"/>
              <a:t>TEAM RUSLAND</a:t>
            </a:r>
            <a:br>
              <a:rPr lang="nl-NL" u="sng" dirty="0"/>
            </a:br>
            <a:endParaRPr lang="nl-NL" u="sng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87715" y="2634418"/>
            <a:ext cx="9144000" cy="679677"/>
          </a:xfrm>
        </p:spPr>
        <p:txBody>
          <a:bodyPr>
            <a:normAutofit/>
          </a:bodyPr>
          <a:lstStyle/>
          <a:p>
            <a:r>
              <a:rPr lang="nl-NL" i="1" dirty="0"/>
              <a:t>Optimale verdeling van zendertypes over Rusland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96761" y="4124476"/>
            <a:ext cx="4100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Shannon Bakker</a:t>
            </a:r>
            <a:br>
              <a:rPr lang="nl-NL" dirty="0"/>
            </a:br>
            <a:r>
              <a:rPr lang="nl-NL" dirty="0"/>
              <a:t>11201401</a:t>
            </a:r>
            <a:endParaRPr lang="en-GB" dirty="0"/>
          </a:p>
          <a:p>
            <a:endParaRPr lang="nl-NL" dirty="0"/>
          </a:p>
          <a:p>
            <a:r>
              <a:rPr lang="nl-NL" dirty="0"/>
              <a:t>Tom Schoufour</a:t>
            </a:r>
            <a:br>
              <a:rPr lang="nl-NL" dirty="0"/>
            </a:br>
            <a:r>
              <a:rPr lang="nl-NL" dirty="0"/>
              <a:t>10346562</a:t>
            </a:r>
            <a:endParaRPr lang="en-GB" dirty="0"/>
          </a:p>
          <a:p>
            <a:endParaRPr lang="nl-NL" dirty="0"/>
          </a:p>
          <a:p>
            <a:r>
              <a:rPr lang="nl-NL" dirty="0"/>
              <a:t>Puck Polter</a:t>
            </a:r>
            <a:br>
              <a:rPr lang="nl-NL" dirty="0"/>
            </a:br>
            <a:r>
              <a:rPr lang="nl-NL" dirty="0"/>
              <a:t>6076696</a:t>
            </a:r>
            <a:endParaRPr lang="en-GB" dirty="0"/>
          </a:p>
          <a:p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091" y="3362477"/>
            <a:ext cx="5379524" cy="3123595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9252858" y="1427238"/>
            <a:ext cx="281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/>
              <a:t>20 MEI 2016</a:t>
            </a:r>
          </a:p>
          <a:p>
            <a:pPr algn="r"/>
            <a:r>
              <a:rPr lang="nl-NL" dirty="0"/>
              <a:t>HEURISTIEKEN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2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br>
              <a:rPr lang="nl-NL" dirty="0"/>
            </a:b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056457"/>
          </a:xfrm>
        </p:spPr>
        <p:txBody>
          <a:bodyPr anchor="t"/>
          <a:lstStyle/>
          <a:p>
            <a:r>
              <a:rPr lang="nl-NL" u="sng" dirty="0"/>
              <a:t>Resultaten opdracht 2: Rusland</a:t>
            </a:r>
            <a:br>
              <a:rPr lang="nl-NL" u="sng" dirty="0"/>
            </a:br>
            <a:r>
              <a:rPr lang="nl-NL" dirty="0"/>
              <a:t>					</a:t>
            </a:r>
            <a:br>
              <a:rPr lang="nl-NL" dirty="0"/>
            </a:br>
            <a:r>
              <a:rPr lang="nl-NL" dirty="0"/>
              <a:t>					</a:t>
            </a:r>
            <a:endParaRPr lang="nl-NL" sz="32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502" y="1621056"/>
            <a:ext cx="8608360" cy="416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83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Resultaten opdracht 2: Rusland</a:t>
            </a:r>
            <a:endParaRPr lang="nl-NL" dirty="0"/>
          </a:p>
        </p:txBody>
      </p:sp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130239"/>
              </p:ext>
            </p:extLst>
          </p:nvPr>
        </p:nvGraphicFramePr>
        <p:xfrm>
          <a:off x="838200" y="2089151"/>
          <a:ext cx="105156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3060674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95824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743219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6273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Random</a:t>
                      </a:r>
                      <a:r>
                        <a:rPr lang="nl-NL" baseline="0" dirty="0"/>
                        <a:t> Sampling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Classis</a:t>
                      </a:r>
                      <a:r>
                        <a:rPr lang="nl-NL" baseline="0" dirty="0"/>
                        <a:t> </a:t>
                      </a:r>
                      <a:r>
                        <a:rPr lang="nl-NL" baseline="0" dirty="0" err="1"/>
                        <a:t>Hillclimber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Lowest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Choice</a:t>
                      </a:r>
                      <a:r>
                        <a:rPr lang="nl-NL" baseline="0" dirty="0"/>
                        <a:t> </a:t>
                      </a:r>
                      <a:r>
                        <a:rPr lang="nl-NL" baseline="0" dirty="0" err="1"/>
                        <a:t>Hillclimber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37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Min-prijs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44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Max-prijs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69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Gemiddelde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007227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838200" y="1506022"/>
            <a:ext cx="11139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  <a:p>
            <a:r>
              <a:rPr lang="nl-NL" dirty="0"/>
              <a:t>Prijsschema 1</a:t>
            </a:r>
          </a:p>
        </p:txBody>
      </p:sp>
      <p:graphicFrame>
        <p:nvGraphicFramePr>
          <p:cNvPr id="9" name="Tijdelijke aanduiding voor inhoud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2364467"/>
              </p:ext>
            </p:extLst>
          </p:nvPr>
        </p:nvGraphicFramePr>
        <p:xfrm>
          <a:off x="838200" y="4526480"/>
          <a:ext cx="105156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3060674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95824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743219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6273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Random</a:t>
                      </a:r>
                      <a:r>
                        <a:rPr lang="nl-NL" baseline="0" dirty="0"/>
                        <a:t> Sampling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Classis</a:t>
                      </a:r>
                      <a:r>
                        <a:rPr lang="nl-NL" baseline="0" dirty="0"/>
                        <a:t> </a:t>
                      </a:r>
                      <a:r>
                        <a:rPr lang="nl-NL" baseline="0" dirty="0" err="1"/>
                        <a:t>Hillclimber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Lowest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Choice</a:t>
                      </a:r>
                      <a:r>
                        <a:rPr lang="nl-NL" baseline="0" dirty="0"/>
                        <a:t> </a:t>
                      </a:r>
                      <a:r>
                        <a:rPr lang="nl-NL" baseline="0" dirty="0" err="1"/>
                        <a:t>Hillclimber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37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Min-prijs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2489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44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Max-prijs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69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Gemiddelde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007227"/>
                  </a:ext>
                </a:extLst>
              </a:tr>
            </a:tbl>
          </a:graphicData>
        </a:graphic>
      </p:graphicFrame>
      <p:sp>
        <p:nvSpPr>
          <p:cNvPr id="10" name="Tekstvak 9"/>
          <p:cNvSpPr txBox="1"/>
          <p:nvPr/>
        </p:nvSpPr>
        <p:spPr>
          <a:xfrm>
            <a:off x="838200" y="4157148"/>
            <a:ext cx="1210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Prijsschema 2</a:t>
            </a:r>
          </a:p>
        </p:txBody>
      </p:sp>
    </p:spTree>
    <p:extLst>
      <p:ext uri="{BB962C8B-B14F-4D97-AF65-F5344CB8AC3E}">
        <p14:creationId xmlns:p14="http://schemas.microsoft.com/office/powerpoint/2010/main" val="3541157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br>
              <a:rPr lang="nl-NL" dirty="0"/>
            </a:br>
            <a:endParaRPr lang="nl-NL" dirty="0"/>
          </a:p>
        </p:txBody>
      </p:sp>
      <p:graphicFrame>
        <p:nvGraphicFramePr>
          <p:cNvPr id="7" name="Grafiek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311015"/>
              </p:ext>
            </p:extLst>
          </p:nvPr>
        </p:nvGraphicFramePr>
        <p:xfrm>
          <a:off x="834571" y="387048"/>
          <a:ext cx="9179379" cy="5791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06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Conclusies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199" y="1825624"/>
            <a:ext cx="10716491" cy="4554393"/>
          </a:xfrm>
        </p:spPr>
        <p:txBody>
          <a:bodyPr>
            <a:normAutofit/>
          </a:bodyPr>
          <a:lstStyle/>
          <a:p>
            <a:r>
              <a:rPr lang="nl-NL" dirty="0"/>
              <a:t>Probleem 1: </a:t>
            </a:r>
          </a:p>
          <a:p>
            <a:pPr lvl="1"/>
            <a:r>
              <a:rPr lang="nl-NL" dirty="0"/>
              <a:t>Meest optimale oplossing is in alle landen mogelijk</a:t>
            </a:r>
          </a:p>
          <a:p>
            <a:pPr lvl="1"/>
            <a:r>
              <a:rPr lang="nl-NL" dirty="0"/>
              <a:t>Je vindt meer optimale oplossingen als je bij de meest </a:t>
            </a:r>
            <a:r>
              <a:rPr lang="nl-NL" dirty="0" err="1"/>
              <a:t>connected</a:t>
            </a:r>
            <a:r>
              <a:rPr lang="nl-NL" dirty="0"/>
              <a:t> provincies begint</a:t>
            </a:r>
          </a:p>
          <a:p>
            <a:pPr lvl="1"/>
            <a:endParaRPr lang="nl-NL" dirty="0"/>
          </a:p>
          <a:p>
            <a:r>
              <a:rPr lang="nl-NL" dirty="0"/>
              <a:t>Probleem 2</a:t>
            </a:r>
          </a:p>
          <a:p>
            <a:pPr lvl="1"/>
            <a:r>
              <a:rPr lang="nl-NL" dirty="0" err="1"/>
              <a:t>Hillclimber</a:t>
            </a:r>
            <a:r>
              <a:rPr lang="nl-NL" dirty="0"/>
              <a:t> werkt beter dan Random Sampling</a:t>
            </a:r>
          </a:p>
          <a:p>
            <a:pPr lvl="1"/>
            <a:r>
              <a:rPr lang="nl-NL" dirty="0" err="1"/>
              <a:t>Lowest</a:t>
            </a:r>
            <a:r>
              <a:rPr lang="nl-NL" dirty="0"/>
              <a:t> </a:t>
            </a:r>
            <a:r>
              <a:rPr lang="nl-NL" dirty="0" err="1"/>
              <a:t>choice</a:t>
            </a:r>
            <a:r>
              <a:rPr lang="nl-NL" dirty="0"/>
              <a:t> </a:t>
            </a:r>
            <a:r>
              <a:rPr lang="nl-NL" dirty="0" err="1"/>
              <a:t>hillclimber</a:t>
            </a:r>
            <a:r>
              <a:rPr lang="nl-NL" dirty="0"/>
              <a:t> lijkt voor Rusland beter te werken dan een klassieke </a:t>
            </a:r>
            <a:r>
              <a:rPr lang="nl-NL" dirty="0" err="1"/>
              <a:t>hillclimber</a:t>
            </a:r>
            <a:endParaRPr lang="nl-NL" dirty="0"/>
          </a:p>
          <a:p>
            <a:pPr lvl="1"/>
            <a:r>
              <a:rPr lang="nl-NL" dirty="0"/>
              <a:t>Rusland:  kostenschema 1 </a:t>
            </a:r>
          </a:p>
          <a:p>
            <a:pPr lvl="1"/>
            <a:r>
              <a:rPr lang="nl-NL" dirty="0"/>
              <a:t>Laagste prijs: 1958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0824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431888" cy="61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78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br>
              <a:rPr lang="nl-NL" dirty="0"/>
            </a:br>
            <a:endParaRPr lang="nl-NL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845457" y="23076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u="sng" dirty="0"/>
              <a:t>VRAGEN?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96761" y="4124476"/>
            <a:ext cx="4100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Shannon Bakker</a:t>
            </a:r>
            <a:br>
              <a:rPr lang="nl-NL" dirty="0"/>
            </a:br>
            <a:r>
              <a:rPr lang="nl-NL" dirty="0"/>
              <a:t>11201401</a:t>
            </a:r>
            <a:endParaRPr lang="en-GB" dirty="0"/>
          </a:p>
          <a:p>
            <a:endParaRPr lang="nl-NL" dirty="0"/>
          </a:p>
          <a:p>
            <a:r>
              <a:rPr lang="nl-NL" dirty="0"/>
              <a:t>Tom Schoufour</a:t>
            </a:r>
            <a:br>
              <a:rPr lang="nl-NL" dirty="0"/>
            </a:br>
            <a:r>
              <a:rPr lang="nl-NL" dirty="0"/>
              <a:t>10346562</a:t>
            </a:r>
            <a:endParaRPr lang="en-GB" dirty="0"/>
          </a:p>
          <a:p>
            <a:endParaRPr lang="nl-NL" dirty="0"/>
          </a:p>
          <a:p>
            <a:r>
              <a:rPr lang="nl-NL" dirty="0"/>
              <a:t>Puck Polter</a:t>
            </a:r>
            <a:br>
              <a:rPr lang="nl-NL" dirty="0"/>
            </a:br>
            <a:r>
              <a:rPr lang="nl-NL" dirty="0"/>
              <a:t>6076696</a:t>
            </a:r>
            <a:endParaRPr lang="en-GB" dirty="0"/>
          </a:p>
          <a:p>
            <a:endParaRPr lang="nl-NL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9252858" y="1427238"/>
            <a:ext cx="281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/>
              <a:t>20 MEI 2016</a:t>
            </a:r>
          </a:p>
          <a:p>
            <a:pPr algn="r"/>
            <a:r>
              <a:rPr lang="nl-NL" dirty="0"/>
              <a:t>HEURISTIEKEN</a:t>
            </a:r>
          </a:p>
        </p:txBody>
      </p:sp>
    </p:spTree>
    <p:extLst>
      <p:ext uri="{BB962C8B-B14F-4D97-AF65-F5344CB8AC3E}">
        <p14:creationId xmlns:p14="http://schemas.microsoft.com/office/powerpoint/2010/main" val="197582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INLEIDING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751699"/>
            <a:ext cx="10515600" cy="4351338"/>
          </a:xfrm>
        </p:spPr>
        <p:txBody>
          <a:bodyPr>
            <a:normAutofit/>
          </a:bodyPr>
          <a:lstStyle/>
          <a:p>
            <a:r>
              <a:rPr lang="nl-NL" dirty="0"/>
              <a:t>Verdeling van zendmasten over provincies</a:t>
            </a:r>
          </a:p>
          <a:p>
            <a:endParaRPr lang="nl-NL" dirty="0"/>
          </a:p>
          <a:p>
            <a:r>
              <a:rPr lang="nl-NL" dirty="0"/>
              <a:t>Rusland heeft 83 provincies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Verschillende typen zendmasten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Provincies met hetzelfde typen zendmasten </a:t>
            </a:r>
            <a:r>
              <a:rPr lang="nl-NL" u="sng" dirty="0"/>
              <a:t>niet</a:t>
            </a:r>
            <a:r>
              <a:rPr lang="nl-NL" dirty="0"/>
              <a:t> aan elkaar grenzen</a:t>
            </a:r>
          </a:p>
          <a:p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372" y="1485224"/>
            <a:ext cx="3229428" cy="3229428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2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OPDRACHTEN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6310086" cy="4351338"/>
          </a:xfrm>
        </p:spPr>
        <p:txBody>
          <a:bodyPr/>
          <a:lstStyle/>
          <a:p>
            <a:r>
              <a:rPr lang="nl-NL" dirty="0"/>
              <a:t>Opdracht 1: Gelijke Verdeling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Verdeling zo gelijk mogelijk; en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Zo min mogelijk zendertypes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/>
              <a:t>Opdracht 2: Goedkope verdeling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Zo laag mogelijke kosten;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Prijs per zendertype</a:t>
            </a:r>
          </a:p>
          <a:p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5" y="1825625"/>
            <a:ext cx="44100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2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TEST CASES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986" y="3619156"/>
            <a:ext cx="4175989" cy="2773719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5051" y="3909996"/>
            <a:ext cx="3019865" cy="2553288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8975" y="1690688"/>
            <a:ext cx="4032152" cy="2474733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838200" y="1690688"/>
            <a:ext cx="10515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Oekraïne: 27 provincies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China: 30 provincies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Verenigde Staten: 48 provincies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7354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OPDRACHT 1: GELIJKE VERDELING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4756"/>
          </a:xfrm>
        </p:spPr>
        <p:txBody>
          <a:bodyPr>
            <a:normAutofit/>
          </a:bodyPr>
          <a:lstStyle/>
          <a:p>
            <a:r>
              <a:rPr lang="nl-NL" dirty="0"/>
              <a:t>Toestandsruimte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Vierkleurenprobleem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Toestandsruimte afhankelijk van aantal provincies 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Bij alle oplossingen kan iedere zendertype in zijn geheel ook een ander zendertype zijn </a:t>
            </a:r>
          </a:p>
          <a:p>
            <a:pPr marL="457200" lvl="1" indent="0">
              <a:buNone/>
            </a:pPr>
            <a:r>
              <a:rPr lang="nl-NL" dirty="0">
                <a:sym typeface="Wingdings"/>
              </a:rPr>
              <a:t></a:t>
            </a:r>
            <a:r>
              <a:rPr lang="nl-NL" dirty="0"/>
              <a:t> Toestandsruimte Rusland:  (4^83)/4  =  2.34*10^49</a:t>
            </a:r>
          </a:p>
          <a:p>
            <a:pPr marL="457200" lvl="1" indent="0">
              <a:buNone/>
            </a:pPr>
            <a:endParaRPr lang="nl-NL" dirty="0"/>
          </a:p>
          <a:p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377" y="4073236"/>
            <a:ext cx="3260512" cy="2493333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434" y="4390687"/>
            <a:ext cx="3926948" cy="217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5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ALGORITME OPDRACHT 1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r>
              <a:rPr lang="nl-NL" dirty="0"/>
              <a:t>Constructief algoritme</a:t>
            </a:r>
          </a:p>
          <a:p>
            <a:pPr marL="457200" lvl="1" indent="0">
              <a:buNone/>
            </a:pPr>
            <a:r>
              <a:rPr lang="nl-NL" dirty="0"/>
              <a:t> 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Random </a:t>
            </a:r>
          </a:p>
          <a:p>
            <a:pPr marL="457200" lvl="1" indent="0">
              <a:buNone/>
            </a:pPr>
            <a:r>
              <a:rPr lang="nl-NL" dirty="0"/>
              <a:t> 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Meest connected eerst</a:t>
            </a:r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/>
              <a:t> Minst connected eerst</a:t>
            </a:r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br>
              <a:rPr lang="nl-NL" dirty="0"/>
            </a:b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3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br>
              <a:rPr lang="nl-NL" dirty="0"/>
            </a:br>
            <a:endParaRPr lang="nl-NL" dirty="0"/>
          </a:p>
        </p:txBody>
      </p:sp>
      <p:graphicFrame>
        <p:nvGraphicFramePr>
          <p:cNvPr id="7" name="Grafiek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7006202"/>
              </p:ext>
            </p:extLst>
          </p:nvPr>
        </p:nvGraphicFramePr>
        <p:xfrm>
          <a:off x="838200" y="1307162"/>
          <a:ext cx="9734550" cy="5388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838200" y="1428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sng" dirty="0"/>
              <a:t>RESULTATEN OPDRACHT 1</a:t>
            </a:r>
          </a:p>
        </p:txBody>
      </p:sp>
    </p:spTree>
    <p:extLst>
      <p:ext uri="{BB962C8B-B14F-4D97-AF65-F5344CB8AC3E}">
        <p14:creationId xmlns:p14="http://schemas.microsoft.com/office/powerpoint/2010/main" val="89156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Opdracht 2: Goedkoopste verdeling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Toestandsruimte: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7^82 = 1.99*10^69</a:t>
            </a:r>
          </a:p>
          <a:p>
            <a:r>
              <a:rPr lang="nl-NL" dirty="0"/>
              <a:t>Min waarde: 82 * A = 1640</a:t>
            </a:r>
          </a:p>
          <a:p>
            <a:r>
              <a:rPr lang="nl-NL" dirty="0"/>
              <a:t>Max waarde: 82 * G = 3362</a:t>
            </a:r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725" y="1825625"/>
            <a:ext cx="44100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3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ALGORITME OPDRACHT 2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r>
              <a:rPr lang="nl-NL" dirty="0"/>
              <a:t>Iteratief algoritme</a:t>
            </a:r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/>
              <a:t>  Random sampling</a:t>
            </a:r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/>
              <a:t> Hill </a:t>
            </a:r>
            <a:r>
              <a:rPr lang="nl-NL" dirty="0" err="1"/>
              <a:t>climbing</a:t>
            </a:r>
            <a:r>
              <a:rPr lang="nl-NL" dirty="0"/>
              <a:t> algoritme</a:t>
            </a:r>
          </a:p>
          <a:p>
            <a:pPr lvl="2">
              <a:buFont typeface="Courier New"/>
              <a:buChar char="o"/>
            </a:pPr>
            <a:r>
              <a:rPr lang="nl-NL" dirty="0"/>
              <a:t>Klassieke </a:t>
            </a:r>
            <a:r>
              <a:rPr lang="nl-NL" dirty="0" err="1"/>
              <a:t>hill</a:t>
            </a:r>
            <a:r>
              <a:rPr lang="nl-NL" dirty="0"/>
              <a:t> </a:t>
            </a:r>
            <a:r>
              <a:rPr lang="nl-NL" dirty="0" err="1"/>
              <a:t>climber</a:t>
            </a:r>
            <a:endParaRPr lang="nl-NL" dirty="0"/>
          </a:p>
          <a:p>
            <a:pPr lvl="2">
              <a:buFont typeface="Courier New"/>
              <a:buChar char="o"/>
            </a:pPr>
            <a:r>
              <a:rPr lang="nl-NL" dirty="0" err="1"/>
              <a:t>Lowest</a:t>
            </a:r>
            <a:r>
              <a:rPr lang="nl-NL" dirty="0"/>
              <a:t> </a:t>
            </a:r>
            <a:r>
              <a:rPr lang="nl-NL" dirty="0" err="1"/>
              <a:t>choice</a:t>
            </a:r>
            <a:r>
              <a:rPr lang="nl-NL" dirty="0"/>
              <a:t> </a:t>
            </a:r>
            <a:r>
              <a:rPr lang="nl-NL" dirty="0" err="1"/>
              <a:t>hillclimber</a:t>
            </a:r>
            <a:endParaRPr lang="nl-NL" dirty="0"/>
          </a:p>
          <a:p>
            <a:pPr marL="0" indent="0">
              <a:buNone/>
            </a:pPr>
            <a:br>
              <a:rPr lang="nl-NL" dirty="0"/>
            </a:b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390" y="1690688"/>
            <a:ext cx="336470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4180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15504</TotalTime>
  <Words>325</Words>
  <Application>Microsoft Office PowerPoint</Application>
  <PresentationFormat>Breedbeeld</PresentationFormat>
  <Paragraphs>129</Paragraphs>
  <Slides>15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Kantoorthema</vt:lpstr>
      <vt:lpstr>TEAM RUSLAND </vt:lpstr>
      <vt:lpstr>INLEIDING</vt:lpstr>
      <vt:lpstr>OPDRACHTEN </vt:lpstr>
      <vt:lpstr>TEST CASES</vt:lpstr>
      <vt:lpstr>OPDRACHT 1: GELIJKE VERDELING</vt:lpstr>
      <vt:lpstr>ALGORITME OPDRACHT 1 </vt:lpstr>
      <vt:lpstr>PowerPoint-presentatie</vt:lpstr>
      <vt:lpstr>Opdracht 2: Goedkoopste verdeling</vt:lpstr>
      <vt:lpstr>ALGORITME OPDRACHT 2 </vt:lpstr>
      <vt:lpstr>Resultaten opdracht 2: Rusland            </vt:lpstr>
      <vt:lpstr>Resultaten opdracht 2: Rusland</vt:lpstr>
      <vt:lpstr>PowerPoint-presentatie</vt:lpstr>
      <vt:lpstr>Conclusies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</dc:title>
  <dc:creator>Shannon Bakker</dc:creator>
  <cp:lastModifiedBy>Shannon Bakker</cp:lastModifiedBy>
  <cp:revision>48</cp:revision>
  <dcterms:created xsi:type="dcterms:W3CDTF">2016-04-21T11:30:31Z</dcterms:created>
  <dcterms:modified xsi:type="dcterms:W3CDTF">2016-05-24T15:44:37Z</dcterms:modified>
</cp:coreProperties>
</file>