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4"/>
  </p:handoutMasterIdLst>
  <p:sldIdLst>
    <p:sldId id="430" r:id="rId3"/>
    <p:sldId id="732" r:id="rId5"/>
    <p:sldId id="733" r:id="rId6"/>
    <p:sldId id="596" r:id="rId7"/>
    <p:sldId id="661" r:id="rId8"/>
    <p:sldId id="751" r:id="rId9"/>
    <p:sldId id="779" r:id="rId10"/>
    <p:sldId id="780" r:id="rId11"/>
    <p:sldId id="781" r:id="rId12"/>
    <p:sldId id="777" r:id="rId13"/>
    <p:sldId id="778" r:id="rId14"/>
    <p:sldId id="782" r:id="rId15"/>
    <p:sldId id="761" r:id="rId16"/>
    <p:sldId id="752" r:id="rId17"/>
    <p:sldId id="662" r:id="rId18"/>
    <p:sldId id="753" r:id="rId19"/>
    <p:sldId id="754" r:id="rId20"/>
    <p:sldId id="762" r:id="rId21"/>
    <p:sldId id="763" r:id="rId22"/>
    <p:sldId id="760" r:id="rId23"/>
    <p:sldId id="755" r:id="rId24"/>
    <p:sldId id="736" r:id="rId25"/>
    <p:sldId id="757" r:id="rId26"/>
    <p:sldId id="758" r:id="rId27"/>
    <p:sldId id="759" r:id="rId28"/>
    <p:sldId id="783" r:id="rId29"/>
    <p:sldId id="784" r:id="rId30"/>
    <p:sldId id="730" r:id="rId31"/>
    <p:sldId id="649" r:id="rId32"/>
    <p:sldId id="651" r:id="rId33"/>
  </p:sldIdLst>
  <p:sldSz cx="12188825" cy="6858000"/>
  <p:notesSz cx="6858000" cy="9144000"/>
  <p:defaultTex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rek Gebhard" initials="DG" lastIdx="11" clrIdx="0"/>
  <p:cmAuthor id="1" name="Brian Uphoff" initials="BU"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D8845"/>
    <a:srgbClr val="FFFFFF"/>
    <a:srgbClr val="EF4423"/>
    <a:srgbClr val="292929"/>
    <a:srgbClr val="65BC46"/>
    <a:srgbClr val="457EC1"/>
    <a:srgbClr val="59CC0E"/>
    <a:srgbClr val="0087FF"/>
    <a:srgbClr val="FF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1581" autoAdjust="0"/>
    <p:restoredTop sz="94362" autoAdjust="0"/>
  </p:normalViewPr>
  <p:slideViewPr>
    <p:cSldViewPr snapToGrid="0" snapToObjects="1">
      <p:cViewPr>
        <p:scale>
          <a:sx n="92" d="100"/>
          <a:sy n="92" d="100"/>
        </p:scale>
        <p:origin x="-108" y="-72"/>
      </p:cViewPr>
      <p:guideLst>
        <p:guide orient="horz" pos="144"/>
        <p:guide orient="horz" pos="1200"/>
        <p:guide orient="horz" pos="2173"/>
        <p:guide orient="horz" pos="4176"/>
        <p:guide orient="horz" pos="1488"/>
        <p:guide orient="horz" pos="454"/>
        <p:guide pos="3840"/>
        <p:guide pos="327"/>
        <p:guide pos="1190"/>
        <p:guide pos="7350"/>
        <p:guide pos="7063"/>
        <p:guide pos="611"/>
      </p:guideLst>
    </p:cSldViewPr>
  </p:slideViewPr>
  <p:notesTextViewPr>
    <p:cViewPr>
      <p:scale>
        <a:sx n="100" d="100"/>
        <a:sy n="100" d="100"/>
      </p:scale>
      <p:origin x="0" y="0"/>
    </p:cViewPr>
  </p:notesTextViewPr>
  <p:sorterViewPr>
    <p:cViewPr varScale="1">
      <p:scale>
        <a:sx n="1" d="1"/>
        <a:sy n="1" d="1"/>
      </p:scale>
      <p:origin x="0" y="13398"/>
    </p:cViewPr>
  </p:sorterViewPr>
  <p:notesViewPr>
    <p:cSldViewPr snapToGrid="0" snapToObjects="1" showGuides="1">
      <p:cViewPr varScale="1">
        <p:scale>
          <a:sx n="80" d="100"/>
          <a:sy n="80" d="100"/>
        </p:scale>
        <p:origin x="-292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anose="020B0502040204020203" pitchFamily="34" charset="0"/>
              </a:rPr>
              <a:t>BUILD</a:t>
            </a:r>
            <a:endParaRPr lang="en-US" dirty="0">
              <a:latin typeface="Segoe UI" panose="020B0502040204020203"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anose="020B0502040204020203" pitchFamily="34" charset="0"/>
              </a:rPr>
            </a:fld>
            <a:endParaRPr lang="en-US" dirty="0">
              <a:latin typeface="Segoe UI" panose="020B0502040204020203"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anose="020B0502040204020203" pitchFamily="34" charset="0"/>
              </a:rPr>
              <a:t>© 2011 Microsoft Corporation. All rights reserved. Microsoft, Windows, Windows Vista and other product names are or may be registered trademarks and/or trademarks in the U.S. and/or other countries.</a:t>
            </a:r>
            <a:endParaRPr lang="en-US" sz="500" dirty="0" smtClean="0">
              <a:solidFill>
                <a:srgbClr val="000000"/>
              </a:solidFill>
              <a:latin typeface="Segoe UI" panose="020B0502040204020203" pitchFamily="34" charset="0"/>
            </a:endParaRPr>
          </a:p>
          <a:p>
            <a:r>
              <a:rPr lang="en-US" sz="500" dirty="0" smtClean="0">
                <a:solidFill>
                  <a:srgbClr val="000000"/>
                </a:solidFill>
                <a:latin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anose="020B0502040204020203" pitchFamily="34" charset="0"/>
              </a:rPr>
            </a:br>
            <a:r>
              <a:rPr lang="en-US" sz="500" dirty="0" smtClean="0">
                <a:solidFill>
                  <a:srgbClr val="000000"/>
                </a:solidFill>
                <a:latin typeface="Segoe UI" panose="020B0502040204020203" pitchFamily="34" charset="0"/>
              </a:rPr>
              <a:t>MICROSOFT MAKES NO WARRANTIES, EXPRESS, IMPLIED OR STATUTORY, AS TO THE INFORMATION IN THIS PRESENTATION.</a:t>
            </a:r>
            <a:endParaRPr lang="en-US" sz="500" dirty="0" smtClean="0">
              <a:solidFill>
                <a:srgbClr val="000000"/>
              </a:solidFill>
              <a:latin typeface="Segoe UI" panose="020B0502040204020203" pitchFamily="34" charset="0"/>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r>
              <a:rPr lang="en-US" dirty="0" smtClean="0"/>
              <a:t>BUILD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7C3FBCD4-166E-446F-AF18-7D4A0CF9AEF6}" type="datetimeFigureOut">
              <a:rPr lang="en-US" smtClean="0"/>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anose="020B0502040204020203" pitchFamily="34" charset="0"/>
              </a:rPr>
              <a:t>© 2011 Microsoft Corporation. All rights reserved. Microsoft, Windows, Windows Vista and other product names are or may be registered trademarks and/or trademarks in the U.S. and/or other countries.</a:t>
            </a:r>
            <a:endParaRPr lang="en-US" dirty="0" smtClean="0">
              <a:solidFill>
                <a:srgbClr val="000000"/>
              </a:solidFill>
              <a:latin typeface="Segoe UI" panose="020B0502040204020203" pitchFamily="34" charset="0"/>
            </a:endParaRPr>
          </a:p>
          <a:p>
            <a:r>
              <a:rPr lang="en-US" dirty="0" smtClean="0">
                <a:solidFill>
                  <a:srgbClr val="000000"/>
                </a:solidFill>
                <a:latin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anose="020B0502040204020203" pitchFamily="34" charset="0"/>
              </a:rPr>
            </a:br>
            <a:r>
              <a:rPr lang="en-US" dirty="0" smtClean="0">
                <a:solidFill>
                  <a:srgbClr val="000000"/>
                </a:solidFill>
                <a:latin typeface="Segoe UI" panose="020B0502040204020203" pitchFamily="34" charset="0"/>
              </a:rPr>
              <a:t>MICROSOFT MAKES NO WARRANTIES, EXPRESS, IMPLIED OR STATUTORY, AS TO THE INFORMATION IN THIS PRESENTATION.</a:t>
            </a:r>
            <a:endParaRPr lang="en-US" dirty="0" smtClean="0">
              <a:solidFill>
                <a:srgbClr val="000000"/>
              </a:solidFill>
              <a:latin typeface="Segoe UI" panose="020B0502040204020203"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8B263312-38AA-4E1E-B2B5-0F8F122B24FE}"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3765" rtl="0" eaLnBrk="1" latinLnBrk="0" hangingPunct="1">
      <a:lnSpc>
        <a:spcPct val="90000"/>
      </a:lnSpc>
      <a:spcAft>
        <a:spcPts val="335"/>
      </a:spcAft>
      <a:defRPr sz="900" kern="1200">
        <a:solidFill>
          <a:schemeClr val="tx1"/>
        </a:solidFill>
        <a:latin typeface="Segoe UI" panose="020B0502040204020203" pitchFamily="34" charset="0"/>
        <a:ea typeface="+mn-ea"/>
        <a:cs typeface="+mn-cs"/>
      </a:defRPr>
    </a:lvl1pPr>
    <a:lvl2pPr marL="212725" indent="-10604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panose="020B0502040204020203" pitchFamily="34" charset="0"/>
        <a:ea typeface="+mn-ea"/>
        <a:cs typeface="+mn-cs"/>
      </a:defRPr>
    </a:lvl2pPr>
    <a:lvl3pPr marL="328295" indent="-11493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panose="020B0502040204020203" pitchFamily="34" charset="0"/>
        <a:ea typeface="+mn-ea"/>
        <a:cs typeface="+mn-cs"/>
      </a:defRPr>
    </a:lvl3pPr>
    <a:lvl4pPr marL="482600" indent="-14668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panose="020B0502040204020203" pitchFamily="34" charset="0"/>
        <a:ea typeface="+mn-ea"/>
        <a:cs typeface="+mn-cs"/>
      </a:defRPr>
    </a:lvl4pPr>
    <a:lvl5pPr marL="615315" indent="-11493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panose="020B0502040204020203" pitchFamily="34" charset="0"/>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anose="020B0502040204020203" pitchFamily="34" charset="0"/>
              </a:rPr>
              <a:t>© 2010 Microsoft Corporation. All rights reserved. Microsoft, Windows, Windows Vista and other product names are or may be registered trademarks and/or trademarks in the U.S. and/or other countries.</a:t>
            </a:r>
            <a:endParaRPr lang="en-US" sz="500" dirty="0" smtClean="0">
              <a:solidFill>
                <a:srgbClr val="000000"/>
              </a:solidFill>
              <a:latin typeface="Segoe UI" panose="020B0502040204020203" pitchFamily="34" charset="0"/>
            </a:endParaRPr>
          </a:p>
          <a:p>
            <a:r>
              <a:rPr lang="en-US" sz="500" dirty="0" smtClean="0">
                <a:solidFill>
                  <a:srgbClr val="000000"/>
                </a:solidFill>
                <a:latin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anose="020B0502040204020203" pitchFamily="34" charset="0"/>
              </a:rPr>
            </a:br>
            <a:r>
              <a:rPr lang="en-US" sz="500" dirty="0" smtClean="0">
                <a:solidFill>
                  <a:srgbClr val="000000"/>
                </a:solidFill>
                <a:latin typeface="Segoe UI" panose="020B0502040204020203" pitchFamily="34" charset="0"/>
              </a:rPr>
              <a:t>MICROSOFT MAKES NO WARRANTIES, EXPRESS, IMPLIED OR STATUTORY, AS TO THE INFORMATION IN THIS PRESENTATION.</a:t>
            </a:r>
            <a:endParaRPr lang="en-US" sz="500" dirty="0" smtClean="0">
              <a:solidFill>
                <a:srgbClr val="000000"/>
              </a:solidFill>
              <a:latin typeface="Segoe UI" panose="020B0502040204020203"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mj-lt"/>
              <a:buNone/>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mj-lt"/>
              <a:buNone/>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mj-lt"/>
              <a:buNone/>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mj-lt"/>
              <a:buNone/>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mj-lt"/>
              <a:buNone/>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smtClean="0"/>
              <a:t>Speaker Title</a:t>
            </a:r>
            <a:endParaRPr lang="en-US" dirty="0"/>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smtClean="0"/>
              <a:t>Click to edit Master text styles</a:t>
            </a:r>
            <a:endParaRPr lang="en-US" dirty="0" smtClean="0"/>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solidFill>
                <a:schemeClr val="tx1">
                  <a:alpha val="99000"/>
                </a:schemeClr>
              </a:soli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447800"/>
            <a:ext cx="11152188" cy="5181600"/>
          </a:xfrm>
        </p:spPr>
        <p:txBody>
          <a:bodyPr>
            <a:normAutofit/>
          </a:bodyPr>
          <a:lstStyle>
            <a:lvl1pPr marL="0" indent="0">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4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8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6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628650" indent="-28575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914400" indent="-28575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143000" indent="-22860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371600" indent="-22860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smtClean="0"/>
              <a:t>Use this Layout for Speaker Notes slides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anose="020B0604020202020204" pitchFamily="34" charset="0"/>
              <a:buNone/>
              <a:defRPr sz="3600"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smtClean="0"/>
              <a:t>Next:</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accent1"/>
                    </a:gs>
                    <a:gs pos="86000">
                      <a:schemeClr val="accent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endParaRPr lang="en-US" sz="1100" u="none" kern="1200" dirty="0">
              <a:gradFill>
                <a:gsLst>
                  <a:gs pos="0">
                    <a:schemeClr val="accent1"/>
                  </a:gs>
                  <a:gs pos="86000">
                    <a:schemeClr val="accent1"/>
                  </a:gs>
                </a:gsLst>
                <a:lin ang="5400000" scaled="0"/>
              </a:gra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anose="020B0604020202020204"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endParaRPr lang="en-US" dirty="0" smtClean="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endPar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smtClean="0"/>
              <a:t>Click to edit title style</a:t>
            </a:r>
            <a:endParaRPr lang="en-US" dirty="0"/>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anose="020B0502040204020203" pitchFamily="34" charset="0"/>
                <a:ea typeface="Segoe UI" panose="020B0502040204020203" pitchFamily="34" charset="0"/>
                <a:cs typeface="Segoe UI" panose="020B0502040204020203"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defRPr/>
            </a:pPr>
            <a:r>
              <a:rPr lang="en-US" dirty="0" smtClean="0"/>
              <a:t>Click to edit presenter </a:t>
            </a:r>
            <a:endParaRPr lang="en-US" dirty="0" smtClean="0"/>
          </a:p>
          <a:p>
            <a:pPr marL="0" marR="0" lvl="0" indent="0" algn="l" defTabSz="914400" rtl="0" eaLnBrk="1" fontAlgn="auto" latinLnBrk="0" hangingPunct="1">
              <a:lnSpc>
                <a:spcPts val="2400"/>
              </a:lnSpc>
              <a:spcBef>
                <a:spcPts val="0"/>
              </a:spcBef>
              <a:spcAft>
                <a:spcPts val="0"/>
              </a:spcAft>
              <a:buClr>
                <a:srgbClr val="00B0F0"/>
              </a:buClr>
              <a:buSzPct val="100000"/>
              <a:buFontTx/>
              <a:buNone/>
              <a:defRPr/>
            </a:pPr>
            <a:r>
              <a:rPr lang="en-US" dirty="0" smtClean="0"/>
              <a:t>and date</a:t>
            </a:r>
            <a:endParaRPr lang="en-US" dirty="0" smtClean="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endParaRPr lang="en-US" sz="1100" dirty="0">
              <a:gradFill>
                <a:gsLst>
                  <a:gs pos="0">
                    <a:srgbClr val="65BC46"/>
                  </a:gs>
                  <a:gs pos="86000">
                    <a:srgbClr val="65BC46"/>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7" y="2722611"/>
            <a:ext cx="10242549" cy="1523497"/>
          </a:xfrm>
        </p:spPr>
        <p:txBody>
          <a:bodyPr anchor="ctr">
            <a:noAutofit/>
          </a:bodyPr>
          <a:lstStyle>
            <a:lvl1pPr algn="ctr">
              <a:lnSpc>
                <a:spcPct val="90000"/>
              </a:lnSpc>
              <a:defRPr sz="8000" spc="-4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3" y="5677397"/>
            <a:ext cx="10242551" cy="463255"/>
          </a:xfrm>
        </p:spPr>
        <p:txBody>
          <a:bodyPr>
            <a:noAutofit/>
          </a:bodyPr>
          <a:lstStyle>
            <a:lvl1pPr marL="0" indent="0" algn="l">
              <a:lnSpc>
                <a:spcPct val="90000"/>
              </a:lnSpc>
              <a:spcBef>
                <a:spcPts val="0"/>
              </a:spcBef>
              <a:buNone/>
              <a:defRPr sz="2700" b="1" cap="all" baseline="0">
                <a:solidFill>
                  <a:schemeClr val="bg1">
                    <a:alpha val="99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5930" indent="0" algn="ctr">
              <a:buNone/>
              <a:defRPr>
                <a:solidFill>
                  <a:schemeClr val="tx1">
                    <a:tint val="75000"/>
                  </a:schemeClr>
                </a:solidFill>
              </a:defRPr>
            </a:lvl8pPr>
            <a:lvl9pPr marL="4875530"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6" y="6121406"/>
            <a:ext cx="5335587" cy="295465"/>
          </a:xfrm>
        </p:spPr>
        <p:txBody>
          <a:bodyPr/>
          <a:lstStyle>
            <a:lvl1pPr marL="0" indent="0">
              <a:buNone/>
              <a:defRPr sz="21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p:nvPicPr>
        <p:blipFill>
          <a:blip r:embed="rId3" cstate="screen"/>
          <a:stretch>
            <a:fillRect/>
          </a:stretch>
        </p:blipFill>
        <p:spPr bwMode="invGray">
          <a:xfrm>
            <a:off x="10320525" y="371141"/>
            <a:ext cx="1308491" cy="27532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anose="05000000000000000000" pitchFamily="2" charset="2"/>
              <a:buChar char="l"/>
              <a:defRPr>
                <a:gradFill>
                  <a:gsLst>
                    <a:gs pos="0">
                      <a:srgbClr val="FFFFFF"/>
                    </a:gs>
                    <a:gs pos="86000">
                      <a:srgbClr val="FFFFFF"/>
                    </a:gs>
                  </a:gsLst>
                  <a:lin ang="5400000" scaled="0"/>
                </a:gradFill>
              </a:defRPr>
            </a:lvl1pPr>
            <a:lvl2pPr>
              <a:buClr>
                <a:srgbClr val="FFFFFF"/>
              </a:buClr>
              <a:buSzPct val="70000"/>
              <a:buFont typeface="Wingdings" panose="05000000000000000000" pitchFamily="2" charset="2"/>
              <a:buChar char="l"/>
              <a:defRPr>
                <a:gradFill>
                  <a:gsLst>
                    <a:gs pos="0">
                      <a:srgbClr val="FFFFFF"/>
                    </a:gs>
                    <a:gs pos="86000">
                      <a:srgbClr val="FFFFFF"/>
                    </a:gs>
                  </a:gsLst>
                  <a:lin ang="5400000" scaled="0"/>
                </a:gradFill>
              </a:defRPr>
            </a:lvl2pPr>
            <a:lvl3pPr>
              <a:buClr>
                <a:srgbClr val="FFFFFF"/>
              </a:buClr>
              <a:buSzPct val="70000"/>
              <a:buFont typeface="Wingdings" panose="05000000000000000000" pitchFamily="2" charset="2"/>
              <a:buChar char="l"/>
              <a:defRPr>
                <a:gradFill>
                  <a:gsLst>
                    <a:gs pos="0">
                      <a:srgbClr val="FFFFFF"/>
                    </a:gs>
                    <a:gs pos="86000">
                      <a:srgbClr val="FFFFFF"/>
                    </a:gs>
                  </a:gsLst>
                  <a:lin ang="5400000" scaled="0"/>
                </a:gradFill>
              </a:defRPr>
            </a:lvl3pPr>
            <a:lvl4pPr>
              <a:buClr>
                <a:srgbClr val="FFFFFF"/>
              </a:buClr>
              <a:buSzPct val="70000"/>
              <a:buFont typeface="Wingdings" panose="05000000000000000000" pitchFamily="2" charset="2"/>
              <a:buChar char="l"/>
              <a:defRPr>
                <a:gradFill>
                  <a:gsLst>
                    <a:gs pos="0">
                      <a:srgbClr val="FFFFFF"/>
                    </a:gs>
                    <a:gs pos="86000">
                      <a:srgbClr val="FFFFFF"/>
                    </a:gs>
                  </a:gsLst>
                  <a:lin ang="5400000" scaled="0"/>
                </a:gradFill>
              </a:defRPr>
            </a:lvl4pPr>
            <a:lvl5pPr>
              <a:buClr>
                <a:srgbClr val="FFFFFF"/>
              </a:buClr>
              <a:buSzPct val="70000"/>
              <a:buFont typeface="Wingdings" panose="05000000000000000000" pitchFamily="2" charset="2"/>
              <a:buChar char="l"/>
              <a:defRPr>
                <a:gradFill>
                  <a:gsLst>
                    <a:gs pos="0">
                      <a:srgbClr val="FFFFFF"/>
                    </a:gs>
                    <a:gs pos="86000">
                      <a:srgbClr val="FFFFFF"/>
                    </a:gs>
                  </a:gsLst>
                  <a:lin ang="5400000" scaled="0"/>
                </a:gra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684475"/>
            <a:ext cx="11149013" cy="197356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pic>
        <p:nvPicPr>
          <p:cNvPr id="6" name="Picture 5"/>
          <p:cNvPicPr>
            <a:picLocks noChangeAspect="1"/>
          </p:cNvPicPr>
          <p:nvPr/>
        </p:nvPicPr>
        <p:blipFill>
          <a:blip r:embed="rId2" cstate="screen"/>
          <a:stretch>
            <a:fillRect/>
          </a:stretch>
        </p:blipFill>
        <p:spPr>
          <a:xfrm>
            <a:off x="10320526" y="371141"/>
            <a:ext cx="1308489" cy="275328"/>
          </a:xfrm>
          <a:prstGeom prst="rect">
            <a:avLst/>
          </a:prstGeom>
        </p:spPr>
      </p:pic>
      <p:sp>
        <p:nvSpPr>
          <p:cNvPr id="9"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endParaRPr lang="en-US" smtClean="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p:nvPicPr>
        <p:blipFill>
          <a:blip r:embed="rId3" cstate="screen"/>
          <a:stretch>
            <a:fillRect/>
          </a:stretch>
        </p:blipFill>
        <p:spPr bwMode="invGray">
          <a:xfrm>
            <a:off x="10320525" y="371141"/>
            <a:ext cx="1308491" cy="275328"/>
          </a:xfrm>
          <a:prstGeom prst="rect">
            <a:avLst/>
          </a:prstGeom>
        </p:spPr>
      </p:pic>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lain Blu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endParaRPr lang="en-US" sz="1100" dirty="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endParaRPr lang="en-US" sz="1100" dirty="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smtClean="0"/>
              <a:t>Click to edit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endParaRPr lang="en-US" sz="1100" dirty="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endParaRPr lang="en-US" sz="1100" dirty="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endParaRPr lang="en-US" sz="1100" dirty="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accent1"/>
                    </a:gs>
                    <a:gs pos="86000">
                      <a:schemeClr val="accent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endParaRPr lang="en-US" sz="1100" u="none" kern="1200" dirty="0">
              <a:gradFill>
                <a:gsLst>
                  <a:gs pos="0">
                    <a:schemeClr val="accent1"/>
                  </a:gs>
                  <a:gs pos="86000">
                    <a:schemeClr val="accent1"/>
                  </a:gs>
                </a:gsLst>
                <a:lin ang="5400000" scaled="0"/>
              </a:gra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endPar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endPar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endPar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endPar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3765" rtl="0" eaLnBrk="1" fontAlgn="auto" latinLnBrk="0" hangingPunct="1">
              <a:lnSpc>
                <a:spcPct val="90000"/>
              </a:lnSpc>
              <a:spcBef>
                <a:spcPts val="0"/>
              </a:spcBef>
              <a:spcAft>
                <a:spcPts val="0"/>
              </a:spcAft>
              <a:buClrTx/>
              <a:buSzPct val="90000"/>
              <a:buFont typeface="Arial" panose="020B0604020202020204" pitchFamily="34" charset="0"/>
              <a:buNone/>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anose="020B0604020202020204"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panose="020B0604020202020204" pitchFamily="34" charset="0"/>
              </a:defRPr>
            </a:lvl1pPr>
          </a:lstStyle>
          <a:p>
            <a:pPr lvl="0"/>
            <a:r>
              <a:rPr lang="en-US" dirty="0" smtClean="0"/>
              <a:t>click to…</a:t>
            </a:r>
            <a:endParaRPr lang="en-US" dirty="0" smtClean="0"/>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480" indent="-284480">
              <a:buFont typeface="Wingdings" panose="05000000000000000000" pitchFamily="2" charset="2"/>
              <a:buChar char=""/>
              <a:defRPr sz="4000">
                <a:latin typeface="+mn-lt"/>
              </a:defRPr>
            </a:lvl1pPr>
            <a:lvl2pPr marL="517525" indent="-233680">
              <a:buFont typeface="Wingdings" panose="05000000000000000000" pitchFamily="2" charset="2"/>
              <a:buChar char=""/>
              <a:defRPr>
                <a:latin typeface="+mn-lt"/>
              </a:defRPr>
            </a:lvl2pPr>
            <a:lvl3pPr marL="741680" indent="-224155" defTabSz="-635">
              <a:buFont typeface="Wingdings" panose="05000000000000000000" pitchFamily="2" charset="2"/>
              <a:buChar char=""/>
              <a:defRPr>
                <a:latin typeface="+mn-lt"/>
              </a:defRPr>
            </a:lvl3pPr>
            <a:lvl4pPr marL="914400" indent="-173355">
              <a:buFont typeface="Wingdings" panose="05000000000000000000" pitchFamily="2" charset="2"/>
              <a:buChar char=""/>
              <a:defRPr>
                <a:latin typeface="+mn-lt"/>
              </a:defRPr>
            </a:lvl4pPr>
            <a:lvl5pPr marL="1087755" indent="-173355" defTabSz="-635">
              <a:buFont typeface="Wingdings" panose="05000000000000000000" pitchFamily="2" charset="2"/>
              <a:buChar char=""/>
              <a:defRPr>
                <a:latin typeface="+mn-lt"/>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4055" indent="0">
              <a:buNone/>
              <a:defRPr sz="2000">
                <a:solidFill>
                  <a:schemeClr val="bg1">
                    <a:lumMod val="75000"/>
                    <a:lumOff val="25000"/>
                  </a:schemeClr>
                </a:solidFill>
                <a:latin typeface="+mn-lt"/>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4055" indent="0">
              <a:buNone/>
              <a:defRPr sz="2000">
                <a:solidFill>
                  <a:schemeClr val="bg1">
                    <a:lumMod val="75000"/>
                    <a:lumOff val="25000"/>
                  </a:schemeClr>
                </a:solidFill>
                <a:latin typeface="+mn-lt"/>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anose="05000000000000000000"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defTabSz="-635">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defTabSz="-635">
              <a:defRPr>
                <a:solidFill>
                  <a:schemeClr val="bg1">
                    <a:lumMod val="75000"/>
                    <a:lumOff val="25000"/>
                  </a:schemeClr>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anose="05000000000000000000"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smtClean="0"/>
              <a:t>Click to edit Master text styles</a:t>
            </a:r>
            <a:endParaRPr lang="en-US" dirty="0" smtClean="0"/>
          </a:p>
          <a:p>
            <a:pPr marL="292100" marR="0" lvl="1"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smtClean="0"/>
              <a:t>Second level</a:t>
            </a:r>
            <a:endParaRPr lang="en-US" dirty="0" smtClean="0"/>
          </a:p>
          <a:p>
            <a:pPr marL="292100" marR="0" lvl="2"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smtClean="0"/>
              <a:t>Third level</a:t>
            </a:r>
            <a:endParaRPr lang="en-US" dirty="0" smtClean="0"/>
          </a:p>
          <a:p>
            <a:pPr marL="292100" marR="0" lvl="3"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smtClean="0"/>
              <a:t>Fourth level</a:t>
            </a:r>
            <a:endParaRPr lang="en-US" dirty="0" smtClean="0"/>
          </a:p>
          <a:p>
            <a:pPr marL="292100" marR="0" lvl="4"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680"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4055" indent="0">
              <a:buNone/>
              <a:defRPr sz="2000">
                <a:solidFill>
                  <a:schemeClr val="bg1">
                    <a:lumMod val="75000"/>
                    <a:lumOff val="25000"/>
                  </a:schemeClr>
                </a:solidFill>
                <a:latin typeface="+mn-lt"/>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smtClean="0">
                <a:solidFill>
                  <a:schemeClr val="bg1">
                    <a:lumMod val="75000"/>
                    <a:lumOff val="25000"/>
                  </a:schemeClr>
                </a:solidFill>
                <a:latin typeface="+mn-lt"/>
                <a:ea typeface="+mn-ea"/>
                <a:cs typeface="+mn-cs"/>
              </a:defRPr>
            </a:lvl2pPr>
            <a:lvl3pPr marL="233680"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smtClean="0">
                <a:solidFill>
                  <a:schemeClr val="bg1">
                    <a:lumMod val="75000"/>
                    <a:lumOff val="25000"/>
                  </a:schemeClr>
                </a:solidFill>
                <a:latin typeface="+mn-lt"/>
                <a:ea typeface="+mn-ea"/>
                <a:cs typeface="+mn-cs"/>
              </a:defRPr>
            </a:lvl3pPr>
            <a:lvl4pPr marL="460375"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smtClean="0">
                <a:solidFill>
                  <a:schemeClr val="bg1">
                    <a:lumMod val="75000"/>
                    <a:lumOff val="25000"/>
                  </a:schemeClr>
                </a:solidFill>
                <a:latin typeface="+mn-lt"/>
                <a:ea typeface="+mn-ea"/>
                <a:cs typeface="+mn-cs"/>
              </a:defRPr>
            </a:lvl4pPr>
            <a:lvl5pPr marL="687705"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a:solidFill>
                  <a:schemeClr val="bg1">
                    <a:lumMod val="75000"/>
                    <a:lumOff val="25000"/>
                  </a:schemeClr>
                </a:solidFill>
                <a:latin typeface="+mn-lt"/>
                <a:ea typeface="+mn-ea"/>
                <a:cs typeface="+mn-cs"/>
              </a:defRPr>
            </a:lvl5pPr>
          </a:lstStyle>
          <a:p>
            <a:pPr marL="0" marR="0" lvl="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smtClean="0"/>
              <a:t>Click to edit Master text styles</a:t>
            </a:r>
            <a:endParaRPr lang="en-US" dirty="0" smtClean="0"/>
          </a:p>
          <a:p>
            <a:pPr marL="0" marR="0" lvl="1"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smtClean="0"/>
              <a:t>Second level</a:t>
            </a:r>
            <a:endParaRPr lang="en-US" dirty="0" smtClean="0"/>
          </a:p>
          <a:p>
            <a:pPr marL="0" marR="0" lvl="2"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smtClean="0"/>
              <a:t>Third level</a:t>
            </a:r>
            <a:endParaRPr lang="en-US" dirty="0" smtClean="0"/>
          </a:p>
          <a:p>
            <a:pPr marL="0" marR="0" lvl="3"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smtClean="0"/>
              <a:t>Fourth level</a:t>
            </a:r>
            <a:endParaRPr lang="en-US" dirty="0" smtClean="0"/>
          </a:p>
          <a:p>
            <a:pPr marL="0" marR="0" lvl="4"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8" Type="http://schemas.openxmlformats.org/officeDocument/2006/relationships/theme" Target="../theme/theme1.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transition>
    <p:fade/>
  </p:transition>
  <p:timing>
    <p:tnLst>
      <p:par>
        <p:cTn id="1" dur="indefinite" restart="never" nodeType="tmRoot"/>
      </p:par>
    </p:tnLst>
  </p:timing>
  <p:txStyles>
    <p:titleStyle>
      <a:lvl1pPr algn="l" defTabSz="913765"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panose="020B0604020202020204" pitchFamily="34" charset="0"/>
        </a:defRPr>
      </a:lvl1pPr>
    </p:titleStyle>
    <p:bodyStyle>
      <a:lvl1pPr marL="339725" marR="0" indent="-33972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3600" kern="1200" spc="-70" baseline="0">
          <a:solidFill>
            <a:schemeClr val="bg1">
              <a:lumMod val="75000"/>
              <a:lumOff val="25000"/>
              <a:alpha val="99000"/>
            </a:schemeClr>
          </a:solidFill>
          <a:latin typeface="+mn-lt"/>
          <a:ea typeface="+mn-ea"/>
          <a:cs typeface="+mn-cs"/>
        </a:defRPr>
      </a:lvl1pPr>
      <a:lvl2pPr marL="573405" marR="0" indent="-23368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400" kern="1200" spc="0" baseline="0">
          <a:solidFill>
            <a:schemeClr val="bg1">
              <a:lumMod val="75000"/>
              <a:lumOff val="25000"/>
              <a:alpha val="99000"/>
            </a:schemeClr>
          </a:solidFill>
          <a:latin typeface="+mn-lt"/>
          <a:ea typeface="+mn-ea"/>
          <a:cs typeface="+mn-cs"/>
        </a:defRPr>
      </a:lvl2pPr>
      <a:lvl3pPr marL="798830" marR="0" indent="-22542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tabLst>
          <a:tab pos="798195" algn="l"/>
        </a:tabLst>
        <a:defRPr sz="2400" kern="1200" spc="0" baseline="0">
          <a:solidFill>
            <a:schemeClr val="bg1">
              <a:lumMod val="75000"/>
              <a:lumOff val="25000"/>
              <a:alpha val="99000"/>
            </a:schemeClr>
          </a:solidFill>
          <a:latin typeface="+mn-lt"/>
          <a:ea typeface="+mn-ea"/>
          <a:cs typeface="+mn-cs"/>
        </a:defRPr>
      </a:lvl3pPr>
      <a:lvl4pPr marL="1030605" marR="0" indent="-23177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000" kern="1200" spc="0" baseline="0">
          <a:solidFill>
            <a:schemeClr val="bg1">
              <a:lumMod val="75000"/>
              <a:lumOff val="25000"/>
              <a:alpha val="99000"/>
            </a:schemeClr>
          </a:solidFill>
          <a:latin typeface="+mn-lt"/>
          <a:ea typeface="+mn-ea"/>
          <a:cs typeface="+mn-cs"/>
        </a:defRPr>
      </a:lvl4pPr>
      <a:lvl5pPr marL="1256030" marR="0" indent="-22542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tabLst>
          <a:tab pos="1255395" algn="l"/>
        </a:tabLst>
        <a:defRPr sz="2000" kern="1200" spc="0" baseline="0">
          <a:solidFill>
            <a:schemeClr val="bg1">
              <a:lumMod val="75000"/>
              <a:lumOff val="25000"/>
              <a:alpha val="99000"/>
            </a:schemeClr>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9.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1998742"/>
            <a:ext cx="10237787" cy="1107996"/>
          </a:xfrm>
        </p:spPr>
        <p:txBody>
          <a:bodyPr/>
          <a:lstStyle/>
          <a:p>
            <a:r>
              <a:rPr lang="zh-CN" altLang="en-US" sz="8000" b="1" dirty="0" smtClean="0">
                <a:latin typeface="微软雅黑" panose="020B0503020204020204" pitchFamily="34" charset="-122"/>
                <a:ea typeface="微软雅黑" panose="020B0503020204020204" pitchFamily="34" charset="-122"/>
              </a:rPr>
              <a:t>网络访问</a:t>
            </a:r>
            <a:endParaRPr lang="en-US" sz="8000" b="1" dirty="0">
              <a:latin typeface="微软雅黑" panose="020B0503020204020204" pitchFamily="34" charset="-122"/>
              <a:ea typeface="微软雅黑" panose="020B0503020204020204" pitchFamily="34" charset="-122"/>
            </a:endParaRPr>
          </a:p>
        </p:txBody>
      </p:sp>
      <p:sp>
        <p:nvSpPr>
          <p:cNvPr id="5" name="Subtitle 2"/>
          <p:cNvSpPr>
            <a:spLocks noGrp="1"/>
          </p:cNvSpPr>
          <p:nvPr>
            <p:ph type="body" sz="quarter" idx="12"/>
          </p:nvPr>
        </p:nvSpPr>
        <p:spPr>
          <a:xfrm>
            <a:off x="978694" y="3425825"/>
            <a:ext cx="10237787" cy="498598"/>
          </a:xfrm>
        </p:spPr>
        <p:txBody>
          <a:bodyPr/>
          <a:lstStyle/>
          <a:p>
            <a:r>
              <a:rPr lang="zh-CN" altLang="en-US" dirty="0" smtClean="0"/>
              <a:t>中山大学   郑贵锋</a:t>
            </a:r>
            <a:endParaRPr lang="en-US" dirty="0">
              <a:latin typeface="Segoe UI" panose="020B0502040204020203"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zh-CN" b="1" dirty="0" err="1" smtClean="0">
                <a:latin typeface="微软雅黑" panose="020B0503020204020204" pitchFamily="34" charset="-122"/>
                <a:ea typeface="微软雅黑" panose="020B0503020204020204" pitchFamily="34" charset="-122"/>
              </a:rPr>
              <a:t>HttpClient</a:t>
            </a:r>
            <a:r>
              <a:rPr lang="zh-CN" altLang="en-US" b="1" dirty="0" smtClean="0">
                <a:latin typeface="微软雅黑" panose="020B0503020204020204" pitchFamily="34" charset="-122"/>
                <a:ea typeface="微软雅黑" panose="020B0503020204020204" pitchFamily="34" charset="-122"/>
              </a:rPr>
              <a:t>类</a:t>
            </a:r>
            <a:endParaRPr lang="en-US" b="1" dirty="0">
              <a:latin typeface="微软雅黑" panose="020B0503020204020204" pitchFamily="34" charset="-122"/>
              <a:ea typeface="微软雅黑" panose="020B0503020204020204" pitchFamily="34" charset="-122"/>
            </a:endParaRPr>
          </a:p>
        </p:txBody>
      </p:sp>
      <p:sp>
        <p:nvSpPr>
          <p:cNvPr id="5" name="Text Placeholder 2"/>
          <p:cNvSpPr>
            <a:spLocks noGrp="1"/>
          </p:cNvSpPr>
          <p:nvPr>
            <p:ph type="body" sz="quarter" idx="10"/>
          </p:nvPr>
        </p:nvSpPr>
        <p:spPr>
          <a:xfrm>
            <a:off x="518318" y="1447800"/>
            <a:ext cx="11152188" cy="4813300"/>
          </a:xfrm>
        </p:spPr>
        <p:txBody>
          <a:bodyPr>
            <a:normAutofit/>
          </a:bodyPr>
          <a:lstStyle/>
          <a:p>
            <a:r>
              <a:rPr lang="en-US" altLang="zh-CN" sz="2000" dirty="0" err="1">
                <a:solidFill>
                  <a:srgbClr val="0000FF"/>
                </a:solidFill>
                <a:highlight>
                  <a:srgbClr val="FFFFFF"/>
                </a:highlight>
                <a:latin typeface="Consolas" panose="020B0609020204030204"/>
              </a:rPr>
              <a:t>HttpClient</a:t>
            </a:r>
            <a:r>
              <a:rPr lang="zh-CN" altLang="en-US" sz="2000" dirty="0" smtClean="0">
                <a:solidFill>
                  <a:srgbClr val="0000FF"/>
                </a:solidFill>
                <a:highlight>
                  <a:srgbClr val="FFFFFF"/>
                </a:highlight>
                <a:latin typeface="Consolas" panose="020B0609020204030204"/>
              </a:rPr>
              <a:t>类包含在 </a:t>
            </a:r>
            <a:r>
              <a:rPr lang="en-US" altLang="zh-CN" sz="2000" dirty="0" err="1" smtClean="0">
                <a:solidFill>
                  <a:schemeClr val="bg1">
                    <a:lumMod val="65000"/>
                    <a:lumOff val="35000"/>
                    <a:alpha val="99000"/>
                  </a:schemeClr>
                </a:solidFill>
                <a:latin typeface="微软雅黑" panose="020B0503020204020204" pitchFamily="34" charset="-122"/>
                <a:ea typeface="微软雅黑" panose="020B0503020204020204" pitchFamily="34" charset="-122"/>
              </a:rPr>
              <a:t>System.Net.Http</a:t>
            </a:r>
            <a:r>
              <a:rPr lang="en-US" altLang="zh-CN" sz="20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 </a:t>
            </a:r>
            <a:r>
              <a:rPr lang="zh-CN" altLang="en-US" sz="2000" dirty="0" smtClean="0">
                <a:solidFill>
                  <a:srgbClr val="0000FF"/>
                </a:solidFill>
                <a:highlight>
                  <a:srgbClr val="FFFFFF"/>
                </a:highlight>
                <a:latin typeface="Consolas" panose="020B0609020204030204"/>
              </a:rPr>
              <a:t>命名空间中，</a:t>
            </a:r>
            <a:endParaRPr lang="en-US" altLang="zh-CN" sz="2000" dirty="0" smtClean="0">
              <a:solidFill>
                <a:srgbClr val="0000FF"/>
              </a:solidFill>
              <a:highlight>
                <a:srgbClr val="FFFFFF"/>
              </a:highlight>
              <a:latin typeface="Consolas" panose="020B0609020204030204"/>
            </a:endParaRPr>
          </a:p>
          <a:p>
            <a:r>
              <a:rPr lang="zh-CN" altLang="en-US" sz="2000" dirty="0" smtClean="0">
                <a:solidFill>
                  <a:srgbClr val="0000FF"/>
                </a:solidFill>
                <a:highlight>
                  <a:srgbClr val="FFFFFF"/>
                </a:highlight>
                <a:latin typeface="Consolas" panose="020B0609020204030204"/>
              </a:rPr>
              <a:t>是向以</a:t>
            </a:r>
            <a:r>
              <a:rPr lang="en-US" altLang="zh-CN" sz="2000" dirty="0" smtClean="0">
                <a:solidFill>
                  <a:srgbClr val="0000FF"/>
                </a:solidFill>
                <a:highlight>
                  <a:srgbClr val="FFFFFF"/>
                </a:highlight>
                <a:latin typeface="Consolas" panose="020B0609020204030204"/>
              </a:rPr>
              <a:t>URI</a:t>
            </a:r>
            <a:r>
              <a:rPr lang="zh-CN" altLang="en-US" sz="2000" dirty="0" smtClean="0">
                <a:solidFill>
                  <a:srgbClr val="0000FF"/>
                </a:solidFill>
                <a:highlight>
                  <a:srgbClr val="FFFFFF"/>
                </a:highlight>
                <a:latin typeface="Consolas" panose="020B0609020204030204"/>
              </a:rPr>
              <a:t>标识的网络资源发送</a:t>
            </a:r>
            <a:r>
              <a:rPr lang="en-US" altLang="zh-CN" sz="2000" dirty="0" smtClean="0">
                <a:solidFill>
                  <a:srgbClr val="0000FF"/>
                </a:solidFill>
                <a:highlight>
                  <a:srgbClr val="FFFFFF"/>
                </a:highlight>
                <a:latin typeface="Consolas" panose="020B0609020204030204"/>
              </a:rPr>
              <a:t>HTTP</a:t>
            </a:r>
            <a:r>
              <a:rPr lang="zh-CN" altLang="en-US" sz="2000" dirty="0" smtClean="0">
                <a:solidFill>
                  <a:srgbClr val="0000FF"/>
                </a:solidFill>
                <a:highlight>
                  <a:srgbClr val="FFFFFF"/>
                </a:highlight>
                <a:latin typeface="Consolas" panose="020B0609020204030204"/>
              </a:rPr>
              <a:t>请求和接收</a:t>
            </a:r>
            <a:r>
              <a:rPr lang="en-US" altLang="zh-CN" sz="2000" dirty="0" smtClean="0">
                <a:solidFill>
                  <a:srgbClr val="0000FF"/>
                </a:solidFill>
                <a:highlight>
                  <a:srgbClr val="FFFFFF"/>
                </a:highlight>
                <a:latin typeface="Consolas" panose="020B0609020204030204"/>
              </a:rPr>
              <a:t>HTTP</a:t>
            </a:r>
            <a:r>
              <a:rPr lang="zh-CN" altLang="en-US" sz="2000" dirty="0" smtClean="0">
                <a:solidFill>
                  <a:srgbClr val="0000FF"/>
                </a:solidFill>
                <a:highlight>
                  <a:srgbClr val="FFFFFF"/>
                </a:highlight>
                <a:latin typeface="Consolas" panose="020B0609020204030204"/>
              </a:rPr>
              <a:t>响应的基类。</a:t>
            </a:r>
            <a:endParaRPr lang="en-US" altLang="zh-CN" sz="2000" dirty="0" smtClean="0">
              <a:solidFill>
                <a:srgbClr val="0000FF"/>
              </a:solidFill>
              <a:highlight>
                <a:srgbClr val="FFFFFF"/>
              </a:highlight>
              <a:latin typeface="Consolas" panose="020B0609020204030204"/>
            </a:endParaRPr>
          </a:p>
          <a:p>
            <a:endParaRPr lang="en-US" altLang="zh-CN" sz="2000" dirty="0" smtClean="0">
              <a:solidFill>
                <a:srgbClr val="0000FF"/>
              </a:solidFill>
              <a:highlight>
                <a:srgbClr val="FFFFFF"/>
              </a:highlight>
              <a:latin typeface="Consolas" panose="020B0609020204030204"/>
            </a:endParaRPr>
          </a:p>
          <a:p>
            <a:r>
              <a:rPr lang="zh-CN" altLang="en-US" sz="2000" dirty="0" smtClean="0">
                <a:solidFill>
                  <a:srgbClr val="0000FF"/>
                </a:solidFill>
                <a:highlight>
                  <a:srgbClr val="FFFFFF"/>
                </a:highlight>
                <a:latin typeface="Consolas" panose="020B0609020204030204"/>
              </a:rPr>
              <a:t>在</a:t>
            </a:r>
            <a:r>
              <a:rPr lang="en-US" altLang="zh-CN" sz="2000" dirty="0" smtClean="0">
                <a:solidFill>
                  <a:srgbClr val="0000FF"/>
                </a:solidFill>
                <a:highlight>
                  <a:srgbClr val="FFFFFF"/>
                </a:highlight>
                <a:latin typeface="Consolas" panose="020B0609020204030204"/>
              </a:rPr>
              <a:t>HTTP</a:t>
            </a:r>
            <a:r>
              <a:rPr lang="zh-CN" altLang="en-US" sz="2000" dirty="0" smtClean="0">
                <a:solidFill>
                  <a:srgbClr val="0000FF"/>
                </a:solidFill>
                <a:highlight>
                  <a:srgbClr val="FFFFFF"/>
                </a:highlight>
                <a:latin typeface="Consolas" panose="020B0609020204030204"/>
              </a:rPr>
              <a:t>请求中使用该类可以向</a:t>
            </a:r>
            <a:r>
              <a:rPr lang="en-US" altLang="zh-CN" sz="2000" dirty="0" smtClean="0">
                <a:solidFill>
                  <a:srgbClr val="0000FF"/>
                </a:solidFill>
                <a:highlight>
                  <a:srgbClr val="FFFFFF"/>
                </a:highlight>
                <a:latin typeface="Consolas" panose="020B0609020204030204"/>
              </a:rPr>
              <a:t>Web</a:t>
            </a:r>
            <a:r>
              <a:rPr lang="zh-CN" altLang="en-US" sz="2000" dirty="0" smtClean="0">
                <a:solidFill>
                  <a:srgbClr val="0000FF"/>
                </a:solidFill>
                <a:highlight>
                  <a:srgbClr val="FFFFFF"/>
                </a:highlight>
                <a:latin typeface="Consolas" panose="020B0609020204030204"/>
              </a:rPr>
              <a:t>服务发送</a:t>
            </a:r>
            <a:r>
              <a:rPr lang="en-US" altLang="zh-CN" sz="2000" dirty="0" smtClean="0">
                <a:solidFill>
                  <a:srgbClr val="0000FF"/>
                </a:solidFill>
                <a:highlight>
                  <a:srgbClr val="FFFFFF"/>
                </a:highlight>
                <a:latin typeface="Consolas" panose="020B0609020204030204"/>
              </a:rPr>
              <a:t>Get</a:t>
            </a:r>
            <a:r>
              <a:rPr lang="zh-CN" altLang="en-US" sz="2000" dirty="0" smtClean="0">
                <a:solidFill>
                  <a:srgbClr val="0000FF"/>
                </a:solidFill>
                <a:highlight>
                  <a:srgbClr val="FFFFFF"/>
                </a:highlight>
                <a:latin typeface="Consolas" panose="020B0609020204030204"/>
              </a:rPr>
              <a:t>、</a:t>
            </a:r>
            <a:r>
              <a:rPr lang="en-US" altLang="zh-CN" sz="2000" dirty="0" smtClean="0">
                <a:solidFill>
                  <a:srgbClr val="0000FF"/>
                </a:solidFill>
                <a:highlight>
                  <a:srgbClr val="FFFFFF"/>
                </a:highlight>
                <a:latin typeface="Consolas" panose="020B0609020204030204"/>
              </a:rPr>
              <a:t>Post</a:t>
            </a:r>
            <a:r>
              <a:rPr lang="zh-CN" altLang="en-US" sz="2000" dirty="0" smtClean="0">
                <a:solidFill>
                  <a:srgbClr val="0000FF"/>
                </a:solidFill>
                <a:highlight>
                  <a:srgbClr val="FFFFFF"/>
                </a:highlight>
                <a:latin typeface="Consolas" panose="020B0609020204030204"/>
              </a:rPr>
              <a:t>等异步请求，并接收服务器返回的响应数据。</a:t>
            </a:r>
            <a:endParaRPr lang="en-US" altLang="zh-CN" sz="2000" dirty="0" smtClean="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zh-CN" altLang="en-US" sz="2000" dirty="0" smtClean="0">
                <a:solidFill>
                  <a:srgbClr val="0000FF"/>
                </a:solidFill>
                <a:highlight>
                  <a:srgbClr val="FFFFFF"/>
                </a:highlight>
                <a:latin typeface="Consolas" panose="020B0609020204030204"/>
              </a:rPr>
              <a:t>采用异步方式获取网络数据，可以防止占用</a:t>
            </a:r>
            <a:r>
              <a:rPr lang="en-US" altLang="zh-CN" sz="2000" dirty="0" smtClean="0">
                <a:solidFill>
                  <a:srgbClr val="0000FF"/>
                </a:solidFill>
                <a:highlight>
                  <a:srgbClr val="FFFFFF"/>
                </a:highlight>
                <a:latin typeface="Consolas" panose="020B0609020204030204"/>
              </a:rPr>
              <a:t>UI</a:t>
            </a:r>
            <a:r>
              <a:rPr lang="zh-CN" altLang="en-US" sz="2000" dirty="0" smtClean="0">
                <a:solidFill>
                  <a:srgbClr val="0000FF"/>
                </a:solidFill>
                <a:highlight>
                  <a:srgbClr val="FFFFFF"/>
                </a:highlight>
                <a:latin typeface="Consolas" panose="020B0609020204030204"/>
              </a:rPr>
              <a:t>线程造成混乱，也会降低网络连接失去响应的几率，</a:t>
            </a:r>
            <a:endParaRPr lang="en-US" altLang="zh-CN" sz="2000" dirty="0" smtClean="0">
              <a:solidFill>
                <a:srgbClr val="0000FF"/>
              </a:solidFill>
              <a:highlight>
                <a:srgbClr val="FFFFFF"/>
              </a:highlight>
              <a:latin typeface="Consolas" panose="020B0609020204030204"/>
            </a:endParaRPr>
          </a:p>
          <a:p>
            <a:r>
              <a:rPr lang="zh-CN" altLang="en-US" sz="2000" dirty="0" smtClean="0">
                <a:solidFill>
                  <a:srgbClr val="0000FF"/>
                </a:solidFill>
                <a:highlight>
                  <a:srgbClr val="FFFFFF"/>
                </a:highlight>
                <a:latin typeface="Consolas" panose="020B0609020204030204"/>
              </a:rPr>
              <a:t>尤其是当执行长时间运行或者高延迟的任务时采用异步方式的优势会很明显。</a:t>
            </a:r>
            <a:endParaRPr lang="en-US" altLang="zh-CN" sz="2000" dirty="0">
              <a:solidFill>
                <a:srgbClr val="0000FF"/>
              </a:solidFill>
              <a:highlight>
                <a:srgbClr val="FFFFFF"/>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latin typeface="微软雅黑" panose="020B0503020204020204" pitchFamily="34" charset="-122"/>
                <a:ea typeface="微软雅黑" panose="020B0503020204020204" pitchFamily="34" charset="-122"/>
              </a:rPr>
              <a:t>HttpClient</a:t>
            </a:r>
            <a:r>
              <a:rPr lang="zh-CN" altLang="en-US" b="1" dirty="0" smtClean="0">
                <a:latin typeface="微软雅黑" panose="020B0503020204020204" pitchFamily="34" charset="-122"/>
                <a:ea typeface="微软雅黑" panose="020B0503020204020204" pitchFamily="34" charset="-122"/>
              </a:rPr>
              <a:t>类</a:t>
            </a:r>
            <a:endParaRPr lang="zh-CN" altLang="en-US" b="1" dirty="0"/>
          </a:p>
        </p:txBody>
      </p:sp>
      <p:sp>
        <p:nvSpPr>
          <p:cNvPr id="3" name="文本占位符 2"/>
          <p:cNvSpPr>
            <a:spLocks noGrp="1"/>
          </p:cNvSpPr>
          <p:nvPr>
            <p:ph type="body" sz="quarter" idx="10"/>
          </p:nvPr>
        </p:nvSpPr>
        <p:spPr/>
        <p:txBody>
          <a:bodyPr>
            <a:normAutofit/>
          </a:bodyPr>
          <a:lstStyle/>
          <a:p>
            <a:r>
              <a:rPr lang="en-US" altLang="zh-CN" sz="2400" dirty="0">
                <a:solidFill>
                  <a:srgbClr val="000000"/>
                </a:solidFill>
                <a:highlight>
                  <a:srgbClr val="FFFFFF"/>
                </a:highlight>
                <a:latin typeface="Consolas" panose="020B0609020204030204"/>
              </a:rPr>
              <a:t>1.GET</a:t>
            </a:r>
            <a:r>
              <a:rPr lang="zh-CN" altLang="en-US" sz="2400" dirty="0">
                <a:solidFill>
                  <a:srgbClr val="000000"/>
                </a:solidFill>
                <a:highlight>
                  <a:srgbClr val="FFFFFF"/>
                </a:highlight>
                <a:latin typeface="Consolas" panose="020B0609020204030204"/>
              </a:rPr>
              <a:t>请求获取字符串</a:t>
            </a:r>
            <a:endParaRPr lang="zh-CN" altLang="en-US" sz="2400" dirty="0">
              <a:solidFill>
                <a:srgbClr val="000000"/>
              </a:solidFill>
              <a:highlight>
                <a:srgbClr val="FFFFFF"/>
              </a:highlight>
              <a:latin typeface="Consolas" panose="020B0609020204030204"/>
            </a:endParaRPr>
          </a:p>
          <a:p>
            <a:r>
              <a:rPr lang="en-US" altLang="zh-CN" sz="2400" dirty="0">
                <a:solidFill>
                  <a:srgbClr val="000000"/>
                </a:solidFill>
                <a:highlight>
                  <a:srgbClr val="FFFFFF"/>
                </a:highlight>
                <a:latin typeface="Consolas" panose="020B0609020204030204"/>
              </a:rPr>
              <a:t>HttpClient</a:t>
            </a:r>
            <a:r>
              <a:rPr lang="zh-CN" altLang="en-US" sz="2400" dirty="0">
                <a:solidFill>
                  <a:srgbClr val="000000"/>
                </a:solidFill>
                <a:highlight>
                  <a:srgbClr val="FFFFFF"/>
                </a:highlight>
                <a:latin typeface="Consolas" panose="020B0609020204030204"/>
              </a:rPr>
              <a:t>使用基于任务的异步模式提供了非常简化的请求操作，可以直接调用</a:t>
            </a:r>
            <a:r>
              <a:rPr lang="en-US" altLang="zh-CN" sz="2400" dirty="0">
                <a:solidFill>
                  <a:srgbClr val="000000"/>
                </a:solidFill>
                <a:highlight>
                  <a:srgbClr val="FFFFFF"/>
                </a:highlight>
                <a:latin typeface="Consolas" panose="020B0609020204030204"/>
              </a:rPr>
              <a:t>GetStringAsync(Uri uri)</a:t>
            </a:r>
            <a:r>
              <a:rPr lang="zh-CN" altLang="en-US" sz="2400" dirty="0">
                <a:solidFill>
                  <a:srgbClr val="000000"/>
                </a:solidFill>
                <a:highlight>
                  <a:srgbClr val="FFFFFF"/>
                </a:highlight>
                <a:latin typeface="Consolas" panose="020B0609020204030204"/>
              </a:rPr>
              <a:t>即可获取网络返回的字符串数据。</a:t>
            </a:r>
            <a:endParaRPr lang="zh-CN" altLang="en-US" sz="2400" dirty="0">
              <a:solidFill>
                <a:srgbClr val="000000"/>
              </a:solidFill>
              <a:highlight>
                <a:srgbClr val="FFFFFF"/>
              </a:highlight>
              <a:latin typeface="Consolas" panose="020B0609020204030204"/>
            </a:endParaRPr>
          </a:p>
          <a:p>
            <a:endParaRPr lang="zh-CN" altLang="en-US" sz="2400" dirty="0">
              <a:solidFill>
                <a:srgbClr val="000000"/>
              </a:solidFill>
              <a:highlight>
                <a:srgbClr val="FFFFFF"/>
              </a:highlight>
              <a:latin typeface="Consolas" panose="020B0609020204030204"/>
            </a:endParaRPr>
          </a:p>
          <a:p>
            <a:r>
              <a:rPr lang="zh-CN" altLang="en-US" sz="2400" dirty="0">
                <a:solidFill>
                  <a:srgbClr val="000000"/>
                </a:solidFill>
                <a:highlight>
                  <a:srgbClr val="FFFFFF"/>
                </a:highlight>
                <a:latin typeface="Consolas" panose="020B0609020204030204"/>
              </a:rPr>
              <a:t>示例代码如下：</a:t>
            </a:r>
            <a:endParaRPr lang="zh-CN" altLang="en-US" sz="2400" dirty="0">
              <a:solidFill>
                <a:srgbClr val="000000"/>
              </a:solidFill>
              <a:highlight>
                <a:srgbClr val="FFFFFF"/>
              </a:highlight>
              <a:latin typeface="Consolas" panose="020B0609020204030204"/>
            </a:endParaRPr>
          </a:p>
          <a:p>
            <a:r>
              <a:rPr lang="en-US" altLang="zh-CN" sz="2400" dirty="0">
                <a:solidFill>
                  <a:srgbClr val="000000"/>
                </a:solidFill>
                <a:highlight>
                  <a:srgbClr val="FFFFFF"/>
                </a:highlight>
                <a:latin typeface="Consolas" panose="020B0609020204030204"/>
              </a:rPr>
              <a:t>Uri uri = new Uri(“http://www.baidu.com”);</a:t>
            </a:r>
            <a:endParaRPr lang="en-US" altLang="zh-CN" sz="2400" dirty="0">
              <a:solidFill>
                <a:srgbClr val="000000"/>
              </a:solidFill>
              <a:highlight>
                <a:srgbClr val="FFFFFF"/>
              </a:highlight>
              <a:latin typeface="Consolas" panose="020B0609020204030204"/>
            </a:endParaRPr>
          </a:p>
          <a:p>
            <a:r>
              <a:rPr lang="en-US" altLang="zh-CN" sz="2400" dirty="0">
                <a:solidFill>
                  <a:srgbClr val="000000"/>
                </a:solidFill>
                <a:highlight>
                  <a:srgbClr val="FFFFFF"/>
                </a:highlight>
                <a:latin typeface="Consolas" panose="020B0609020204030204"/>
              </a:rPr>
              <a:t>HttpClient client = new HttpClient();</a:t>
            </a:r>
            <a:endParaRPr lang="en-US" altLang="zh-CN" sz="2400" dirty="0">
              <a:solidFill>
                <a:srgbClr val="000000"/>
              </a:solidFill>
              <a:highlight>
                <a:srgbClr val="FFFFFF"/>
              </a:highlight>
              <a:latin typeface="Consolas" panose="020B0609020204030204"/>
            </a:endParaRPr>
          </a:p>
          <a:p>
            <a:r>
              <a:rPr lang="en-US" altLang="zh-CN" sz="2400" dirty="0">
                <a:solidFill>
                  <a:srgbClr val="000000"/>
                </a:solidFill>
                <a:highlight>
                  <a:srgbClr val="FFFFFF"/>
                </a:highlight>
                <a:latin typeface="Consolas" panose="020B0609020204030204"/>
              </a:rPr>
              <a:t>string result = await client.GetStringAsync(uri);</a:t>
            </a:r>
            <a:endParaRPr lang="en-US" altLang="zh-CN" sz="2400" dirty="0">
              <a:solidFill>
                <a:srgbClr val="000000"/>
              </a:solidFill>
              <a:highlight>
                <a:srgbClr val="FFFFFF"/>
              </a:highlight>
              <a:latin typeface="Consolas" panose="020B0609020204030204"/>
            </a:endParaRPr>
          </a:p>
          <a:p>
            <a:endParaRPr lang="en-US" altLang="zh-CN" sz="2400" dirty="0">
              <a:solidFill>
                <a:srgbClr val="000000"/>
              </a:solidFill>
              <a:highlight>
                <a:srgbClr val="FFFFFF"/>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latin typeface="微软雅黑" panose="020B0503020204020204" pitchFamily="34" charset="-122"/>
                <a:ea typeface="微软雅黑" panose="020B0503020204020204" pitchFamily="34" charset="-122"/>
              </a:rPr>
              <a:t>HttpClient</a:t>
            </a:r>
            <a:r>
              <a:rPr lang="zh-CN" altLang="en-US" b="1" dirty="0" smtClean="0">
                <a:latin typeface="微软雅黑" panose="020B0503020204020204" pitchFamily="34" charset="-122"/>
                <a:ea typeface="微软雅黑" panose="020B0503020204020204" pitchFamily="34" charset="-122"/>
              </a:rPr>
              <a:t>类</a:t>
            </a:r>
            <a:endParaRPr lang="zh-CN" altLang="en-US" b="1" dirty="0"/>
          </a:p>
        </p:txBody>
      </p:sp>
      <p:sp>
        <p:nvSpPr>
          <p:cNvPr id="3" name="文本占位符 2"/>
          <p:cNvSpPr>
            <a:spLocks noGrp="1"/>
          </p:cNvSpPr>
          <p:nvPr>
            <p:ph type="body" sz="quarter" idx="10"/>
          </p:nvPr>
        </p:nvSpPr>
        <p:spPr/>
        <p:txBody>
          <a:bodyPr>
            <a:normAutofit/>
          </a:bodyPr>
          <a:lstStyle/>
          <a:p>
            <a:r>
              <a:rPr lang="en-US" altLang="zh-CN" sz="2400" dirty="0">
                <a:solidFill>
                  <a:srgbClr val="000000"/>
                </a:solidFill>
                <a:highlight>
                  <a:srgbClr val="FFFFFF"/>
                </a:highlight>
                <a:latin typeface="Consolas" panose="020B0609020204030204"/>
              </a:rPr>
              <a:t>2.POST</a:t>
            </a:r>
            <a:r>
              <a:rPr lang="zh-CN" altLang="en-US" sz="2400" dirty="0">
                <a:solidFill>
                  <a:srgbClr val="000000"/>
                </a:solidFill>
                <a:highlight>
                  <a:srgbClr val="FFFFFF"/>
                </a:highlight>
                <a:latin typeface="Consolas" panose="020B0609020204030204"/>
              </a:rPr>
              <a:t>请求发送字符串</a:t>
            </a:r>
            <a:endParaRPr lang="zh-CN" altLang="en-US" sz="2400" dirty="0">
              <a:solidFill>
                <a:srgbClr val="000000"/>
              </a:solidFill>
              <a:highlight>
                <a:srgbClr val="FFFFFF"/>
              </a:highlight>
              <a:latin typeface="Consolas" panose="020B0609020204030204"/>
            </a:endParaRPr>
          </a:p>
          <a:p>
            <a:r>
              <a:rPr lang="zh-CN" altLang="en-US" sz="2400" dirty="0">
                <a:solidFill>
                  <a:srgbClr val="000000"/>
                </a:solidFill>
                <a:highlight>
                  <a:srgbClr val="FFFFFF"/>
                </a:highlight>
                <a:latin typeface="Consolas" panose="020B0609020204030204"/>
              </a:rPr>
              <a:t>使用</a:t>
            </a:r>
            <a:r>
              <a:rPr lang="en-US" altLang="zh-CN" sz="2400" dirty="0">
                <a:solidFill>
                  <a:srgbClr val="000000"/>
                </a:solidFill>
                <a:highlight>
                  <a:srgbClr val="FFFFFF"/>
                </a:highlight>
                <a:latin typeface="Consolas" panose="020B0609020204030204"/>
              </a:rPr>
              <a:t>HttpClient</a:t>
            </a:r>
            <a:r>
              <a:rPr lang="zh-CN" altLang="en-US" sz="2400" dirty="0">
                <a:solidFill>
                  <a:srgbClr val="000000"/>
                </a:solidFill>
                <a:highlight>
                  <a:srgbClr val="FFFFFF"/>
                </a:highlight>
                <a:latin typeface="Consolas" panose="020B0609020204030204"/>
              </a:rPr>
              <a:t>发起</a:t>
            </a:r>
            <a:r>
              <a:rPr lang="en-US" altLang="zh-CN" sz="2400" dirty="0">
                <a:solidFill>
                  <a:srgbClr val="000000"/>
                </a:solidFill>
                <a:highlight>
                  <a:srgbClr val="FFFFFF"/>
                </a:highlight>
                <a:latin typeface="Consolas" panose="020B0609020204030204"/>
              </a:rPr>
              <a:t>POST</a:t>
            </a:r>
            <a:r>
              <a:rPr lang="zh-CN" altLang="en-US" sz="2400" dirty="0">
                <a:solidFill>
                  <a:srgbClr val="000000"/>
                </a:solidFill>
                <a:highlight>
                  <a:srgbClr val="FFFFFF"/>
                </a:highlight>
                <a:latin typeface="Consolas" panose="020B0609020204030204"/>
              </a:rPr>
              <a:t>请求的编程方式也很简洁，可以调用</a:t>
            </a:r>
            <a:r>
              <a:rPr lang="en-US" altLang="zh-CN" sz="2400" dirty="0">
                <a:solidFill>
                  <a:srgbClr val="000000"/>
                </a:solidFill>
                <a:highlight>
                  <a:srgbClr val="FFFFFF"/>
                </a:highlight>
                <a:latin typeface="Consolas" panose="020B0609020204030204"/>
              </a:rPr>
              <a:t>PostAsync(Uri uri, IHttpContent content)</a:t>
            </a:r>
            <a:r>
              <a:rPr lang="zh-CN" altLang="en-US" sz="2400" dirty="0">
                <a:solidFill>
                  <a:srgbClr val="000000"/>
                </a:solidFill>
                <a:highlight>
                  <a:srgbClr val="FFFFFF"/>
                </a:highlight>
                <a:latin typeface="Consolas" panose="020B0609020204030204"/>
              </a:rPr>
              <a:t>来直接向目标地址</a:t>
            </a:r>
            <a:r>
              <a:rPr lang="en-US" altLang="zh-CN" sz="2400" dirty="0">
                <a:solidFill>
                  <a:srgbClr val="000000"/>
                </a:solidFill>
                <a:highlight>
                  <a:srgbClr val="FFFFFF"/>
                </a:highlight>
                <a:latin typeface="Consolas" panose="020B0609020204030204"/>
              </a:rPr>
              <a:t>post</a:t>
            </a:r>
            <a:r>
              <a:rPr lang="zh-CN" altLang="en-US" sz="2400" dirty="0">
                <a:solidFill>
                  <a:srgbClr val="000000"/>
                </a:solidFill>
                <a:highlight>
                  <a:srgbClr val="FFFFFF"/>
                </a:highlight>
                <a:latin typeface="Consolas" panose="020B0609020204030204"/>
              </a:rPr>
              <a:t>数据。在</a:t>
            </a:r>
            <a:r>
              <a:rPr lang="en-US" altLang="zh-CN" sz="2400" dirty="0">
                <a:solidFill>
                  <a:srgbClr val="000000"/>
                </a:solidFill>
                <a:highlight>
                  <a:srgbClr val="FFFFFF"/>
                </a:highlight>
                <a:latin typeface="Consolas" panose="020B0609020204030204"/>
              </a:rPr>
              <a:t>post</a:t>
            </a:r>
            <a:r>
              <a:rPr lang="zh-CN" altLang="en-US" sz="2400" dirty="0">
                <a:solidFill>
                  <a:srgbClr val="000000"/>
                </a:solidFill>
                <a:highlight>
                  <a:srgbClr val="FFFFFF"/>
                </a:highlight>
                <a:latin typeface="Consolas" panose="020B0609020204030204"/>
              </a:rPr>
              <a:t>数据之前，首先把数据包装成一个</a:t>
            </a:r>
            <a:r>
              <a:rPr lang="en-US" altLang="zh-CN" sz="2400" dirty="0">
                <a:solidFill>
                  <a:srgbClr val="000000"/>
                </a:solidFill>
                <a:highlight>
                  <a:srgbClr val="FFFFFF"/>
                </a:highlight>
                <a:latin typeface="Consolas" panose="020B0609020204030204"/>
              </a:rPr>
              <a:t>IHttpContent</a:t>
            </a:r>
            <a:r>
              <a:rPr lang="zh-CN" altLang="en-US" sz="2400" dirty="0">
                <a:solidFill>
                  <a:srgbClr val="000000"/>
                </a:solidFill>
                <a:highlight>
                  <a:srgbClr val="FFFFFF"/>
                </a:highlight>
                <a:latin typeface="Consolas" panose="020B0609020204030204"/>
              </a:rPr>
              <a:t>对象，实现了</a:t>
            </a:r>
            <a:r>
              <a:rPr lang="en-US" altLang="zh-CN" sz="2400" dirty="0">
                <a:solidFill>
                  <a:srgbClr val="000000"/>
                </a:solidFill>
                <a:highlight>
                  <a:srgbClr val="FFFFFF"/>
                </a:highlight>
                <a:latin typeface="Consolas" panose="020B0609020204030204"/>
                <a:sym typeface="+mn-ea"/>
              </a:rPr>
              <a:t>IHttpContent</a:t>
            </a:r>
            <a:r>
              <a:rPr lang="zh-CN" altLang="en-US" sz="2400" dirty="0">
                <a:solidFill>
                  <a:srgbClr val="000000"/>
                </a:solidFill>
                <a:highlight>
                  <a:srgbClr val="FFFFFF"/>
                </a:highlight>
                <a:latin typeface="Consolas" panose="020B0609020204030204"/>
                <a:sym typeface="+mn-ea"/>
              </a:rPr>
              <a:t>接口的类有</a:t>
            </a:r>
            <a:r>
              <a:rPr lang="en-US" altLang="zh-CN" sz="2400" dirty="0">
                <a:solidFill>
                  <a:srgbClr val="000000"/>
                </a:solidFill>
                <a:highlight>
                  <a:srgbClr val="FFFFFF"/>
                </a:highlight>
                <a:latin typeface="Consolas" panose="020B0609020204030204"/>
                <a:sym typeface="+mn-ea"/>
              </a:rPr>
              <a:t>HttpStringContent</a:t>
            </a:r>
            <a:r>
              <a:rPr lang="zh-CN" altLang="en-US" sz="2400" dirty="0">
                <a:solidFill>
                  <a:srgbClr val="000000"/>
                </a:solidFill>
                <a:highlight>
                  <a:srgbClr val="FFFFFF"/>
                </a:highlight>
                <a:latin typeface="Consolas" panose="020B0609020204030204"/>
                <a:sym typeface="+mn-ea"/>
              </a:rPr>
              <a:t>，</a:t>
            </a:r>
            <a:r>
              <a:rPr lang="en-US" altLang="zh-CN" sz="2400" dirty="0">
                <a:solidFill>
                  <a:srgbClr val="000000"/>
                </a:solidFill>
                <a:highlight>
                  <a:srgbClr val="FFFFFF"/>
                </a:highlight>
                <a:latin typeface="Consolas" panose="020B0609020204030204"/>
                <a:sym typeface="+mn-ea"/>
              </a:rPr>
              <a:t>HttpStreamContent</a:t>
            </a:r>
            <a:r>
              <a:rPr lang="zh-CN" altLang="en-US" sz="2400" dirty="0">
                <a:solidFill>
                  <a:srgbClr val="000000"/>
                </a:solidFill>
                <a:highlight>
                  <a:srgbClr val="FFFFFF"/>
                </a:highlight>
                <a:latin typeface="Consolas" panose="020B0609020204030204"/>
                <a:sym typeface="+mn-ea"/>
              </a:rPr>
              <a:t>和</a:t>
            </a:r>
            <a:r>
              <a:rPr lang="en-US" altLang="zh-CN" sz="2400" dirty="0">
                <a:solidFill>
                  <a:srgbClr val="000000"/>
                </a:solidFill>
                <a:highlight>
                  <a:srgbClr val="FFFFFF"/>
                </a:highlight>
                <a:latin typeface="Consolas" panose="020B0609020204030204"/>
                <a:sym typeface="+mn-ea"/>
              </a:rPr>
              <a:t>HttpBufferContent,</a:t>
            </a:r>
            <a:r>
              <a:rPr lang="zh-CN" altLang="en-US" sz="2400" dirty="0">
                <a:solidFill>
                  <a:srgbClr val="000000"/>
                </a:solidFill>
                <a:highlight>
                  <a:srgbClr val="FFFFFF"/>
                </a:highlight>
                <a:latin typeface="Consolas" panose="020B0609020204030204"/>
                <a:sym typeface="+mn-ea"/>
              </a:rPr>
              <a:t>分别代表字符串类型，数据流类型，二进制类型，其中后两者可互换。调用</a:t>
            </a:r>
            <a:r>
              <a:rPr lang="en-US" altLang="zh-CN" sz="2400" dirty="0">
                <a:solidFill>
                  <a:srgbClr val="000000"/>
                </a:solidFill>
                <a:highlight>
                  <a:srgbClr val="FFFFFF"/>
                </a:highlight>
                <a:latin typeface="Consolas" panose="020B0609020204030204"/>
                <a:sym typeface="+mn-ea"/>
              </a:rPr>
              <a:t>PostAsync</a:t>
            </a:r>
            <a:r>
              <a:rPr lang="zh-CN" altLang="en-US" sz="2400" dirty="0">
                <a:solidFill>
                  <a:srgbClr val="000000"/>
                </a:solidFill>
                <a:highlight>
                  <a:srgbClr val="FFFFFF"/>
                </a:highlight>
                <a:latin typeface="Consolas" panose="020B0609020204030204"/>
                <a:sym typeface="+mn-ea"/>
              </a:rPr>
              <a:t>后会返回一个</a:t>
            </a:r>
            <a:r>
              <a:rPr lang="en-US" altLang="zh-CN" sz="2400" dirty="0">
                <a:solidFill>
                  <a:srgbClr val="000000"/>
                </a:solidFill>
                <a:highlight>
                  <a:srgbClr val="FFFFFF"/>
                </a:highlight>
                <a:latin typeface="Consolas" panose="020B0609020204030204"/>
                <a:sym typeface="+mn-ea"/>
              </a:rPr>
              <a:t>HttpResponseMessage</a:t>
            </a:r>
            <a:r>
              <a:rPr lang="zh-CN" altLang="en-US" sz="2400" dirty="0">
                <a:solidFill>
                  <a:srgbClr val="000000"/>
                </a:solidFill>
                <a:highlight>
                  <a:srgbClr val="FFFFFF"/>
                </a:highlight>
                <a:latin typeface="Consolas" panose="020B0609020204030204"/>
                <a:sym typeface="+mn-ea"/>
              </a:rPr>
              <a:t>对象，里头包含着服务器返回的信息。</a:t>
            </a:r>
            <a:endParaRPr lang="zh-CN" altLang="en-US" sz="2400" dirty="0">
              <a:solidFill>
                <a:srgbClr val="000000"/>
              </a:solidFill>
              <a:highlight>
                <a:srgbClr val="FFFFFF"/>
              </a:highlight>
              <a:latin typeface="Consolas" panose="020B0609020204030204"/>
              <a:sym typeface="+mn-ea"/>
            </a:endParaRPr>
          </a:p>
          <a:p>
            <a:r>
              <a:rPr lang="zh-CN" altLang="en-US" sz="2400" dirty="0">
                <a:solidFill>
                  <a:srgbClr val="000000"/>
                </a:solidFill>
                <a:highlight>
                  <a:srgbClr val="FFFFFF"/>
                </a:highlight>
                <a:latin typeface="Consolas" panose="020B0609020204030204"/>
                <a:sym typeface="+mn-ea"/>
              </a:rPr>
              <a:t>示例代码：</a:t>
            </a:r>
            <a:endParaRPr lang="zh-CN" altLang="en-US" sz="2400" dirty="0">
              <a:solidFill>
                <a:srgbClr val="000000"/>
              </a:solidFill>
              <a:highlight>
                <a:srgbClr val="FFFFFF"/>
              </a:highlight>
              <a:latin typeface="Consolas" panose="020B0609020204030204"/>
              <a:sym typeface="+mn-ea"/>
            </a:endParaRPr>
          </a:p>
          <a:p>
            <a:r>
              <a:rPr lang="en-US" altLang="zh-CN" sz="2400" dirty="0">
                <a:solidFill>
                  <a:srgbClr val="000000"/>
                </a:solidFill>
                <a:highlight>
                  <a:srgbClr val="FFFFFF"/>
                </a:highlight>
                <a:latin typeface="Consolas" panose="020B0609020204030204"/>
                <a:sym typeface="+mn-ea"/>
              </a:rPr>
              <a:t>HttpStringContent content = new </a:t>
            </a:r>
            <a:r>
              <a:rPr lang="en-US" altLang="zh-CN" sz="2400" dirty="0">
                <a:solidFill>
                  <a:srgbClr val="000000"/>
                </a:solidFill>
                <a:highlight>
                  <a:srgbClr val="FFFFFF"/>
                </a:highlight>
                <a:latin typeface="Consolas" panose="020B0609020204030204"/>
                <a:sym typeface="+mn-ea"/>
              </a:rPr>
              <a:t>HttpStringContent(“yourstring”);</a:t>
            </a:r>
            <a:endParaRPr lang="en-US" altLang="zh-CN" sz="2400" dirty="0">
              <a:solidFill>
                <a:srgbClr val="000000"/>
              </a:solidFill>
              <a:highlight>
                <a:srgbClr val="FFFFFF"/>
              </a:highlight>
              <a:latin typeface="Consolas" panose="020B0609020204030204"/>
              <a:sym typeface="+mn-ea"/>
            </a:endParaRPr>
          </a:p>
          <a:p>
            <a:r>
              <a:rPr lang="en-US" altLang="zh-CN" sz="2400" dirty="0">
                <a:solidFill>
                  <a:srgbClr val="000000"/>
                </a:solidFill>
                <a:highlight>
                  <a:srgbClr val="FFFFFF"/>
                </a:highlight>
                <a:latin typeface="Consolas" panose="020B0609020204030204"/>
                <a:sym typeface="+mn-ea"/>
              </a:rPr>
              <a:t>HttpResponseMessage responseMessage = await client.PostAsync(uri, content);</a:t>
            </a:r>
            <a:endParaRPr lang="en-US" altLang="zh-CN" sz="2400" dirty="0">
              <a:solidFill>
                <a:srgbClr val="000000"/>
              </a:solidFill>
              <a:highlight>
                <a:srgbClr val="FFFFFF"/>
              </a:highlight>
              <a:latin typeface="Consolas" panose="020B0609020204030204"/>
              <a:sym typeface="+mn-ea"/>
            </a:endParaRPr>
          </a:p>
          <a:p>
            <a:r>
              <a:rPr lang="en-US" altLang="zh-CN" sz="2400" dirty="0">
                <a:solidFill>
                  <a:srgbClr val="000000"/>
                </a:solidFill>
                <a:highlight>
                  <a:srgbClr val="FFFFFF"/>
                </a:highlight>
                <a:latin typeface="Consolas" panose="020B0609020204030204"/>
                <a:sym typeface="+mn-ea"/>
              </a:rPr>
              <a:t>string responseBody = await responseMessage.Content.ReadAsStringAsync();</a:t>
            </a:r>
            <a:endParaRPr lang="en-US" altLang="zh-CN" sz="2400" dirty="0">
              <a:solidFill>
                <a:srgbClr val="000000"/>
              </a:solidFill>
              <a:highlight>
                <a:srgbClr val="FFFFFF"/>
              </a:highlight>
              <a:latin typeface="Consolas" panose="020B0609020204030204"/>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193358"/>
            <a:ext cx="11149013" cy="1107996"/>
          </a:xfrm>
        </p:spPr>
        <p:txBody>
          <a:bodyPr/>
          <a:lstStyle/>
          <a:p>
            <a:r>
              <a:rPr lang="en-US" altLang="zh-CN" sz="8000" b="1" dirty="0" smtClean="0">
                <a:latin typeface="微软雅黑" panose="020B0503020204020204" pitchFamily="34" charset="-122"/>
                <a:ea typeface="微软雅黑" panose="020B0503020204020204" pitchFamily="34" charset="-122"/>
              </a:rPr>
              <a:t>WCF</a:t>
            </a:r>
            <a:r>
              <a:rPr lang="zh-CN" altLang="en-US" sz="8000" b="1" dirty="0" smtClean="0">
                <a:latin typeface="微软雅黑" panose="020B0503020204020204" pitchFamily="34" charset="-122"/>
                <a:ea typeface="微软雅黑" panose="020B0503020204020204" pitchFamily="34" charset="-122"/>
              </a:rPr>
              <a:t>服务</a:t>
            </a:r>
            <a:endParaRPr lang="en-US" sz="8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519112" y="2455626"/>
            <a:ext cx="11149013" cy="2000548"/>
          </a:xfrm>
          <a:prstGeom prst="rect">
            <a:avLst/>
          </a:prstGeom>
        </p:spPr>
        <p:txBody>
          <a:bodyPr vert="horz" wrap="square" lIns="0" tIns="0" rIns="0" bIns="0" rtlCol="0">
            <a:noAutofit/>
          </a:bodyPr>
          <a:lstStyle>
            <a:lvl1pPr marL="460375" indent="-460375" algn="l" defTabSz="913765" rtl="0" eaLnBrk="1" latinLnBrk="0" hangingPunct="1">
              <a:lnSpc>
                <a:spcPct val="90000"/>
              </a:lnSpc>
              <a:spcBef>
                <a:spcPct val="20000"/>
              </a:spcBef>
              <a:buSzPct val="90000"/>
              <a:buFont typeface="Arial" panose="020B0604020202020204" pitchFamily="34" charset="0"/>
              <a:buChar char="•"/>
              <a:defRPr sz="3200" kern="1200">
                <a:gradFill>
                  <a:gsLst>
                    <a:gs pos="0">
                      <a:schemeClr val="tx1"/>
                    </a:gs>
                    <a:gs pos="86000">
                      <a:schemeClr val="tx1"/>
                    </a:gs>
                  </a:gsLst>
                  <a:lin ang="5400000" scaled="0"/>
                </a:gradFill>
                <a:latin typeface="+mn-lt"/>
                <a:ea typeface="+mn-ea"/>
                <a:cs typeface="+mn-cs"/>
              </a:defRPr>
            </a:lvl1pPr>
            <a:lvl2pPr marL="855980" indent="-395605" algn="l" defTabSz="913765" rtl="0" eaLnBrk="1" latinLnBrk="0" hangingPunct="1">
              <a:lnSpc>
                <a:spcPct val="90000"/>
              </a:lnSpc>
              <a:spcBef>
                <a:spcPct val="20000"/>
              </a:spcBef>
              <a:buSzPct val="90000"/>
              <a:buFont typeface="Arial" panose="020B0604020202020204" pitchFamily="34" charset="0"/>
              <a:buChar char="•"/>
              <a:defRPr sz="2800" kern="1200">
                <a:gradFill>
                  <a:gsLst>
                    <a:gs pos="0">
                      <a:schemeClr val="tx1"/>
                    </a:gs>
                    <a:gs pos="86000">
                      <a:schemeClr val="tx1"/>
                    </a:gs>
                  </a:gsLst>
                  <a:lin ang="5400000" scaled="0"/>
                </a:gradFill>
                <a:latin typeface="+mn-lt"/>
                <a:ea typeface="+mn-ea"/>
                <a:cs typeface="+mn-cs"/>
              </a:defRPr>
            </a:lvl2pPr>
            <a:lvl3pPr marL="1259205" indent="-403225" algn="l" defTabSz="913765" rtl="0" eaLnBrk="1" latinLnBrk="0" hangingPunct="1">
              <a:lnSpc>
                <a:spcPct val="90000"/>
              </a:lnSpc>
              <a:spcBef>
                <a:spcPct val="20000"/>
              </a:spcBef>
              <a:buSzPct val="90000"/>
              <a:buFont typeface="Arial" panose="020B0604020202020204" pitchFamily="34" charset="0"/>
              <a:buChar char="•"/>
              <a:defRPr sz="2400" kern="1200">
                <a:gradFill>
                  <a:gsLst>
                    <a:gs pos="0">
                      <a:schemeClr val="tx1"/>
                    </a:gs>
                    <a:gs pos="86000">
                      <a:schemeClr val="tx1"/>
                    </a:gs>
                  </a:gsLst>
                  <a:lin ang="5400000" scaled="0"/>
                </a:gradFill>
                <a:latin typeface="+mn-lt"/>
                <a:ea typeface="+mn-ea"/>
                <a:cs typeface="+mn-cs"/>
              </a:defRPr>
            </a:lvl3pPr>
            <a:lvl4pPr marL="1605280" indent="-346075"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4pPr>
            <a:lvl5pPr marL="1941830" indent="-336550"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smtClean="0">
              <a:gradFill>
                <a:gsLst>
                  <a:gs pos="0">
                    <a:srgbClr val="FFFFFF"/>
                  </a:gs>
                  <a:gs pos="86000">
                    <a:srgbClr val="FFFFFF"/>
                  </a:gs>
                </a:gsLst>
                <a:lin ang="5400000" scaled="0"/>
              </a:gradFill>
            </a:endParaRPr>
          </a:p>
        </p:txBody>
      </p:sp>
      <p:sp>
        <p:nvSpPr>
          <p:cNvPr id="5" name="Content Placeholder 2"/>
          <p:cNvSpPr txBox="1"/>
          <p:nvPr/>
        </p:nvSpPr>
        <p:spPr>
          <a:xfrm>
            <a:off x="519112" y="4094552"/>
            <a:ext cx="11149013" cy="2000548"/>
          </a:xfrm>
          <a:prstGeom prst="rect">
            <a:avLst/>
          </a:prstGeom>
        </p:spPr>
        <p:txBody>
          <a:bodyPr vert="horz" wrap="square" lIns="0" tIns="0" rIns="0" bIns="0" rtlCol="0">
            <a:noAutofit/>
          </a:bodyPr>
          <a:lstStyle>
            <a:lvl1pPr marL="460375" indent="-460375" algn="l" defTabSz="913765" rtl="0" eaLnBrk="1" latinLnBrk="0" hangingPunct="1">
              <a:lnSpc>
                <a:spcPct val="90000"/>
              </a:lnSpc>
              <a:spcBef>
                <a:spcPct val="20000"/>
              </a:spcBef>
              <a:buSzPct val="90000"/>
              <a:buFont typeface="Arial" panose="020B0604020202020204" pitchFamily="34" charset="0"/>
              <a:buChar char="•"/>
              <a:defRPr sz="3200" kern="1200">
                <a:gradFill>
                  <a:gsLst>
                    <a:gs pos="0">
                      <a:schemeClr val="tx1"/>
                    </a:gs>
                    <a:gs pos="86000">
                      <a:schemeClr val="tx1"/>
                    </a:gs>
                  </a:gsLst>
                  <a:lin ang="5400000" scaled="0"/>
                </a:gradFill>
                <a:latin typeface="+mn-lt"/>
                <a:ea typeface="+mn-ea"/>
                <a:cs typeface="+mn-cs"/>
              </a:defRPr>
            </a:lvl1pPr>
            <a:lvl2pPr marL="855980" indent="-395605" algn="l" defTabSz="913765" rtl="0" eaLnBrk="1" latinLnBrk="0" hangingPunct="1">
              <a:lnSpc>
                <a:spcPct val="90000"/>
              </a:lnSpc>
              <a:spcBef>
                <a:spcPct val="20000"/>
              </a:spcBef>
              <a:buSzPct val="90000"/>
              <a:buFont typeface="Arial" panose="020B0604020202020204" pitchFamily="34" charset="0"/>
              <a:buChar char="•"/>
              <a:defRPr sz="2800" kern="1200">
                <a:gradFill>
                  <a:gsLst>
                    <a:gs pos="0">
                      <a:schemeClr val="tx1"/>
                    </a:gs>
                    <a:gs pos="86000">
                      <a:schemeClr val="tx1"/>
                    </a:gs>
                  </a:gsLst>
                  <a:lin ang="5400000" scaled="0"/>
                </a:gradFill>
                <a:latin typeface="+mn-lt"/>
                <a:ea typeface="+mn-ea"/>
                <a:cs typeface="+mn-cs"/>
              </a:defRPr>
            </a:lvl2pPr>
            <a:lvl3pPr marL="1259205" indent="-403225" algn="l" defTabSz="913765" rtl="0" eaLnBrk="1" latinLnBrk="0" hangingPunct="1">
              <a:lnSpc>
                <a:spcPct val="90000"/>
              </a:lnSpc>
              <a:spcBef>
                <a:spcPct val="20000"/>
              </a:spcBef>
              <a:buSzPct val="90000"/>
              <a:buFont typeface="Arial" panose="020B0604020202020204" pitchFamily="34" charset="0"/>
              <a:buChar char="•"/>
              <a:defRPr sz="2400" kern="1200">
                <a:gradFill>
                  <a:gsLst>
                    <a:gs pos="0">
                      <a:schemeClr val="tx1"/>
                    </a:gs>
                    <a:gs pos="86000">
                      <a:schemeClr val="tx1"/>
                    </a:gs>
                  </a:gsLst>
                  <a:lin ang="5400000" scaled="0"/>
                </a:gradFill>
                <a:latin typeface="+mn-lt"/>
                <a:ea typeface="+mn-ea"/>
                <a:cs typeface="+mn-cs"/>
              </a:defRPr>
            </a:lvl3pPr>
            <a:lvl4pPr marL="1605280" indent="-346075"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4pPr>
            <a:lvl5pPr marL="1941830" indent="-336550"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smtClean="0">
              <a:gradFill>
                <a:gsLst>
                  <a:gs pos="0">
                    <a:srgbClr val="FFFFFF"/>
                  </a:gs>
                  <a:gs pos="86000">
                    <a:srgbClr val="FFFFFF"/>
                  </a:gs>
                </a:gsLst>
                <a:lin ang="5400000" scaled="0"/>
              </a:gradFill>
            </a:endParaRPr>
          </a:p>
        </p:txBody>
      </p:sp>
      <p:sp>
        <p:nvSpPr>
          <p:cNvPr id="9" name="Title 8"/>
          <p:cNvSpPr>
            <a:spLocks noGrp="1"/>
          </p:cNvSpPr>
          <p:nvPr>
            <p:ph type="title"/>
          </p:nvPr>
        </p:nvSpPr>
        <p:spPr>
          <a:xfrm>
            <a:off x="519112" y="228600"/>
            <a:ext cx="11149013" cy="747897"/>
          </a:xfrm>
        </p:spPr>
        <p:txBody>
          <a:bodyPr/>
          <a:lstStyle/>
          <a:p>
            <a:r>
              <a:rPr lang="en-US" altLang="zh-CN" b="1" dirty="0" smtClean="0">
                <a:latin typeface="微软雅黑" panose="020B0503020204020204" pitchFamily="34" charset="-122"/>
                <a:ea typeface="微软雅黑" panose="020B0503020204020204" pitchFamily="34" charset="-122"/>
              </a:rPr>
              <a:t>WCF</a:t>
            </a:r>
            <a:r>
              <a:rPr lang="zh-CN" altLang="en-US" b="1" dirty="0" smtClean="0">
                <a:latin typeface="微软雅黑" panose="020B0503020204020204" pitchFamily="34" charset="-122"/>
                <a:ea typeface="微软雅黑" panose="020B0503020204020204" pitchFamily="34" charset="-122"/>
              </a:rPr>
              <a:t>数据服务</a:t>
            </a:r>
            <a:endParaRPr lang="en-US" b="1" dirty="0">
              <a:latin typeface="微软雅黑" panose="020B0503020204020204" pitchFamily="34" charset="-122"/>
              <a:ea typeface="微软雅黑" panose="020B0503020204020204" pitchFamily="34" charset="-122"/>
            </a:endParaRPr>
          </a:p>
        </p:txBody>
      </p:sp>
      <p:sp>
        <p:nvSpPr>
          <p:cNvPr id="7" name="Text Placeholder 6"/>
          <p:cNvSpPr>
            <a:spLocks noGrp="1"/>
          </p:cNvSpPr>
          <p:nvPr>
            <p:ph type="body" sz="quarter" idx="10"/>
          </p:nvPr>
        </p:nvSpPr>
        <p:spPr>
          <a:xfrm>
            <a:off x="519112" y="1447798"/>
            <a:ext cx="11149013" cy="5181601"/>
          </a:xfrm>
        </p:spPr>
        <p:txBody>
          <a:bodyPr/>
          <a:lstStyle/>
          <a:p>
            <a:r>
              <a:rPr lang="zh-CN" altLang="en-US"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与</a:t>
            </a:r>
            <a:r>
              <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HTTP</a:t>
            </a:r>
            <a:r>
              <a:rPr lang="zh-CN" altLang="en-US"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请求类似，</a:t>
            </a:r>
            <a:r>
              <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WCF</a:t>
            </a:r>
            <a:r>
              <a:rPr lang="zh-CN" altLang="en-US"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a:t>
            </a:r>
            <a:r>
              <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Windows Communication Foundation</a:t>
            </a:r>
            <a:r>
              <a:rPr lang="zh-CN" altLang="en-US"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）也是一种数据通信技术。</a:t>
            </a:r>
            <a:endPar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r>
              <a:rPr lang="zh-CN" altLang="en-US"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在</a:t>
            </a:r>
            <a:r>
              <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WCF</a:t>
            </a:r>
            <a:r>
              <a:rPr lang="zh-CN" altLang="en-US"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出现之前，当针对不同的通信协议开发分布式应用时，由于各个通信协议的底层设计方法不同，因此开发人员需要面对多种程序设计模型，为不同的通信协议都设计一套符合其标准的接口，增加了开发的复杂度。</a:t>
            </a:r>
            <a:r>
              <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WCF</a:t>
            </a:r>
            <a:r>
              <a:rPr lang="zh-CN" altLang="en-US"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的出现很好地解决了这一问题。</a:t>
            </a:r>
            <a:endPar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WCF</a:t>
            </a:r>
            <a:r>
              <a:rPr lang="zh-CN" altLang="en-US" b="1" dirty="0" smtClean="0"/>
              <a:t>服务</a:t>
            </a:r>
            <a:endParaRPr lang="zh-CN" altLang="en-US" b="1" dirty="0"/>
          </a:p>
        </p:txBody>
      </p:sp>
      <p:sp>
        <p:nvSpPr>
          <p:cNvPr id="6" name="Text Placeholder 2"/>
          <p:cNvSpPr>
            <a:spLocks noGrp="1"/>
          </p:cNvSpPr>
          <p:nvPr>
            <p:ph type="body" sz="quarter" idx="10"/>
          </p:nvPr>
        </p:nvSpPr>
        <p:spPr>
          <a:xfrm>
            <a:off x="518318" y="1447800"/>
            <a:ext cx="11152188" cy="4813300"/>
          </a:xfrm>
        </p:spPr>
        <p:txBody>
          <a:bodyPr>
            <a:normAutofit/>
          </a:bodyPr>
          <a:lstStyle/>
          <a:p>
            <a:r>
              <a:rPr lang="zh-CN" altLang="en-US" sz="2000" dirty="0" smtClean="0">
                <a:solidFill>
                  <a:srgbClr val="0000FF"/>
                </a:solidFill>
                <a:highlight>
                  <a:srgbClr val="FFFFFF"/>
                </a:highlight>
                <a:latin typeface="Consolas" panose="020B0609020204030204"/>
              </a:rPr>
              <a:t>客户端和</a:t>
            </a:r>
            <a:r>
              <a:rPr lang="en-US" altLang="zh-CN" sz="2000" dirty="0" smtClean="0">
                <a:solidFill>
                  <a:srgbClr val="0000FF"/>
                </a:solidFill>
                <a:highlight>
                  <a:srgbClr val="FFFFFF"/>
                </a:highlight>
                <a:latin typeface="Consolas" panose="020B0609020204030204"/>
              </a:rPr>
              <a:t>WCF</a:t>
            </a:r>
            <a:r>
              <a:rPr lang="zh-CN" altLang="en-US" sz="2000" dirty="0" smtClean="0">
                <a:solidFill>
                  <a:srgbClr val="0000FF"/>
                </a:solidFill>
                <a:highlight>
                  <a:srgbClr val="FFFFFF"/>
                </a:highlight>
                <a:latin typeface="Consolas" panose="020B0609020204030204"/>
              </a:rPr>
              <a:t>服务器进行通信时需要借助代理，也就是</a:t>
            </a:r>
            <a:r>
              <a:rPr lang="zh-CN" altLang="en-US" sz="2000" u="sng" dirty="0" smtClean="0">
                <a:solidFill>
                  <a:srgbClr val="0000FF"/>
                </a:solidFill>
                <a:highlight>
                  <a:srgbClr val="FFFFFF"/>
                </a:highlight>
                <a:latin typeface="Consolas" panose="020B0609020204030204"/>
              </a:rPr>
              <a:t>添加服务引用</a:t>
            </a:r>
            <a:r>
              <a:rPr lang="zh-CN" altLang="en-US" sz="2000" dirty="0" smtClean="0">
                <a:solidFill>
                  <a:srgbClr val="0000FF"/>
                </a:solidFill>
                <a:highlight>
                  <a:srgbClr val="FFFFFF"/>
                </a:highlight>
                <a:latin typeface="Consolas" panose="020B0609020204030204"/>
              </a:rPr>
              <a:t>，这样才能依据</a:t>
            </a:r>
            <a:r>
              <a:rPr lang="en-US" altLang="zh-CN" sz="2000" dirty="0" smtClean="0">
                <a:solidFill>
                  <a:srgbClr val="0000FF"/>
                </a:solidFill>
                <a:highlight>
                  <a:srgbClr val="FFFFFF"/>
                </a:highlight>
                <a:latin typeface="Consolas" panose="020B0609020204030204"/>
              </a:rPr>
              <a:t>WCF</a:t>
            </a:r>
            <a:r>
              <a:rPr lang="zh-CN" altLang="en-US" sz="2000" dirty="0" smtClean="0">
                <a:solidFill>
                  <a:srgbClr val="0000FF"/>
                </a:solidFill>
                <a:highlight>
                  <a:srgbClr val="FFFFFF"/>
                </a:highlight>
                <a:latin typeface="Consolas" panose="020B0609020204030204"/>
              </a:rPr>
              <a:t>契约实现数据的交换。</a:t>
            </a:r>
            <a:endParaRPr lang="en-US" altLang="zh-CN" sz="2000" dirty="0" smtClean="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zh-CN" altLang="en-US" sz="2000" dirty="0">
                <a:solidFill>
                  <a:srgbClr val="0000FF"/>
                </a:solidFill>
                <a:highlight>
                  <a:srgbClr val="FFFFFF"/>
                </a:highlight>
                <a:latin typeface="Consolas" panose="020B0609020204030204"/>
              </a:rPr>
              <a:t>使用</a:t>
            </a:r>
            <a:r>
              <a:rPr lang="en-US" altLang="zh-CN" sz="2000" dirty="0">
                <a:solidFill>
                  <a:srgbClr val="0000FF"/>
                </a:solidFill>
                <a:highlight>
                  <a:srgbClr val="FFFFFF"/>
                </a:highlight>
                <a:latin typeface="Consolas" panose="020B0609020204030204"/>
              </a:rPr>
              <a:t>WCF</a:t>
            </a:r>
            <a:r>
              <a:rPr lang="zh-CN" altLang="en-US" sz="2000" dirty="0">
                <a:solidFill>
                  <a:srgbClr val="0000FF"/>
                </a:solidFill>
                <a:highlight>
                  <a:srgbClr val="FFFFFF"/>
                </a:highlight>
                <a:latin typeface="Consolas" panose="020B0609020204030204"/>
              </a:rPr>
              <a:t>通信服务需要宿主程序的</a:t>
            </a:r>
            <a:r>
              <a:rPr lang="zh-CN" altLang="en-US" sz="2000" dirty="0" smtClean="0">
                <a:solidFill>
                  <a:srgbClr val="0000FF"/>
                </a:solidFill>
                <a:highlight>
                  <a:srgbClr val="FFFFFF"/>
                </a:highlight>
                <a:latin typeface="Consolas" panose="020B0609020204030204"/>
              </a:rPr>
              <a:t>支持。</a:t>
            </a:r>
            <a:endParaRPr lang="en-US" altLang="zh-CN" sz="2000" dirty="0" smtClean="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en-US" altLang="zh-CN" sz="2000" dirty="0" smtClean="0">
                <a:solidFill>
                  <a:srgbClr val="0000FF"/>
                </a:solidFill>
                <a:highlight>
                  <a:srgbClr val="FFFFFF"/>
                </a:highlight>
                <a:latin typeface="Consolas" panose="020B0609020204030204"/>
              </a:rPr>
              <a:t>WCF</a:t>
            </a:r>
            <a:r>
              <a:rPr lang="zh-CN" altLang="en-US" sz="2000" dirty="0" smtClean="0">
                <a:solidFill>
                  <a:srgbClr val="0000FF"/>
                </a:solidFill>
                <a:highlight>
                  <a:srgbClr val="FFFFFF"/>
                </a:highlight>
                <a:latin typeface="Consolas" panose="020B0609020204030204"/>
              </a:rPr>
              <a:t>服务包含四种契约：</a:t>
            </a:r>
            <a:endParaRPr lang="en-US" altLang="zh-CN" sz="2000" dirty="0" smtClean="0">
              <a:solidFill>
                <a:srgbClr val="0000FF"/>
              </a:solidFill>
              <a:highlight>
                <a:srgbClr val="FFFFFF"/>
              </a:highlight>
              <a:latin typeface="Consolas" panose="020B0609020204030204"/>
            </a:endParaRPr>
          </a:p>
          <a:p>
            <a:r>
              <a:rPr lang="en-US" altLang="zh-CN" sz="2000" dirty="0" smtClean="0">
                <a:solidFill>
                  <a:srgbClr val="0000FF"/>
                </a:solidFill>
                <a:highlight>
                  <a:srgbClr val="FFFFFF"/>
                </a:highlight>
                <a:latin typeface="Consolas" panose="020B0609020204030204"/>
              </a:rPr>
              <a:t>	</a:t>
            </a:r>
            <a:r>
              <a:rPr lang="zh-CN" altLang="en-US" sz="2000" dirty="0" smtClean="0">
                <a:solidFill>
                  <a:srgbClr val="0000FF"/>
                </a:solidFill>
                <a:highlight>
                  <a:srgbClr val="FFFFFF"/>
                </a:highlight>
                <a:latin typeface="Consolas" panose="020B0609020204030204"/>
              </a:rPr>
              <a:t>服务契约：定义了</a:t>
            </a:r>
            <a:r>
              <a:rPr lang="en-US" altLang="zh-CN" sz="2000" dirty="0" smtClean="0">
                <a:solidFill>
                  <a:srgbClr val="0000FF"/>
                </a:solidFill>
                <a:highlight>
                  <a:srgbClr val="FFFFFF"/>
                </a:highlight>
                <a:latin typeface="Consolas" panose="020B0609020204030204"/>
              </a:rPr>
              <a:t>WCF</a:t>
            </a:r>
            <a:r>
              <a:rPr lang="zh-CN" altLang="en-US" sz="2000" dirty="0" smtClean="0">
                <a:solidFill>
                  <a:srgbClr val="0000FF"/>
                </a:solidFill>
                <a:highlight>
                  <a:srgbClr val="FFFFFF"/>
                </a:highlight>
                <a:latin typeface="Consolas" panose="020B0609020204030204"/>
              </a:rPr>
              <a:t>提供的多个服务。</a:t>
            </a:r>
            <a:endParaRPr lang="en-US" altLang="zh-CN" sz="2000" dirty="0" smtClean="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	</a:t>
            </a:r>
            <a:r>
              <a:rPr lang="zh-CN" altLang="en-US" sz="2000" dirty="0" smtClean="0">
                <a:solidFill>
                  <a:srgbClr val="0000FF"/>
                </a:solidFill>
                <a:highlight>
                  <a:srgbClr val="FFFFFF"/>
                </a:highlight>
                <a:latin typeface="Consolas" panose="020B0609020204030204"/>
              </a:rPr>
              <a:t>操作契约：定义了客户端的访问类型。</a:t>
            </a:r>
            <a:endParaRPr lang="en-US" altLang="zh-CN" sz="2000" dirty="0" smtClean="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	</a:t>
            </a:r>
            <a:r>
              <a:rPr lang="zh-CN" altLang="en-US" sz="2000" dirty="0" smtClean="0">
                <a:solidFill>
                  <a:srgbClr val="0000FF"/>
                </a:solidFill>
                <a:highlight>
                  <a:srgbClr val="FFFFFF"/>
                </a:highlight>
                <a:latin typeface="Consolas" panose="020B0609020204030204"/>
              </a:rPr>
              <a:t>数据契约：定义了服务器与客户端沟通时的数据格式。</a:t>
            </a:r>
            <a:endParaRPr lang="en-US" altLang="zh-CN" sz="2000" dirty="0" smtClean="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	</a:t>
            </a:r>
            <a:r>
              <a:rPr lang="zh-CN" altLang="en-US" sz="2000" dirty="0" smtClean="0">
                <a:solidFill>
                  <a:srgbClr val="0000FF"/>
                </a:solidFill>
                <a:highlight>
                  <a:srgbClr val="FFFFFF"/>
                </a:highlight>
                <a:latin typeface="Consolas" panose="020B0609020204030204"/>
              </a:rPr>
              <a:t>消息契约：定义了通信期间改写消息内容的规范。</a:t>
            </a:r>
            <a:endParaRPr lang="en-US" altLang="zh-CN" sz="2000" dirty="0">
              <a:solidFill>
                <a:srgbClr val="0000FF"/>
              </a:solidFill>
              <a:highlight>
                <a:srgbClr val="FFFFFF"/>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创建</a:t>
            </a:r>
            <a:r>
              <a:rPr lang="en-US" altLang="zh-CN" b="1" dirty="0" smtClean="0"/>
              <a:t>WCF</a:t>
            </a:r>
            <a:r>
              <a:rPr lang="zh-CN" altLang="en-US" b="1" dirty="0" smtClean="0"/>
              <a:t>服务</a:t>
            </a:r>
            <a:endParaRPr lang="zh-CN" altLang="en-US" b="1" dirty="0"/>
          </a:p>
        </p:txBody>
      </p:sp>
      <p:sp>
        <p:nvSpPr>
          <p:cNvPr id="6" name="Text Placeholder 2"/>
          <p:cNvSpPr>
            <a:spLocks noGrp="1"/>
          </p:cNvSpPr>
          <p:nvPr>
            <p:ph type="body" sz="quarter" idx="10"/>
          </p:nvPr>
        </p:nvSpPr>
        <p:spPr>
          <a:xfrm>
            <a:off x="518318" y="1447800"/>
            <a:ext cx="11152188" cy="4813300"/>
          </a:xfrm>
        </p:spPr>
        <p:txBody>
          <a:bodyPr>
            <a:normAutofit fontScale="92500" lnSpcReduction="20000"/>
          </a:bodyPr>
          <a:lstStyle/>
          <a:p>
            <a:r>
              <a:rPr lang="zh-CN" altLang="en-US" sz="2000" dirty="0" smtClean="0">
                <a:solidFill>
                  <a:srgbClr val="0000FF"/>
                </a:solidFill>
                <a:highlight>
                  <a:srgbClr val="FFFFFF"/>
                </a:highlight>
                <a:latin typeface="Consolas" panose="020B0609020204030204"/>
              </a:rPr>
              <a:t>使用</a:t>
            </a:r>
            <a:r>
              <a:rPr lang="en-US" altLang="zh-CN" sz="2000" dirty="0" smtClean="0">
                <a:solidFill>
                  <a:srgbClr val="0000FF"/>
                </a:solidFill>
                <a:highlight>
                  <a:srgbClr val="FFFFFF"/>
                </a:highlight>
                <a:latin typeface="Consolas" panose="020B0609020204030204"/>
              </a:rPr>
              <a:t>WCF</a:t>
            </a:r>
            <a:r>
              <a:rPr lang="zh-CN" altLang="en-US" sz="2000" dirty="0" smtClean="0">
                <a:solidFill>
                  <a:srgbClr val="0000FF"/>
                </a:solidFill>
                <a:highlight>
                  <a:srgbClr val="FFFFFF"/>
                </a:highlight>
                <a:latin typeface="Consolas" panose="020B0609020204030204"/>
              </a:rPr>
              <a:t>通信服务需要宿主程序的支持。</a:t>
            </a:r>
            <a:endParaRPr lang="en-US" altLang="zh-CN" sz="2000" dirty="0" smtClean="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	using</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System.Runtime.Serialization</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smtClean="0">
                <a:solidFill>
                  <a:srgbClr val="0000FF"/>
                </a:solidFill>
                <a:highlight>
                  <a:srgbClr val="FFFFFF"/>
                </a:highlight>
                <a:latin typeface="Consolas" panose="020B0609020204030204"/>
              </a:rPr>
              <a:t>	namespace</a:t>
            </a:r>
            <a:r>
              <a:rPr lang="en-US" altLang="zh-CN" sz="2000" dirty="0" smtClean="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HttpServer</a:t>
            </a:r>
            <a:endParaRPr lang="en-US" altLang="zh-CN" sz="2000" dirty="0">
              <a:solidFill>
                <a:srgbClr val="000000"/>
              </a:solidFill>
              <a:highlight>
                <a:srgbClr val="FFFFFF"/>
              </a:highlight>
              <a:latin typeface="Consolas" panose="020B0609020204030204"/>
            </a:endParaRPr>
          </a:p>
          <a:p>
            <a:r>
              <a:rPr lang="en-US" altLang="zh-CN" sz="2000" dirty="0" smtClean="0">
                <a:solidFill>
                  <a:srgbClr val="000000"/>
                </a:solidFill>
                <a:highlight>
                  <a:srgbClr val="FFFFFF"/>
                </a:highlight>
                <a:latin typeface="Consolas" panose="020B0609020204030204"/>
              </a:rPr>
              <a:t>	{</a:t>
            </a:r>
            <a:endParaRPr lang="en-US" altLang="zh-CN"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    </a:t>
            </a:r>
            <a:r>
              <a:rPr lang="en-US" altLang="zh-CN" sz="2000" dirty="0" smtClean="0">
                <a:solidFill>
                  <a:srgbClr val="000000"/>
                </a:solidFill>
                <a:highlight>
                  <a:srgbClr val="FFFFFF"/>
                </a:highlight>
                <a:latin typeface="Consolas" panose="020B0609020204030204"/>
              </a:rPr>
              <a:t>		</a:t>
            </a:r>
            <a:r>
              <a:rPr lang="en-US" altLang="zh-CN" sz="2000" dirty="0" smtClean="0">
                <a:solidFill>
                  <a:srgbClr val="008000"/>
                </a:solidFill>
                <a:highlight>
                  <a:srgbClr val="FFFFFF"/>
                </a:highlight>
                <a:latin typeface="Consolas" panose="020B0609020204030204"/>
              </a:rPr>
              <a:t>//</a:t>
            </a:r>
            <a:r>
              <a:rPr lang="zh-CN" altLang="en-US" sz="2000" dirty="0">
                <a:solidFill>
                  <a:srgbClr val="008000"/>
                </a:solidFill>
                <a:highlight>
                  <a:srgbClr val="FFFFFF"/>
                </a:highlight>
                <a:latin typeface="Consolas" panose="020B0609020204030204"/>
              </a:rPr>
              <a:t>定义数据契约</a:t>
            </a:r>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smtClean="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DataContract</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smtClean="0">
                <a:solidFill>
                  <a:srgbClr val="000000"/>
                </a:solidFill>
                <a:highlight>
                  <a:srgbClr val="FFFFFF"/>
                </a:highlight>
                <a:latin typeface="Consolas" panose="020B0609020204030204"/>
              </a:rPr>
              <a:t>		</a:t>
            </a:r>
            <a:r>
              <a:rPr lang="en-US" altLang="zh-CN" sz="2000" dirty="0" smtClean="0">
                <a:solidFill>
                  <a:srgbClr val="0000FF"/>
                </a:solidFill>
                <a:highlight>
                  <a:srgbClr val="FFFFFF"/>
                </a:highlight>
                <a:latin typeface="Consolas" panose="020B0609020204030204"/>
              </a:rPr>
              <a:t>public</a:t>
            </a:r>
            <a:r>
              <a:rPr lang="en-US" altLang="zh-CN" sz="2000" dirty="0" smtClean="0">
                <a:solidFill>
                  <a:srgbClr val="000000"/>
                </a:solidFill>
                <a:highlight>
                  <a:srgbClr val="FFFFFF"/>
                </a:highlight>
                <a:latin typeface="Consolas" panose="020B0609020204030204"/>
              </a:rPr>
              <a:t> </a:t>
            </a:r>
            <a:r>
              <a:rPr lang="en-US" altLang="zh-CN" sz="2000" dirty="0">
                <a:solidFill>
                  <a:srgbClr val="0000FF"/>
                </a:solidFill>
                <a:highlight>
                  <a:srgbClr val="FFFFFF"/>
                </a:highlight>
                <a:latin typeface="Consolas" panose="020B0609020204030204"/>
              </a:rPr>
              <a:t>class</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DataClass</a:t>
            </a:r>
            <a:endParaRPr lang="en-US" altLang="zh-CN"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    </a:t>
            </a:r>
            <a:r>
              <a:rPr lang="en-US" altLang="zh-CN" sz="2000" dirty="0" smtClean="0">
                <a:solidFill>
                  <a:srgbClr val="000000"/>
                </a:solidFill>
                <a:highlight>
                  <a:srgbClr val="FFFFFF"/>
                </a:highlight>
                <a:latin typeface="Consolas" panose="020B0609020204030204"/>
              </a:rPr>
              <a:t>		{</a:t>
            </a:r>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smtClean="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DataMember</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smtClean="0">
                <a:solidFill>
                  <a:srgbClr val="000000"/>
                </a:solidFill>
                <a:highlight>
                  <a:srgbClr val="FFFFFF"/>
                </a:highlight>
                <a:latin typeface="Consolas" panose="020B0609020204030204"/>
              </a:rPr>
              <a:t>		</a:t>
            </a:r>
            <a:r>
              <a:rPr lang="en-US" altLang="zh-CN" sz="2000" dirty="0" smtClean="0">
                <a:solidFill>
                  <a:srgbClr val="0000FF"/>
                </a:solidFill>
                <a:highlight>
                  <a:srgbClr val="FFFFFF"/>
                </a:highlight>
                <a:latin typeface="Consolas" panose="020B0609020204030204"/>
              </a:rPr>
              <a:t>public</a:t>
            </a:r>
            <a:r>
              <a:rPr lang="en-US" altLang="zh-CN" sz="2000" dirty="0" smtClean="0">
                <a:solidFill>
                  <a:srgbClr val="000000"/>
                </a:solidFill>
                <a:highlight>
                  <a:srgbClr val="FFFFFF"/>
                </a:highlight>
                <a:latin typeface="Consolas" panose="020B0609020204030204"/>
              </a:rPr>
              <a:t> </a:t>
            </a:r>
            <a:r>
              <a:rPr lang="en-US" altLang="zh-CN" sz="2000" dirty="0">
                <a:solidFill>
                  <a:srgbClr val="0000FF"/>
                </a:solidFill>
                <a:highlight>
                  <a:srgbClr val="FFFFFF"/>
                </a:highlight>
                <a:latin typeface="Consolas" panose="020B0609020204030204"/>
              </a:rPr>
              <a:t>string</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NewsTime</a:t>
            </a:r>
            <a:r>
              <a:rPr lang="en-US" altLang="zh-CN" sz="2000" dirty="0">
                <a:solidFill>
                  <a:srgbClr val="000000"/>
                </a:solidFill>
                <a:highlight>
                  <a:srgbClr val="FFFFFF"/>
                </a:highlight>
                <a:latin typeface="Consolas" panose="020B0609020204030204"/>
              </a:rPr>
              <a:t>{</a:t>
            </a:r>
            <a:r>
              <a:rPr lang="en-US" altLang="zh-CN" sz="2000" dirty="0">
                <a:solidFill>
                  <a:srgbClr val="0000FF"/>
                </a:solidFill>
                <a:highlight>
                  <a:srgbClr val="FFFFFF"/>
                </a:highlight>
                <a:latin typeface="Consolas" panose="020B0609020204030204"/>
              </a:rPr>
              <a:t>set</a:t>
            </a:r>
            <a:r>
              <a:rPr lang="en-US" altLang="zh-CN" sz="2000" dirty="0">
                <a:solidFill>
                  <a:srgbClr val="000000"/>
                </a:solidFill>
                <a:highlight>
                  <a:srgbClr val="FFFFFF"/>
                </a:highlight>
                <a:latin typeface="Consolas" panose="020B0609020204030204"/>
              </a:rPr>
              <a:t>; </a:t>
            </a:r>
            <a:r>
              <a:rPr lang="en-US" altLang="zh-CN" sz="2000" dirty="0">
                <a:solidFill>
                  <a:srgbClr val="0000FF"/>
                </a:solidFill>
                <a:highlight>
                  <a:srgbClr val="FFFFFF"/>
                </a:highlight>
                <a:latin typeface="Consolas" panose="020B0609020204030204"/>
              </a:rPr>
              <a:t>get</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smtClean="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DataMember</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smtClean="0">
                <a:solidFill>
                  <a:srgbClr val="000000"/>
                </a:solidFill>
                <a:highlight>
                  <a:srgbClr val="FFFFFF"/>
                </a:highlight>
                <a:latin typeface="Consolas" panose="020B0609020204030204"/>
              </a:rPr>
              <a:t>		</a:t>
            </a:r>
            <a:r>
              <a:rPr lang="en-US" altLang="zh-CN" sz="2000" dirty="0" smtClean="0">
                <a:solidFill>
                  <a:srgbClr val="0000FF"/>
                </a:solidFill>
                <a:highlight>
                  <a:srgbClr val="FFFFFF"/>
                </a:highlight>
                <a:latin typeface="Consolas" panose="020B0609020204030204"/>
              </a:rPr>
              <a:t>public</a:t>
            </a:r>
            <a:r>
              <a:rPr lang="en-US" altLang="zh-CN" sz="2000" dirty="0" smtClean="0">
                <a:solidFill>
                  <a:srgbClr val="000000"/>
                </a:solidFill>
                <a:highlight>
                  <a:srgbClr val="FFFFFF"/>
                </a:highlight>
                <a:latin typeface="Consolas" panose="020B0609020204030204"/>
              </a:rPr>
              <a:t> </a:t>
            </a:r>
            <a:r>
              <a:rPr lang="en-US" altLang="zh-CN" sz="2000" dirty="0">
                <a:solidFill>
                  <a:srgbClr val="0000FF"/>
                </a:solidFill>
                <a:highlight>
                  <a:srgbClr val="FFFFFF"/>
                </a:highlight>
                <a:latin typeface="Consolas" panose="020B0609020204030204"/>
              </a:rPr>
              <a:t>string</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NewsTitle</a:t>
            </a:r>
            <a:r>
              <a:rPr lang="en-US" altLang="zh-CN" sz="2000" dirty="0">
                <a:solidFill>
                  <a:srgbClr val="000000"/>
                </a:solidFill>
                <a:highlight>
                  <a:srgbClr val="FFFFFF"/>
                </a:highlight>
                <a:latin typeface="Consolas" panose="020B0609020204030204"/>
              </a:rPr>
              <a:t>{</a:t>
            </a:r>
            <a:r>
              <a:rPr lang="en-US" altLang="zh-CN" sz="2000" dirty="0">
                <a:solidFill>
                  <a:srgbClr val="0000FF"/>
                </a:solidFill>
                <a:highlight>
                  <a:srgbClr val="FFFFFF"/>
                </a:highlight>
                <a:latin typeface="Consolas" panose="020B0609020204030204"/>
              </a:rPr>
              <a:t>set</a:t>
            </a:r>
            <a:r>
              <a:rPr lang="en-US" altLang="zh-CN" sz="2000" dirty="0">
                <a:solidFill>
                  <a:srgbClr val="000000"/>
                </a:solidFill>
                <a:highlight>
                  <a:srgbClr val="FFFFFF"/>
                </a:highlight>
                <a:latin typeface="Consolas" panose="020B0609020204030204"/>
              </a:rPr>
              <a:t>; </a:t>
            </a:r>
            <a:r>
              <a:rPr lang="en-US" altLang="zh-CN" sz="2000" dirty="0">
                <a:solidFill>
                  <a:srgbClr val="0000FF"/>
                </a:solidFill>
                <a:highlight>
                  <a:srgbClr val="FFFFFF"/>
                </a:highlight>
                <a:latin typeface="Consolas" panose="020B0609020204030204"/>
              </a:rPr>
              <a:t>get</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    </a:t>
            </a:r>
            <a:r>
              <a:rPr lang="en-US" altLang="zh-CN" sz="2000" dirty="0" smtClean="0">
                <a:solidFill>
                  <a:srgbClr val="000000"/>
                </a:solidFill>
                <a:highlight>
                  <a:srgbClr val="FFFFFF"/>
                </a:highlight>
                <a:latin typeface="Consolas" panose="020B0609020204030204"/>
              </a:rPr>
              <a:t>		}</a:t>
            </a:r>
            <a:endParaRPr lang="en-US" altLang="zh-CN" sz="2000" dirty="0">
              <a:solidFill>
                <a:srgbClr val="000000"/>
              </a:solidFill>
              <a:highlight>
                <a:srgbClr val="FFFFFF"/>
              </a:highlight>
              <a:latin typeface="Consolas" panose="020B0609020204030204"/>
            </a:endParaRPr>
          </a:p>
          <a:p>
            <a:r>
              <a:rPr lang="en-US" altLang="zh-CN" sz="2000" dirty="0" smtClean="0">
                <a:solidFill>
                  <a:srgbClr val="000000"/>
                </a:solidFill>
                <a:highlight>
                  <a:srgbClr val="FFFFFF"/>
                </a:highlight>
                <a:latin typeface="Consolas" panose="020B0609020204030204"/>
              </a:rPr>
              <a:t>	}</a:t>
            </a:r>
            <a:endParaRPr lang="en-US" altLang="zh-CN" sz="2000" dirty="0" smtClean="0">
              <a:solidFill>
                <a:srgbClr val="000000"/>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a:t>
            </a:r>
            <a:r>
              <a:rPr lang="en-US" altLang="zh-CN" sz="2000" dirty="0" err="1">
                <a:solidFill>
                  <a:srgbClr val="0000FF"/>
                </a:solidFill>
                <a:highlight>
                  <a:srgbClr val="FFFFFF"/>
                </a:highlight>
                <a:latin typeface="Consolas" panose="020B0609020204030204"/>
              </a:rPr>
              <a:t>DataContract</a:t>
            </a:r>
            <a:r>
              <a:rPr lang="en-US" altLang="zh-CN" sz="2000" dirty="0">
                <a:solidFill>
                  <a:srgbClr val="0000FF"/>
                </a:solidFill>
                <a:highlight>
                  <a:srgbClr val="FFFFFF"/>
                </a:highlight>
                <a:latin typeface="Consolas" panose="020B0609020204030204"/>
              </a:rPr>
              <a:t>]</a:t>
            </a:r>
            <a:r>
              <a:rPr lang="zh-CN" altLang="en-US" sz="2000" dirty="0">
                <a:solidFill>
                  <a:srgbClr val="0000FF"/>
                </a:solidFill>
                <a:highlight>
                  <a:srgbClr val="FFFFFF"/>
                </a:highlight>
                <a:latin typeface="Consolas" panose="020B0609020204030204"/>
              </a:rPr>
              <a:t>：表示该类为可用的数据契约类型，使</a:t>
            </a:r>
            <a:r>
              <a:rPr lang="en-US" altLang="zh-CN" sz="2000" dirty="0" err="1">
                <a:solidFill>
                  <a:srgbClr val="0000FF"/>
                </a:solidFill>
                <a:highlight>
                  <a:srgbClr val="FFFFFF"/>
                </a:highlight>
                <a:latin typeface="Consolas" panose="020B0609020204030204"/>
              </a:rPr>
              <a:t>DataClass</a:t>
            </a:r>
            <a:r>
              <a:rPr lang="zh-CN" altLang="en-US" sz="2000" dirty="0">
                <a:solidFill>
                  <a:srgbClr val="0000FF"/>
                </a:solidFill>
                <a:highlight>
                  <a:srgbClr val="FFFFFF"/>
                </a:highlight>
                <a:latin typeface="Consolas" panose="020B0609020204030204"/>
              </a:rPr>
              <a:t>类能用于</a:t>
            </a:r>
            <a:r>
              <a:rPr lang="en-US" altLang="zh-CN" sz="2000" dirty="0">
                <a:solidFill>
                  <a:srgbClr val="0000FF"/>
                </a:solidFill>
                <a:highlight>
                  <a:srgbClr val="FFFFFF"/>
                </a:highlight>
                <a:latin typeface="Consolas" panose="020B0609020204030204"/>
              </a:rPr>
              <a:t>WCF</a:t>
            </a:r>
            <a:r>
              <a:rPr lang="zh-CN" altLang="en-US" sz="2000" dirty="0">
                <a:solidFill>
                  <a:srgbClr val="0000FF"/>
                </a:solidFill>
                <a:highlight>
                  <a:srgbClr val="FFFFFF"/>
                </a:highlight>
                <a:latin typeface="Consolas" panose="020B0609020204030204"/>
              </a:rPr>
              <a:t>接口的数据交换</a:t>
            </a:r>
            <a:r>
              <a:rPr lang="zh-CN" altLang="en-US" sz="2000" dirty="0" smtClean="0">
                <a:solidFill>
                  <a:srgbClr val="0000FF"/>
                </a:solidFill>
                <a:highlight>
                  <a:srgbClr val="FFFFFF"/>
                </a:highlight>
                <a:latin typeface="Consolas" panose="020B0609020204030204"/>
              </a:rPr>
              <a:t>。</a:t>
            </a:r>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a:t>
            </a:r>
            <a:r>
              <a:rPr lang="en-US" altLang="zh-CN" sz="2000" dirty="0" err="1">
                <a:solidFill>
                  <a:srgbClr val="0000FF"/>
                </a:solidFill>
                <a:highlight>
                  <a:srgbClr val="FFFFFF"/>
                </a:highlight>
                <a:latin typeface="Consolas" panose="020B0609020204030204"/>
              </a:rPr>
              <a:t>DataMember</a:t>
            </a:r>
            <a:r>
              <a:rPr lang="en-US" altLang="zh-CN" sz="2000" dirty="0">
                <a:solidFill>
                  <a:srgbClr val="0000FF"/>
                </a:solidFill>
                <a:highlight>
                  <a:srgbClr val="FFFFFF"/>
                </a:highlight>
                <a:latin typeface="Consolas" panose="020B0609020204030204"/>
              </a:rPr>
              <a:t>]</a:t>
            </a:r>
            <a:r>
              <a:rPr lang="zh-CN" altLang="en-US" sz="2000" dirty="0">
                <a:solidFill>
                  <a:srgbClr val="0000FF"/>
                </a:solidFill>
                <a:highlight>
                  <a:srgbClr val="FFFFFF"/>
                </a:highlight>
                <a:latin typeface="Consolas" panose="020B0609020204030204"/>
              </a:rPr>
              <a:t>：表示契约类型中的属性</a:t>
            </a:r>
            <a:r>
              <a:rPr lang="zh-CN" altLang="en-US" sz="2000" dirty="0" smtClean="0">
                <a:solidFill>
                  <a:srgbClr val="0000FF"/>
                </a:solidFill>
                <a:highlight>
                  <a:srgbClr val="FFFFFF"/>
                </a:highlight>
                <a:latin typeface="Consolas" panose="020B0609020204030204"/>
              </a:rPr>
              <a:t>。</a:t>
            </a:r>
            <a:endParaRPr lang="en-US" altLang="zh-CN" sz="2000" dirty="0">
              <a:solidFill>
                <a:srgbClr val="0000FF"/>
              </a:solidFill>
              <a:highlight>
                <a:srgbClr val="FFFFFF"/>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创建</a:t>
            </a:r>
            <a:r>
              <a:rPr lang="en-US" altLang="zh-CN" b="1" dirty="0" smtClean="0"/>
              <a:t>WCF</a:t>
            </a:r>
            <a:r>
              <a:rPr lang="zh-CN" altLang="en-US" b="1" dirty="0" smtClean="0"/>
              <a:t>服务</a:t>
            </a:r>
            <a:endParaRPr lang="zh-CN" altLang="en-US" b="1" dirty="0"/>
          </a:p>
        </p:txBody>
      </p:sp>
      <p:sp>
        <p:nvSpPr>
          <p:cNvPr id="6" name="Text Placeholder 2"/>
          <p:cNvSpPr>
            <a:spLocks noGrp="1"/>
          </p:cNvSpPr>
          <p:nvPr>
            <p:ph type="body" sz="quarter" idx="10"/>
          </p:nvPr>
        </p:nvSpPr>
        <p:spPr>
          <a:xfrm>
            <a:off x="518318" y="1447800"/>
            <a:ext cx="11152188" cy="4813300"/>
          </a:xfrm>
        </p:spPr>
        <p:txBody>
          <a:bodyPr>
            <a:normAutofit fontScale="92500" lnSpcReduction="20000"/>
          </a:bodyPr>
          <a:lstStyle/>
          <a:p>
            <a:r>
              <a:rPr lang="en-US" altLang="zh-CN" sz="2000" dirty="0">
                <a:solidFill>
                  <a:srgbClr val="0000FF"/>
                </a:solidFill>
                <a:highlight>
                  <a:srgbClr val="FFFFFF"/>
                </a:highlight>
                <a:latin typeface="Consolas" panose="020B0609020204030204"/>
              </a:rPr>
              <a:t>namespace</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HttpServer</a:t>
            </a:r>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a:solidFill>
                  <a:srgbClr val="0000FF"/>
                </a:solidFill>
                <a:highlight>
                  <a:srgbClr val="FFFFFF"/>
                </a:highlight>
                <a:latin typeface="Consolas" panose="020B0609020204030204"/>
              </a:rPr>
              <a:t>public</a:t>
            </a:r>
            <a:r>
              <a:rPr lang="en-US" altLang="zh-CN" sz="2000" dirty="0">
                <a:solidFill>
                  <a:srgbClr val="000000"/>
                </a:solidFill>
                <a:highlight>
                  <a:srgbClr val="FFFFFF"/>
                </a:highlight>
                <a:latin typeface="Consolas" panose="020B0609020204030204"/>
              </a:rPr>
              <a:t> </a:t>
            </a:r>
            <a:r>
              <a:rPr lang="en-US" altLang="zh-CN" sz="2000" dirty="0">
                <a:solidFill>
                  <a:srgbClr val="0000FF"/>
                </a:solidFill>
                <a:highlight>
                  <a:srgbClr val="FFFFFF"/>
                </a:highlight>
                <a:latin typeface="Consolas" panose="020B0609020204030204"/>
              </a:rPr>
              <a:t>class</a:t>
            </a:r>
            <a:r>
              <a:rPr lang="en-US" altLang="zh-CN" sz="2000" dirty="0">
                <a:solidFill>
                  <a:srgbClr val="000000"/>
                </a:solidFill>
                <a:highlight>
                  <a:srgbClr val="FFFFFF"/>
                </a:highlight>
                <a:latin typeface="Consolas" panose="020B0609020204030204"/>
              </a:rPr>
              <a:t> </a:t>
            </a:r>
            <a:r>
              <a:rPr lang="en-US" altLang="zh-CN" sz="2000" dirty="0" err="1">
                <a:solidFill>
                  <a:srgbClr val="2B91AF"/>
                </a:solidFill>
                <a:highlight>
                  <a:srgbClr val="FFFFFF"/>
                </a:highlight>
                <a:latin typeface="Consolas" panose="020B0609020204030204"/>
              </a:rPr>
              <a:t>NewsDataService</a:t>
            </a:r>
            <a:r>
              <a:rPr lang="en-US" altLang="zh-CN" sz="2000" dirty="0">
                <a:solidFill>
                  <a:srgbClr val="000000"/>
                </a:solidFill>
                <a:highlight>
                  <a:srgbClr val="FFFFFF"/>
                </a:highlight>
                <a:latin typeface="Consolas" panose="020B0609020204030204"/>
              </a:rPr>
              <a:t> : </a:t>
            </a:r>
            <a:r>
              <a:rPr lang="en-US" altLang="zh-CN" sz="2000" dirty="0" err="1">
                <a:solidFill>
                  <a:srgbClr val="000000"/>
                </a:solidFill>
                <a:highlight>
                  <a:srgbClr val="FFFFFF"/>
                </a:highlight>
                <a:latin typeface="Consolas" panose="020B0609020204030204"/>
              </a:rPr>
              <a:t>INewsDataService</a:t>
            </a:r>
            <a:endParaRPr lang="en-US" altLang="zh-CN"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    </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a:solidFill>
                  <a:srgbClr val="0000FF"/>
                </a:solidFill>
                <a:highlight>
                  <a:srgbClr val="FFFFFF"/>
                </a:highlight>
                <a:latin typeface="Consolas" panose="020B0609020204030204"/>
              </a:rPr>
              <a:t>public</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DataClass</a:t>
            </a:r>
            <a:r>
              <a:rPr lang="en-US" altLang="zh-CN" sz="2000" dirty="0">
                <a:solidFill>
                  <a:srgbClr val="000000"/>
                </a:solidFill>
                <a:highlight>
                  <a:srgbClr val="FFFFFF"/>
                </a:highlight>
                <a:latin typeface="Consolas" panose="020B0609020204030204"/>
              </a:rPr>
              <a:t>[] News</a:t>
            </a:r>
            <a:endParaRPr lang="en-US" altLang="zh-CN"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        </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            </a:t>
            </a:r>
            <a:r>
              <a:rPr lang="en-US" altLang="zh-CN" sz="2000" dirty="0">
                <a:solidFill>
                  <a:srgbClr val="008000"/>
                </a:solidFill>
                <a:highlight>
                  <a:srgbClr val="FFFFFF"/>
                </a:highlight>
                <a:latin typeface="Consolas" panose="020B0609020204030204"/>
              </a:rPr>
              <a:t>//</a:t>
            </a:r>
            <a:r>
              <a:rPr lang="zh-CN" altLang="en-US" sz="2000" dirty="0">
                <a:solidFill>
                  <a:srgbClr val="008000"/>
                </a:solidFill>
                <a:highlight>
                  <a:srgbClr val="FFFFFF"/>
                </a:highlight>
                <a:latin typeface="Consolas" panose="020B0609020204030204"/>
              </a:rPr>
              <a:t>新闻标题</a:t>
            </a:r>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List&lt;</a:t>
            </a:r>
            <a:r>
              <a:rPr lang="en-US" altLang="zh-CN" sz="2000" dirty="0" err="1">
                <a:solidFill>
                  <a:srgbClr val="000000"/>
                </a:solidFill>
                <a:highlight>
                  <a:srgbClr val="FFFFFF"/>
                </a:highlight>
                <a:latin typeface="Consolas" panose="020B0609020204030204"/>
              </a:rPr>
              <a:t>DataClass</a:t>
            </a:r>
            <a:r>
              <a:rPr lang="en-US" altLang="zh-CN" sz="2000" dirty="0">
                <a:solidFill>
                  <a:srgbClr val="000000"/>
                </a:solidFill>
                <a:highlight>
                  <a:srgbClr val="FFFFFF"/>
                </a:highlight>
                <a:latin typeface="Consolas" panose="020B0609020204030204"/>
              </a:rPr>
              <a:t>&gt; </a:t>
            </a:r>
            <a:r>
              <a:rPr lang="en-US" altLang="zh-CN" sz="2000" dirty="0" err="1">
                <a:solidFill>
                  <a:srgbClr val="000000"/>
                </a:solidFill>
                <a:highlight>
                  <a:srgbClr val="FFFFFF"/>
                </a:highlight>
                <a:latin typeface="Consolas" panose="020B0609020204030204"/>
              </a:rPr>
              <a:t>NewsDataService</a:t>
            </a:r>
            <a:r>
              <a:rPr lang="en-US" altLang="zh-CN" sz="2000" dirty="0">
                <a:solidFill>
                  <a:srgbClr val="000000"/>
                </a:solidFill>
                <a:highlight>
                  <a:srgbClr val="FFFFFF"/>
                </a:highlight>
                <a:latin typeface="Consolas" panose="020B0609020204030204"/>
              </a:rPr>
              <a:t> = </a:t>
            </a:r>
            <a:r>
              <a:rPr lang="en-US" altLang="zh-CN" sz="2000" dirty="0">
                <a:solidFill>
                  <a:srgbClr val="0000FF"/>
                </a:solidFill>
                <a:highlight>
                  <a:srgbClr val="FFFFFF"/>
                </a:highlight>
                <a:latin typeface="Consolas" panose="020B0609020204030204"/>
              </a:rPr>
              <a:t>new</a:t>
            </a:r>
            <a:r>
              <a:rPr lang="en-US" altLang="zh-CN" sz="2000" dirty="0">
                <a:solidFill>
                  <a:srgbClr val="000000"/>
                </a:solidFill>
                <a:highlight>
                  <a:srgbClr val="FFFFFF"/>
                </a:highlight>
                <a:latin typeface="Consolas" panose="020B0609020204030204"/>
              </a:rPr>
              <a:t> List&lt;</a:t>
            </a:r>
            <a:r>
              <a:rPr lang="en-US" altLang="zh-CN" sz="2000" dirty="0" err="1">
                <a:solidFill>
                  <a:srgbClr val="000000"/>
                </a:solidFill>
                <a:highlight>
                  <a:srgbClr val="FFFFFF"/>
                </a:highlight>
                <a:latin typeface="Consolas" panose="020B0609020204030204"/>
              </a:rPr>
              <a:t>DataClass</a:t>
            </a:r>
            <a:r>
              <a:rPr lang="en-US" altLang="zh-CN" sz="2000" dirty="0">
                <a:solidFill>
                  <a:srgbClr val="000000"/>
                </a:solidFill>
                <a:highlight>
                  <a:srgbClr val="FFFFFF"/>
                </a:highlight>
                <a:latin typeface="Consolas" panose="020B0609020204030204"/>
              </a:rPr>
              <a:t>&gt;()</a:t>
            </a:r>
            <a:endParaRPr lang="en-US" altLang="zh-CN"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            </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NewsDataService</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DataClass</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NewsTitle</a:t>
            </a:r>
            <a:r>
              <a:rPr lang="en-US" altLang="zh-CN" sz="2000" dirty="0">
                <a:solidFill>
                  <a:srgbClr val="000000"/>
                </a:solidFill>
                <a:highlight>
                  <a:srgbClr val="FFFFFF"/>
                </a:highlight>
                <a:latin typeface="Consolas" panose="020B0609020204030204"/>
              </a:rPr>
              <a:t>=</a:t>
            </a:r>
            <a:r>
              <a:rPr lang="en-US" altLang="zh-CN" sz="2000" dirty="0">
                <a:solidFill>
                  <a:srgbClr val="A31515"/>
                </a:solidFill>
                <a:highlight>
                  <a:srgbClr val="FFFFFF"/>
                </a:highlight>
                <a:latin typeface="Consolas" panose="020B0609020204030204"/>
              </a:rPr>
              <a:t>"</a:t>
            </a:r>
            <a:r>
              <a:rPr lang="zh-CN" altLang="en-US" sz="2000" dirty="0">
                <a:solidFill>
                  <a:srgbClr val="A31515"/>
                </a:solidFill>
                <a:highlight>
                  <a:srgbClr val="FFFFFF"/>
                </a:highlight>
                <a:latin typeface="Consolas" panose="020B0609020204030204"/>
              </a:rPr>
              <a:t>新闻标题</a:t>
            </a:r>
            <a:r>
              <a:rPr lang="en-US" altLang="zh-CN" sz="2000" dirty="0">
                <a:solidFill>
                  <a:srgbClr val="A31515"/>
                </a:solidFill>
                <a:highlight>
                  <a:srgbClr val="FFFFFF"/>
                </a:highlight>
                <a:latin typeface="Consolas" panose="020B0609020204030204"/>
              </a:rPr>
              <a:t>1"</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NewsTime</a:t>
            </a:r>
            <a:r>
              <a:rPr lang="en-US" altLang="zh-CN" sz="2000" dirty="0">
                <a:solidFill>
                  <a:srgbClr val="000000"/>
                </a:solidFill>
                <a:highlight>
                  <a:srgbClr val="FFFFFF"/>
                </a:highlight>
                <a:latin typeface="Consolas" panose="020B0609020204030204"/>
              </a:rPr>
              <a:t>=</a:t>
            </a:r>
            <a:r>
              <a:rPr lang="en-US" altLang="zh-CN" sz="2000" dirty="0">
                <a:solidFill>
                  <a:srgbClr val="A31515"/>
                </a:solidFill>
                <a:highlight>
                  <a:srgbClr val="FFFFFF"/>
                </a:highlight>
                <a:latin typeface="Consolas" panose="020B0609020204030204"/>
              </a:rPr>
              <a:t>"2013-08-13"</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            </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            </a:t>
            </a:r>
            <a:r>
              <a:rPr lang="en-US" altLang="zh-CN" sz="2000" dirty="0">
                <a:solidFill>
                  <a:srgbClr val="008000"/>
                </a:solidFill>
                <a:highlight>
                  <a:srgbClr val="FFFFFF"/>
                </a:highlight>
                <a:latin typeface="Consolas" panose="020B0609020204030204"/>
              </a:rPr>
              <a:t>//</a:t>
            </a:r>
            <a:r>
              <a:rPr lang="zh-CN" altLang="en-US" sz="2000" dirty="0">
                <a:solidFill>
                  <a:srgbClr val="008000"/>
                </a:solidFill>
                <a:highlight>
                  <a:srgbClr val="FFFFFF"/>
                </a:highlight>
                <a:latin typeface="Consolas" panose="020B0609020204030204"/>
              </a:rPr>
              <a:t>返回新闻标题数组</a:t>
            </a:r>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a:solidFill>
                  <a:srgbClr val="0000FF"/>
                </a:solidFill>
                <a:highlight>
                  <a:srgbClr val="FFFFFF"/>
                </a:highlight>
                <a:latin typeface="Consolas" panose="020B0609020204030204"/>
              </a:rPr>
              <a:t>return</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newsData.ToArray</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        </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    </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smtClean="0">
                <a:solidFill>
                  <a:srgbClr val="000000"/>
                </a:solidFill>
                <a:highlight>
                  <a:srgbClr val="FFFFFF"/>
                </a:highlight>
                <a:latin typeface="Consolas" panose="020B0609020204030204"/>
              </a:rPr>
              <a:t>}</a:t>
            </a:r>
            <a:endParaRPr lang="en-US" altLang="zh-CN" sz="2000" dirty="0" smtClean="0">
              <a:solidFill>
                <a:srgbClr val="000000"/>
              </a:solidFill>
              <a:highlight>
                <a:srgbClr val="FFFFFF"/>
              </a:highlight>
              <a:latin typeface="Consolas" panose="020B0609020204030204"/>
            </a:endParaRPr>
          </a:p>
          <a:p>
            <a:r>
              <a:rPr lang="zh-CN" altLang="en-US" sz="2000" dirty="0" smtClean="0">
                <a:solidFill>
                  <a:srgbClr val="000000"/>
                </a:solidFill>
                <a:highlight>
                  <a:srgbClr val="FFFFFF"/>
                </a:highlight>
                <a:latin typeface="Consolas" panose="020B0609020204030204"/>
              </a:rPr>
              <a:t>客户端可以通过调用</a:t>
            </a:r>
            <a:r>
              <a:rPr lang="en-US" altLang="zh-CN" sz="2000" dirty="0" smtClean="0">
                <a:solidFill>
                  <a:srgbClr val="000000"/>
                </a:solidFill>
                <a:highlight>
                  <a:srgbClr val="FFFFFF"/>
                </a:highlight>
                <a:latin typeface="Consolas" panose="020B0609020204030204"/>
              </a:rPr>
              <a:t>News</a:t>
            </a:r>
            <a:r>
              <a:rPr lang="zh-CN" altLang="en-US" sz="2000" dirty="0" smtClean="0">
                <a:solidFill>
                  <a:srgbClr val="000000"/>
                </a:solidFill>
                <a:highlight>
                  <a:srgbClr val="FFFFFF"/>
                </a:highlight>
                <a:latin typeface="Consolas" panose="020B0609020204030204"/>
              </a:rPr>
              <a:t>方法获得新闻标题数据</a:t>
            </a:r>
            <a:endParaRPr lang="en-US" altLang="zh-CN" sz="2000" dirty="0" smtClean="0">
              <a:solidFill>
                <a:srgbClr val="000000"/>
              </a:solidFill>
              <a:highlight>
                <a:srgbClr val="FFFFFF"/>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创建</a:t>
            </a:r>
            <a:r>
              <a:rPr lang="en-US" altLang="zh-CN" b="1" dirty="0" smtClean="0"/>
              <a:t>WCF</a:t>
            </a:r>
            <a:r>
              <a:rPr lang="zh-CN" altLang="en-US" b="1" dirty="0" smtClean="0"/>
              <a:t>服务</a:t>
            </a:r>
            <a:endParaRPr lang="zh-CN" altLang="en-US" b="1" dirty="0"/>
          </a:p>
        </p:txBody>
      </p:sp>
      <p:sp>
        <p:nvSpPr>
          <p:cNvPr id="6" name="Text Placeholder 2"/>
          <p:cNvSpPr>
            <a:spLocks noGrp="1"/>
          </p:cNvSpPr>
          <p:nvPr>
            <p:ph type="body" sz="quarter" idx="10"/>
          </p:nvPr>
        </p:nvSpPr>
        <p:spPr>
          <a:xfrm>
            <a:off x="518318" y="1447800"/>
            <a:ext cx="11152188" cy="4813300"/>
          </a:xfrm>
        </p:spPr>
        <p:txBody>
          <a:bodyPr>
            <a:normAutofit/>
          </a:bodyPr>
          <a:lstStyle/>
          <a:p>
            <a:r>
              <a:rPr lang="en-US" altLang="zh-CN" sz="2000" dirty="0">
                <a:solidFill>
                  <a:srgbClr val="0000FF"/>
                </a:solidFill>
                <a:highlight>
                  <a:srgbClr val="FFFFFF"/>
                </a:highlight>
                <a:latin typeface="Consolas" panose="020B0609020204030204"/>
              </a:rPr>
              <a:t>using</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System.ServiceModel</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namespace</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HttpServer</a:t>
            </a:r>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    </a:t>
            </a:r>
            <a:r>
              <a:rPr lang="en-US" altLang="zh-CN" sz="2000" dirty="0">
                <a:solidFill>
                  <a:srgbClr val="008000"/>
                </a:solidFill>
                <a:highlight>
                  <a:srgbClr val="FFFFFF"/>
                </a:highlight>
                <a:latin typeface="Consolas" panose="020B0609020204030204"/>
              </a:rPr>
              <a:t>//</a:t>
            </a:r>
            <a:r>
              <a:rPr lang="zh-CN" altLang="en-US" sz="2000" dirty="0">
                <a:solidFill>
                  <a:srgbClr val="008000"/>
                </a:solidFill>
                <a:highlight>
                  <a:srgbClr val="FFFFFF"/>
                </a:highlight>
                <a:latin typeface="Consolas" panose="020B0609020204030204"/>
              </a:rPr>
              <a:t>定义服务契约</a:t>
            </a:r>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err="1">
                <a:solidFill>
                  <a:srgbClr val="2B91AF"/>
                </a:solidFill>
                <a:highlight>
                  <a:srgbClr val="FFFFFF"/>
                </a:highlight>
                <a:latin typeface="Consolas" panose="020B0609020204030204"/>
              </a:rPr>
              <a:t>ServiceContract</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a:solidFill>
                  <a:srgbClr val="0000FF"/>
                </a:solidFill>
                <a:highlight>
                  <a:srgbClr val="FFFFFF"/>
                </a:highlight>
                <a:latin typeface="Consolas" panose="020B0609020204030204"/>
              </a:rPr>
              <a:t>public</a:t>
            </a:r>
            <a:r>
              <a:rPr lang="en-US" altLang="zh-CN" sz="2000" dirty="0">
                <a:solidFill>
                  <a:srgbClr val="000000"/>
                </a:solidFill>
                <a:highlight>
                  <a:srgbClr val="FFFFFF"/>
                </a:highlight>
                <a:latin typeface="Consolas" panose="020B0609020204030204"/>
              </a:rPr>
              <a:t> </a:t>
            </a:r>
            <a:r>
              <a:rPr lang="en-US" altLang="zh-CN" sz="2000" dirty="0">
                <a:solidFill>
                  <a:srgbClr val="0000FF"/>
                </a:solidFill>
                <a:highlight>
                  <a:srgbClr val="FFFFFF"/>
                </a:highlight>
                <a:latin typeface="Consolas" panose="020B0609020204030204"/>
              </a:rPr>
              <a:t>interface</a:t>
            </a:r>
            <a:r>
              <a:rPr lang="en-US" altLang="zh-CN" sz="2000" dirty="0">
                <a:solidFill>
                  <a:srgbClr val="000000"/>
                </a:solidFill>
                <a:highlight>
                  <a:srgbClr val="FFFFFF"/>
                </a:highlight>
                <a:latin typeface="Consolas" panose="020B0609020204030204"/>
              </a:rPr>
              <a:t> </a:t>
            </a:r>
            <a:r>
              <a:rPr lang="en-US" altLang="zh-CN" sz="2000" dirty="0" err="1">
                <a:solidFill>
                  <a:srgbClr val="2B91AF"/>
                </a:solidFill>
                <a:highlight>
                  <a:srgbClr val="FFFFFF"/>
                </a:highlight>
                <a:latin typeface="Consolas" panose="020B0609020204030204"/>
              </a:rPr>
              <a:t>INewsDataService</a:t>
            </a:r>
            <a:endParaRPr lang="en-US" altLang="zh-CN"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    </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        </a:t>
            </a:r>
            <a:r>
              <a:rPr lang="en-US" altLang="zh-CN" sz="2000" dirty="0">
                <a:solidFill>
                  <a:srgbClr val="008000"/>
                </a:solidFill>
                <a:highlight>
                  <a:srgbClr val="FFFFFF"/>
                </a:highlight>
                <a:latin typeface="Consolas" panose="020B0609020204030204"/>
              </a:rPr>
              <a:t>//</a:t>
            </a:r>
            <a:r>
              <a:rPr lang="zh-CN" altLang="en-US" sz="2000" dirty="0">
                <a:solidFill>
                  <a:srgbClr val="008000"/>
                </a:solidFill>
                <a:highlight>
                  <a:srgbClr val="FFFFFF"/>
                </a:highlight>
                <a:latin typeface="Consolas" panose="020B0609020204030204"/>
              </a:rPr>
              <a:t>操作契约</a:t>
            </a:r>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err="1">
                <a:solidFill>
                  <a:srgbClr val="2B91AF"/>
                </a:solidFill>
                <a:highlight>
                  <a:srgbClr val="FFFFFF"/>
                </a:highlight>
                <a:latin typeface="Consolas" panose="020B0609020204030204"/>
              </a:rPr>
              <a:t>OperationContract</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DataClass</a:t>
            </a:r>
            <a:r>
              <a:rPr lang="en-US" altLang="zh-CN" sz="2000" dirty="0">
                <a:solidFill>
                  <a:srgbClr val="000000"/>
                </a:solidFill>
                <a:highlight>
                  <a:srgbClr val="FFFFFF"/>
                </a:highlight>
                <a:latin typeface="Consolas" panose="020B0609020204030204"/>
              </a:rPr>
              <a:t>[] News();</a:t>
            </a:r>
            <a:endParaRPr lang="en-US" altLang="zh-CN"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    </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smtClean="0">
                <a:solidFill>
                  <a:srgbClr val="000000"/>
                </a:solidFill>
                <a:highlight>
                  <a:srgbClr val="FFFFFF"/>
                </a:highlight>
                <a:latin typeface="Consolas" panose="020B0609020204030204"/>
              </a:rPr>
              <a:t>}</a:t>
            </a:r>
            <a:endParaRPr lang="en-US" altLang="zh-CN" sz="2000" dirty="0" smtClean="0">
              <a:solidFill>
                <a:srgbClr val="000000"/>
              </a:solidFill>
              <a:highlight>
                <a:srgbClr val="FFFFFF"/>
              </a:highlight>
              <a:latin typeface="Consolas" panose="020B0609020204030204"/>
            </a:endParaRPr>
          </a:p>
          <a:p>
            <a:r>
              <a:rPr lang="zh-CN" altLang="en-US" sz="2000" dirty="0" smtClean="0">
                <a:solidFill>
                  <a:srgbClr val="000000"/>
                </a:solidFill>
                <a:highlight>
                  <a:srgbClr val="FFFFFF"/>
                </a:highlight>
                <a:latin typeface="Consolas" panose="020B0609020204030204"/>
              </a:rPr>
              <a:t>在</a:t>
            </a:r>
            <a:r>
              <a:rPr lang="en-US" altLang="zh-CN" sz="2000" dirty="0" smtClean="0">
                <a:solidFill>
                  <a:srgbClr val="000000"/>
                </a:solidFill>
                <a:highlight>
                  <a:srgbClr val="FFFFFF"/>
                </a:highlight>
                <a:latin typeface="Consolas" panose="020B0609020204030204"/>
              </a:rPr>
              <a:t>WCF</a:t>
            </a:r>
            <a:r>
              <a:rPr lang="zh-CN" altLang="en-US" sz="2000" dirty="0" smtClean="0">
                <a:solidFill>
                  <a:srgbClr val="000000"/>
                </a:solidFill>
                <a:highlight>
                  <a:srgbClr val="FFFFFF"/>
                </a:highlight>
                <a:latin typeface="Consolas" panose="020B0609020204030204"/>
              </a:rPr>
              <a:t>服务中，因为允许客户端调用的方法需要声明</a:t>
            </a:r>
            <a:r>
              <a:rPr lang="en-US" altLang="zh-CN" sz="2000" dirty="0">
                <a:solidFill>
                  <a:srgbClr val="000000"/>
                </a:solidFill>
                <a:highlight>
                  <a:srgbClr val="FFFFFF"/>
                </a:highlight>
                <a:latin typeface="Consolas" panose="020B0609020204030204"/>
              </a:rPr>
              <a:t>[</a:t>
            </a:r>
            <a:r>
              <a:rPr lang="en-US" altLang="zh-CN" sz="2000" dirty="0" err="1">
                <a:solidFill>
                  <a:srgbClr val="2B91AF"/>
                </a:solidFill>
                <a:highlight>
                  <a:srgbClr val="FFFFFF"/>
                </a:highlight>
                <a:latin typeface="Consolas" panose="020B0609020204030204"/>
              </a:rPr>
              <a:t>OperationContract</a:t>
            </a:r>
            <a:r>
              <a:rPr lang="en-US" altLang="zh-CN" sz="2000" dirty="0" smtClean="0">
                <a:solidFill>
                  <a:srgbClr val="000000"/>
                </a:solidFill>
                <a:highlight>
                  <a:srgbClr val="FFFFFF"/>
                </a:highlight>
                <a:latin typeface="Consolas" panose="020B0609020204030204"/>
              </a:rPr>
              <a:t>]</a:t>
            </a:r>
            <a:r>
              <a:rPr lang="zh-CN" altLang="en-US" sz="2000" dirty="0" smtClean="0">
                <a:solidFill>
                  <a:srgbClr val="0000FF"/>
                </a:solidFill>
                <a:highlight>
                  <a:srgbClr val="FFFFFF"/>
                </a:highlight>
                <a:latin typeface="Consolas" panose="020B0609020204030204"/>
              </a:rPr>
              <a:t>标签，所以在接口中添加类型为</a:t>
            </a:r>
            <a:r>
              <a:rPr lang="en-US" altLang="zh-CN" sz="2000" dirty="0" err="1">
                <a:solidFill>
                  <a:srgbClr val="000000"/>
                </a:solidFill>
                <a:highlight>
                  <a:srgbClr val="FFFFFF"/>
                </a:highlight>
                <a:latin typeface="Consolas" panose="020B0609020204030204"/>
              </a:rPr>
              <a:t>DataClass</a:t>
            </a:r>
            <a:r>
              <a:rPr lang="en-US" altLang="zh-CN" sz="2000" dirty="0" smtClean="0">
                <a:solidFill>
                  <a:srgbClr val="000000"/>
                </a:solidFill>
                <a:highlight>
                  <a:srgbClr val="FFFFFF"/>
                </a:highlight>
                <a:latin typeface="Consolas" panose="020B0609020204030204"/>
              </a:rPr>
              <a:t>[]</a:t>
            </a:r>
            <a:r>
              <a:rPr lang="zh-CN" altLang="en-US" sz="2000" dirty="0" smtClean="0">
                <a:solidFill>
                  <a:srgbClr val="000000"/>
                </a:solidFill>
                <a:highlight>
                  <a:srgbClr val="FFFFFF"/>
                </a:highlight>
                <a:latin typeface="Consolas" panose="020B0609020204030204"/>
              </a:rPr>
              <a:t>的</a:t>
            </a:r>
            <a:r>
              <a:rPr lang="en-US" altLang="zh-CN" sz="2000" dirty="0" smtClean="0">
                <a:solidFill>
                  <a:srgbClr val="000000"/>
                </a:solidFill>
                <a:highlight>
                  <a:srgbClr val="FFFFFF"/>
                </a:highlight>
                <a:latin typeface="Consolas" panose="020B0609020204030204"/>
              </a:rPr>
              <a:t>News</a:t>
            </a:r>
            <a:r>
              <a:rPr lang="zh-CN" altLang="en-US" sz="2000" dirty="0" smtClean="0">
                <a:solidFill>
                  <a:srgbClr val="000000"/>
                </a:solidFill>
                <a:highlight>
                  <a:srgbClr val="FFFFFF"/>
                </a:highlight>
                <a:latin typeface="Consolas" panose="020B0609020204030204"/>
              </a:rPr>
              <a:t>方法并</a:t>
            </a:r>
            <a:r>
              <a:rPr lang="zh-CN" altLang="en-US" sz="2000" dirty="0">
                <a:solidFill>
                  <a:srgbClr val="000000"/>
                </a:solidFill>
                <a:highlight>
                  <a:srgbClr val="FFFFFF"/>
                </a:highlight>
                <a:latin typeface="Consolas" panose="020B0609020204030204"/>
              </a:rPr>
              <a:t>为</a:t>
            </a:r>
            <a:r>
              <a:rPr lang="zh-CN" altLang="en-US" sz="2000" dirty="0" smtClean="0">
                <a:solidFill>
                  <a:srgbClr val="000000"/>
                </a:solidFill>
                <a:highlight>
                  <a:srgbClr val="FFFFFF"/>
                </a:highlight>
                <a:latin typeface="Consolas" panose="020B0609020204030204"/>
              </a:rPr>
              <a:t>其添加特性标签</a:t>
            </a:r>
            <a:r>
              <a:rPr lang="en-US" altLang="zh-CN" sz="2000" dirty="0">
                <a:solidFill>
                  <a:srgbClr val="000000"/>
                </a:solidFill>
                <a:highlight>
                  <a:srgbClr val="FFFFFF"/>
                </a:highlight>
                <a:latin typeface="Consolas" panose="020B0609020204030204"/>
              </a:rPr>
              <a:t>[</a:t>
            </a:r>
            <a:r>
              <a:rPr lang="en-US" altLang="zh-CN" sz="2000" dirty="0" err="1">
                <a:solidFill>
                  <a:srgbClr val="2B91AF"/>
                </a:solidFill>
                <a:highlight>
                  <a:srgbClr val="FFFFFF"/>
                </a:highlight>
                <a:latin typeface="Consolas" panose="020B0609020204030204"/>
              </a:rPr>
              <a:t>OperationContract</a:t>
            </a:r>
            <a:r>
              <a:rPr lang="en-US" altLang="zh-CN" sz="2000" dirty="0" smtClean="0">
                <a:solidFill>
                  <a:srgbClr val="000000"/>
                </a:solidFill>
                <a:highlight>
                  <a:srgbClr val="FFFFFF"/>
                </a:highlight>
                <a:latin typeface="Consolas" panose="020B0609020204030204"/>
              </a:rPr>
              <a:t>]</a:t>
            </a:r>
            <a:r>
              <a:rPr lang="zh-CN" altLang="en-US" sz="2000" dirty="0" smtClean="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使用</a:t>
            </a:r>
            <a:r>
              <a:rPr lang="en-US" altLang="zh-CN" b="1" dirty="0" smtClean="0"/>
              <a:t>WCF</a:t>
            </a:r>
            <a:r>
              <a:rPr lang="zh-CN" altLang="en-US" b="1" dirty="0" smtClean="0"/>
              <a:t>服务</a:t>
            </a:r>
            <a:endParaRPr lang="zh-CN" altLang="en-US" b="1" dirty="0"/>
          </a:p>
        </p:txBody>
      </p:sp>
      <p:sp>
        <p:nvSpPr>
          <p:cNvPr id="6" name="Text Placeholder 2"/>
          <p:cNvSpPr>
            <a:spLocks noGrp="1"/>
          </p:cNvSpPr>
          <p:nvPr>
            <p:ph type="body" sz="quarter" idx="10"/>
          </p:nvPr>
        </p:nvSpPr>
        <p:spPr>
          <a:xfrm>
            <a:off x="518318" y="1447800"/>
            <a:ext cx="11152188" cy="4813300"/>
          </a:xfrm>
        </p:spPr>
        <p:txBody>
          <a:bodyPr>
            <a:normAutofit/>
          </a:bodyPr>
          <a:lstStyle/>
          <a:p>
            <a:r>
              <a:rPr lang="en-US" altLang="zh-CN" sz="2000" dirty="0">
                <a:solidFill>
                  <a:srgbClr val="008000"/>
                </a:solidFill>
                <a:highlight>
                  <a:srgbClr val="FFFFFF"/>
                </a:highlight>
                <a:latin typeface="Consolas" panose="020B0609020204030204"/>
              </a:rPr>
              <a:t>//</a:t>
            </a:r>
            <a:r>
              <a:rPr lang="zh-CN" altLang="en-US" sz="2000" dirty="0">
                <a:solidFill>
                  <a:srgbClr val="008000"/>
                </a:solidFill>
                <a:highlight>
                  <a:srgbClr val="FFFFFF"/>
                </a:highlight>
                <a:latin typeface="Consolas" panose="020B0609020204030204"/>
              </a:rPr>
              <a:t>获得对</a:t>
            </a:r>
            <a:r>
              <a:rPr lang="en-US" altLang="zh-CN" sz="2000" dirty="0">
                <a:solidFill>
                  <a:srgbClr val="008000"/>
                </a:solidFill>
                <a:highlight>
                  <a:srgbClr val="FFFFFF"/>
                </a:highlight>
                <a:latin typeface="Consolas" panose="020B0609020204030204"/>
              </a:rPr>
              <a:t>WCF</a:t>
            </a:r>
            <a:r>
              <a:rPr lang="zh-CN" altLang="en-US" sz="2000" dirty="0">
                <a:solidFill>
                  <a:srgbClr val="008000"/>
                </a:solidFill>
                <a:highlight>
                  <a:srgbClr val="FFFFFF"/>
                </a:highlight>
                <a:latin typeface="Consolas" panose="020B0609020204030204"/>
              </a:rPr>
              <a:t>服务的引用</a:t>
            </a:r>
            <a:endParaRPr lang="zh-CN" altLang="en-US" sz="2000" dirty="0">
              <a:solidFill>
                <a:srgbClr val="000000"/>
              </a:solidFill>
              <a:highlight>
                <a:srgbClr val="FFFFFF"/>
              </a:highlight>
              <a:latin typeface="Consolas" panose="020B0609020204030204"/>
            </a:endParaRPr>
          </a:p>
          <a:p>
            <a:r>
              <a:rPr lang="en-US" altLang="zh-CN" sz="2000" dirty="0" err="1">
                <a:solidFill>
                  <a:srgbClr val="000000"/>
                </a:solidFill>
                <a:highlight>
                  <a:srgbClr val="FFFFFF"/>
                </a:highlight>
                <a:latin typeface="Consolas" panose="020B0609020204030204"/>
              </a:rPr>
              <a:t>WCFService.NewsDataServiceClient</a:t>
            </a:r>
            <a:r>
              <a:rPr lang="en-US" altLang="zh-CN" sz="2000" dirty="0">
                <a:solidFill>
                  <a:srgbClr val="000000"/>
                </a:solidFill>
                <a:highlight>
                  <a:srgbClr val="FFFFFF"/>
                </a:highlight>
                <a:latin typeface="Consolas" panose="020B0609020204030204"/>
              </a:rPr>
              <a:t> client = </a:t>
            </a:r>
            <a:r>
              <a:rPr lang="en-US" altLang="zh-CN" sz="2000" dirty="0">
                <a:solidFill>
                  <a:srgbClr val="0000FF"/>
                </a:solidFill>
                <a:highlight>
                  <a:srgbClr val="FFFFFF"/>
                </a:highlight>
                <a:latin typeface="Consolas" panose="020B0609020204030204"/>
              </a:rPr>
              <a:t>new</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WCFService.NewsDataServiceClient</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a:solidFill>
                  <a:srgbClr val="008000"/>
                </a:solidFill>
                <a:highlight>
                  <a:srgbClr val="FFFFFF"/>
                </a:highlight>
                <a:latin typeface="Consolas" panose="020B0609020204030204"/>
              </a:rPr>
              <a:t>//</a:t>
            </a:r>
            <a:r>
              <a:rPr lang="zh-CN" altLang="en-US" sz="2000" dirty="0">
                <a:solidFill>
                  <a:srgbClr val="008000"/>
                </a:solidFill>
                <a:highlight>
                  <a:srgbClr val="FFFFFF"/>
                </a:highlight>
                <a:latin typeface="Consolas" panose="020B0609020204030204"/>
              </a:rPr>
              <a:t>异步获取数据</a:t>
            </a:r>
            <a:endParaRPr lang="zh-CN" altLang="en-US" sz="2000" dirty="0">
              <a:solidFill>
                <a:srgbClr val="000000"/>
              </a:solidFill>
              <a:highlight>
                <a:srgbClr val="FFFFFF"/>
              </a:highlight>
              <a:latin typeface="Consolas" panose="020B0609020204030204"/>
            </a:endParaRPr>
          </a:p>
          <a:p>
            <a:r>
              <a:rPr lang="en-US" altLang="zh-CN" sz="2000" dirty="0" err="1">
                <a:solidFill>
                  <a:srgbClr val="000000"/>
                </a:solidFill>
                <a:highlight>
                  <a:srgbClr val="FFFFFF"/>
                </a:highlight>
                <a:latin typeface="Consolas" panose="020B0609020204030204"/>
              </a:rPr>
              <a:t>ObservableCollection</a:t>
            </a:r>
            <a:r>
              <a:rPr lang="en-US" altLang="zh-CN" sz="2000" dirty="0">
                <a:solidFill>
                  <a:srgbClr val="000000"/>
                </a:solidFill>
                <a:highlight>
                  <a:srgbClr val="FFFFFF"/>
                </a:highlight>
                <a:latin typeface="Consolas" panose="020B0609020204030204"/>
              </a:rPr>
              <a:t>&lt;</a:t>
            </a:r>
            <a:r>
              <a:rPr lang="en-US" altLang="zh-CN" sz="2000" dirty="0" err="1">
                <a:solidFill>
                  <a:srgbClr val="000000"/>
                </a:solidFill>
                <a:highlight>
                  <a:srgbClr val="FFFFFF"/>
                </a:highlight>
                <a:latin typeface="Consolas" panose="020B0609020204030204"/>
              </a:rPr>
              <a:t>WCFService.DataClass</a:t>
            </a:r>
            <a:r>
              <a:rPr lang="en-US" altLang="zh-CN" sz="2000" dirty="0">
                <a:solidFill>
                  <a:srgbClr val="000000"/>
                </a:solidFill>
                <a:highlight>
                  <a:srgbClr val="FFFFFF"/>
                </a:highlight>
                <a:latin typeface="Consolas" panose="020B0609020204030204"/>
              </a:rPr>
              <a:t>&gt; data = await </a:t>
            </a:r>
            <a:r>
              <a:rPr lang="en-US" altLang="zh-CN" sz="2000" dirty="0" err="1">
                <a:solidFill>
                  <a:srgbClr val="000000"/>
                </a:solidFill>
                <a:highlight>
                  <a:srgbClr val="FFFFFF"/>
                </a:highlight>
                <a:latin typeface="Consolas" panose="020B0609020204030204"/>
              </a:rPr>
              <a:t>client.NewsAsync</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1054" y="1413250"/>
            <a:ext cx="4146088" cy="4249417"/>
          </a:xfrm>
          <a:prstGeom prst="rect">
            <a:avLst/>
          </a:prstGeom>
        </p:spPr>
      </p:pic>
      <p:sp>
        <p:nvSpPr>
          <p:cNvPr id="4" name="矩形 3"/>
          <p:cNvSpPr/>
          <p:nvPr/>
        </p:nvSpPr>
        <p:spPr>
          <a:xfrm>
            <a:off x="5719156" y="2094807"/>
            <a:ext cx="5053619" cy="1569660"/>
          </a:xfrm>
          <a:prstGeom prst="rect">
            <a:avLst/>
          </a:prstGeom>
        </p:spPr>
        <p:txBody>
          <a:bodyPr wrap="square">
            <a:spAutoFit/>
          </a:bodyPr>
          <a:lstStyle/>
          <a:p>
            <a:r>
              <a:rPr lang="zh-CN" altLang="en-US" sz="3200" dirty="0">
                <a:solidFill>
                  <a:schemeClr val="bg1">
                    <a:lumMod val="65000"/>
                    <a:lumOff val="35000"/>
                  </a:schemeClr>
                </a:solidFill>
                <a:latin typeface="微软雅黑" panose="020B0503020204020204" pitchFamily="34" charset="-122"/>
                <a:ea typeface="微软雅黑" panose="020B0503020204020204" pitchFamily="34" charset="-122"/>
              </a:rPr>
              <a:t>通过这一节课，可以</a:t>
            </a:r>
            <a:r>
              <a:rPr lang="zh-CN" altLang="en-US" sz="3200" dirty="0" smtClean="0">
                <a:solidFill>
                  <a:schemeClr val="bg1">
                    <a:lumMod val="65000"/>
                    <a:lumOff val="35000"/>
                  </a:schemeClr>
                </a:solidFill>
                <a:latin typeface="微软雅黑" panose="020B0503020204020204" pitchFamily="34" charset="-122"/>
                <a:ea typeface="微软雅黑" panose="020B0503020204020204" pitchFamily="34" charset="-122"/>
              </a:rPr>
              <a:t>使</a:t>
            </a:r>
            <a:r>
              <a:rPr lang="zh-CN" altLang="en-US" sz="3200" dirty="0">
                <a:solidFill>
                  <a:schemeClr val="bg1">
                    <a:lumMod val="65000"/>
                    <a:lumOff val="35000"/>
                  </a:schemeClr>
                </a:solidFill>
                <a:latin typeface="微软雅黑" panose="020B0503020204020204" pitchFamily="34" charset="-122"/>
                <a:ea typeface="微软雅黑" panose="020B0503020204020204" pitchFamily="34" charset="-122"/>
              </a:rPr>
              <a:t>学生</a:t>
            </a:r>
            <a:r>
              <a:rPr lang="zh-CN" altLang="en-US" sz="3200" dirty="0" smtClean="0">
                <a:solidFill>
                  <a:schemeClr val="bg1">
                    <a:lumMod val="65000"/>
                    <a:lumOff val="35000"/>
                  </a:schemeClr>
                </a:solidFill>
                <a:latin typeface="微软雅黑" panose="020B0503020204020204" pitchFamily="34" charset="-122"/>
                <a:ea typeface="微软雅黑" panose="020B0503020204020204" pitchFamily="34" charset="-122"/>
              </a:rPr>
              <a:t>了解网络访问的概念和具体实现方法。</a:t>
            </a:r>
            <a:endParaRPr lang="en-US" altLang="zh-CN" sz="3200" dirty="0">
              <a:solidFill>
                <a:schemeClr val="bg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193358"/>
            <a:ext cx="11149013" cy="1107996"/>
          </a:xfrm>
        </p:spPr>
        <p:txBody>
          <a:bodyPr/>
          <a:lstStyle/>
          <a:p>
            <a:r>
              <a:rPr lang="en-US" sz="8000" b="1" dirty="0" smtClean="0">
                <a:latin typeface="微软雅黑" panose="020B0503020204020204" pitchFamily="34" charset="-122"/>
                <a:ea typeface="微软雅黑" panose="020B0503020204020204" pitchFamily="34" charset="-122"/>
              </a:rPr>
              <a:t>Socket</a:t>
            </a:r>
            <a:r>
              <a:rPr lang="zh-CN" altLang="en-US" sz="8000" b="1" dirty="0" smtClean="0">
                <a:latin typeface="微软雅黑" panose="020B0503020204020204" pitchFamily="34" charset="-122"/>
                <a:ea typeface="微软雅黑" panose="020B0503020204020204" pitchFamily="34" charset="-122"/>
              </a:rPr>
              <a:t>通信</a:t>
            </a:r>
            <a:endParaRPr lang="en-US" sz="8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519112" y="2455626"/>
            <a:ext cx="11149013" cy="2000548"/>
          </a:xfrm>
          <a:prstGeom prst="rect">
            <a:avLst/>
          </a:prstGeom>
        </p:spPr>
        <p:txBody>
          <a:bodyPr vert="horz" wrap="square" lIns="0" tIns="0" rIns="0" bIns="0" rtlCol="0">
            <a:noAutofit/>
          </a:bodyPr>
          <a:lstStyle>
            <a:lvl1pPr marL="460375" indent="-460375" algn="l" defTabSz="913765" rtl="0" eaLnBrk="1" latinLnBrk="0" hangingPunct="1">
              <a:lnSpc>
                <a:spcPct val="90000"/>
              </a:lnSpc>
              <a:spcBef>
                <a:spcPct val="20000"/>
              </a:spcBef>
              <a:buSzPct val="90000"/>
              <a:buFont typeface="Arial" panose="020B0604020202020204" pitchFamily="34" charset="0"/>
              <a:buChar char="•"/>
              <a:defRPr sz="3200" kern="1200">
                <a:gradFill>
                  <a:gsLst>
                    <a:gs pos="0">
                      <a:schemeClr val="tx1"/>
                    </a:gs>
                    <a:gs pos="86000">
                      <a:schemeClr val="tx1"/>
                    </a:gs>
                  </a:gsLst>
                  <a:lin ang="5400000" scaled="0"/>
                </a:gradFill>
                <a:latin typeface="+mn-lt"/>
                <a:ea typeface="+mn-ea"/>
                <a:cs typeface="+mn-cs"/>
              </a:defRPr>
            </a:lvl1pPr>
            <a:lvl2pPr marL="855980" indent="-395605" algn="l" defTabSz="913765" rtl="0" eaLnBrk="1" latinLnBrk="0" hangingPunct="1">
              <a:lnSpc>
                <a:spcPct val="90000"/>
              </a:lnSpc>
              <a:spcBef>
                <a:spcPct val="20000"/>
              </a:spcBef>
              <a:buSzPct val="90000"/>
              <a:buFont typeface="Arial" panose="020B0604020202020204" pitchFamily="34" charset="0"/>
              <a:buChar char="•"/>
              <a:defRPr sz="2800" kern="1200">
                <a:gradFill>
                  <a:gsLst>
                    <a:gs pos="0">
                      <a:schemeClr val="tx1"/>
                    </a:gs>
                    <a:gs pos="86000">
                      <a:schemeClr val="tx1"/>
                    </a:gs>
                  </a:gsLst>
                  <a:lin ang="5400000" scaled="0"/>
                </a:gradFill>
                <a:latin typeface="+mn-lt"/>
                <a:ea typeface="+mn-ea"/>
                <a:cs typeface="+mn-cs"/>
              </a:defRPr>
            </a:lvl2pPr>
            <a:lvl3pPr marL="1259205" indent="-403225" algn="l" defTabSz="913765" rtl="0" eaLnBrk="1" latinLnBrk="0" hangingPunct="1">
              <a:lnSpc>
                <a:spcPct val="90000"/>
              </a:lnSpc>
              <a:spcBef>
                <a:spcPct val="20000"/>
              </a:spcBef>
              <a:buSzPct val="90000"/>
              <a:buFont typeface="Arial" panose="020B0604020202020204" pitchFamily="34" charset="0"/>
              <a:buChar char="•"/>
              <a:defRPr sz="2400" kern="1200">
                <a:gradFill>
                  <a:gsLst>
                    <a:gs pos="0">
                      <a:schemeClr val="tx1"/>
                    </a:gs>
                    <a:gs pos="86000">
                      <a:schemeClr val="tx1"/>
                    </a:gs>
                  </a:gsLst>
                  <a:lin ang="5400000" scaled="0"/>
                </a:gradFill>
                <a:latin typeface="+mn-lt"/>
                <a:ea typeface="+mn-ea"/>
                <a:cs typeface="+mn-cs"/>
              </a:defRPr>
            </a:lvl3pPr>
            <a:lvl4pPr marL="1605280" indent="-346075"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4pPr>
            <a:lvl5pPr marL="1941830" indent="-336550"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smtClean="0">
              <a:gradFill>
                <a:gsLst>
                  <a:gs pos="0">
                    <a:srgbClr val="FFFFFF"/>
                  </a:gs>
                  <a:gs pos="86000">
                    <a:srgbClr val="FFFFFF"/>
                  </a:gs>
                </a:gsLst>
                <a:lin ang="5400000" scaled="0"/>
              </a:gradFill>
            </a:endParaRPr>
          </a:p>
        </p:txBody>
      </p:sp>
      <p:sp>
        <p:nvSpPr>
          <p:cNvPr id="5" name="Content Placeholder 2"/>
          <p:cNvSpPr txBox="1"/>
          <p:nvPr/>
        </p:nvSpPr>
        <p:spPr>
          <a:xfrm>
            <a:off x="519112" y="4094552"/>
            <a:ext cx="11149013" cy="2000548"/>
          </a:xfrm>
          <a:prstGeom prst="rect">
            <a:avLst/>
          </a:prstGeom>
        </p:spPr>
        <p:txBody>
          <a:bodyPr vert="horz" wrap="square" lIns="0" tIns="0" rIns="0" bIns="0" rtlCol="0">
            <a:noAutofit/>
          </a:bodyPr>
          <a:lstStyle>
            <a:lvl1pPr marL="460375" indent="-460375" algn="l" defTabSz="913765" rtl="0" eaLnBrk="1" latinLnBrk="0" hangingPunct="1">
              <a:lnSpc>
                <a:spcPct val="90000"/>
              </a:lnSpc>
              <a:spcBef>
                <a:spcPct val="20000"/>
              </a:spcBef>
              <a:buSzPct val="90000"/>
              <a:buFont typeface="Arial" panose="020B0604020202020204" pitchFamily="34" charset="0"/>
              <a:buChar char="•"/>
              <a:defRPr sz="3200" kern="1200">
                <a:gradFill>
                  <a:gsLst>
                    <a:gs pos="0">
                      <a:schemeClr val="tx1"/>
                    </a:gs>
                    <a:gs pos="86000">
                      <a:schemeClr val="tx1"/>
                    </a:gs>
                  </a:gsLst>
                  <a:lin ang="5400000" scaled="0"/>
                </a:gradFill>
                <a:latin typeface="+mn-lt"/>
                <a:ea typeface="+mn-ea"/>
                <a:cs typeface="+mn-cs"/>
              </a:defRPr>
            </a:lvl1pPr>
            <a:lvl2pPr marL="855980" indent="-395605" algn="l" defTabSz="913765" rtl="0" eaLnBrk="1" latinLnBrk="0" hangingPunct="1">
              <a:lnSpc>
                <a:spcPct val="90000"/>
              </a:lnSpc>
              <a:spcBef>
                <a:spcPct val="20000"/>
              </a:spcBef>
              <a:buSzPct val="90000"/>
              <a:buFont typeface="Arial" panose="020B0604020202020204" pitchFamily="34" charset="0"/>
              <a:buChar char="•"/>
              <a:defRPr sz="2800" kern="1200">
                <a:gradFill>
                  <a:gsLst>
                    <a:gs pos="0">
                      <a:schemeClr val="tx1"/>
                    </a:gs>
                    <a:gs pos="86000">
                      <a:schemeClr val="tx1"/>
                    </a:gs>
                  </a:gsLst>
                  <a:lin ang="5400000" scaled="0"/>
                </a:gradFill>
                <a:latin typeface="+mn-lt"/>
                <a:ea typeface="+mn-ea"/>
                <a:cs typeface="+mn-cs"/>
              </a:defRPr>
            </a:lvl2pPr>
            <a:lvl3pPr marL="1259205" indent="-403225" algn="l" defTabSz="913765" rtl="0" eaLnBrk="1" latinLnBrk="0" hangingPunct="1">
              <a:lnSpc>
                <a:spcPct val="90000"/>
              </a:lnSpc>
              <a:spcBef>
                <a:spcPct val="20000"/>
              </a:spcBef>
              <a:buSzPct val="90000"/>
              <a:buFont typeface="Arial" panose="020B0604020202020204" pitchFamily="34" charset="0"/>
              <a:buChar char="•"/>
              <a:defRPr sz="2400" kern="1200">
                <a:gradFill>
                  <a:gsLst>
                    <a:gs pos="0">
                      <a:schemeClr val="tx1"/>
                    </a:gs>
                    <a:gs pos="86000">
                      <a:schemeClr val="tx1"/>
                    </a:gs>
                  </a:gsLst>
                  <a:lin ang="5400000" scaled="0"/>
                </a:gradFill>
                <a:latin typeface="+mn-lt"/>
                <a:ea typeface="+mn-ea"/>
                <a:cs typeface="+mn-cs"/>
              </a:defRPr>
            </a:lvl3pPr>
            <a:lvl4pPr marL="1605280" indent="-346075"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4pPr>
            <a:lvl5pPr marL="1941830" indent="-336550"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smtClean="0">
              <a:gradFill>
                <a:gsLst>
                  <a:gs pos="0">
                    <a:srgbClr val="FFFFFF"/>
                  </a:gs>
                  <a:gs pos="86000">
                    <a:srgbClr val="FFFFFF"/>
                  </a:gs>
                </a:gsLst>
                <a:lin ang="5400000" scaled="0"/>
              </a:gradFill>
            </a:endParaRPr>
          </a:p>
        </p:txBody>
      </p:sp>
      <p:sp>
        <p:nvSpPr>
          <p:cNvPr id="9" name="Title 8"/>
          <p:cNvSpPr>
            <a:spLocks noGrp="1"/>
          </p:cNvSpPr>
          <p:nvPr>
            <p:ph type="title"/>
          </p:nvPr>
        </p:nvSpPr>
        <p:spPr>
          <a:xfrm>
            <a:off x="519112" y="228600"/>
            <a:ext cx="11149013" cy="747897"/>
          </a:xfrm>
        </p:spPr>
        <p:txBody>
          <a:bodyPr/>
          <a:lstStyle/>
          <a:p>
            <a:r>
              <a:rPr lang="en-US" altLang="zh-CN" b="1" dirty="0" smtClean="0">
                <a:latin typeface="微软雅黑" panose="020B0503020204020204" pitchFamily="34" charset="-122"/>
                <a:ea typeface="微软雅黑" panose="020B0503020204020204" pitchFamily="34" charset="-122"/>
              </a:rPr>
              <a:t>Socket</a:t>
            </a:r>
            <a:r>
              <a:rPr lang="zh-CN" altLang="en-US" b="1" dirty="0" smtClean="0">
                <a:latin typeface="微软雅黑" panose="020B0503020204020204" pitchFamily="34" charset="-122"/>
                <a:ea typeface="微软雅黑" panose="020B0503020204020204" pitchFamily="34" charset="-122"/>
              </a:rPr>
              <a:t>通信</a:t>
            </a:r>
            <a:endParaRPr lang="en-US" b="1" dirty="0">
              <a:latin typeface="微软雅黑" panose="020B0503020204020204" pitchFamily="34" charset="-122"/>
              <a:ea typeface="微软雅黑" panose="020B0503020204020204" pitchFamily="34" charset="-122"/>
            </a:endParaRPr>
          </a:p>
        </p:txBody>
      </p:sp>
      <p:sp>
        <p:nvSpPr>
          <p:cNvPr id="7" name="Text Placeholder 6"/>
          <p:cNvSpPr>
            <a:spLocks noGrp="1"/>
          </p:cNvSpPr>
          <p:nvPr>
            <p:ph type="body" sz="quarter" idx="10"/>
          </p:nvPr>
        </p:nvSpPr>
        <p:spPr>
          <a:xfrm>
            <a:off x="519112" y="1447798"/>
            <a:ext cx="11149013" cy="5181601"/>
          </a:xfrm>
        </p:spPr>
        <p:txBody>
          <a:bodyPr/>
          <a:lstStyle/>
          <a:p>
            <a:r>
              <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Socket</a:t>
            </a:r>
            <a:r>
              <a:rPr lang="zh-CN" altLang="en-US"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通信是一种点对点的通信技术，具有简单易用，连接稳定，数据传送能力强等特点。</a:t>
            </a:r>
            <a:endPar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endParaRPr>
          </a:p>
          <a:p>
            <a:pPr marL="0" indent="0">
              <a:buNone/>
            </a:pPr>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Socket</a:t>
            </a:r>
            <a:r>
              <a:rPr lang="zh-CN" altLang="en-US" b="1" dirty="0" smtClean="0"/>
              <a:t>入门</a:t>
            </a:r>
            <a:endParaRPr lang="zh-CN" altLang="en-US" b="1" dirty="0"/>
          </a:p>
        </p:txBody>
      </p:sp>
      <p:sp>
        <p:nvSpPr>
          <p:cNvPr id="5" name="Text Placeholder 2"/>
          <p:cNvSpPr>
            <a:spLocks noGrp="1"/>
          </p:cNvSpPr>
          <p:nvPr>
            <p:ph type="body" sz="quarter" idx="10"/>
          </p:nvPr>
        </p:nvSpPr>
        <p:spPr>
          <a:xfrm>
            <a:off x="518318" y="1447800"/>
            <a:ext cx="11152188" cy="4813300"/>
          </a:xfrm>
        </p:spPr>
        <p:txBody>
          <a:bodyPr>
            <a:normAutofit/>
          </a:bodyPr>
          <a:lstStyle/>
          <a:p>
            <a:r>
              <a:rPr lang="en-US" altLang="zh-CN" sz="2000" dirty="0" smtClean="0">
                <a:solidFill>
                  <a:srgbClr val="0000FF"/>
                </a:solidFill>
                <a:highlight>
                  <a:srgbClr val="FFFFFF"/>
                </a:highlight>
                <a:latin typeface="Consolas" panose="020B0609020204030204"/>
              </a:rPr>
              <a:t>HTTP</a:t>
            </a:r>
            <a:r>
              <a:rPr lang="zh-CN" altLang="en-US" sz="2000" dirty="0" smtClean="0">
                <a:solidFill>
                  <a:srgbClr val="0000FF"/>
                </a:solidFill>
                <a:highlight>
                  <a:srgbClr val="FFFFFF"/>
                </a:highlight>
                <a:latin typeface="Consolas" panose="020B0609020204030204"/>
              </a:rPr>
              <a:t>是一种临时的、无状态的通信协议。临时性，指的是当应用程序发出</a:t>
            </a:r>
            <a:r>
              <a:rPr lang="en-US" altLang="zh-CN" sz="2000" dirty="0" smtClean="0">
                <a:solidFill>
                  <a:srgbClr val="0000FF"/>
                </a:solidFill>
                <a:highlight>
                  <a:srgbClr val="FFFFFF"/>
                </a:highlight>
                <a:latin typeface="Consolas" panose="020B0609020204030204"/>
              </a:rPr>
              <a:t>HTTP</a:t>
            </a:r>
            <a:r>
              <a:rPr lang="zh-CN" altLang="en-US" sz="2000" dirty="0" smtClean="0">
                <a:solidFill>
                  <a:srgbClr val="0000FF"/>
                </a:solidFill>
                <a:highlight>
                  <a:srgbClr val="FFFFFF"/>
                </a:highlight>
                <a:latin typeface="Consolas" panose="020B0609020204030204"/>
              </a:rPr>
              <a:t>请求时，服务端在做出一次回应后，</a:t>
            </a:r>
            <a:r>
              <a:rPr lang="en-US" altLang="zh-CN" sz="2000" dirty="0" smtClean="0">
                <a:solidFill>
                  <a:srgbClr val="0000FF"/>
                </a:solidFill>
                <a:highlight>
                  <a:srgbClr val="FFFFFF"/>
                </a:highlight>
                <a:latin typeface="Consolas" panose="020B0609020204030204"/>
              </a:rPr>
              <a:t>HTTP</a:t>
            </a:r>
            <a:r>
              <a:rPr lang="zh-CN" altLang="en-US" sz="2000" dirty="0" smtClean="0">
                <a:solidFill>
                  <a:srgbClr val="0000FF"/>
                </a:solidFill>
                <a:highlight>
                  <a:srgbClr val="FFFFFF"/>
                </a:highlight>
                <a:latin typeface="Consolas" panose="020B0609020204030204"/>
              </a:rPr>
              <a:t>就会处于断开状态，当应用程序开发人员需要获取服务端的最新数据时，只能每隔一段时间让应用程序发出一次</a:t>
            </a:r>
            <a:r>
              <a:rPr lang="en-US" altLang="zh-CN" sz="2000" dirty="0" smtClean="0">
                <a:solidFill>
                  <a:srgbClr val="0000FF"/>
                </a:solidFill>
                <a:highlight>
                  <a:srgbClr val="FFFFFF"/>
                </a:highlight>
                <a:latin typeface="Consolas" panose="020B0609020204030204"/>
              </a:rPr>
              <a:t>HTTP</a:t>
            </a:r>
            <a:r>
              <a:rPr lang="zh-CN" altLang="en-US" sz="2000" dirty="0" smtClean="0">
                <a:solidFill>
                  <a:srgbClr val="0000FF"/>
                </a:solidFill>
                <a:highlight>
                  <a:srgbClr val="FFFFFF"/>
                </a:highlight>
                <a:latin typeface="Consolas" panose="020B0609020204030204"/>
              </a:rPr>
              <a:t>请求。</a:t>
            </a:r>
            <a:endParaRPr lang="en-US" altLang="zh-CN" sz="2000" dirty="0" smtClean="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zh-CN" altLang="en-US" sz="2000" dirty="0" smtClean="0">
                <a:solidFill>
                  <a:srgbClr val="0000FF"/>
                </a:solidFill>
                <a:highlight>
                  <a:srgbClr val="FFFFFF"/>
                </a:highlight>
                <a:latin typeface="Consolas" panose="020B0609020204030204"/>
              </a:rPr>
              <a:t>与</a:t>
            </a:r>
            <a:r>
              <a:rPr lang="en-US" altLang="zh-CN" sz="2000" dirty="0" smtClean="0">
                <a:solidFill>
                  <a:srgbClr val="0000FF"/>
                </a:solidFill>
                <a:highlight>
                  <a:srgbClr val="FFFFFF"/>
                </a:highlight>
                <a:latin typeface="Consolas" panose="020B0609020204030204"/>
              </a:rPr>
              <a:t>HTTP</a:t>
            </a:r>
            <a:r>
              <a:rPr lang="zh-CN" altLang="en-US" sz="2000" dirty="0" smtClean="0">
                <a:solidFill>
                  <a:srgbClr val="0000FF"/>
                </a:solidFill>
                <a:highlight>
                  <a:srgbClr val="FFFFFF"/>
                </a:highlight>
                <a:latin typeface="Consolas" panose="020B0609020204030204"/>
              </a:rPr>
              <a:t>相比，</a:t>
            </a:r>
            <a:r>
              <a:rPr lang="en-US" altLang="zh-CN" sz="2000" dirty="0" smtClean="0">
                <a:solidFill>
                  <a:srgbClr val="0000FF"/>
                </a:solidFill>
                <a:highlight>
                  <a:srgbClr val="FFFFFF"/>
                </a:highlight>
                <a:latin typeface="Consolas" panose="020B0609020204030204"/>
              </a:rPr>
              <a:t>Socket</a:t>
            </a:r>
            <a:r>
              <a:rPr lang="zh-CN" altLang="en-US" sz="2000" dirty="0" smtClean="0">
                <a:solidFill>
                  <a:srgbClr val="0000FF"/>
                </a:solidFill>
                <a:highlight>
                  <a:srgbClr val="FFFFFF"/>
                </a:highlight>
                <a:latin typeface="Consolas" panose="020B0609020204030204"/>
              </a:rPr>
              <a:t>是以</a:t>
            </a:r>
            <a:r>
              <a:rPr lang="en-US" altLang="zh-CN" sz="2000" dirty="0" smtClean="0">
                <a:solidFill>
                  <a:srgbClr val="0000FF"/>
                </a:solidFill>
                <a:highlight>
                  <a:srgbClr val="FFFFFF"/>
                </a:highlight>
                <a:latin typeface="Consolas" panose="020B0609020204030204"/>
              </a:rPr>
              <a:t>IP</a:t>
            </a:r>
            <a:r>
              <a:rPr lang="zh-CN" altLang="en-US" sz="2000" dirty="0" smtClean="0">
                <a:solidFill>
                  <a:srgbClr val="0000FF"/>
                </a:solidFill>
                <a:highlight>
                  <a:srgbClr val="FFFFFF"/>
                </a:highlight>
                <a:latin typeface="Consolas" panose="020B0609020204030204"/>
              </a:rPr>
              <a:t>地址及端口号为连接对象的一个通信句柄，以端对端为通信模型的网络通信协议。</a:t>
            </a:r>
            <a:r>
              <a:rPr lang="en-US" altLang="zh-CN" sz="2000" dirty="0" smtClean="0">
                <a:solidFill>
                  <a:srgbClr val="0000FF"/>
                </a:solidFill>
                <a:highlight>
                  <a:srgbClr val="FFFFFF"/>
                </a:highlight>
                <a:latin typeface="Consolas" panose="020B0609020204030204"/>
              </a:rPr>
              <a:t>Socket</a:t>
            </a:r>
            <a:r>
              <a:rPr lang="zh-CN" altLang="en-US" sz="2000" dirty="0" smtClean="0">
                <a:solidFill>
                  <a:srgbClr val="0000FF"/>
                </a:solidFill>
                <a:highlight>
                  <a:srgbClr val="FFFFFF"/>
                </a:highlight>
                <a:latin typeface="Consolas" panose="020B0609020204030204"/>
              </a:rPr>
              <a:t>通信能够保持连接的持久性，</a:t>
            </a:r>
            <a:r>
              <a:rPr lang="en-US" altLang="zh-CN" sz="2000" dirty="0" smtClean="0">
                <a:solidFill>
                  <a:srgbClr val="0000FF"/>
                </a:solidFill>
                <a:highlight>
                  <a:srgbClr val="FFFFFF"/>
                </a:highlight>
                <a:latin typeface="Consolas" panose="020B0609020204030204"/>
              </a:rPr>
              <a:t>Socket</a:t>
            </a:r>
            <a:r>
              <a:rPr lang="zh-CN" altLang="en-US" sz="2000" dirty="0" smtClean="0">
                <a:solidFill>
                  <a:srgbClr val="0000FF"/>
                </a:solidFill>
                <a:highlight>
                  <a:srgbClr val="FFFFFF"/>
                </a:highlight>
                <a:latin typeface="Consolas" panose="020B0609020204030204"/>
              </a:rPr>
              <a:t>一旦与服务器成功连接，服务端的相应端口会处于开放状态。直到程序发出断开指令或者网络中断，</a:t>
            </a:r>
            <a:r>
              <a:rPr lang="en-US" altLang="zh-CN" sz="2000" dirty="0" smtClean="0">
                <a:solidFill>
                  <a:srgbClr val="0000FF"/>
                </a:solidFill>
                <a:highlight>
                  <a:srgbClr val="FFFFFF"/>
                </a:highlight>
                <a:latin typeface="Consolas" panose="020B0609020204030204"/>
              </a:rPr>
              <a:t>Socket</a:t>
            </a:r>
            <a:r>
              <a:rPr lang="zh-CN" altLang="en-US" sz="2000" dirty="0" smtClean="0">
                <a:solidFill>
                  <a:srgbClr val="0000FF"/>
                </a:solidFill>
                <a:highlight>
                  <a:srgbClr val="FFFFFF"/>
                </a:highlight>
                <a:latin typeface="Consolas" panose="020B0609020204030204"/>
              </a:rPr>
              <a:t>才会结束整个连接过程。</a:t>
            </a:r>
            <a:endParaRPr lang="en-US" altLang="zh-CN" sz="2000" dirty="0" smtClean="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en-US" altLang="zh-CN" sz="2000" dirty="0" smtClean="0">
                <a:solidFill>
                  <a:srgbClr val="0000FF"/>
                </a:solidFill>
                <a:highlight>
                  <a:srgbClr val="FFFFFF"/>
                </a:highlight>
                <a:latin typeface="Consolas" panose="020B0609020204030204"/>
              </a:rPr>
              <a:t>Socket</a:t>
            </a:r>
            <a:r>
              <a:rPr lang="zh-CN" altLang="en-US" sz="2000" dirty="0" smtClean="0">
                <a:solidFill>
                  <a:srgbClr val="0000FF"/>
                </a:solidFill>
                <a:highlight>
                  <a:srgbClr val="FFFFFF"/>
                </a:highlight>
                <a:latin typeface="Consolas" panose="020B0609020204030204"/>
              </a:rPr>
              <a:t>通信能够支持两种工作模式：</a:t>
            </a:r>
            <a:endParaRPr lang="en-US" altLang="zh-CN" sz="2000" dirty="0" smtClean="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	</a:t>
            </a:r>
            <a:r>
              <a:rPr lang="en-US" altLang="zh-CN" sz="2000" dirty="0" smtClean="0">
                <a:solidFill>
                  <a:srgbClr val="0000FF"/>
                </a:solidFill>
                <a:highlight>
                  <a:srgbClr val="FFFFFF"/>
                </a:highlight>
                <a:latin typeface="Consolas" panose="020B0609020204030204"/>
              </a:rPr>
              <a:t>TCP</a:t>
            </a:r>
            <a:r>
              <a:rPr lang="zh-CN" altLang="en-US" sz="2000" dirty="0" smtClean="0">
                <a:solidFill>
                  <a:srgbClr val="0000FF"/>
                </a:solidFill>
                <a:highlight>
                  <a:srgbClr val="FFFFFF"/>
                </a:highlight>
                <a:latin typeface="Consolas" panose="020B0609020204030204"/>
              </a:rPr>
              <a:t>模式：要发起连接，服务端必须处于工作状态，通信是顺序进行的。</a:t>
            </a:r>
            <a:endParaRPr lang="en-US" altLang="zh-CN" sz="2000" dirty="0" smtClean="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	</a:t>
            </a:r>
            <a:r>
              <a:rPr lang="en-US" altLang="zh-CN" sz="2000" dirty="0" smtClean="0">
                <a:solidFill>
                  <a:srgbClr val="0000FF"/>
                </a:solidFill>
                <a:highlight>
                  <a:srgbClr val="FFFFFF"/>
                </a:highlight>
                <a:latin typeface="Consolas" panose="020B0609020204030204"/>
              </a:rPr>
              <a:t>UDP</a:t>
            </a:r>
            <a:r>
              <a:rPr lang="zh-CN" altLang="en-US" sz="2000" dirty="0" smtClean="0">
                <a:solidFill>
                  <a:srgbClr val="0000FF"/>
                </a:solidFill>
                <a:highlight>
                  <a:srgbClr val="FFFFFF"/>
                </a:highlight>
                <a:latin typeface="Consolas" panose="020B0609020204030204"/>
              </a:rPr>
              <a:t>模式：不依赖于目标是否处于工作状态，并且通信时无序进行的。</a:t>
            </a:r>
            <a:endParaRPr lang="en-US" altLang="zh-CN" sz="2000" dirty="0">
              <a:solidFill>
                <a:srgbClr val="0000FF"/>
              </a:solidFill>
              <a:highlight>
                <a:srgbClr val="FFFFFF"/>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Socket</a:t>
            </a:r>
            <a:r>
              <a:rPr lang="zh-CN" altLang="en-US" b="1" dirty="0"/>
              <a:t>连接</a:t>
            </a:r>
            <a:endParaRPr lang="zh-CN" altLang="en-US" b="1" dirty="0"/>
          </a:p>
        </p:txBody>
      </p:sp>
      <p:sp>
        <p:nvSpPr>
          <p:cNvPr id="5" name="Text Placeholder 2"/>
          <p:cNvSpPr>
            <a:spLocks noGrp="1"/>
          </p:cNvSpPr>
          <p:nvPr>
            <p:ph type="body" sz="quarter" idx="10"/>
          </p:nvPr>
        </p:nvSpPr>
        <p:spPr>
          <a:xfrm>
            <a:off x="518318" y="1447800"/>
            <a:ext cx="11152188" cy="4813300"/>
          </a:xfrm>
        </p:spPr>
        <p:txBody>
          <a:bodyPr>
            <a:normAutofit/>
          </a:bodyPr>
          <a:lstStyle/>
          <a:p>
            <a:r>
              <a:rPr lang="zh-CN" altLang="en-US" sz="2000" dirty="0">
                <a:solidFill>
                  <a:srgbClr val="0000FF"/>
                </a:solidFill>
                <a:highlight>
                  <a:srgbClr val="FFFFFF"/>
                </a:highlight>
                <a:latin typeface="Consolas" panose="020B0609020204030204"/>
              </a:rPr>
              <a:t>在</a:t>
            </a:r>
            <a:r>
              <a:rPr lang="en-US" altLang="zh-CN" sz="2000" dirty="0">
                <a:solidFill>
                  <a:srgbClr val="0000FF"/>
                </a:solidFill>
                <a:highlight>
                  <a:srgbClr val="FFFFFF"/>
                </a:highlight>
                <a:latin typeface="Consolas" panose="020B0609020204030204"/>
              </a:rPr>
              <a:t>win10</a:t>
            </a:r>
            <a:r>
              <a:rPr lang="zh-CN" altLang="en-US" sz="2000" dirty="0">
                <a:solidFill>
                  <a:srgbClr val="0000FF"/>
                </a:solidFill>
                <a:highlight>
                  <a:srgbClr val="FFFFFF"/>
                </a:highlight>
                <a:latin typeface="Consolas" panose="020B0609020204030204"/>
              </a:rPr>
              <a:t>里，客户端的</a:t>
            </a:r>
            <a:r>
              <a:rPr lang="en-US" altLang="zh-CN" sz="2000" dirty="0">
                <a:solidFill>
                  <a:srgbClr val="0000FF"/>
                </a:solidFill>
                <a:highlight>
                  <a:srgbClr val="FFFFFF"/>
                </a:highlight>
                <a:latin typeface="Consolas" panose="020B0609020204030204"/>
              </a:rPr>
              <a:t>TCP</a:t>
            </a:r>
            <a:r>
              <a:rPr lang="zh-CN" altLang="en-US" sz="2000" dirty="0">
                <a:solidFill>
                  <a:srgbClr val="0000FF"/>
                </a:solidFill>
                <a:highlight>
                  <a:srgbClr val="FFFFFF"/>
                </a:highlight>
                <a:latin typeface="Consolas" panose="020B0609020204030204"/>
              </a:rPr>
              <a:t>连接主要依赖于</a:t>
            </a:r>
            <a:r>
              <a:rPr lang="en-US" altLang="zh-CN" sz="2000" dirty="0">
                <a:solidFill>
                  <a:srgbClr val="0000FF"/>
                </a:solidFill>
                <a:highlight>
                  <a:srgbClr val="FFFFFF"/>
                </a:highlight>
                <a:latin typeface="Consolas" panose="020B0609020204030204"/>
              </a:rPr>
              <a:t>StreamSocket</a:t>
            </a:r>
            <a:r>
              <a:rPr lang="zh-CN" altLang="en-US" sz="2000" dirty="0">
                <a:solidFill>
                  <a:srgbClr val="0000FF"/>
                </a:solidFill>
                <a:highlight>
                  <a:srgbClr val="FFFFFF"/>
                </a:highlight>
                <a:latin typeface="Consolas" panose="020B0609020204030204"/>
              </a:rPr>
              <a:t>类，对应的服务器端的</a:t>
            </a:r>
            <a:r>
              <a:rPr lang="en-US" altLang="zh-CN" sz="2000" dirty="0">
                <a:solidFill>
                  <a:srgbClr val="0000FF"/>
                </a:solidFill>
                <a:highlight>
                  <a:srgbClr val="FFFFFF"/>
                </a:highlight>
                <a:latin typeface="Consolas" panose="020B0609020204030204"/>
              </a:rPr>
              <a:t>socket</a:t>
            </a:r>
            <a:r>
              <a:rPr lang="zh-CN" altLang="en-US" sz="2000" dirty="0">
                <a:solidFill>
                  <a:srgbClr val="0000FF"/>
                </a:solidFill>
                <a:highlight>
                  <a:srgbClr val="FFFFFF"/>
                </a:highlight>
                <a:latin typeface="Consolas" panose="020B0609020204030204"/>
              </a:rPr>
              <a:t>监听则使用</a:t>
            </a:r>
            <a:r>
              <a:rPr lang="en-US" altLang="zh-CN" sz="2000" dirty="0">
                <a:solidFill>
                  <a:srgbClr val="0000FF"/>
                </a:solidFill>
                <a:highlight>
                  <a:srgbClr val="FFFFFF"/>
                </a:highlight>
                <a:latin typeface="Consolas" panose="020B0609020204030204"/>
              </a:rPr>
              <a:t>StreamSocketListener</a:t>
            </a:r>
            <a:r>
              <a:rPr lang="zh-CN" altLang="en-US" sz="2000" dirty="0">
                <a:solidFill>
                  <a:srgbClr val="0000FF"/>
                </a:solidFill>
                <a:highlight>
                  <a:srgbClr val="FFFFFF"/>
                </a:highlight>
                <a:latin typeface="Consolas" panose="020B0609020204030204"/>
              </a:rPr>
              <a:t>类。</a:t>
            </a:r>
            <a:endParaRPr lang="zh-CN" altLang="en-US" sz="2000" dirty="0">
              <a:solidFill>
                <a:srgbClr val="0000FF"/>
              </a:solidFill>
              <a:highlight>
                <a:srgbClr val="FFFFFF"/>
              </a:highlight>
              <a:latin typeface="Consolas" panose="020B0609020204030204"/>
            </a:endParaRPr>
          </a:p>
          <a:p>
            <a:endParaRPr lang="zh-CN" altLang="en-US" sz="2000" dirty="0">
              <a:solidFill>
                <a:srgbClr val="0000FF"/>
              </a:solidFill>
              <a:highlight>
                <a:srgbClr val="FFFFFF"/>
              </a:highlight>
              <a:latin typeface="Consolas" panose="020B0609020204030204"/>
            </a:endParaRPr>
          </a:p>
          <a:p>
            <a:r>
              <a:rPr lang="zh-CN" altLang="en-US" sz="2000" dirty="0">
                <a:solidFill>
                  <a:srgbClr val="0000FF"/>
                </a:solidFill>
                <a:highlight>
                  <a:srgbClr val="FFFFFF"/>
                </a:highlight>
                <a:latin typeface="Consolas" panose="020B0609020204030204"/>
              </a:rPr>
              <a:t>使用</a:t>
            </a:r>
            <a:r>
              <a:rPr lang="en-US" altLang="zh-CN" sz="2000" dirty="0">
                <a:solidFill>
                  <a:srgbClr val="0000FF"/>
                </a:solidFill>
                <a:highlight>
                  <a:srgbClr val="FFFFFF"/>
                </a:highlight>
                <a:latin typeface="Consolas" panose="020B0609020204030204"/>
              </a:rPr>
              <a:t>StreamSocket</a:t>
            </a:r>
            <a:r>
              <a:rPr lang="zh-CN" altLang="en-US" sz="2000" dirty="0">
                <a:solidFill>
                  <a:srgbClr val="0000FF"/>
                </a:solidFill>
                <a:highlight>
                  <a:srgbClr val="FFFFFF"/>
                </a:highlight>
                <a:latin typeface="Consolas" panose="020B0609020204030204"/>
              </a:rPr>
              <a:t>进行</a:t>
            </a:r>
            <a:r>
              <a:rPr lang="en-US" altLang="zh-CN" sz="2000" dirty="0">
                <a:solidFill>
                  <a:srgbClr val="0000FF"/>
                </a:solidFill>
                <a:highlight>
                  <a:srgbClr val="FFFFFF"/>
                </a:highlight>
                <a:latin typeface="Consolas" panose="020B0609020204030204"/>
              </a:rPr>
              <a:t>TCP</a:t>
            </a:r>
            <a:r>
              <a:rPr lang="zh-CN" altLang="en-US" sz="2000" dirty="0">
                <a:solidFill>
                  <a:srgbClr val="0000FF"/>
                </a:solidFill>
                <a:highlight>
                  <a:srgbClr val="FFFFFF"/>
                </a:highlight>
                <a:latin typeface="Consolas" panose="020B0609020204030204"/>
              </a:rPr>
              <a:t>编程的步骤如下：</a:t>
            </a:r>
            <a:endParaRPr lang="zh-CN" altLang="en-US" sz="2000" dirty="0">
              <a:solidFill>
                <a:srgbClr val="0000FF"/>
              </a:solidFill>
              <a:highlight>
                <a:srgbClr val="FFFFFF"/>
              </a:highlight>
              <a:latin typeface="Consolas" panose="020B0609020204030204"/>
            </a:endParaRPr>
          </a:p>
          <a:p>
            <a:endParaRPr lang="zh-CN" altLang="en-US"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1.</a:t>
            </a:r>
            <a:r>
              <a:rPr lang="zh-CN" altLang="en-US" sz="2000" dirty="0">
                <a:solidFill>
                  <a:srgbClr val="0000FF"/>
                </a:solidFill>
                <a:highlight>
                  <a:srgbClr val="FFFFFF"/>
                </a:highlight>
                <a:latin typeface="Consolas" panose="020B0609020204030204"/>
              </a:rPr>
              <a:t>创建一个</a:t>
            </a:r>
            <a:r>
              <a:rPr lang="en-US" altLang="zh-CN" sz="2000" dirty="0">
                <a:solidFill>
                  <a:srgbClr val="0000FF"/>
                </a:solidFill>
                <a:highlight>
                  <a:srgbClr val="FFFFFF"/>
                </a:highlight>
                <a:latin typeface="Consolas" panose="020B0609020204030204"/>
              </a:rPr>
              <a:t>StreamSocket</a:t>
            </a:r>
            <a:r>
              <a:rPr lang="zh-CN" altLang="en-US" sz="2000" dirty="0">
                <a:solidFill>
                  <a:srgbClr val="0000FF"/>
                </a:solidFill>
                <a:highlight>
                  <a:srgbClr val="FFFFFF"/>
                </a:highlight>
                <a:latin typeface="Consolas" panose="020B0609020204030204"/>
              </a:rPr>
              <a:t>对象。</a:t>
            </a:r>
            <a:endParaRPr lang="zh-CN" altLang="en-US"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StreamSocket socket = new StreamSocket();</a:t>
            </a:r>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2.</a:t>
            </a:r>
            <a:r>
              <a:rPr lang="zh-CN" altLang="en-US" sz="2000" dirty="0">
                <a:solidFill>
                  <a:srgbClr val="0000FF"/>
                </a:solidFill>
                <a:highlight>
                  <a:srgbClr val="FFFFFF"/>
                </a:highlight>
                <a:latin typeface="Consolas" panose="020B0609020204030204"/>
              </a:rPr>
              <a:t>调用</a:t>
            </a:r>
            <a:r>
              <a:rPr lang="en-US" altLang="zh-CN" sz="2000" dirty="0">
                <a:solidFill>
                  <a:srgbClr val="0000FF"/>
                </a:solidFill>
                <a:highlight>
                  <a:srgbClr val="FFFFFF"/>
                </a:highlight>
                <a:latin typeface="Consolas" panose="020B0609020204030204"/>
              </a:rPr>
              <a:t>ConnectAsync(HostName host, string port)</a:t>
            </a:r>
            <a:r>
              <a:rPr lang="zh-CN" altLang="en-US" sz="2000" dirty="0">
                <a:solidFill>
                  <a:srgbClr val="0000FF"/>
                </a:solidFill>
                <a:highlight>
                  <a:srgbClr val="FFFFFF"/>
                </a:highlight>
                <a:latin typeface="Consolas" panose="020B0609020204030204"/>
              </a:rPr>
              <a:t>与服务器建立</a:t>
            </a:r>
            <a:r>
              <a:rPr lang="en-US" altLang="zh-CN" sz="2000" dirty="0">
                <a:solidFill>
                  <a:srgbClr val="0000FF"/>
                </a:solidFill>
                <a:highlight>
                  <a:srgbClr val="FFFFFF"/>
                </a:highlight>
                <a:latin typeface="Consolas" panose="020B0609020204030204"/>
              </a:rPr>
              <a:t>TCP</a:t>
            </a:r>
            <a:r>
              <a:rPr lang="zh-CN" altLang="en-US" sz="2000" dirty="0">
                <a:solidFill>
                  <a:srgbClr val="0000FF"/>
                </a:solidFill>
                <a:highlight>
                  <a:srgbClr val="FFFFFF"/>
                </a:highlight>
                <a:latin typeface="Consolas" panose="020B0609020204030204"/>
              </a:rPr>
              <a:t>连接。</a:t>
            </a:r>
            <a:endParaRPr lang="zh-CN" altLang="en-US"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HostName host = new HostName(“192.168.1.1”);</a:t>
            </a:r>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string post = “80”;</a:t>
            </a:r>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await socket.ConnectAsync(host, port);</a:t>
            </a:r>
            <a:endParaRPr lang="en-US" altLang="zh-CN" sz="2000" dirty="0">
              <a:solidFill>
                <a:srgbClr val="0000FF"/>
              </a:solidFill>
              <a:highlight>
                <a:srgbClr val="FFFFFF"/>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Socket</a:t>
            </a:r>
            <a:r>
              <a:rPr lang="zh-CN" altLang="en-US" b="1" dirty="0"/>
              <a:t>连接</a:t>
            </a:r>
            <a:endParaRPr lang="zh-CN" altLang="en-US" b="1" dirty="0"/>
          </a:p>
        </p:txBody>
      </p:sp>
      <p:sp>
        <p:nvSpPr>
          <p:cNvPr id="5" name="Text Placeholder 2"/>
          <p:cNvSpPr>
            <a:spLocks noGrp="1"/>
          </p:cNvSpPr>
          <p:nvPr>
            <p:ph type="body" sz="quarter" idx="10"/>
          </p:nvPr>
        </p:nvSpPr>
        <p:spPr>
          <a:xfrm>
            <a:off x="518318" y="1447800"/>
            <a:ext cx="11152188" cy="4813300"/>
          </a:xfrm>
        </p:spPr>
        <p:txBody>
          <a:bodyPr>
            <a:normAutofit/>
          </a:bodyPr>
          <a:lstStyle/>
          <a:p>
            <a:r>
              <a:rPr lang="en-US" altLang="zh-CN" sz="2000" dirty="0" smtClean="0">
                <a:solidFill>
                  <a:srgbClr val="0000FF"/>
                </a:solidFill>
                <a:highlight>
                  <a:srgbClr val="FFFFFF"/>
                </a:highlight>
                <a:latin typeface="Consolas" panose="020B0609020204030204"/>
              </a:rPr>
              <a:t>3. </a:t>
            </a:r>
            <a:r>
              <a:rPr lang="zh-CN" altLang="en-US" sz="2000" dirty="0" smtClean="0">
                <a:solidFill>
                  <a:srgbClr val="0000FF"/>
                </a:solidFill>
                <a:highlight>
                  <a:srgbClr val="FFFFFF"/>
                </a:highlight>
                <a:latin typeface="Consolas" panose="020B0609020204030204"/>
              </a:rPr>
              <a:t>发送和接收数据</a:t>
            </a:r>
            <a:endParaRPr lang="en-US" altLang="zh-CN" sz="2000" dirty="0">
              <a:solidFill>
                <a:srgbClr val="000000"/>
              </a:solidFill>
              <a:highlight>
                <a:srgbClr val="FFFFFF"/>
              </a:highlight>
              <a:latin typeface="Consolas" panose="020B0609020204030204"/>
            </a:endParaRPr>
          </a:p>
          <a:p>
            <a:r>
              <a:rPr lang="en-US" altLang="zh-CN" sz="2000" dirty="0" smtClean="0">
                <a:solidFill>
                  <a:srgbClr val="000000"/>
                </a:solidFill>
                <a:highlight>
                  <a:srgbClr val="FFFFFF"/>
                </a:highlight>
                <a:latin typeface="Consolas" panose="020B0609020204030204"/>
              </a:rPr>
              <a:t>	</a:t>
            </a:r>
            <a:r>
              <a:rPr lang="en-US" altLang="zh-CN" sz="2000" dirty="0">
                <a:solidFill>
                  <a:srgbClr val="0000FF"/>
                </a:solidFill>
                <a:highlight>
                  <a:srgbClr val="FFFFFF"/>
                </a:highlight>
                <a:latin typeface="Consolas" panose="020B0609020204030204"/>
              </a:rPr>
              <a:t>public</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DataWriter</a:t>
            </a:r>
            <a:r>
              <a:rPr lang="en-US" altLang="zh-CN" sz="2000" dirty="0">
                <a:solidFill>
                  <a:srgbClr val="000000"/>
                </a:solidFill>
                <a:highlight>
                  <a:srgbClr val="FFFFFF"/>
                </a:highlight>
                <a:latin typeface="Consolas" panose="020B0609020204030204"/>
              </a:rPr>
              <a:t> writer;</a:t>
            </a:r>
            <a:endParaRPr lang="en-US" altLang="zh-CN" sz="2000" dirty="0">
              <a:solidFill>
                <a:srgbClr val="000000"/>
              </a:solidFill>
              <a:highlight>
                <a:srgbClr val="FFFFFF"/>
              </a:highlight>
              <a:latin typeface="Consolas" panose="020B0609020204030204"/>
            </a:endParaRPr>
          </a:p>
          <a:p>
            <a:r>
              <a:rPr lang="en-US" altLang="zh-CN" sz="2000" dirty="0" smtClean="0">
                <a:solidFill>
                  <a:srgbClr val="0000FF"/>
                </a:solidFill>
                <a:highlight>
                  <a:srgbClr val="FFFFFF"/>
                </a:highlight>
                <a:latin typeface="Consolas" panose="020B0609020204030204"/>
              </a:rPr>
              <a:t>	public</a:t>
            </a:r>
            <a:r>
              <a:rPr lang="en-US" altLang="zh-CN" sz="2000" dirty="0" smtClean="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DataReader</a:t>
            </a:r>
            <a:r>
              <a:rPr lang="en-US" altLang="zh-CN" sz="2000" dirty="0">
                <a:solidFill>
                  <a:srgbClr val="000000"/>
                </a:solidFill>
                <a:highlight>
                  <a:srgbClr val="FFFFFF"/>
                </a:highlight>
                <a:latin typeface="Consolas" panose="020B0609020204030204"/>
              </a:rPr>
              <a:t> reader;</a:t>
            </a:r>
            <a:endParaRPr lang="en-US" altLang="zh-CN" sz="2000" dirty="0">
              <a:solidFill>
                <a:srgbClr val="000000"/>
              </a:solidFill>
              <a:highlight>
                <a:srgbClr val="FFFFFF"/>
              </a:highlight>
              <a:latin typeface="Consolas" panose="020B0609020204030204"/>
            </a:endParaRPr>
          </a:p>
          <a:p>
            <a:r>
              <a:rPr lang="en-US" altLang="zh-CN" sz="2000" dirty="0" smtClean="0">
                <a:solidFill>
                  <a:srgbClr val="008000"/>
                </a:solidFill>
                <a:highlight>
                  <a:srgbClr val="FFFFFF"/>
                </a:highlight>
                <a:latin typeface="Consolas" panose="020B0609020204030204"/>
              </a:rPr>
              <a:t>	//</a:t>
            </a:r>
            <a:r>
              <a:rPr lang="zh-CN" altLang="en-US" sz="2000" dirty="0" smtClean="0">
                <a:solidFill>
                  <a:srgbClr val="008000"/>
                </a:solidFill>
                <a:highlight>
                  <a:srgbClr val="FFFFFF"/>
                </a:highlight>
                <a:latin typeface="Consolas" panose="020B0609020204030204"/>
              </a:rPr>
              <a:t>写入</a:t>
            </a:r>
            <a:r>
              <a:rPr lang="zh-CN" altLang="en-US" sz="2000" dirty="0">
                <a:solidFill>
                  <a:srgbClr val="008000"/>
                </a:solidFill>
                <a:highlight>
                  <a:srgbClr val="FFFFFF"/>
                </a:highlight>
                <a:latin typeface="Consolas" panose="020B0609020204030204"/>
              </a:rPr>
              <a:t>数据流</a:t>
            </a:r>
            <a:endParaRPr lang="zh-CN" altLang="en-US" sz="2000" dirty="0">
              <a:solidFill>
                <a:srgbClr val="000000"/>
              </a:solidFill>
              <a:highlight>
                <a:srgbClr val="FFFFFF"/>
              </a:highlight>
              <a:latin typeface="Consolas" panose="020B0609020204030204"/>
            </a:endParaRPr>
          </a:p>
          <a:p>
            <a:r>
              <a:rPr lang="en-US" altLang="zh-CN" sz="2000" dirty="0" smtClean="0">
                <a:solidFill>
                  <a:srgbClr val="000000"/>
                </a:solidFill>
                <a:highlight>
                  <a:srgbClr val="FFFFFF"/>
                </a:highlight>
                <a:latin typeface="Consolas" panose="020B0609020204030204"/>
              </a:rPr>
              <a:t>	writer </a:t>
            </a:r>
            <a:r>
              <a:rPr lang="en-US" altLang="zh-CN" sz="2000" dirty="0">
                <a:solidFill>
                  <a:srgbClr val="000000"/>
                </a:solidFill>
                <a:highlight>
                  <a:srgbClr val="FFFFFF"/>
                </a:highlight>
                <a:latin typeface="Consolas" panose="020B0609020204030204"/>
              </a:rPr>
              <a:t>= </a:t>
            </a:r>
            <a:r>
              <a:rPr lang="en-US" altLang="zh-CN" sz="2000" dirty="0">
                <a:solidFill>
                  <a:srgbClr val="0000FF"/>
                </a:solidFill>
                <a:highlight>
                  <a:srgbClr val="FFFFFF"/>
                </a:highlight>
                <a:latin typeface="Consolas" panose="020B0609020204030204"/>
              </a:rPr>
              <a:t>new</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DataWriter</a:t>
            </a:r>
            <a:r>
              <a:rPr lang="en-US" altLang="zh-CN" sz="2000" dirty="0">
                <a:solidFill>
                  <a:srgbClr val="000000"/>
                </a:solidFill>
                <a:highlight>
                  <a:srgbClr val="FFFFFF"/>
                </a:highlight>
                <a:latin typeface="Consolas" panose="020B0609020204030204"/>
              </a:rPr>
              <a:t>(</a:t>
            </a:r>
            <a:r>
              <a:rPr lang="en-US" altLang="zh-CN" sz="2000" dirty="0" err="1">
                <a:solidFill>
                  <a:srgbClr val="000000"/>
                </a:solidFill>
                <a:highlight>
                  <a:srgbClr val="FFFFFF"/>
                </a:highlight>
                <a:latin typeface="Consolas" panose="020B0609020204030204"/>
              </a:rPr>
              <a:t>socket.OutputStream</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smtClean="0">
                <a:solidFill>
                  <a:srgbClr val="000000"/>
                </a:solidFill>
                <a:highlight>
                  <a:srgbClr val="FFFFFF"/>
                </a:highlight>
                <a:latin typeface="Consolas" panose="020B0609020204030204"/>
              </a:rPr>
              <a:t>	</a:t>
            </a:r>
            <a:r>
              <a:rPr lang="en-US" altLang="zh-CN" sz="2000" dirty="0" err="1" smtClean="0">
                <a:solidFill>
                  <a:srgbClr val="000000"/>
                </a:solidFill>
                <a:highlight>
                  <a:srgbClr val="FFFFFF"/>
                </a:highlight>
                <a:latin typeface="Consolas" panose="020B0609020204030204"/>
              </a:rPr>
              <a:t>writer.WriteString</a:t>
            </a:r>
            <a:r>
              <a:rPr lang="en-US" altLang="zh-CN" sz="2000" dirty="0" smtClean="0">
                <a:solidFill>
                  <a:srgbClr val="000000"/>
                </a:solidFill>
                <a:highlight>
                  <a:srgbClr val="FFFFFF"/>
                </a:highlight>
                <a:latin typeface="Consolas" panose="020B0609020204030204"/>
              </a:rPr>
              <a:t>(</a:t>
            </a:r>
            <a:r>
              <a:rPr lang="en-US" altLang="zh-CN" sz="2000" dirty="0" err="1" smtClean="0">
                <a:solidFill>
                  <a:srgbClr val="000000"/>
                </a:solidFill>
                <a:highlight>
                  <a:srgbClr val="FFFFFF"/>
                </a:highlight>
                <a:latin typeface="Consolas" panose="020B0609020204030204"/>
              </a:rPr>
              <a:t>str</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smtClean="0">
                <a:solidFill>
                  <a:srgbClr val="008000"/>
                </a:solidFill>
                <a:highlight>
                  <a:srgbClr val="FFFFFF"/>
                </a:highlight>
                <a:latin typeface="Consolas" panose="020B0609020204030204"/>
              </a:rPr>
              <a:t>	//</a:t>
            </a:r>
            <a:r>
              <a:rPr lang="zh-CN" altLang="en-US" sz="2000" dirty="0">
                <a:solidFill>
                  <a:srgbClr val="008000"/>
                </a:solidFill>
                <a:highlight>
                  <a:srgbClr val="FFFFFF"/>
                </a:highlight>
                <a:latin typeface="Consolas" panose="020B0609020204030204"/>
              </a:rPr>
              <a:t>异步发送数据</a:t>
            </a:r>
            <a:endParaRPr lang="zh-CN" altLang="en-US" sz="2000" dirty="0">
              <a:solidFill>
                <a:srgbClr val="000000"/>
              </a:solidFill>
              <a:highlight>
                <a:srgbClr val="FFFFFF"/>
              </a:highlight>
              <a:latin typeface="Consolas" panose="020B0609020204030204"/>
            </a:endParaRPr>
          </a:p>
          <a:p>
            <a:r>
              <a:rPr lang="en-US" altLang="zh-CN" sz="2000" dirty="0" smtClean="0">
                <a:solidFill>
                  <a:srgbClr val="000000"/>
                </a:solidFill>
                <a:highlight>
                  <a:srgbClr val="FFFFFF"/>
                </a:highlight>
                <a:latin typeface="Consolas" panose="020B0609020204030204"/>
              </a:rPr>
              <a:t>	await </a:t>
            </a:r>
            <a:r>
              <a:rPr lang="en-US" altLang="zh-CN" sz="2000" dirty="0" err="1">
                <a:solidFill>
                  <a:srgbClr val="000000"/>
                </a:solidFill>
                <a:highlight>
                  <a:srgbClr val="FFFFFF"/>
                </a:highlight>
                <a:latin typeface="Consolas" panose="020B0609020204030204"/>
              </a:rPr>
              <a:t>writer.StoreAsync</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smtClean="0">
                <a:solidFill>
                  <a:srgbClr val="008000"/>
                </a:solidFill>
                <a:highlight>
                  <a:srgbClr val="FFFFFF"/>
                </a:highlight>
                <a:latin typeface="Consolas" panose="020B0609020204030204"/>
              </a:rPr>
              <a:t>	//</a:t>
            </a:r>
            <a:r>
              <a:rPr lang="zh-CN" altLang="en-US" sz="2000" dirty="0">
                <a:solidFill>
                  <a:srgbClr val="008000"/>
                </a:solidFill>
                <a:highlight>
                  <a:srgbClr val="FFFFFF"/>
                </a:highlight>
                <a:latin typeface="Consolas" panose="020B0609020204030204"/>
              </a:rPr>
              <a:t>读取数据流</a:t>
            </a:r>
            <a:endParaRPr lang="zh-CN" altLang="en-US" sz="2000" dirty="0">
              <a:solidFill>
                <a:srgbClr val="000000"/>
              </a:solidFill>
              <a:highlight>
                <a:srgbClr val="FFFFFF"/>
              </a:highlight>
              <a:latin typeface="Consolas" panose="020B0609020204030204"/>
            </a:endParaRPr>
          </a:p>
          <a:p>
            <a:r>
              <a:rPr lang="en-US" altLang="zh-CN" sz="2000" dirty="0" smtClean="0">
                <a:solidFill>
                  <a:srgbClr val="000000"/>
                </a:solidFill>
                <a:highlight>
                  <a:srgbClr val="FFFFFF"/>
                </a:highlight>
                <a:latin typeface="Consolas" panose="020B0609020204030204"/>
              </a:rPr>
              <a:t>	reader </a:t>
            </a:r>
            <a:r>
              <a:rPr lang="en-US" altLang="zh-CN" sz="2000" dirty="0">
                <a:solidFill>
                  <a:srgbClr val="000000"/>
                </a:solidFill>
                <a:highlight>
                  <a:srgbClr val="FFFFFF"/>
                </a:highlight>
                <a:latin typeface="Consolas" panose="020B0609020204030204"/>
              </a:rPr>
              <a:t>= </a:t>
            </a:r>
            <a:r>
              <a:rPr lang="en-US" altLang="zh-CN" sz="2000" dirty="0">
                <a:solidFill>
                  <a:srgbClr val="0000FF"/>
                </a:solidFill>
                <a:highlight>
                  <a:srgbClr val="FFFFFF"/>
                </a:highlight>
                <a:latin typeface="Consolas" panose="020B0609020204030204"/>
              </a:rPr>
              <a:t>new</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DataReader</a:t>
            </a:r>
            <a:r>
              <a:rPr lang="en-US" altLang="zh-CN" sz="2000" dirty="0">
                <a:solidFill>
                  <a:srgbClr val="000000"/>
                </a:solidFill>
                <a:highlight>
                  <a:srgbClr val="FFFFFF"/>
                </a:highlight>
                <a:latin typeface="Consolas" panose="020B0609020204030204"/>
              </a:rPr>
              <a:t>(</a:t>
            </a:r>
            <a:r>
              <a:rPr lang="en-US" altLang="zh-CN" sz="2000" dirty="0" err="1">
                <a:solidFill>
                  <a:srgbClr val="000000"/>
                </a:solidFill>
                <a:highlight>
                  <a:srgbClr val="FFFFFF"/>
                </a:highlight>
                <a:latin typeface="Consolas" panose="020B0609020204030204"/>
              </a:rPr>
              <a:t>socket.InputStream</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smtClean="0">
                <a:solidFill>
                  <a:srgbClr val="000000"/>
                </a:solidFill>
                <a:highlight>
                  <a:srgbClr val="FFFFFF"/>
                </a:highlight>
                <a:latin typeface="Consolas" panose="020B0609020204030204"/>
              </a:rPr>
              <a:t>	</a:t>
            </a:r>
            <a:r>
              <a:rPr lang="en-US" altLang="zh-CN" sz="2000" dirty="0" err="1" smtClean="0">
                <a:solidFill>
                  <a:srgbClr val="000000"/>
                </a:solidFill>
                <a:highlight>
                  <a:srgbClr val="FFFFFF"/>
                </a:highlight>
                <a:latin typeface="Consolas" panose="020B0609020204030204"/>
              </a:rPr>
              <a:t>reader.InputStreamOptions</a:t>
            </a:r>
            <a:r>
              <a:rPr lang="en-US" altLang="zh-CN" sz="2000" dirty="0" smtClean="0">
                <a:solidFill>
                  <a:srgbClr val="000000"/>
                </a:solidFill>
                <a:highlight>
                  <a:srgbClr val="FFFFFF"/>
                </a:highlight>
                <a:latin typeface="Consolas" panose="020B0609020204030204"/>
              </a:rPr>
              <a:t> </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InputStreamOptions.Partial</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smtClean="0">
                <a:solidFill>
                  <a:srgbClr val="000000"/>
                </a:solidFill>
                <a:highlight>
                  <a:srgbClr val="FFFFFF"/>
                </a:highlight>
                <a:latin typeface="Consolas" panose="020B0609020204030204"/>
              </a:rPr>
              <a:t>	await </a:t>
            </a:r>
            <a:r>
              <a:rPr lang="en-US" altLang="zh-CN" sz="2000" dirty="0" err="1">
                <a:solidFill>
                  <a:srgbClr val="000000"/>
                </a:solidFill>
                <a:highlight>
                  <a:srgbClr val="FFFFFF"/>
                </a:highlight>
                <a:latin typeface="Consolas" panose="020B0609020204030204"/>
              </a:rPr>
              <a:t>reader.LoadAsync</a:t>
            </a:r>
            <a:r>
              <a:rPr lang="en-US" altLang="zh-CN" sz="2000" dirty="0">
                <a:solidFill>
                  <a:srgbClr val="000000"/>
                </a:solidFill>
                <a:highlight>
                  <a:srgbClr val="FFFFFF"/>
                </a:highlight>
                <a:latin typeface="Consolas" panose="020B0609020204030204"/>
              </a:rPr>
              <a:t>(1024);</a:t>
            </a:r>
            <a:endParaRPr lang="en-US" altLang="zh-CN" sz="2000" dirty="0">
              <a:solidFill>
                <a:srgbClr val="000000"/>
              </a:solidFill>
              <a:highlight>
                <a:srgbClr val="FFFFFF"/>
              </a:highlight>
              <a:latin typeface="Consolas" panose="020B0609020204030204"/>
            </a:endParaRPr>
          </a:p>
          <a:p>
            <a:r>
              <a:rPr lang="en-US" altLang="zh-CN" sz="2000" dirty="0" smtClean="0">
                <a:solidFill>
                  <a:srgbClr val="0000FF"/>
                </a:solidFill>
                <a:highlight>
                  <a:srgbClr val="FFFFFF"/>
                </a:highlight>
                <a:latin typeface="Consolas" panose="020B0609020204030204"/>
              </a:rPr>
              <a:t>	string</a:t>
            </a:r>
            <a:r>
              <a:rPr lang="en-US" altLang="zh-CN" sz="2000" dirty="0" smtClean="0">
                <a:solidFill>
                  <a:srgbClr val="000000"/>
                </a:solidFill>
                <a:highlight>
                  <a:srgbClr val="FFFFFF"/>
                </a:highlight>
                <a:latin typeface="Consolas" panose="020B0609020204030204"/>
              </a:rPr>
              <a:t> </a:t>
            </a:r>
            <a:r>
              <a:rPr lang="en-US" altLang="zh-CN" sz="2000" dirty="0">
                <a:solidFill>
                  <a:srgbClr val="000000"/>
                </a:solidFill>
                <a:highlight>
                  <a:srgbClr val="FFFFFF"/>
                </a:highlight>
                <a:latin typeface="Consolas" panose="020B0609020204030204"/>
              </a:rPr>
              <a:t>data = </a:t>
            </a:r>
            <a:r>
              <a:rPr lang="en-US" altLang="zh-CN" sz="2000" dirty="0" err="1">
                <a:solidFill>
                  <a:srgbClr val="000000"/>
                </a:solidFill>
                <a:highlight>
                  <a:srgbClr val="FFFFFF"/>
                </a:highlight>
                <a:latin typeface="Consolas" panose="020B0609020204030204"/>
              </a:rPr>
              <a:t>reader.ReadString</a:t>
            </a:r>
            <a:r>
              <a:rPr lang="en-US" altLang="zh-CN" sz="2000" dirty="0">
                <a:solidFill>
                  <a:srgbClr val="000000"/>
                </a:solidFill>
                <a:highlight>
                  <a:srgbClr val="FFFFFF"/>
                </a:highlight>
                <a:latin typeface="Consolas" panose="020B0609020204030204"/>
              </a:rPr>
              <a:t>(</a:t>
            </a:r>
            <a:r>
              <a:rPr lang="en-US" altLang="zh-CN" sz="2000" dirty="0" err="1">
                <a:solidFill>
                  <a:srgbClr val="000000"/>
                </a:solidFill>
                <a:highlight>
                  <a:srgbClr val="FFFFFF"/>
                </a:highlight>
                <a:latin typeface="Consolas" panose="020B0609020204030204"/>
              </a:rPr>
              <a:t>reader.UnconsumedBufferLength</a:t>
            </a:r>
            <a:r>
              <a:rPr lang="en-US" altLang="zh-CN" sz="2000" dirty="0" smtClean="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Socket</a:t>
            </a:r>
            <a:r>
              <a:rPr lang="zh-CN" altLang="en-US" b="1" dirty="0"/>
              <a:t>连接</a:t>
            </a:r>
            <a:endParaRPr lang="zh-CN" altLang="en-US" b="1" dirty="0"/>
          </a:p>
        </p:txBody>
      </p:sp>
      <p:sp>
        <p:nvSpPr>
          <p:cNvPr id="5" name="Text Placeholder 2"/>
          <p:cNvSpPr>
            <a:spLocks noGrp="1"/>
          </p:cNvSpPr>
          <p:nvPr>
            <p:ph type="body" sz="quarter" idx="10"/>
          </p:nvPr>
        </p:nvSpPr>
        <p:spPr>
          <a:xfrm>
            <a:off x="518318" y="1447800"/>
            <a:ext cx="11152188" cy="4813300"/>
          </a:xfrm>
        </p:spPr>
        <p:txBody>
          <a:bodyPr>
            <a:normAutofit/>
          </a:bodyPr>
          <a:lstStyle/>
          <a:p>
            <a:r>
              <a:rPr lang="en-US" altLang="zh-CN" sz="2000" dirty="0" smtClean="0">
                <a:solidFill>
                  <a:srgbClr val="0000FF"/>
                </a:solidFill>
                <a:highlight>
                  <a:srgbClr val="FFFFFF"/>
                </a:highlight>
                <a:latin typeface="Consolas" panose="020B0609020204030204"/>
              </a:rPr>
              <a:t>3. </a:t>
            </a:r>
            <a:r>
              <a:rPr lang="zh-CN" altLang="en-US" sz="2000" dirty="0" smtClean="0">
                <a:solidFill>
                  <a:srgbClr val="0000FF"/>
                </a:solidFill>
                <a:highlight>
                  <a:srgbClr val="FFFFFF"/>
                </a:highlight>
                <a:latin typeface="Consolas" panose="020B0609020204030204"/>
              </a:rPr>
              <a:t>关闭通信</a:t>
            </a:r>
            <a:endParaRPr lang="zh-CN" altLang="en-US" sz="2000" dirty="0" smtClean="0">
              <a:solidFill>
                <a:srgbClr val="0000FF"/>
              </a:solidFill>
              <a:highlight>
                <a:srgbClr val="FFFFFF"/>
              </a:highlight>
              <a:latin typeface="Consolas" panose="020B0609020204030204"/>
            </a:endParaRPr>
          </a:p>
          <a:p>
            <a:endParaRPr lang="en-US" altLang="zh-CN" sz="2000" dirty="0">
              <a:solidFill>
                <a:srgbClr val="000000"/>
              </a:solidFill>
              <a:highlight>
                <a:srgbClr val="FFFFFF"/>
              </a:highlight>
              <a:latin typeface="Consolas" panose="020B0609020204030204"/>
            </a:endParaRPr>
          </a:p>
          <a:p>
            <a:r>
              <a:rPr lang="en-US" altLang="zh-CN" sz="2000" dirty="0" smtClean="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reader.Dispose</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a:p>
            <a:r>
              <a:rPr lang="en-US" altLang="zh-CN" sz="2000" dirty="0" smtClean="0">
                <a:solidFill>
                  <a:srgbClr val="000000"/>
                </a:solidFill>
                <a:highlight>
                  <a:srgbClr val="FFFFFF"/>
                </a:highlight>
                <a:latin typeface="Consolas" panose="020B0609020204030204"/>
              </a:rPr>
              <a:t>	</a:t>
            </a:r>
            <a:r>
              <a:rPr lang="en-US" altLang="zh-CN" sz="2000" dirty="0" err="1" smtClean="0">
                <a:solidFill>
                  <a:srgbClr val="000000"/>
                </a:solidFill>
                <a:highlight>
                  <a:srgbClr val="FFFFFF"/>
                </a:highlight>
                <a:latin typeface="Consolas" panose="020B0609020204030204"/>
              </a:rPr>
              <a:t>writer.Dispose</a:t>
            </a:r>
            <a:r>
              <a:rPr lang="en-US" altLang="zh-CN" sz="2000" dirty="0">
                <a:solidFill>
                  <a:srgbClr val="000000"/>
                </a:solidFill>
                <a:highlight>
                  <a:srgbClr val="FFFFFF"/>
                </a:highlight>
                <a:latin typeface="Consolas" panose="020B0609020204030204"/>
              </a:rPr>
              <a:t>()</a:t>
            </a:r>
            <a:r>
              <a:rPr lang="zh-CN" altLang="en-US" sz="2000" dirty="0">
                <a:solidFill>
                  <a:srgbClr val="000000"/>
                </a:solidFill>
                <a:highlight>
                  <a:srgbClr val="FFFFFF"/>
                </a:highlight>
                <a:latin typeface="Consolas" panose="020B0609020204030204"/>
              </a:rPr>
              <a:t>；</a:t>
            </a:r>
            <a:endParaRPr lang="zh-CN" altLang="en-US" sz="2000" dirty="0">
              <a:solidFill>
                <a:srgbClr val="000000"/>
              </a:solidFill>
              <a:highlight>
                <a:srgbClr val="FFFFFF"/>
              </a:highlight>
              <a:latin typeface="Consolas" panose="020B0609020204030204"/>
            </a:endParaRPr>
          </a:p>
          <a:p>
            <a:r>
              <a:rPr lang="en-US" altLang="zh-CN" sz="2000" dirty="0" smtClean="0">
                <a:solidFill>
                  <a:srgbClr val="000000"/>
                </a:solidFill>
                <a:highlight>
                  <a:srgbClr val="FFFFFF"/>
                </a:highlight>
                <a:latin typeface="Consolas" panose="020B0609020204030204"/>
              </a:rPr>
              <a:t>	</a:t>
            </a:r>
            <a:r>
              <a:rPr lang="en-US" altLang="zh-CN" sz="2000" dirty="0" err="1" smtClean="0">
                <a:solidFill>
                  <a:srgbClr val="000000"/>
                </a:solidFill>
                <a:highlight>
                  <a:srgbClr val="FFFFFF"/>
                </a:highlight>
                <a:latin typeface="Consolas" panose="020B0609020204030204"/>
              </a:rPr>
              <a:t>socket.Dispose</a:t>
            </a:r>
            <a:r>
              <a:rPr lang="en-US" altLang="zh-CN" sz="2000" dirty="0">
                <a:solidFill>
                  <a:srgbClr val="000000"/>
                </a:solidFill>
                <a:highlight>
                  <a:srgbClr val="FFFFFF"/>
                </a:highlight>
                <a:latin typeface="Consolas" panose="020B0609020204030204"/>
              </a:rPr>
              <a:t>();</a:t>
            </a:r>
            <a:endParaRPr lang="en-US" altLang="zh-CN" sz="2000" dirty="0">
              <a:solidFill>
                <a:srgbClr val="000000"/>
              </a:solidFill>
              <a:highlight>
                <a:srgbClr val="FFFFFF"/>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Socket</a:t>
            </a:r>
            <a:r>
              <a:rPr lang="zh-CN" altLang="en-US" b="1" dirty="0"/>
              <a:t>连接</a:t>
            </a:r>
            <a:endParaRPr lang="zh-CN" altLang="en-US" b="1" dirty="0"/>
          </a:p>
        </p:txBody>
      </p:sp>
      <p:sp>
        <p:nvSpPr>
          <p:cNvPr id="5" name="Text Placeholder 2"/>
          <p:cNvSpPr>
            <a:spLocks noGrp="1"/>
          </p:cNvSpPr>
          <p:nvPr>
            <p:ph type="body" sz="quarter" idx="10"/>
          </p:nvPr>
        </p:nvSpPr>
        <p:spPr>
          <a:xfrm>
            <a:off x="518318" y="1447800"/>
            <a:ext cx="11152188" cy="4813300"/>
          </a:xfrm>
        </p:spPr>
        <p:txBody>
          <a:bodyPr>
            <a:normAutofit/>
          </a:bodyPr>
          <a:lstStyle/>
          <a:p>
            <a:r>
              <a:rPr lang="zh-CN" altLang="en-US" sz="2000" dirty="0">
                <a:solidFill>
                  <a:srgbClr val="000000"/>
                </a:solidFill>
                <a:highlight>
                  <a:srgbClr val="FFFFFF"/>
                </a:highlight>
                <a:latin typeface="Consolas" panose="020B0609020204030204"/>
              </a:rPr>
              <a:t>在</a:t>
            </a:r>
            <a:r>
              <a:rPr lang="en-US" altLang="zh-CN" sz="2000" dirty="0">
                <a:solidFill>
                  <a:srgbClr val="000000"/>
                </a:solidFill>
                <a:highlight>
                  <a:srgbClr val="FFFFFF"/>
                </a:highlight>
                <a:latin typeface="Consolas" panose="020B0609020204030204"/>
              </a:rPr>
              <a:t>win10</a:t>
            </a:r>
            <a:r>
              <a:rPr lang="zh-CN" altLang="en-US" sz="2000" dirty="0">
                <a:solidFill>
                  <a:srgbClr val="000000"/>
                </a:solidFill>
                <a:highlight>
                  <a:srgbClr val="FFFFFF"/>
                </a:highlight>
                <a:latin typeface="Consolas" panose="020B0609020204030204"/>
              </a:rPr>
              <a:t>应用程序里，不仅仅可以创建客户端的</a:t>
            </a:r>
            <a:r>
              <a:rPr lang="en-US" altLang="zh-CN" sz="2000" dirty="0">
                <a:solidFill>
                  <a:srgbClr val="000000"/>
                </a:solidFill>
                <a:highlight>
                  <a:srgbClr val="FFFFFF"/>
                </a:highlight>
                <a:latin typeface="Consolas" panose="020B0609020204030204"/>
              </a:rPr>
              <a:t>TCP</a:t>
            </a:r>
            <a:r>
              <a:rPr lang="zh-CN" altLang="en-US" sz="2000" dirty="0">
                <a:solidFill>
                  <a:srgbClr val="000000"/>
                </a:solidFill>
                <a:highlight>
                  <a:srgbClr val="FFFFFF"/>
                </a:highlight>
                <a:latin typeface="Consolas" panose="020B0609020204030204"/>
              </a:rPr>
              <a:t>程序，还可以创建服务器端的服务，来实现对客户端的</a:t>
            </a:r>
            <a:r>
              <a:rPr lang="en-US" altLang="zh-CN" sz="2000" dirty="0">
                <a:solidFill>
                  <a:srgbClr val="000000"/>
                </a:solidFill>
                <a:highlight>
                  <a:srgbClr val="FFFFFF"/>
                </a:highlight>
                <a:latin typeface="Consolas" panose="020B0609020204030204"/>
              </a:rPr>
              <a:t>socket</a:t>
            </a:r>
            <a:r>
              <a:rPr lang="zh-CN" altLang="en-US" sz="2000" dirty="0">
                <a:solidFill>
                  <a:srgbClr val="000000"/>
                </a:solidFill>
                <a:highlight>
                  <a:srgbClr val="FFFFFF"/>
                </a:highlight>
                <a:latin typeface="Consolas" panose="020B0609020204030204"/>
              </a:rPr>
              <a:t>连接和发送消息的监听。我们可以通过</a:t>
            </a:r>
            <a:r>
              <a:rPr lang="en-US" altLang="zh-CN" sz="2000" dirty="0">
                <a:solidFill>
                  <a:srgbClr val="000000"/>
                </a:solidFill>
                <a:highlight>
                  <a:srgbClr val="FFFFFF"/>
                </a:highlight>
                <a:latin typeface="Consolas" panose="020B0609020204030204"/>
              </a:rPr>
              <a:t>StreamSocketListener</a:t>
            </a:r>
            <a:r>
              <a:rPr lang="zh-CN" altLang="en-US" sz="2000" dirty="0">
                <a:solidFill>
                  <a:srgbClr val="000000"/>
                </a:solidFill>
                <a:highlight>
                  <a:srgbClr val="FFFFFF"/>
                </a:highlight>
                <a:latin typeface="Consolas" panose="020B0609020204030204"/>
              </a:rPr>
              <a:t>来实现监听的操作：</a:t>
            </a:r>
            <a:endParaRPr lang="zh-CN" altLang="en-US" sz="2000" dirty="0">
              <a:solidFill>
                <a:srgbClr val="000000"/>
              </a:solidFill>
              <a:highlight>
                <a:srgbClr val="FFFFFF"/>
              </a:highlight>
              <a:latin typeface="Consolas" panose="020B0609020204030204"/>
            </a:endParaRPr>
          </a:p>
          <a:p>
            <a:endParaRPr lang="zh-CN" altLang="en-US"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注意：使用</a:t>
            </a:r>
            <a:r>
              <a:rPr lang="en-US" altLang="zh-CN" sz="2000" dirty="0">
                <a:solidFill>
                  <a:srgbClr val="000000"/>
                </a:solidFill>
                <a:highlight>
                  <a:srgbClr val="FFFFFF"/>
                </a:highlight>
                <a:latin typeface="Consolas" panose="020B0609020204030204"/>
                <a:sym typeface="+mn-ea"/>
              </a:rPr>
              <a:t>StreamSocketListener</a:t>
            </a:r>
            <a:r>
              <a:rPr lang="zh-CN" altLang="en-US" sz="2000" dirty="0">
                <a:solidFill>
                  <a:srgbClr val="000000"/>
                </a:solidFill>
                <a:highlight>
                  <a:srgbClr val="FFFFFF"/>
                </a:highlight>
                <a:latin typeface="Consolas" panose="020B0609020204030204"/>
                <a:sym typeface="+mn-ea"/>
              </a:rPr>
              <a:t>需要在配置文件里添加</a:t>
            </a:r>
            <a:r>
              <a:rPr lang="en-US" altLang="zh-CN" sz="2000" dirty="0">
                <a:solidFill>
                  <a:srgbClr val="000000"/>
                </a:solidFill>
                <a:highlight>
                  <a:srgbClr val="FFFFFF"/>
                </a:highlight>
                <a:latin typeface="Consolas" panose="020B0609020204030204"/>
                <a:sym typeface="+mn-ea"/>
              </a:rPr>
              <a:t>privateNetworkClientServer</a:t>
            </a:r>
            <a:r>
              <a:rPr lang="zh-CN" altLang="en-US" sz="2000" dirty="0">
                <a:solidFill>
                  <a:srgbClr val="000000"/>
                </a:solidFill>
                <a:highlight>
                  <a:srgbClr val="FFFFFF"/>
                </a:highlight>
                <a:latin typeface="Consolas" panose="020B0609020204030204"/>
                <a:sym typeface="+mn-ea"/>
              </a:rPr>
              <a:t>的权限。</a:t>
            </a:r>
            <a:endParaRPr lang="zh-CN" altLang="en-US" sz="2000" dirty="0">
              <a:solidFill>
                <a:srgbClr val="000000"/>
              </a:solidFill>
              <a:highlight>
                <a:srgbClr val="FFFFFF"/>
              </a:highlight>
              <a:latin typeface="Consolas" panose="020B0609020204030204"/>
              <a:sym typeface="+mn-ea"/>
            </a:endParaRPr>
          </a:p>
          <a:p>
            <a:endParaRPr lang="zh-CN" altLang="en-US" sz="2000" dirty="0">
              <a:solidFill>
                <a:srgbClr val="000000"/>
              </a:solidFill>
              <a:highlight>
                <a:srgbClr val="FFFFFF"/>
              </a:highlight>
              <a:latin typeface="Consolas" panose="020B0609020204030204"/>
              <a:sym typeface="+mn-ea"/>
            </a:endParaRPr>
          </a:p>
          <a:p>
            <a:r>
              <a:rPr lang="zh-CN" altLang="en-US" sz="2000" dirty="0">
                <a:solidFill>
                  <a:srgbClr val="000000"/>
                </a:solidFill>
                <a:highlight>
                  <a:srgbClr val="FFFFFF"/>
                </a:highlight>
                <a:latin typeface="Consolas" panose="020B0609020204030204"/>
                <a:sym typeface="+mn-ea"/>
              </a:rPr>
              <a:t>使用</a:t>
            </a:r>
            <a:r>
              <a:rPr lang="en-US" altLang="zh-CN" sz="2000" dirty="0">
                <a:solidFill>
                  <a:srgbClr val="000000"/>
                </a:solidFill>
                <a:highlight>
                  <a:srgbClr val="FFFFFF"/>
                </a:highlight>
                <a:latin typeface="Consolas" panose="020B0609020204030204"/>
                <a:sym typeface="+mn-ea"/>
              </a:rPr>
              <a:t>StreamSocketListener</a:t>
            </a:r>
            <a:r>
              <a:rPr lang="zh-CN" altLang="en-US" sz="2000" dirty="0">
                <a:solidFill>
                  <a:srgbClr val="000000"/>
                </a:solidFill>
                <a:highlight>
                  <a:srgbClr val="FFFFFF"/>
                </a:highlight>
                <a:latin typeface="Consolas" panose="020B0609020204030204"/>
                <a:sym typeface="+mn-ea"/>
              </a:rPr>
              <a:t>的步骤如下：</a:t>
            </a:r>
            <a:endParaRPr lang="zh-CN" altLang="en-US" sz="2000" dirty="0">
              <a:solidFill>
                <a:srgbClr val="000000"/>
              </a:solidFill>
              <a:highlight>
                <a:srgbClr val="FFFFFF"/>
              </a:highlight>
              <a:latin typeface="Consolas" panose="020B0609020204030204"/>
              <a:sym typeface="+mn-ea"/>
            </a:endParaRPr>
          </a:p>
          <a:p>
            <a:r>
              <a:rPr lang="en-US" altLang="zh-CN" sz="2000" dirty="0">
                <a:solidFill>
                  <a:srgbClr val="000000"/>
                </a:solidFill>
                <a:highlight>
                  <a:srgbClr val="FFFFFF"/>
                </a:highlight>
                <a:latin typeface="Consolas" panose="020B0609020204030204"/>
                <a:sym typeface="+mn-ea"/>
              </a:rPr>
              <a:t>1.</a:t>
            </a:r>
            <a:r>
              <a:rPr lang="zh-CN" altLang="en-US" sz="2000" dirty="0">
                <a:solidFill>
                  <a:srgbClr val="000000"/>
                </a:solidFill>
                <a:highlight>
                  <a:srgbClr val="FFFFFF"/>
                </a:highlight>
                <a:latin typeface="Consolas" panose="020B0609020204030204"/>
                <a:sym typeface="+mn-ea"/>
              </a:rPr>
              <a:t>创建一个</a:t>
            </a:r>
            <a:r>
              <a:rPr lang="en-US" altLang="zh-CN" sz="2000" dirty="0">
                <a:solidFill>
                  <a:srgbClr val="000000"/>
                </a:solidFill>
                <a:highlight>
                  <a:srgbClr val="FFFFFF"/>
                </a:highlight>
                <a:latin typeface="Consolas" panose="020B0609020204030204"/>
                <a:sym typeface="+mn-ea"/>
              </a:rPr>
              <a:t>StreamSocketListener</a:t>
            </a:r>
            <a:r>
              <a:rPr lang="zh-CN" altLang="en-US" sz="2000" dirty="0">
                <a:solidFill>
                  <a:srgbClr val="000000"/>
                </a:solidFill>
                <a:highlight>
                  <a:srgbClr val="FFFFFF"/>
                </a:highlight>
                <a:latin typeface="Consolas" panose="020B0609020204030204"/>
                <a:sym typeface="+mn-ea"/>
              </a:rPr>
              <a:t>：</a:t>
            </a:r>
            <a:endParaRPr lang="zh-CN" altLang="en-US" sz="2000" dirty="0">
              <a:solidFill>
                <a:srgbClr val="000000"/>
              </a:solidFill>
              <a:highlight>
                <a:srgbClr val="FFFFFF"/>
              </a:highlight>
              <a:latin typeface="Consolas" panose="020B0609020204030204"/>
              <a:sym typeface="+mn-ea"/>
            </a:endParaRPr>
          </a:p>
          <a:p>
            <a:r>
              <a:rPr lang="en-US" altLang="zh-CN" sz="2000" dirty="0">
                <a:solidFill>
                  <a:srgbClr val="000000"/>
                </a:solidFill>
                <a:highlight>
                  <a:srgbClr val="FFFFFF"/>
                </a:highlight>
                <a:latin typeface="Consolas" panose="020B0609020204030204"/>
                <a:sym typeface="+mn-ea"/>
              </a:rPr>
              <a:t>StreamSocketListener listener = new StreamSocketListener();</a:t>
            </a:r>
            <a:endParaRPr lang="en-US" altLang="zh-CN" sz="2000" dirty="0">
              <a:solidFill>
                <a:srgbClr val="000000"/>
              </a:solidFill>
              <a:highlight>
                <a:srgbClr val="FFFFFF"/>
              </a:highlight>
              <a:latin typeface="Consolas" panose="020B0609020204030204"/>
              <a:sym typeface="+mn-ea"/>
            </a:endParaRPr>
          </a:p>
          <a:p>
            <a:endParaRPr lang="en-US" altLang="zh-CN" sz="2000" dirty="0">
              <a:solidFill>
                <a:srgbClr val="000000"/>
              </a:solidFill>
              <a:highlight>
                <a:srgbClr val="FFFFFF"/>
              </a:highlight>
              <a:latin typeface="Consolas" panose="020B0609020204030204"/>
              <a:sym typeface="+mn-ea"/>
            </a:endParaRPr>
          </a:p>
          <a:p>
            <a:r>
              <a:rPr lang="en-US" altLang="zh-CN" sz="2000" dirty="0">
                <a:solidFill>
                  <a:srgbClr val="000000"/>
                </a:solidFill>
                <a:highlight>
                  <a:srgbClr val="FFFFFF"/>
                </a:highlight>
                <a:latin typeface="Consolas" panose="020B0609020204030204"/>
                <a:sym typeface="+mn-ea"/>
              </a:rPr>
              <a:t>2.</a:t>
            </a:r>
            <a:r>
              <a:rPr lang="zh-CN" altLang="en-US" sz="2000" dirty="0">
                <a:solidFill>
                  <a:srgbClr val="000000"/>
                </a:solidFill>
                <a:highlight>
                  <a:srgbClr val="FFFFFF"/>
                </a:highlight>
                <a:latin typeface="Consolas" panose="020B0609020204030204"/>
                <a:sym typeface="+mn-ea"/>
              </a:rPr>
              <a:t>注册监听事件处理器：</a:t>
            </a:r>
            <a:endParaRPr lang="zh-CN" altLang="en-US" sz="2000" dirty="0">
              <a:solidFill>
                <a:srgbClr val="000000"/>
              </a:solidFill>
              <a:highlight>
                <a:srgbClr val="FFFFFF"/>
              </a:highlight>
              <a:latin typeface="Consolas" panose="020B0609020204030204"/>
              <a:sym typeface="+mn-ea"/>
            </a:endParaRPr>
          </a:p>
          <a:p>
            <a:r>
              <a:rPr lang="en-US" altLang="zh-CN" sz="2000" dirty="0">
                <a:solidFill>
                  <a:srgbClr val="000000"/>
                </a:solidFill>
                <a:highlight>
                  <a:srgbClr val="FFFFFF"/>
                </a:highlight>
                <a:latin typeface="Consolas" panose="020B0609020204030204"/>
                <a:sym typeface="+mn-ea"/>
              </a:rPr>
              <a:t>listener.ConnectionReceived += OnConnection;</a:t>
            </a:r>
            <a:endParaRPr lang="en-US" altLang="zh-CN" sz="2000" dirty="0">
              <a:solidFill>
                <a:srgbClr val="000000"/>
              </a:solidFill>
              <a:highlight>
                <a:srgbClr val="FFFFFF"/>
              </a:highlight>
              <a:latin typeface="Consolas" panose="020B0609020204030204"/>
              <a:sym typeface="+mn-ea"/>
            </a:endParaRPr>
          </a:p>
          <a:p>
            <a:r>
              <a:rPr lang="en-US" altLang="zh-CN" sz="2000" dirty="0">
                <a:solidFill>
                  <a:srgbClr val="000000"/>
                </a:solidFill>
                <a:highlight>
                  <a:srgbClr val="FFFFFF"/>
                </a:highlight>
                <a:latin typeface="Consolas" panose="020B0609020204030204"/>
                <a:sym typeface="+mn-ea"/>
              </a:rPr>
              <a:t>private async void OnConnection(StreamSocketListener sender, </a:t>
            </a:r>
            <a:r>
              <a:rPr lang="en-US" altLang="zh-CN" sz="2000" dirty="0">
                <a:solidFill>
                  <a:srgbClr val="000000"/>
                </a:solidFill>
                <a:highlight>
                  <a:srgbClr val="FFFFFF"/>
                </a:highlight>
                <a:latin typeface="Consolas" panose="020B0609020204030204"/>
                <a:sym typeface="+mn-ea"/>
              </a:rPr>
              <a:t>StreamSocketListenerConnectionReceivedEventArgs args) {}</a:t>
            </a:r>
            <a:endParaRPr lang="en-US" altLang="zh-CN" sz="2000" dirty="0">
              <a:solidFill>
                <a:srgbClr val="000000"/>
              </a:solidFill>
              <a:highlight>
                <a:srgbClr val="FFFFFF"/>
              </a:highlight>
              <a:latin typeface="Consolas" panose="020B0609020204030204"/>
              <a:sym typeface="+mn-ea"/>
            </a:endParaRPr>
          </a:p>
          <a:p>
            <a:endParaRPr lang="en-US" altLang="zh-CN" sz="2000" dirty="0">
              <a:solidFill>
                <a:srgbClr val="000000"/>
              </a:solidFill>
              <a:highlight>
                <a:srgbClr val="FFFFFF"/>
              </a:highlight>
              <a:latin typeface="Consolas" panose="020B0609020204030204"/>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Socket</a:t>
            </a:r>
            <a:r>
              <a:rPr lang="zh-CN" altLang="en-US" b="1" dirty="0"/>
              <a:t>连接</a:t>
            </a:r>
            <a:endParaRPr lang="zh-CN" altLang="en-US" b="1" dirty="0"/>
          </a:p>
        </p:txBody>
      </p:sp>
      <p:sp>
        <p:nvSpPr>
          <p:cNvPr id="5" name="Text Placeholder 2"/>
          <p:cNvSpPr>
            <a:spLocks noGrp="1"/>
          </p:cNvSpPr>
          <p:nvPr>
            <p:ph type="body" sz="quarter" idx="10"/>
          </p:nvPr>
        </p:nvSpPr>
        <p:spPr>
          <a:xfrm>
            <a:off x="518318" y="1447800"/>
            <a:ext cx="11152188" cy="4813300"/>
          </a:xfrm>
        </p:spPr>
        <p:txBody>
          <a:bodyPr>
            <a:normAutofit/>
          </a:bodyPr>
          <a:lstStyle/>
          <a:p>
            <a:r>
              <a:rPr lang="en-US" altLang="zh-CN" sz="2000" dirty="0">
                <a:solidFill>
                  <a:srgbClr val="000000"/>
                </a:solidFill>
                <a:highlight>
                  <a:srgbClr val="FFFFFF"/>
                </a:highlight>
                <a:latin typeface="Consolas" panose="020B0609020204030204"/>
              </a:rPr>
              <a:t>3.</a:t>
            </a:r>
            <a:r>
              <a:rPr lang="zh-CN" altLang="en-US" sz="2000" dirty="0">
                <a:solidFill>
                  <a:srgbClr val="000000"/>
                </a:solidFill>
                <a:highlight>
                  <a:srgbClr val="FFFFFF"/>
                </a:highlight>
                <a:latin typeface="Consolas" panose="020B0609020204030204"/>
              </a:rPr>
              <a:t>绑定本地端口进行监听：</a:t>
            </a:r>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await listener.BindServiceNameAsync(“80”);</a:t>
            </a:r>
            <a:endParaRPr lang="en-US" altLang="zh-CN" sz="2000" dirty="0">
              <a:solidFill>
                <a:srgbClr val="000000"/>
              </a:solidFill>
              <a:highlight>
                <a:srgbClr val="FFFFFF"/>
              </a:highlight>
              <a:latin typeface="Consolas" panose="020B0609020204030204"/>
            </a:endParaRPr>
          </a:p>
          <a:p>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4.</a:t>
            </a:r>
            <a:r>
              <a:rPr lang="zh-CN" altLang="en-US" sz="2000" dirty="0">
                <a:solidFill>
                  <a:srgbClr val="000000"/>
                </a:solidFill>
                <a:highlight>
                  <a:srgbClr val="FFFFFF"/>
                </a:highlight>
                <a:latin typeface="Consolas" panose="020B0609020204030204"/>
              </a:rPr>
              <a:t>在注册的事件处理器里进行读写等操作：</a:t>
            </a:r>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sym typeface="+mn-ea"/>
              </a:rPr>
              <a:t>private async void OnConnection(StreamSocketListener sender, StreamSocketListenerConnectionReceivedEventArgs args)</a:t>
            </a:r>
            <a:endParaRPr lang="en-US" altLang="zh-CN" sz="2000" dirty="0">
              <a:solidFill>
                <a:srgbClr val="000000"/>
              </a:solidFill>
              <a:highlight>
                <a:srgbClr val="FFFFFF"/>
              </a:highlight>
              <a:latin typeface="Consolas" panose="020B0609020204030204"/>
              <a:sym typeface="+mn-ea"/>
            </a:endParaRPr>
          </a:p>
          <a:p>
            <a:r>
              <a:rPr lang="en-US" altLang="zh-CN" sz="2000" dirty="0">
                <a:solidFill>
                  <a:srgbClr val="000000"/>
                </a:solidFill>
                <a:highlight>
                  <a:srgbClr val="FFFFFF"/>
                </a:highlight>
                <a:latin typeface="Consolas" panose="020B0609020204030204"/>
                <a:sym typeface="+mn-ea"/>
              </a:rPr>
              <a:t>{</a:t>
            </a:r>
            <a:endParaRPr lang="en-US" altLang="zh-CN" sz="2000" dirty="0">
              <a:solidFill>
                <a:srgbClr val="000000"/>
              </a:solidFill>
              <a:highlight>
                <a:srgbClr val="FFFFFF"/>
              </a:highlight>
              <a:latin typeface="Consolas" panose="020B0609020204030204"/>
              <a:sym typeface="+mn-ea"/>
            </a:endParaRPr>
          </a:p>
          <a:p>
            <a:r>
              <a:rPr lang="en-US" altLang="zh-CN" sz="2000" dirty="0">
                <a:solidFill>
                  <a:srgbClr val="000000"/>
                </a:solidFill>
                <a:highlight>
                  <a:srgbClr val="FFFFFF"/>
                </a:highlight>
                <a:latin typeface="Consolas" panose="020B0609020204030204"/>
                <a:sym typeface="+mn-ea"/>
              </a:rPr>
              <a:t>	StreamSocket socket = args.Socket;</a:t>
            </a:r>
            <a:endParaRPr lang="en-US" altLang="zh-CN" sz="2000" dirty="0">
              <a:solidFill>
                <a:srgbClr val="000000"/>
              </a:solidFill>
              <a:highlight>
                <a:srgbClr val="FFFFFF"/>
              </a:highlight>
              <a:latin typeface="Consolas" panose="020B0609020204030204"/>
              <a:sym typeface="+mn-ea"/>
            </a:endParaRPr>
          </a:p>
          <a:p>
            <a:r>
              <a:rPr lang="en-US" altLang="zh-CN" sz="2000" dirty="0">
                <a:solidFill>
                  <a:srgbClr val="000000"/>
                </a:solidFill>
                <a:highlight>
                  <a:srgbClr val="FFFFFF"/>
                </a:highlight>
                <a:latin typeface="Consolas" panose="020B0609020204030204"/>
                <a:sym typeface="+mn-ea"/>
              </a:rPr>
              <a:t>	/*</a:t>
            </a:r>
            <a:r>
              <a:rPr lang="zh-CN" altLang="en-US" sz="2000" dirty="0">
                <a:solidFill>
                  <a:srgbClr val="000000"/>
                </a:solidFill>
                <a:highlight>
                  <a:srgbClr val="FFFFFF"/>
                </a:highlight>
                <a:latin typeface="Consolas" panose="020B0609020204030204"/>
                <a:sym typeface="+mn-ea"/>
              </a:rPr>
              <a:t>这就是与客户端相连的</a:t>
            </a:r>
            <a:r>
              <a:rPr lang="en-US" altLang="zh-CN" sz="2000" dirty="0">
                <a:solidFill>
                  <a:srgbClr val="000000"/>
                </a:solidFill>
                <a:highlight>
                  <a:srgbClr val="FFFFFF"/>
                </a:highlight>
                <a:latin typeface="Consolas" panose="020B0609020204030204"/>
                <a:sym typeface="+mn-ea"/>
              </a:rPr>
              <a:t>socket</a:t>
            </a:r>
            <a:r>
              <a:rPr lang="zh-CN" altLang="en-US" sz="2000" dirty="0">
                <a:solidFill>
                  <a:srgbClr val="000000"/>
                </a:solidFill>
                <a:highlight>
                  <a:srgbClr val="FFFFFF"/>
                </a:highlight>
                <a:latin typeface="Consolas" panose="020B0609020204030204"/>
                <a:sym typeface="+mn-ea"/>
              </a:rPr>
              <a:t>，可对它进行读写操作，从而与客户端通信</a:t>
            </a:r>
            <a:r>
              <a:rPr lang="en-US" altLang="zh-CN" sz="2000" dirty="0">
                <a:solidFill>
                  <a:srgbClr val="000000"/>
                </a:solidFill>
                <a:highlight>
                  <a:srgbClr val="FFFFFF"/>
                </a:highlight>
                <a:latin typeface="Consolas" panose="020B0609020204030204"/>
                <a:sym typeface="+mn-ea"/>
              </a:rPr>
              <a:t>*/</a:t>
            </a:r>
            <a:endParaRPr lang="en-US" altLang="zh-CN" sz="2000" dirty="0">
              <a:solidFill>
                <a:srgbClr val="000000"/>
              </a:solidFill>
              <a:highlight>
                <a:srgbClr val="FFFFFF"/>
              </a:highlight>
              <a:latin typeface="Consolas" panose="020B0609020204030204"/>
              <a:sym typeface="+mn-ea"/>
            </a:endParaRPr>
          </a:p>
          <a:p>
            <a:r>
              <a:rPr lang="en-US" altLang="zh-CN" sz="2000" dirty="0">
                <a:solidFill>
                  <a:srgbClr val="000000"/>
                </a:solidFill>
                <a:highlight>
                  <a:srgbClr val="FFFFFF"/>
                </a:highlight>
                <a:latin typeface="Consolas" panose="020B0609020204030204"/>
                <a:sym typeface="+mn-ea"/>
              </a:rPr>
              <a:t>}</a:t>
            </a:r>
            <a:endParaRPr lang="en-US" altLang="zh-CN" sz="2000" dirty="0">
              <a:solidFill>
                <a:srgbClr val="000000"/>
              </a:solidFill>
              <a:highlight>
                <a:srgbClr val="FFFFFF"/>
              </a:highlight>
              <a:latin typeface="Consolas" panose="020B0609020204030204"/>
              <a:sym typeface="+mn-ea"/>
            </a:endParaRPr>
          </a:p>
          <a:p>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5.</a:t>
            </a:r>
            <a:r>
              <a:rPr lang="zh-CN" altLang="en-US" sz="2000" dirty="0">
                <a:solidFill>
                  <a:srgbClr val="000000"/>
                </a:solidFill>
                <a:highlight>
                  <a:srgbClr val="FFFFFF"/>
                </a:highlight>
                <a:latin typeface="Consolas" panose="020B0609020204030204"/>
              </a:rPr>
              <a:t>当需要时，关闭服务器：</a:t>
            </a:r>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listener.Close();</a:t>
            </a:r>
            <a:endParaRPr lang="en-US" altLang="zh-CN" sz="2000" dirty="0">
              <a:solidFill>
                <a:srgbClr val="000000"/>
              </a:solidFill>
              <a:highlight>
                <a:srgbClr val="FFFFFF"/>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28105"/>
            <a:ext cx="11149013" cy="747897"/>
          </a:xfrm>
        </p:spPr>
        <p:txBody>
          <a:bodyPr/>
          <a:lstStyle/>
          <a:p>
            <a:r>
              <a:rPr lang="zh-CN" altLang="en-US" b="1" dirty="0" smtClean="0">
                <a:latin typeface="微软雅黑" panose="020B0503020204020204" pitchFamily="34" charset="-122"/>
                <a:ea typeface="微软雅黑" panose="020B0503020204020204" pitchFamily="34" charset="-122"/>
              </a:rPr>
              <a:t>总结</a:t>
            </a:r>
            <a:endParaRPr lang="en-US" b="1" dirty="0">
              <a:latin typeface="微软雅黑" panose="020B0503020204020204" pitchFamily="34" charset="-122"/>
              <a:ea typeface="微软雅黑" panose="020B0503020204020204" pitchFamily="34" charset="-122"/>
            </a:endParaRPr>
          </a:p>
        </p:txBody>
      </p:sp>
      <p:sp>
        <p:nvSpPr>
          <p:cNvPr id="12" name="Content Placeholder 7"/>
          <p:cNvSpPr txBox="1"/>
          <p:nvPr/>
        </p:nvSpPr>
        <p:spPr>
          <a:xfrm>
            <a:off x="780041" y="1786768"/>
            <a:ext cx="11149013" cy="3916391"/>
          </a:xfrm>
          <a:prstGeom prst="rect">
            <a:avLst/>
          </a:prstGeom>
        </p:spPr>
        <p:txBody>
          <a:bodyPr/>
          <a:lstStyle>
            <a:lvl1pPr marL="254635" marR="0" indent="-254635" algn="l" defTabSz="685800" rtl="0" eaLnBrk="1" fontAlgn="auto" latinLnBrk="0" hangingPunct="1">
              <a:lnSpc>
                <a:spcPct val="90000"/>
              </a:lnSpc>
              <a:spcBef>
                <a:spcPct val="20000"/>
              </a:spcBef>
              <a:spcAft>
                <a:spcPts val="0"/>
              </a:spcAft>
              <a:buClrTx/>
              <a:buSzPct val="90000"/>
              <a:buFont typeface="Arial" panose="020B0604020202020204" pitchFamily="34" charset="0"/>
              <a:buChar char="•"/>
              <a:defRPr sz="2700" kern="1200" spc="-53" baseline="0">
                <a:solidFill>
                  <a:schemeClr val="bg1">
                    <a:lumMod val="75000"/>
                    <a:lumOff val="25000"/>
                    <a:alpha val="99000"/>
                  </a:schemeClr>
                </a:solidFill>
                <a:latin typeface="+mn-lt"/>
                <a:ea typeface="+mn-ea"/>
                <a:cs typeface="+mn-cs"/>
              </a:defRPr>
            </a:lvl1pPr>
            <a:lvl2pPr marL="429895" marR="0" indent="-175260" algn="l" defTabSz="685800" rtl="0" eaLnBrk="1" fontAlgn="auto" latinLnBrk="0" hangingPunct="1">
              <a:lnSpc>
                <a:spcPct val="90000"/>
              </a:lnSpc>
              <a:spcBef>
                <a:spcPct val="20000"/>
              </a:spcBef>
              <a:spcAft>
                <a:spcPts val="0"/>
              </a:spcAft>
              <a:buClrTx/>
              <a:buSzPct val="90000"/>
              <a:buFont typeface="Wingdings" panose="05000000000000000000" pitchFamily="2" charset="2"/>
              <a:buChar char=""/>
              <a:defRPr sz="1800" kern="1200" spc="0" baseline="0">
                <a:solidFill>
                  <a:schemeClr val="bg1">
                    <a:lumMod val="75000"/>
                    <a:lumOff val="25000"/>
                    <a:alpha val="99000"/>
                  </a:schemeClr>
                </a:solidFill>
                <a:latin typeface="+mn-lt"/>
                <a:ea typeface="+mn-ea"/>
                <a:cs typeface="+mn-cs"/>
              </a:defRPr>
            </a:lvl2pPr>
            <a:lvl3pPr marL="598805" marR="0" indent="-168910" algn="l" defTabSz="685800" rtl="0" eaLnBrk="1" fontAlgn="auto" latinLnBrk="0" hangingPunct="1">
              <a:lnSpc>
                <a:spcPct val="90000"/>
              </a:lnSpc>
              <a:spcBef>
                <a:spcPct val="20000"/>
              </a:spcBef>
              <a:spcAft>
                <a:spcPts val="0"/>
              </a:spcAft>
              <a:buClrTx/>
              <a:buSzPct val="90000"/>
              <a:buFont typeface="Wingdings" panose="05000000000000000000" pitchFamily="2" charset="2"/>
              <a:buChar char=""/>
              <a:tabLst>
                <a:tab pos="598805" algn="l"/>
              </a:tabLst>
              <a:defRPr sz="1800" kern="1200" spc="0" baseline="0">
                <a:solidFill>
                  <a:schemeClr val="bg1">
                    <a:lumMod val="75000"/>
                    <a:lumOff val="25000"/>
                    <a:alpha val="99000"/>
                  </a:schemeClr>
                </a:solidFill>
                <a:latin typeface="+mn-lt"/>
                <a:ea typeface="+mn-ea"/>
                <a:cs typeface="+mn-cs"/>
              </a:defRPr>
            </a:lvl3pPr>
            <a:lvl4pPr marL="772795" marR="0" indent="-173990" algn="l" defTabSz="685800" rtl="0" eaLnBrk="1" fontAlgn="auto" latinLnBrk="0" hangingPunct="1">
              <a:lnSpc>
                <a:spcPct val="90000"/>
              </a:lnSpc>
              <a:spcBef>
                <a:spcPct val="20000"/>
              </a:spcBef>
              <a:spcAft>
                <a:spcPts val="0"/>
              </a:spcAft>
              <a:buClrTx/>
              <a:buSzPct val="90000"/>
              <a:buFont typeface="Wingdings" panose="05000000000000000000" pitchFamily="2" charset="2"/>
              <a:buChar char=""/>
              <a:defRPr sz="1500" kern="1200" spc="0" baseline="0">
                <a:solidFill>
                  <a:schemeClr val="bg1">
                    <a:lumMod val="75000"/>
                    <a:lumOff val="25000"/>
                    <a:alpha val="99000"/>
                  </a:schemeClr>
                </a:solidFill>
                <a:latin typeface="+mn-lt"/>
                <a:ea typeface="+mn-ea"/>
                <a:cs typeface="+mn-cs"/>
              </a:defRPr>
            </a:lvl4pPr>
            <a:lvl5pPr marL="941705" marR="0" indent="-168910" algn="l" defTabSz="685800" rtl="0" eaLnBrk="1" fontAlgn="auto" latinLnBrk="0" hangingPunct="1">
              <a:lnSpc>
                <a:spcPct val="90000"/>
              </a:lnSpc>
              <a:spcBef>
                <a:spcPct val="20000"/>
              </a:spcBef>
              <a:spcAft>
                <a:spcPts val="0"/>
              </a:spcAft>
              <a:buClrTx/>
              <a:buSzPct val="90000"/>
              <a:buFont typeface="Wingdings" panose="05000000000000000000" pitchFamily="2" charset="2"/>
              <a:buChar char=""/>
              <a:tabLst>
                <a:tab pos="941705" algn="l"/>
              </a:tabLst>
              <a:defRPr sz="1500" kern="1200" spc="0" baseline="0">
                <a:solidFill>
                  <a:schemeClr val="bg1">
                    <a:lumMod val="75000"/>
                    <a:lumOff val="25000"/>
                    <a:alpha val="99000"/>
                  </a:schemeClr>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rPr>
              <a:t>HTTP</a:t>
            </a:r>
            <a:r>
              <a:rPr lang="zh-CN" altLang="en-US"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请求：</a:t>
            </a:r>
            <a:r>
              <a:rPr lang="en-US" altLang="zh-CN" sz="3200" dirty="0" err="1">
                <a:solidFill>
                  <a:schemeClr val="bg1">
                    <a:lumMod val="65000"/>
                    <a:lumOff val="35000"/>
                    <a:alpha val="99000"/>
                  </a:schemeClr>
                </a:solidFill>
                <a:latin typeface="微软雅黑" panose="020B0503020204020204" pitchFamily="34" charset="-122"/>
                <a:ea typeface="微软雅黑" panose="020B0503020204020204" pitchFamily="34" charset="-122"/>
              </a:rPr>
              <a:t>HttpClient</a:t>
            </a:r>
            <a:r>
              <a:rPr lang="zh-CN" altLang="en-US"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类、</a:t>
            </a:r>
            <a:r>
              <a:rPr lang="en-US" altLang="zh-CN" sz="3200" dirty="0" err="1">
                <a:solidFill>
                  <a:schemeClr val="bg1">
                    <a:lumMod val="65000"/>
                    <a:lumOff val="35000"/>
                    <a:alpha val="99000"/>
                  </a:schemeClr>
                </a:solidFill>
                <a:latin typeface="微软雅黑" panose="020B0503020204020204" pitchFamily="34" charset="-122"/>
                <a:ea typeface="微软雅黑" panose="020B0503020204020204" pitchFamily="34" charset="-122"/>
              </a:rPr>
              <a:t>HttpWebRequest</a:t>
            </a:r>
            <a:r>
              <a:rPr lang="zh-CN" altLang="en-US"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类</a:t>
            </a:r>
            <a:endPar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r>
              <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WCF</a:t>
            </a:r>
            <a:r>
              <a:rPr lang="zh-CN" altLang="en-US"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服务：创建、使用</a:t>
            </a:r>
            <a:r>
              <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WCF</a:t>
            </a:r>
            <a:r>
              <a:rPr lang="zh-CN" altLang="en-US"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服务</a:t>
            </a:r>
            <a:endPar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r>
              <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Socket</a:t>
            </a:r>
            <a:r>
              <a:rPr lang="zh-CN" altLang="en-US"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通信：</a:t>
            </a:r>
            <a:r>
              <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rPr>
              <a:t> </a:t>
            </a:r>
            <a:r>
              <a:rPr lang="en-US" altLang="zh-CN"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Socket</a:t>
            </a:r>
            <a:r>
              <a:rPr lang="zh-CN" altLang="en-US" sz="3200" dirty="0" smtClean="0">
                <a:solidFill>
                  <a:schemeClr val="bg1">
                    <a:lumMod val="65000"/>
                    <a:lumOff val="35000"/>
                    <a:alpha val="99000"/>
                  </a:schemeClr>
                </a:solidFill>
                <a:latin typeface="微软雅黑" panose="020B0503020204020204" pitchFamily="34" charset="-122"/>
                <a:ea typeface="微软雅黑" panose="020B0503020204020204" pitchFamily="34" charset="-122"/>
              </a:rPr>
              <a:t>入门、连接、发送接收数据、关闭连接</a:t>
            </a:r>
            <a:endParaRPr lang="en-US" altLang="zh-CN" sz="3200" dirty="0">
              <a:solidFill>
                <a:schemeClr val="bg1">
                  <a:lumMod val="65000"/>
                  <a:lumOff val="35000"/>
                </a:schemeClr>
              </a:solidFill>
              <a:latin typeface="微软雅黑" panose="020B0503020204020204" pitchFamily="34" charset="-122"/>
              <a:ea typeface="微软雅黑" panose="020B0503020204020204" pitchFamily="34" charset="-122"/>
            </a:endParaRPr>
          </a:p>
        </p:txBody>
      </p:sp>
      <p:sp>
        <p:nvSpPr>
          <p:cNvPr id="4" name="Content Placeholder 7"/>
          <p:cNvSpPr txBox="1"/>
          <p:nvPr/>
        </p:nvSpPr>
        <p:spPr>
          <a:xfrm>
            <a:off x="519906" y="1338194"/>
            <a:ext cx="11149013" cy="4813537"/>
          </a:xfrm>
          <a:prstGeom prst="rect">
            <a:avLst/>
          </a:prstGeom>
        </p:spPr>
        <p:txBody>
          <a:bodyPr/>
          <a:ls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altLang="zh-CN" sz="3730" dirty="0" smtClean="0">
              <a:solidFill>
                <a:schemeClr val="bg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spAutoFit/>
          </a:bodyPr>
          <a:lstStyle/>
          <a:p>
            <a:pPr algn="ctr" defTabSz="913765" eaLnBrk="0" hangingPunct="0"/>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 2011 Microsoft Corporation。</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保留所有权利。</a:t>
            </a:r>
            <a:r>
              <a:rPr lang="en-US" sz="700" dirty="0" err="1"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Microsoft、Windows、Windows</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 Vista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及其他产品名称是或者可能是在美国和</a:t>
            </a:r>
            <a:r>
              <a:rPr lang="en-US" altLang="zh-CN"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或其他国家</a:t>
            </a:r>
            <a:r>
              <a:rPr lang="en-US" altLang="zh-CN"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地区的注册商标和</a:t>
            </a:r>
            <a:r>
              <a:rPr lang="en-US" altLang="zh-CN"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或商标。</a:t>
            </a:r>
            <a:endPar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endParaRPr>
          </a:p>
          <a:p>
            <a:pPr algn="ctr" defTabSz="913765" eaLnBrk="0" hangingPunct="0"/>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此处包含的信息仅供参考，并代表 </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Corporation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截至本演示文稿发布之日的最新观点。由于 </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必须响应不断变化的市场条件，所以不应将本文视为 </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一方的承诺，</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Corporation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也无法保证所提供信息在本文发布之后的准确性。</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对本演示文稿中包含的信息不做任何明示、暗示或法定的担保。</a:t>
            </a:r>
            <a:endPar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endParaRPr>
          </a:p>
        </p:txBody>
      </p:sp>
      <p:sp>
        <p:nvSpPr>
          <p:cNvPr id="5" name="TextBox 1"/>
          <p:cNvSpPr txBox="1"/>
          <p:nvPr/>
        </p:nvSpPr>
        <p:spPr>
          <a:xfrm flipH="1">
            <a:off x="4373709" y="2544142"/>
            <a:ext cx="3752373" cy="1769715"/>
          </a:xfrm>
          <a:prstGeom prst="rect">
            <a:avLst/>
          </a:prstGeom>
          <a:noFill/>
        </p:spPr>
        <p:txBody>
          <a:bodyPr wrap="square" lIns="0" tIns="0" rIns="0" bIns="0" rtlCol="0">
            <a:spAutoFit/>
          </a:bodyPr>
          <a:ls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en-US" altLang="zh-CN" sz="11500" dirty="0" smtClean="0">
                <a:gradFill>
                  <a:gsLst>
                    <a:gs pos="2917">
                      <a:schemeClr val="tx1"/>
                    </a:gs>
                    <a:gs pos="30000">
                      <a:schemeClr val="tx1"/>
                    </a:gs>
                  </a:gsLst>
                  <a:lin ang="5400000" scaled="0"/>
                </a:gradFill>
              </a:rPr>
              <a:t>Q&amp;A</a:t>
            </a:r>
            <a:endParaRPr lang="zh-CN" altLang="en-US" sz="11500" dirty="0" err="1" smtClean="0">
              <a:gradFill>
                <a:gsLst>
                  <a:gs pos="2917">
                    <a:schemeClr val="tx1"/>
                  </a:gs>
                  <a:gs pos="30000">
                    <a:schemeClr val="tx1"/>
                  </a:gs>
                </a:gsLst>
                <a:lin ang="5400000" scaled="0"/>
              </a:gra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3379" y="1344410"/>
            <a:ext cx="4156364" cy="4207996"/>
          </a:xfrm>
          <a:prstGeom prst="rect">
            <a:avLst/>
          </a:prstGeom>
        </p:spPr>
      </p:pic>
      <p:sp>
        <p:nvSpPr>
          <p:cNvPr id="3" name="矩形 2"/>
          <p:cNvSpPr/>
          <p:nvPr/>
        </p:nvSpPr>
        <p:spPr bwMode="auto">
          <a:xfrm>
            <a:off x="6337923" y="1344410"/>
            <a:ext cx="1047723" cy="73800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r>
              <a:rPr lang="en-US" altLang="zh-CN" sz="3600" b="1" dirty="0"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rPr>
              <a:t>1</a:t>
            </a:r>
            <a:endParaRPr lang="zh-CN" altLang="en-US" sz="3600" b="1"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矩形 4"/>
          <p:cNvSpPr/>
          <p:nvPr/>
        </p:nvSpPr>
        <p:spPr bwMode="auto">
          <a:xfrm>
            <a:off x="6337924" y="4760423"/>
            <a:ext cx="1047723" cy="73800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r>
              <a:rPr lang="en-US" altLang="zh-CN" sz="3600" b="1"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3</a:t>
            </a:r>
            <a:endParaRPr lang="zh-CN" altLang="en-US" sz="3600" b="1"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6" name="矩形 5"/>
          <p:cNvSpPr/>
          <p:nvPr/>
        </p:nvSpPr>
        <p:spPr bwMode="auto">
          <a:xfrm>
            <a:off x="6337925" y="3079408"/>
            <a:ext cx="1047723" cy="73800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r>
              <a:rPr lang="en-US" altLang="zh-CN" sz="3600" b="1"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2</a:t>
            </a:r>
            <a:endParaRPr lang="zh-CN" altLang="en-US" sz="3600" b="1"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7" name="矩形 6"/>
          <p:cNvSpPr/>
          <p:nvPr/>
        </p:nvSpPr>
        <p:spPr bwMode="auto">
          <a:xfrm>
            <a:off x="7886776" y="1343797"/>
            <a:ext cx="2757486" cy="738613"/>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lvl="0" defTabSz="913765" fontAlgn="base">
              <a:spcBef>
                <a:spcPct val="0"/>
              </a:spcBef>
              <a:spcAft>
                <a:spcPct val="0"/>
              </a:spcAft>
            </a:pPr>
            <a:r>
              <a:rPr lang="en-US" altLang="zh-CN" sz="3200" b="1" kern="0" dirty="0" smtClean="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HTTP</a:t>
            </a:r>
            <a:r>
              <a:rPr lang="zh-CN" altLang="en-US" sz="3200" b="1" kern="0" dirty="0" smtClean="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请求</a:t>
            </a:r>
            <a:endParaRPr lang="en-US" altLang="zh-CN" sz="32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8" name="矩形 7"/>
          <p:cNvSpPr/>
          <p:nvPr/>
        </p:nvSpPr>
        <p:spPr bwMode="auto">
          <a:xfrm>
            <a:off x="7890430" y="3079408"/>
            <a:ext cx="2757486" cy="738613"/>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lvl="0" defTabSz="913765" fontAlgn="base">
              <a:spcBef>
                <a:spcPct val="0"/>
              </a:spcBef>
              <a:spcAft>
                <a:spcPct val="0"/>
              </a:spcAft>
            </a:pPr>
            <a:r>
              <a:rPr lang="en-US" altLang="zh-CN" sz="3200" b="1" kern="0" dirty="0" smtClean="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WCF</a:t>
            </a:r>
            <a:r>
              <a:rPr lang="zh-CN" altLang="en-US" sz="3200" b="1" kern="0" dirty="0" smtClean="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数据服务</a:t>
            </a:r>
            <a:endParaRPr lang="en-US" altLang="zh-CN" sz="32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9" name="矩形 8"/>
          <p:cNvSpPr/>
          <p:nvPr/>
        </p:nvSpPr>
        <p:spPr bwMode="auto">
          <a:xfrm>
            <a:off x="7890430" y="4760423"/>
            <a:ext cx="2757486" cy="738613"/>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lvl="0" defTabSz="913765" fontAlgn="base">
              <a:spcBef>
                <a:spcPct val="0"/>
              </a:spcBef>
              <a:spcAft>
                <a:spcPct val="0"/>
              </a:spcAft>
            </a:pPr>
            <a:r>
              <a:rPr lang="en-US" altLang="zh-CN" sz="3200" b="1" kern="0" dirty="0" smtClean="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Socket</a:t>
            </a:r>
            <a:r>
              <a:rPr lang="zh-CN" altLang="en-US" sz="3200" b="1" kern="0" dirty="0" smtClean="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通信</a:t>
            </a:r>
            <a:endParaRPr lang="en-US" altLang="zh-CN" sz="32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noEditPoints="1"/>
          </p:cNvSpPr>
          <p:nvPr/>
        </p:nvSpPr>
        <p:spPr bwMode="auto">
          <a:xfrm>
            <a:off x="3664591" y="3022423"/>
            <a:ext cx="4859643" cy="813154"/>
          </a:xfrm>
          <a:custGeom>
            <a:avLst/>
            <a:gdLst>
              <a:gd name="T0" fmla="*/ 347 w 2773"/>
              <a:gd name="T1" fmla="*/ 444 h 464"/>
              <a:gd name="T2" fmla="*/ 281 w 2773"/>
              <a:gd name="T3" fmla="*/ 444 h 464"/>
              <a:gd name="T4" fmla="*/ 186 w 2773"/>
              <a:gd name="T5" fmla="*/ 208 h 464"/>
              <a:gd name="T6" fmla="*/ 0 w 2773"/>
              <a:gd name="T7" fmla="*/ 444 h 464"/>
              <a:gd name="T8" fmla="*/ 271 w 2773"/>
              <a:gd name="T9" fmla="*/ 6 h 464"/>
              <a:gd name="T10" fmla="*/ 396 w 2773"/>
              <a:gd name="T11" fmla="*/ 6 h 464"/>
              <a:gd name="T12" fmla="*/ 473 w 2773"/>
              <a:gd name="T13" fmla="*/ 444 h 464"/>
              <a:gd name="T14" fmla="*/ 502 w 2773"/>
              <a:gd name="T15" fmla="*/ 443 h 464"/>
              <a:gd name="T16" fmla="*/ 693 w 2773"/>
              <a:gd name="T17" fmla="*/ 119 h 464"/>
              <a:gd name="T18" fmla="*/ 702 w 2773"/>
              <a:gd name="T19" fmla="*/ 77 h 464"/>
              <a:gd name="T20" fmla="*/ 600 w 2773"/>
              <a:gd name="T21" fmla="*/ 6 h 464"/>
              <a:gd name="T22" fmla="*/ 702 w 2773"/>
              <a:gd name="T23" fmla="*/ 77 h 464"/>
              <a:gd name="T24" fmla="*/ 869 w 2773"/>
              <a:gd name="T25" fmla="*/ 188 h 464"/>
              <a:gd name="T26" fmla="*/ 882 w 2773"/>
              <a:gd name="T27" fmla="*/ 324 h 464"/>
              <a:gd name="T28" fmla="*/ 805 w 2773"/>
              <a:gd name="T29" fmla="*/ 453 h 464"/>
              <a:gd name="T30" fmla="*/ 1024 w 2773"/>
              <a:gd name="T31" fmla="*/ 240 h 464"/>
              <a:gd name="T32" fmla="*/ 1252 w 2773"/>
              <a:gd name="T33" fmla="*/ 184 h 464"/>
              <a:gd name="T34" fmla="*/ 1569 w 2773"/>
              <a:gd name="T35" fmla="*/ 282 h 464"/>
              <a:gd name="T36" fmla="*/ 1454 w 2773"/>
              <a:gd name="T37" fmla="*/ 332 h 464"/>
              <a:gd name="T38" fmla="*/ 1725 w 2773"/>
              <a:gd name="T39" fmla="*/ 381 h 464"/>
              <a:gd name="T40" fmla="*/ 1595 w 2773"/>
              <a:gd name="T41" fmla="*/ 202 h 464"/>
              <a:gd name="T42" fmla="*/ 1904 w 2773"/>
              <a:gd name="T43" fmla="*/ 214 h 464"/>
              <a:gd name="T44" fmla="*/ 1753 w 2773"/>
              <a:gd name="T45" fmla="*/ 172 h 464"/>
              <a:gd name="T46" fmla="*/ 1893 w 2773"/>
              <a:gd name="T47" fmla="*/ 326 h 464"/>
              <a:gd name="T48" fmla="*/ 1545 w 2773"/>
              <a:gd name="T49" fmla="*/ 348 h 464"/>
              <a:gd name="T50" fmla="*/ 1230 w 2773"/>
              <a:gd name="T51" fmla="*/ 218 h 464"/>
              <a:gd name="T52" fmla="*/ 1103 w 2773"/>
              <a:gd name="T53" fmla="*/ 444 h 464"/>
              <a:gd name="T54" fmla="*/ 1064 w 2773"/>
              <a:gd name="T55" fmla="*/ 119 h 464"/>
              <a:gd name="T56" fmla="*/ 1161 w 2773"/>
              <a:gd name="T57" fmla="*/ 159 h 464"/>
              <a:gd name="T58" fmla="*/ 1271 w 2773"/>
              <a:gd name="T59" fmla="*/ 113 h 464"/>
              <a:gd name="T60" fmla="*/ 1359 w 2773"/>
              <a:gd name="T61" fmla="*/ 371 h 464"/>
              <a:gd name="T62" fmla="*/ 1359 w 2773"/>
              <a:gd name="T63" fmla="*/ 371 h 464"/>
              <a:gd name="T64" fmla="*/ 2128 w 2773"/>
              <a:gd name="T65" fmla="*/ 106 h 464"/>
              <a:gd name="T66" fmla="*/ 2057 w 2773"/>
              <a:gd name="T67" fmla="*/ 371 h 464"/>
              <a:gd name="T68" fmla="*/ 2057 w 2773"/>
              <a:gd name="T69" fmla="*/ 371 h 464"/>
              <a:gd name="T70" fmla="*/ 2610 w 2773"/>
              <a:gd name="T71" fmla="*/ 194 h 464"/>
              <a:gd name="T72" fmla="*/ 2579 w 2773"/>
              <a:gd name="T73" fmla="*/ 360 h 464"/>
              <a:gd name="T74" fmla="*/ 2612 w 2773"/>
              <a:gd name="T75" fmla="*/ 442 h 464"/>
              <a:gd name="T76" fmla="*/ 2466 w 2773"/>
              <a:gd name="T77" fmla="*/ 358 h 464"/>
              <a:gd name="T78" fmla="*/ 2437 w 2773"/>
              <a:gd name="T79" fmla="*/ 194 h 464"/>
              <a:gd name="T80" fmla="*/ 2266 w 2773"/>
              <a:gd name="T81" fmla="*/ 443 h 464"/>
              <a:gd name="T82" fmla="*/ 2261 w 2773"/>
              <a:gd name="T83" fmla="*/ 194 h 464"/>
              <a:gd name="T84" fmla="*/ 2336 w 2773"/>
              <a:gd name="T85" fmla="*/ 119 h 464"/>
              <a:gd name="T86" fmla="*/ 2508 w 2773"/>
              <a:gd name="T87" fmla="*/ 11 h 464"/>
              <a:gd name="T88" fmla="*/ 2451 w 2773"/>
              <a:gd name="T89" fmla="*/ 110 h 464"/>
              <a:gd name="T90" fmla="*/ 2518 w 2773"/>
              <a:gd name="T91" fmla="*/ 119 h 464"/>
              <a:gd name="T92" fmla="*/ 2644 w 2773"/>
              <a:gd name="T93" fmla="*/ 40 h 464"/>
              <a:gd name="T94" fmla="*/ 2682 w 2773"/>
              <a:gd name="T95" fmla="*/ 119 h 464"/>
              <a:gd name="T96" fmla="*/ 2738 w 2773"/>
              <a:gd name="T97" fmla="*/ 187 h 464"/>
              <a:gd name="T98" fmla="*/ 2738 w 2773"/>
              <a:gd name="T99" fmla="*/ 116 h 464"/>
              <a:gd name="T100" fmla="*/ 2738 w 2773"/>
              <a:gd name="T101" fmla="*/ 187 h 464"/>
              <a:gd name="T102" fmla="*/ 2707 w 2773"/>
              <a:gd name="T103" fmla="*/ 151 h 464"/>
              <a:gd name="T104" fmla="*/ 2768 w 2773"/>
              <a:gd name="T105" fmla="*/ 151 h 464"/>
              <a:gd name="T106" fmla="*/ 2743 w 2773"/>
              <a:gd name="T107" fmla="*/ 153 h 464"/>
              <a:gd name="T108" fmla="*/ 2743 w 2773"/>
              <a:gd name="T109" fmla="*/ 169 h 464"/>
              <a:gd name="T110" fmla="*/ 2730 w 2773"/>
              <a:gd name="T111" fmla="*/ 153 h 464"/>
              <a:gd name="T112" fmla="*/ 2720 w 2773"/>
              <a:gd name="T113" fmla="*/ 169 h 464"/>
              <a:gd name="T114" fmla="*/ 2743 w 2773"/>
              <a:gd name="T115" fmla="*/ 131 h 464"/>
              <a:gd name="T116" fmla="*/ 2743 w 2773"/>
              <a:gd name="T117" fmla="*/ 153 h 464"/>
              <a:gd name="T118" fmla="*/ 2734 w 2773"/>
              <a:gd name="T119" fmla="*/ 136 h 464"/>
              <a:gd name="T120" fmla="*/ 2737 w 2773"/>
              <a:gd name="T121" fmla="*/ 147 h 464"/>
              <a:gd name="T122" fmla="*/ 2742 w 2773"/>
              <a:gd name="T123" fmla="*/ 13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73" h="464">
                <a:moveTo>
                  <a:pt x="473" y="444"/>
                </a:moveTo>
                <a:cubicBezTo>
                  <a:pt x="347" y="444"/>
                  <a:pt x="347" y="444"/>
                  <a:pt x="347" y="444"/>
                </a:cubicBezTo>
                <a:cubicBezTo>
                  <a:pt x="399" y="208"/>
                  <a:pt x="399" y="208"/>
                  <a:pt x="399" y="208"/>
                </a:cubicBezTo>
                <a:cubicBezTo>
                  <a:pt x="281" y="444"/>
                  <a:pt x="281" y="444"/>
                  <a:pt x="281" y="444"/>
                </a:cubicBezTo>
                <a:cubicBezTo>
                  <a:pt x="191" y="444"/>
                  <a:pt x="191" y="444"/>
                  <a:pt x="191" y="444"/>
                </a:cubicBezTo>
                <a:cubicBezTo>
                  <a:pt x="186" y="208"/>
                  <a:pt x="186" y="208"/>
                  <a:pt x="186" y="208"/>
                </a:cubicBezTo>
                <a:cubicBezTo>
                  <a:pt x="127" y="444"/>
                  <a:pt x="127" y="444"/>
                  <a:pt x="127" y="444"/>
                </a:cubicBezTo>
                <a:cubicBezTo>
                  <a:pt x="0" y="444"/>
                  <a:pt x="0" y="444"/>
                  <a:pt x="0" y="444"/>
                </a:cubicBezTo>
                <a:cubicBezTo>
                  <a:pt x="97" y="6"/>
                  <a:pt x="97" y="6"/>
                  <a:pt x="97" y="6"/>
                </a:cubicBezTo>
                <a:cubicBezTo>
                  <a:pt x="271" y="6"/>
                  <a:pt x="271" y="6"/>
                  <a:pt x="271" y="6"/>
                </a:cubicBezTo>
                <a:cubicBezTo>
                  <a:pt x="279" y="250"/>
                  <a:pt x="279" y="250"/>
                  <a:pt x="279" y="250"/>
                </a:cubicBezTo>
                <a:cubicBezTo>
                  <a:pt x="396" y="6"/>
                  <a:pt x="396" y="6"/>
                  <a:pt x="396" y="6"/>
                </a:cubicBezTo>
                <a:cubicBezTo>
                  <a:pt x="570" y="6"/>
                  <a:pt x="570" y="6"/>
                  <a:pt x="570" y="6"/>
                </a:cubicBezTo>
                <a:lnTo>
                  <a:pt x="473" y="444"/>
                </a:lnTo>
                <a:close/>
                <a:moveTo>
                  <a:pt x="621" y="444"/>
                </a:moveTo>
                <a:cubicBezTo>
                  <a:pt x="502" y="443"/>
                  <a:pt x="502" y="443"/>
                  <a:pt x="502" y="443"/>
                </a:cubicBezTo>
                <a:cubicBezTo>
                  <a:pt x="575" y="119"/>
                  <a:pt x="575" y="119"/>
                  <a:pt x="575" y="119"/>
                </a:cubicBezTo>
                <a:cubicBezTo>
                  <a:pt x="693" y="119"/>
                  <a:pt x="693" y="119"/>
                  <a:pt x="693" y="119"/>
                </a:cubicBezTo>
                <a:lnTo>
                  <a:pt x="621" y="444"/>
                </a:lnTo>
                <a:close/>
                <a:moveTo>
                  <a:pt x="702" y="77"/>
                </a:moveTo>
                <a:cubicBezTo>
                  <a:pt x="585" y="77"/>
                  <a:pt x="585" y="77"/>
                  <a:pt x="585" y="77"/>
                </a:cubicBezTo>
                <a:cubicBezTo>
                  <a:pt x="600" y="6"/>
                  <a:pt x="600" y="6"/>
                  <a:pt x="600" y="6"/>
                </a:cubicBezTo>
                <a:cubicBezTo>
                  <a:pt x="718" y="6"/>
                  <a:pt x="718" y="6"/>
                  <a:pt x="718" y="6"/>
                </a:cubicBezTo>
                <a:lnTo>
                  <a:pt x="702" y="77"/>
                </a:lnTo>
                <a:close/>
                <a:moveTo>
                  <a:pt x="902" y="240"/>
                </a:moveTo>
                <a:cubicBezTo>
                  <a:pt x="904" y="235"/>
                  <a:pt x="908" y="187"/>
                  <a:pt x="869" y="188"/>
                </a:cubicBezTo>
                <a:cubicBezTo>
                  <a:pt x="797" y="190"/>
                  <a:pt x="745" y="369"/>
                  <a:pt x="825" y="371"/>
                </a:cubicBezTo>
                <a:cubicBezTo>
                  <a:pt x="862" y="372"/>
                  <a:pt x="879" y="329"/>
                  <a:pt x="882" y="324"/>
                </a:cubicBezTo>
                <a:cubicBezTo>
                  <a:pt x="1005" y="324"/>
                  <a:pt x="1005" y="324"/>
                  <a:pt x="1005" y="324"/>
                </a:cubicBezTo>
                <a:cubicBezTo>
                  <a:pt x="1005" y="326"/>
                  <a:pt x="968" y="457"/>
                  <a:pt x="805" y="453"/>
                </a:cubicBezTo>
                <a:cubicBezTo>
                  <a:pt x="586" y="449"/>
                  <a:pt x="642" y="98"/>
                  <a:pt x="891" y="111"/>
                </a:cubicBezTo>
                <a:cubicBezTo>
                  <a:pt x="1032" y="117"/>
                  <a:pt x="1025" y="235"/>
                  <a:pt x="1024" y="240"/>
                </a:cubicBezTo>
                <a:lnTo>
                  <a:pt x="902" y="240"/>
                </a:lnTo>
                <a:close/>
                <a:moveTo>
                  <a:pt x="1252" y="184"/>
                </a:moveTo>
                <a:cubicBezTo>
                  <a:pt x="1291" y="136"/>
                  <a:pt x="1352" y="102"/>
                  <a:pt x="1431" y="106"/>
                </a:cubicBezTo>
                <a:cubicBezTo>
                  <a:pt x="1541" y="112"/>
                  <a:pt x="1587" y="193"/>
                  <a:pt x="1569" y="282"/>
                </a:cubicBezTo>
                <a:cubicBezTo>
                  <a:pt x="1567" y="291"/>
                  <a:pt x="1561" y="294"/>
                  <a:pt x="1551" y="298"/>
                </a:cubicBezTo>
                <a:cubicBezTo>
                  <a:pt x="1454" y="332"/>
                  <a:pt x="1454" y="332"/>
                  <a:pt x="1454" y="332"/>
                </a:cubicBezTo>
                <a:cubicBezTo>
                  <a:pt x="1672" y="332"/>
                  <a:pt x="1672" y="332"/>
                  <a:pt x="1672" y="332"/>
                </a:cubicBezTo>
                <a:cubicBezTo>
                  <a:pt x="1672" y="332"/>
                  <a:pt x="1655" y="382"/>
                  <a:pt x="1725" y="381"/>
                </a:cubicBezTo>
                <a:cubicBezTo>
                  <a:pt x="1773" y="381"/>
                  <a:pt x="1792" y="326"/>
                  <a:pt x="1727" y="315"/>
                </a:cubicBezTo>
                <a:cubicBezTo>
                  <a:pt x="1697" y="310"/>
                  <a:pt x="1583" y="291"/>
                  <a:pt x="1595" y="202"/>
                </a:cubicBezTo>
                <a:cubicBezTo>
                  <a:pt x="1606" y="129"/>
                  <a:pt x="1682" y="104"/>
                  <a:pt x="1765" y="105"/>
                </a:cubicBezTo>
                <a:cubicBezTo>
                  <a:pt x="1934" y="107"/>
                  <a:pt x="1902" y="207"/>
                  <a:pt x="1904" y="214"/>
                </a:cubicBezTo>
                <a:cubicBezTo>
                  <a:pt x="1791" y="214"/>
                  <a:pt x="1791" y="214"/>
                  <a:pt x="1791" y="214"/>
                </a:cubicBezTo>
                <a:cubicBezTo>
                  <a:pt x="1791" y="214"/>
                  <a:pt x="1803" y="172"/>
                  <a:pt x="1753" y="172"/>
                </a:cubicBezTo>
                <a:cubicBezTo>
                  <a:pt x="1706" y="172"/>
                  <a:pt x="1695" y="213"/>
                  <a:pt x="1748" y="225"/>
                </a:cubicBezTo>
                <a:cubicBezTo>
                  <a:pt x="1814" y="238"/>
                  <a:pt x="1888" y="242"/>
                  <a:pt x="1893" y="326"/>
                </a:cubicBezTo>
                <a:cubicBezTo>
                  <a:pt x="1894" y="350"/>
                  <a:pt x="1880" y="458"/>
                  <a:pt x="1710" y="456"/>
                </a:cubicBezTo>
                <a:cubicBezTo>
                  <a:pt x="1558" y="454"/>
                  <a:pt x="1541" y="385"/>
                  <a:pt x="1545" y="348"/>
                </a:cubicBezTo>
                <a:cubicBezTo>
                  <a:pt x="1515" y="407"/>
                  <a:pt x="1445" y="457"/>
                  <a:pt x="1352" y="454"/>
                </a:cubicBezTo>
                <a:cubicBezTo>
                  <a:pt x="1208" y="449"/>
                  <a:pt x="1178" y="318"/>
                  <a:pt x="1230" y="218"/>
                </a:cubicBezTo>
                <a:cubicBezTo>
                  <a:pt x="1204" y="219"/>
                  <a:pt x="1151" y="231"/>
                  <a:pt x="1130" y="328"/>
                </a:cubicBezTo>
                <a:cubicBezTo>
                  <a:pt x="1103" y="444"/>
                  <a:pt x="1103" y="444"/>
                  <a:pt x="1103" y="444"/>
                </a:cubicBezTo>
                <a:cubicBezTo>
                  <a:pt x="991" y="444"/>
                  <a:pt x="991" y="444"/>
                  <a:pt x="991" y="444"/>
                </a:cubicBezTo>
                <a:cubicBezTo>
                  <a:pt x="1064" y="119"/>
                  <a:pt x="1064" y="119"/>
                  <a:pt x="1064" y="119"/>
                </a:cubicBezTo>
                <a:cubicBezTo>
                  <a:pt x="1170" y="119"/>
                  <a:pt x="1170" y="119"/>
                  <a:pt x="1170" y="119"/>
                </a:cubicBezTo>
                <a:cubicBezTo>
                  <a:pt x="1161" y="159"/>
                  <a:pt x="1161" y="159"/>
                  <a:pt x="1161" y="159"/>
                </a:cubicBezTo>
                <a:cubicBezTo>
                  <a:pt x="1176" y="141"/>
                  <a:pt x="1193" y="130"/>
                  <a:pt x="1215" y="122"/>
                </a:cubicBezTo>
                <a:cubicBezTo>
                  <a:pt x="1233" y="116"/>
                  <a:pt x="1250" y="113"/>
                  <a:pt x="1271" y="113"/>
                </a:cubicBezTo>
                <a:lnTo>
                  <a:pt x="1252" y="184"/>
                </a:lnTo>
                <a:close/>
                <a:moveTo>
                  <a:pt x="1359" y="371"/>
                </a:moveTo>
                <a:cubicBezTo>
                  <a:pt x="1442" y="388"/>
                  <a:pt x="1498" y="194"/>
                  <a:pt x="1422" y="182"/>
                </a:cubicBezTo>
                <a:cubicBezTo>
                  <a:pt x="1346" y="170"/>
                  <a:pt x="1285" y="355"/>
                  <a:pt x="1359" y="371"/>
                </a:cubicBezTo>
                <a:close/>
                <a:moveTo>
                  <a:pt x="2051" y="454"/>
                </a:moveTo>
                <a:cubicBezTo>
                  <a:pt x="1813" y="445"/>
                  <a:pt x="1884" y="94"/>
                  <a:pt x="2128" y="106"/>
                </a:cubicBezTo>
                <a:cubicBezTo>
                  <a:pt x="2358" y="117"/>
                  <a:pt x="2292" y="464"/>
                  <a:pt x="2051" y="454"/>
                </a:cubicBezTo>
                <a:close/>
                <a:moveTo>
                  <a:pt x="2057" y="371"/>
                </a:moveTo>
                <a:cubicBezTo>
                  <a:pt x="2140" y="388"/>
                  <a:pt x="2196" y="194"/>
                  <a:pt x="2120" y="182"/>
                </a:cubicBezTo>
                <a:cubicBezTo>
                  <a:pt x="2044" y="170"/>
                  <a:pt x="1983" y="355"/>
                  <a:pt x="2057" y="371"/>
                </a:cubicBezTo>
                <a:close/>
                <a:moveTo>
                  <a:pt x="2666" y="194"/>
                </a:moveTo>
                <a:cubicBezTo>
                  <a:pt x="2610" y="194"/>
                  <a:pt x="2610" y="194"/>
                  <a:pt x="2610" y="194"/>
                </a:cubicBezTo>
                <a:cubicBezTo>
                  <a:pt x="2580" y="336"/>
                  <a:pt x="2580" y="336"/>
                  <a:pt x="2580" y="336"/>
                </a:cubicBezTo>
                <a:cubicBezTo>
                  <a:pt x="2578" y="344"/>
                  <a:pt x="2576" y="351"/>
                  <a:pt x="2579" y="360"/>
                </a:cubicBezTo>
                <a:cubicBezTo>
                  <a:pt x="2583" y="373"/>
                  <a:pt x="2629" y="367"/>
                  <a:pt x="2629" y="367"/>
                </a:cubicBezTo>
                <a:cubicBezTo>
                  <a:pt x="2612" y="442"/>
                  <a:pt x="2612" y="442"/>
                  <a:pt x="2612" y="442"/>
                </a:cubicBezTo>
                <a:cubicBezTo>
                  <a:pt x="2612" y="442"/>
                  <a:pt x="2518" y="453"/>
                  <a:pt x="2485" y="431"/>
                </a:cubicBezTo>
                <a:cubicBezTo>
                  <a:pt x="2471" y="421"/>
                  <a:pt x="2456" y="401"/>
                  <a:pt x="2466" y="358"/>
                </a:cubicBezTo>
                <a:cubicBezTo>
                  <a:pt x="2502" y="194"/>
                  <a:pt x="2502" y="194"/>
                  <a:pt x="2502" y="194"/>
                </a:cubicBezTo>
                <a:cubicBezTo>
                  <a:pt x="2437" y="194"/>
                  <a:pt x="2437" y="194"/>
                  <a:pt x="2437" y="194"/>
                </a:cubicBezTo>
                <a:cubicBezTo>
                  <a:pt x="2382" y="443"/>
                  <a:pt x="2382" y="443"/>
                  <a:pt x="2382" y="443"/>
                </a:cubicBezTo>
                <a:cubicBezTo>
                  <a:pt x="2266" y="443"/>
                  <a:pt x="2266" y="443"/>
                  <a:pt x="2266" y="443"/>
                </a:cubicBezTo>
                <a:cubicBezTo>
                  <a:pt x="2321" y="194"/>
                  <a:pt x="2321" y="194"/>
                  <a:pt x="2321" y="194"/>
                </a:cubicBezTo>
                <a:cubicBezTo>
                  <a:pt x="2261" y="194"/>
                  <a:pt x="2261" y="194"/>
                  <a:pt x="2261" y="194"/>
                </a:cubicBezTo>
                <a:cubicBezTo>
                  <a:pt x="2277" y="119"/>
                  <a:pt x="2277" y="119"/>
                  <a:pt x="2277" y="119"/>
                </a:cubicBezTo>
                <a:cubicBezTo>
                  <a:pt x="2336" y="119"/>
                  <a:pt x="2336" y="119"/>
                  <a:pt x="2336" y="119"/>
                </a:cubicBezTo>
                <a:cubicBezTo>
                  <a:pt x="2347" y="70"/>
                  <a:pt x="2356" y="47"/>
                  <a:pt x="2381" y="28"/>
                </a:cubicBezTo>
                <a:cubicBezTo>
                  <a:pt x="2417" y="0"/>
                  <a:pt x="2508" y="11"/>
                  <a:pt x="2508" y="11"/>
                </a:cubicBezTo>
                <a:cubicBezTo>
                  <a:pt x="2496" y="72"/>
                  <a:pt x="2496" y="72"/>
                  <a:pt x="2496" y="72"/>
                </a:cubicBezTo>
                <a:cubicBezTo>
                  <a:pt x="2459" y="72"/>
                  <a:pt x="2456" y="86"/>
                  <a:pt x="2451" y="110"/>
                </a:cubicBezTo>
                <a:cubicBezTo>
                  <a:pt x="2449" y="119"/>
                  <a:pt x="2449" y="119"/>
                  <a:pt x="2449" y="119"/>
                </a:cubicBezTo>
                <a:cubicBezTo>
                  <a:pt x="2518" y="119"/>
                  <a:pt x="2518" y="119"/>
                  <a:pt x="2518" y="119"/>
                </a:cubicBezTo>
                <a:cubicBezTo>
                  <a:pt x="2536" y="40"/>
                  <a:pt x="2536" y="40"/>
                  <a:pt x="2536" y="40"/>
                </a:cubicBezTo>
                <a:cubicBezTo>
                  <a:pt x="2644" y="40"/>
                  <a:pt x="2644" y="40"/>
                  <a:pt x="2644" y="40"/>
                </a:cubicBezTo>
                <a:cubicBezTo>
                  <a:pt x="2627" y="119"/>
                  <a:pt x="2627" y="119"/>
                  <a:pt x="2627" y="119"/>
                </a:cubicBezTo>
                <a:cubicBezTo>
                  <a:pt x="2682" y="119"/>
                  <a:pt x="2682" y="119"/>
                  <a:pt x="2682" y="119"/>
                </a:cubicBezTo>
                <a:lnTo>
                  <a:pt x="2666" y="194"/>
                </a:lnTo>
                <a:close/>
                <a:moveTo>
                  <a:pt x="2738" y="187"/>
                </a:moveTo>
                <a:cubicBezTo>
                  <a:pt x="2718" y="187"/>
                  <a:pt x="2702" y="171"/>
                  <a:pt x="2702" y="151"/>
                </a:cubicBezTo>
                <a:cubicBezTo>
                  <a:pt x="2702" y="131"/>
                  <a:pt x="2718" y="116"/>
                  <a:pt x="2738" y="116"/>
                </a:cubicBezTo>
                <a:cubicBezTo>
                  <a:pt x="2757" y="116"/>
                  <a:pt x="2773" y="131"/>
                  <a:pt x="2773" y="151"/>
                </a:cubicBezTo>
                <a:cubicBezTo>
                  <a:pt x="2773" y="171"/>
                  <a:pt x="2757" y="187"/>
                  <a:pt x="2738" y="187"/>
                </a:cubicBezTo>
                <a:close/>
                <a:moveTo>
                  <a:pt x="2738" y="121"/>
                </a:moveTo>
                <a:cubicBezTo>
                  <a:pt x="2721" y="121"/>
                  <a:pt x="2707" y="134"/>
                  <a:pt x="2707" y="151"/>
                </a:cubicBezTo>
                <a:cubicBezTo>
                  <a:pt x="2707" y="168"/>
                  <a:pt x="2721" y="182"/>
                  <a:pt x="2738" y="182"/>
                </a:cubicBezTo>
                <a:cubicBezTo>
                  <a:pt x="2754" y="182"/>
                  <a:pt x="2768" y="168"/>
                  <a:pt x="2768" y="151"/>
                </a:cubicBezTo>
                <a:cubicBezTo>
                  <a:pt x="2768" y="134"/>
                  <a:pt x="2754" y="121"/>
                  <a:pt x="2738" y="121"/>
                </a:cubicBezTo>
                <a:close/>
                <a:moveTo>
                  <a:pt x="2743" y="153"/>
                </a:moveTo>
                <a:cubicBezTo>
                  <a:pt x="2750" y="169"/>
                  <a:pt x="2750" y="169"/>
                  <a:pt x="2750" y="169"/>
                </a:cubicBezTo>
                <a:cubicBezTo>
                  <a:pt x="2743" y="169"/>
                  <a:pt x="2743" y="169"/>
                  <a:pt x="2743" y="169"/>
                </a:cubicBezTo>
                <a:cubicBezTo>
                  <a:pt x="2737" y="153"/>
                  <a:pt x="2737" y="153"/>
                  <a:pt x="2737" y="153"/>
                </a:cubicBezTo>
                <a:cubicBezTo>
                  <a:pt x="2730" y="153"/>
                  <a:pt x="2730" y="153"/>
                  <a:pt x="2730" y="153"/>
                </a:cubicBezTo>
                <a:cubicBezTo>
                  <a:pt x="2726" y="169"/>
                  <a:pt x="2726" y="169"/>
                  <a:pt x="2726" y="169"/>
                </a:cubicBezTo>
                <a:cubicBezTo>
                  <a:pt x="2720" y="169"/>
                  <a:pt x="2720" y="169"/>
                  <a:pt x="2720" y="169"/>
                </a:cubicBezTo>
                <a:cubicBezTo>
                  <a:pt x="2729" y="131"/>
                  <a:pt x="2729" y="131"/>
                  <a:pt x="2729" y="131"/>
                </a:cubicBezTo>
                <a:cubicBezTo>
                  <a:pt x="2743" y="131"/>
                  <a:pt x="2743" y="131"/>
                  <a:pt x="2743" y="131"/>
                </a:cubicBezTo>
                <a:cubicBezTo>
                  <a:pt x="2752" y="131"/>
                  <a:pt x="2754" y="136"/>
                  <a:pt x="2754" y="142"/>
                </a:cubicBezTo>
                <a:cubicBezTo>
                  <a:pt x="2754" y="147"/>
                  <a:pt x="2749" y="152"/>
                  <a:pt x="2743" y="153"/>
                </a:cubicBezTo>
                <a:close/>
                <a:moveTo>
                  <a:pt x="2742" y="136"/>
                </a:moveTo>
                <a:cubicBezTo>
                  <a:pt x="2734" y="136"/>
                  <a:pt x="2734" y="136"/>
                  <a:pt x="2734" y="136"/>
                </a:cubicBezTo>
                <a:cubicBezTo>
                  <a:pt x="2731" y="147"/>
                  <a:pt x="2731" y="147"/>
                  <a:pt x="2731" y="147"/>
                </a:cubicBezTo>
                <a:cubicBezTo>
                  <a:pt x="2737" y="147"/>
                  <a:pt x="2737" y="147"/>
                  <a:pt x="2737" y="147"/>
                </a:cubicBezTo>
                <a:cubicBezTo>
                  <a:pt x="2742" y="147"/>
                  <a:pt x="2749" y="147"/>
                  <a:pt x="2749" y="141"/>
                </a:cubicBezTo>
                <a:cubicBezTo>
                  <a:pt x="2749" y="137"/>
                  <a:pt x="2746" y="136"/>
                  <a:pt x="2742" y="136"/>
                </a:cubicBezTo>
                <a:close/>
              </a:path>
            </a:pathLst>
          </a:custGeom>
          <a:solidFill>
            <a:srgbClr val="FFFFFF"/>
          </a:solidFill>
          <a:ln>
            <a:noFill/>
          </a:ln>
        </p:spPr>
        <p:txBody>
          <a:bodyPr vert="horz" wrap="square" lIns="91440" tIns="45720" rIns="91440" bIns="45720" numCol="1" anchor="t" anchorCtr="0" compatLnSpc="1"/>
          <a:lstStyle/>
          <a:p>
            <a:endParaRPr lang="en-US"/>
          </a:p>
        </p:txBody>
      </p:sp>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spAutoFit/>
          </a:bodyPr>
          <a:lstStyle/>
          <a:p>
            <a:pPr algn="ctr" defTabSz="913765" eaLnBrk="0" hangingPunct="0"/>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 2011 Microsoft Corporation。</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保留所有权利。</a:t>
            </a:r>
            <a:r>
              <a:rPr lang="en-US" sz="700" dirty="0" err="1"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Microsoft、Windows、Windows</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 Vista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及其他产品名称是或者可能是在美国和</a:t>
            </a:r>
            <a:r>
              <a:rPr lang="en-US" altLang="zh-CN"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或其他国家</a:t>
            </a:r>
            <a:r>
              <a:rPr lang="en-US" altLang="zh-CN"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地区的注册商标和</a:t>
            </a:r>
            <a:r>
              <a:rPr lang="en-US" altLang="zh-CN"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或商标。</a:t>
            </a:r>
            <a:endPar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endParaRPr>
          </a:p>
          <a:p>
            <a:pPr algn="ctr" defTabSz="913765" eaLnBrk="0" hangingPunct="0"/>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此处包含的信息仅供参考，并代表 </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Corporation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截至本演示文稿发布之日的最新观点。由于 </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必须响应不断变化的市场条件，所以不应将本文视为 </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一方的承诺，</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Corporation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也无法保证所提供信息在本文发布之后的准确性。</a:t>
            </a:r>
            <a:r>
              <a:rPr 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smtClean="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对本演示文稿中包含的信息不做任何明示、暗示或法定的担保。</a:t>
            </a:r>
            <a:endPar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882" y="1105603"/>
            <a:ext cx="11149013" cy="1107996"/>
          </a:xfrm>
        </p:spPr>
        <p:txBody>
          <a:bodyPr/>
          <a:lstStyle/>
          <a:p>
            <a:r>
              <a:rPr lang="en-US" altLang="zh-CN" sz="8000" b="1" dirty="0" smtClean="0">
                <a:latin typeface="微软雅黑" panose="020B0503020204020204" pitchFamily="34" charset="-122"/>
                <a:ea typeface="微软雅黑" panose="020B0503020204020204" pitchFamily="34" charset="-122"/>
              </a:rPr>
              <a:t>HTTP</a:t>
            </a:r>
            <a:r>
              <a:rPr lang="zh-CN" altLang="en-US" sz="8000" b="1" dirty="0" smtClean="0">
                <a:latin typeface="微软雅黑" panose="020B0503020204020204" pitchFamily="34" charset="-122"/>
                <a:ea typeface="微软雅黑" panose="020B0503020204020204" pitchFamily="34" charset="-122"/>
              </a:rPr>
              <a:t>请求</a:t>
            </a:r>
            <a:endParaRPr lang="en-US" sz="80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70305" y="2442210"/>
            <a:ext cx="9997440" cy="1310640"/>
          </a:xfrm>
          <a:prstGeom prst="rect">
            <a:avLst/>
          </a:prstGeom>
          <a:noFill/>
        </p:spPr>
        <p:txBody>
          <a:bodyPr wrap="square" lIns="0" tIns="0" rIns="0" bIns="0" rtlCol="0">
            <a:spAutoFit/>
          </a:bodyPr>
          <a:p>
            <a:r>
              <a:rPr lang="zh-CN" altLang="en-US" sz="2800" dirty="0" err="1" smtClean="0">
                <a:gradFill>
                  <a:gsLst>
                    <a:gs pos="2917">
                      <a:schemeClr val="tx1"/>
                    </a:gs>
                    <a:gs pos="30000">
                      <a:schemeClr val="tx1"/>
                    </a:gs>
                  </a:gsLst>
                  <a:lin ang="5400000" scaled="0"/>
                </a:gradFill>
              </a:rPr>
              <a:t>在</a:t>
            </a:r>
            <a:r>
              <a:rPr lang="en-US" altLang="zh-CN" sz="2800" dirty="0" err="1" smtClean="0">
                <a:gradFill>
                  <a:gsLst>
                    <a:gs pos="2917">
                      <a:schemeClr val="tx1"/>
                    </a:gs>
                    <a:gs pos="30000">
                      <a:schemeClr val="tx1"/>
                    </a:gs>
                  </a:gsLst>
                  <a:lin ang="5400000" scaled="0"/>
                </a:gradFill>
              </a:rPr>
              <a:t>win10</a:t>
            </a:r>
            <a:r>
              <a:rPr lang="zh-CN" altLang="en-US" sz="2800" dirty="0" err="1" smtClean="0">
                <a:gradFill>
                  <a:gsLst>
                    <a:gs pos="2917">
                      <a:schemeClr val="tx1"/>
                    </a:gs>
                    <a:gs pos="30000">
                      <a:schemeClr val="tx1"/>
                    </a:gs>
                  </a:gsLst>
                  <a:lin ang="5400000" scaled="0"/>
                </a:gradFill>
              </a:rPr>
              <a:t>里面有两个类可以实现</a:t>
            </a:r>
            <a:r>
              <a:rPr lang="en-US" altLang="zh-CN" sz="2800" dirty="0" err="1" smtClean="0">
                <a:gradFill>
                  <a:gsLst>
                    <a:gs pos="2917">
                      <a:schemeClr val="tx1"/>
                    </a:gs>
                    <a:gs pos="30000">
                      <a:schemeClr val="tx1"/>
                    </a:gs>
                  </a:gsLst>
                  <a:lin ang="5400000" scaled="0"/>
                </a:gradFill>
              </a:rPr>
              <a:t>HTTP</a:t>
            </a:r>
            <a:r>
              <a:rPr lang="zh-CN" altLang="en-US" sz="2800" dirty="0" err="1" smtClean="0">
                <a:gradFill>
                  <a:gsLst>
                    <a:gs pos="2917">
                      <a:schemeClr val="tx1"/>
                    </a:gs>
                    <a:gs pos="30000">
                      <a:schemeClr val="tx1"/>
                    </a:gs>
                  </a:gsLst>
                  <a:lin ang="5400000" scaled="0"/>
                </a:gradFill>
              </a:rPr>
              <a:t>请求：</a:t>
            </a:r>
            <a:r>
              <a:rPr lang="en-US" altLang="zh-CN" sz="2800" dirty="0" err="1" smtClean="0">
                <a:gradFill>
                  <a:gsLst>
                    <a:gs pos="2917">
                      <a:schemeClr val="tx1"/>
                    </a:gs>
                    <a:gs pos="30000">
                      <a:schemeClr val="tx1"/>
                    </a:gs>
                  </a:gsLst>
                  <a:lin ang="5400000" scaled="0"/>
                </a:gradFill>
              </a:rPr>
              <a:t>HttpWebRequest</a:t>
            </a:r>
            <a:r>
              <a:rPr lang="zh-CN" altLang="en-US" sz="2800" dirty="0" err="1" smtClean="0">
                <a:gradFill>
                  <a:gsLst>
                    <a:gs pos="2917">
                      <a:schemeClr val="tx1"/>
                    </a:gs>
                    <a:gs pos="30000">
                      <a:schemeClr val="tx1"/>
                    </a:gs>
                  </a:gsLst>
                  <a:lin ang="5400000" scaled="0"/>
                </a:gradFill>
              </a:rPr>
              <a:t>和</a:t>
            </a:r>
            <a:r>
              <a:rPr lang="en-US" altLang="zh-CN" sz="2800" dirty="0" err="1" smtClean="0">
                <a:gradFill>
                  <a:gsLst>
                    <a:gs pos="2917">
                      <a:schemeClr val="tx1"/>
                    </a:gs>
                    <a:gs pos="30000">
                      <a:schemeClr val="tx1"/>
                    </a:gs>
                  </a:gsLst>
                  <a:lin ang="5400000" scaled="0"/>
                </a:gradFill>
              </a:rPr>
              <a:t>HttpClient</a:t>
            </a:r>
            <a:r>
              <a:rPr lang="zh-CN" altLang="en-US" sz="2800" dirty="0" err="1" smtClean="0">
                <a:gradFill>
                  <a:gsLst>
                    <a:gs pos="2917">
                      <a:schemeClr val="tx1"/>
                    </a:gs>
                    <a:gs pos="30000">
                      <a:schemeClr val="tx1"/>
                    </a:gs>
                  </a:gsLst>
                  <a:lin ang="5400000" scaled="0"/>
                </a:gradFill>
              </a:rPr>
              <a:t>。前者适合于处理简单的网络请求，后者对</a:t>
            </a:r>
            <a:r>
              <a:rPr lang="en-US" altLang="zh-CN" sz="2800" dirty="0" err="1" smtClean="0">
                <a:gradFill>
                  <a:gsLst>
                    <a:gs pos="2917">
                      <a:schemeClr val="tx1"/>
                    </a:gs>
                    <a:gs pos="30000">
                      <a:schemeClr val="tx1"/>
                    </a:gs>
                  </a:gsLst>
                  <a:lin ang="5400000" scaled="0"/>
                </a:gradFill>
              </a:rPr>
              <a:t>HTTP</a:t>
            </a:r>
            <a:r>
              <a:rPr lang="zh-CN" altLang="en-US" sz="2800" dirty="0" err="1" smtClean="0">
                <a:gradFill>
                  <a:gsLst>
                    <a:gs pos="2917">
                      <a:schemeClr val="tx1"/>
                    </a:gs>
                    <a:gs pos="30000">
                      <a:schemeClr val="tx1"/>
                    </a:gs>
                  </a:gsLst>
                  <a:lin ang="5400000" scaled="0"/>
                </a:gradFill>
              </a:rPr>
              <a:t>请求的支持更强大，适合复杂的网络请求的封装。</a:t>
            </a:r>
            <a:endParaRPr lang="zh-CN" altLang="en-US" sz="2800" dirty="0" err="1" smtClean="0">
              <a:gradFill>
                <a:gsLst>
                  <a:gs pos="2917">
                    <a:schemeClr val="tx1"/>
                  </a:gs>
                  <a:gs pos="30000">
                    <a:schemeClr val="tx1"/>
                  </a:gs>
                </a:gsLst>
                <a:lin ang="5400000" scaled="0"/>
              </a:gra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t>HttpWebRequest</a:t>
            </a:r>
            <a:r>
              <a:rPr lang="zh-CN" altLang="en-US" b="1" dirty="0" smtClean="0"/>
              <a:t>类</a:t>
            </a:r>
            <a:endParaRPr lang="zh-CN" altLang="en-US" b="1" dirty="0"/>
          </a:p>
        </p:txBody>
      </p:sp>
      <p:sp>
        <p:nvSpPr>
          <p:cNvPr id="4" name="Text Placeholder 2"/>
          <p:cNvSpPr>
            <a:spLocks noGrp="1"/>
          </p:cNvSpPr>
          <p:nvPr>
            <p:ph type="body" sz="quarter" idx="10"/>
          </p:nvPr>
        </p:nvSpPr>
        <p:spPr>
          <a:xfrm>
            <a:off x="518318" y="1447800"/>
            <a:ext cx="11152188" cy="4813300"/>
          </a:xfrm>
        </p:spPr>
        <p:txBody>
          <a:bodyPr>
            <a:normAutofit/>
          </a:bodyPr>
          <a:lstStyle/>
          <a:p>
            <a:r>
              <a:rPr lang="en-US" altLang="zh-CN" sz="2000" dirty="0">
                <a:solidFill>
                  <a:srgbClr val="0000FF"/>
                </a:solidFill>
                <a:highlight>
                  <a:srgbClr val="FFFFFF"/>
                </a:highlight>
                <a:latin typeface="Consolas" panose="020B0609020204030204"/>
              </a:rPr>
              <a:t>HTTP</a:t>
            </a:r>
            <a:r>
              <a:rPr lang="zh-CN" altLang="en-US" sz="2000" dirty="0">
                <a:solidFill>
                  <a:srgbClr val="0000FF"/>
                </a:solidFill>
                <a:highlight>
                  <a:srgbClr val="FFFFFF"/>
                </a:highlight>
                <a:latin typeface="Consolas" panose="020B0609020204030204"/>
              </a:rPr>
              <a:t>的</a:t>
            </a:r>
            <a:r>
              <a:rPr lang="en-US" altLang="zh-CN" sz="2000" dirty="0">
                <a:solidFill>
                  <a:srgbClr val="0000FF"/>
                </a:solidFill>
                <a:highlight>
                  <a:srgbClr val="FFFFFF"/>
                </a:highlight>
                <a:latin typeface="Consolas" panose="020B0609020204030204"/>
              </a:rPr>
              <a:t>GET</a:t>
            </a:r>
            <a:r>
              <a:rPr lang="zh-CN" altLang="en-US" sz="2000" dirty="0">
                <a:solidFill>
                  <a:srgbClr val="0000FF"/>
                </a:solidFill>
                <a:highlight>
                  <a:srgbClr val="FFFFFF"/>
                </a:highlight>
                <a:latin typeface="Consolas" panose="020B0609020204030204"/>
              </a:rPr>
              <a:t>请求是最简单的</a:t>
            </a:r>
            <a:r>
              <a:rPr lang="en-US" altLang="zh-CN" sz="2000" dirty="0">
                <a:solidFill>
                  <a:srgbClr val="0000FF"/>
                </a:solidFill>
                <a:highlight>
                  <a:srgbClr val="FFFFFF"/>
                </a:highlight>
                <a:latin typeface="Consolas" panose="020B0609020204030204"/>
              </a:rPr>
              <a:t>HTTP</a:t>
            </a:r>
            <a:r>
              <a:rPr lang="zh-CN" altLang="en-US" sz="2000" dirty="0">
                <a:solidFill>
                  <a:srgbClr val="0000FF"/>
                </a:solidFill>
                <a:highlight>
                  <a:srgbClr val="FFFFFF"/>
                </a:highlight>
                <a:latin typeface="Consolas" panose="020B0609020204030204"/>
              </a:rPr>
              <a:t>请求，</a:t>
            </a:r>
            <a:r>
              <a:rPr lang="en-US" altLang="zh-CN" sz="2000" dirty="0">
                <a:solidFill>
                  <a:srgbClr val="0000FF"/>
                </a:solidFill>
                <a:highlight>
                  <a:srgbClr val="FFFFFF"/>
                </a:highlight>
                <a:latin typeface="Consolas" panose="020B0609020204030204"/>
              </a:rPr>
              <a:t>GET</a:t>
            </a:r>
            <a:r>
              <a:rPr lang="zh-CN" altLang="en-US" sz="2000" dirty="0">
                <a:solidFill>
                  <a:srgbClr val="0000FF"/>
                </a:solidFill>
                <a:highlight>
                  <a:srgbClr val="FFFFFF"/>
                </a:highlight>
                <a:latin typeface="Consolas" panose="020B0609020204030204"/>
              </a:rPr>
              <a:t>和</a:t>
            </a:r>
            <a:r>
              <a:rPr lang="en-US" altLang="zh-CN" sz="2000" dirty="0">
                <a:solidFill>
                  <a:srgbClr val="0000FF"/>
                </a:solidFill>
                <a:highlight>
                  <a:srgbClr val="FFFFFF"/>
                </a:highlight>
                <a:latin typeface="Consolas" panose="020B0609020204030204"/>
              </a:rPr>
              <a:t>POST</a:t>
            </a:r>
            <a:r>
              <a:rPr lang="zh-CN" altLang="en-US" sz="2000" dirty="0">
                <a:solidFill>
                  <a:srgbClr val="0000FF"/>
                </a:solidFill>
                <a:highlight>
                  <a:srgbClr val="FFFFFF"/>
                </a:highlight>
                <a:latin typeface="Consolas" panose="020B0609020204030204"/>
              </a:rPr>
              <a:t>的主要区别是：</a:t>
            </a:r>
            <a:r>
              <a:rPr lang="en-US" altLang="zh-CN" sz="2000" dirty="0">
                <a:solidFill>
                  <a:srgbClr val="0000FF"/>
                </a:solidFill>
                <a:highlight>
                  <a:srgbClr val="FFFFFF"/>
                </a:highlight>
                <a:latin typeface="Consolas" panose="020B0609020204030204"/>
              </a:rPr>
              <a:t>GET</a:t>
            </a:r>
            <a:r>
              <a:rPr lang="zh-CN" altLang="en-US" sz="2000" dirty="0">
                <a:solidFill>
                  <a:srgbClr val="0000FF"/>
                </a:solidFill>
                <a:highlight>
                  <a:srgbClr val="FFFFFF"/>
                </a:highlight>
                <a:latin typeface="Consolas" panose="020B0609020204030204"/>
              </a:rPr>
              <a:t>请求的参数直接附加在</a:t>
            </a:r>
            <a:r>
              <a:rPr lang="en-US" altLang="zh-CN" sz="2000" dirty="0">
                <a:solidFill>
                  <a:srgbClr val="0000FF"/>
                </a:solidFill>
                <a:highlight>
                  <a:srgbClr val="FFFFFF"/>
                </a:highlight>
                <a:latin typeface="Consolas" panose="020B0609020204030204"/>
              </a:rPr>
              <a:t>URL</a:t>
            </a:r>
            <a:r>
              <a:rPr lang="zh-CN" altLang="en-US" sz="2000" dirty="0">
                <a:solidFill>
                  <a:srgbClr val="0000FF"/>
                </a:solidFill>
                <a:highlight>
                  <a:srgbClr val="FFFFFF"/>
                </a:highlight>
                <a:latin typeface="Consolas" panose="020B0609020204030204"/>
              </a:rPr>
              <a:t>后面，而</a:t>
            </a:r>
            <a:r>
              <a:rPr lang="en-US" altLang="zh-CN" sz="2000" dirty="0">
                <a:solidFill>
                  <a:srgbClr val="0000FF"/>
                </a:solidFill>
                <a:highlight>
                  <a:srgbClr val="FFFFFF"/>
                </a:highlight>
                <a:latin typeface="Consolas" panose="020B0609020204030204"/>
              </a:rPr>
              <a:t>POST</a:t>
            </a:r>
            <a:r>
              <a:rPr lang="zh-CN" altLang="en-US" sz="2000" dirty="0">
                <a:solidFill>
                  <a:srgbClr val="0000FF"/>
                </a:solidFill>
                <a:highlight>
                  <a:srgbClr val="FFFFFF"/>
                </a:highlight>
                <a:latin typeface="Consolas" panose="020B0609020204030204"/>
              </a:rPr>
              <a:t>请求的参数写在数据流里；</a:t>
            </a:r>
            <a:r>
              <a:rPr lang="en-US" altLang="zh-CN" sz="2000" dirty="0">
                <a:solidFill>
                  <a:srgbClr val="0000FF"/>
                </a:solidFill>
                <a:highlight>
                  <a:srgbClr val="FFFFFF"/>
                </a:highlight>
                <a:latin typeface="Consolas" panose="020B0609020204030204"/>
              </a:rPr>
              <a:t>GET</a:t>
            </a:r>
            <a:r>
              <a:rPr lang="zh-CN" altLang="en-US" sz="2000" dirty="0">
                <a:solidFill>
                  <a:srgbClr val="0000FF"/>
                </a:solidFill>
                <a:highlight>
                  <a:srgbClr val="FFFFFF"/>
                </a:highlight>
                <a:latin typeface="Consolas" panose="020B0609020204030204"/>
              </a:rPr>
              <a:t>提交的数据最多只能有</a:t>
            </a:r>
            <a:r>
              <a:rPr lang="en-US" altLang="zh-CN" sz="2000" dirty="0">
                <a:solidFill>
                  <a:srgbClr val="0000FF"/>
                </a:solidFill>
                <a:highlight>
                  <a:srgbClr val="FFFFFF"/>
                </a:highlight>
                <a:latin typeface="Consolas" panose="020B0609020204030204"/>
              </a:rPr>
              <a:t>1024</a:t>
            </a:r>
            <a:r>
              <a:rPr lang="zh-CN" altLang="en-US" sz="2000" dirty="0">
                <a:solidFill>
                  <a:srgbClr val="0000FF"/>
                </a:solidFill>
                <a:highlight>
                  <a:srgbClr val="FFFFFF"/>
                </a:highlight>
                <a:latin typeface="Consolas" panose="020B0609020204030204"/>
              </a:rPr>
              <a:t>字节，而</a:t>
            </a:r>
            <a:r>
              <a:rPr lang="en-US" altLang="zh-CN" sz="2000" dirty="0">
                <a:solidFill>
                  <a:srgbClr val="0000FF"/>
                </a:solidFill>
                <a:highlight>
                  <a:srgbClr val="FFFFFF"/>
                </a:highlight>
                <a:latin typeface="Consolas" panose="020B0609020204030204"/>
              </a:rPr>
              <a:t>POST</a:t>
            </a:r>
            <a:r>
              <a:rPr lang="zh-CN" altLang="en-US" sz="2000" dirty="0">
                <a:solidFill>
                  <a:srgbClr val="0000FF"/>
                </a:solidFill>
                <a:highlight>
                  <a:srgbClr val="FFFFFF"/>
                </a:highlight>
                <a:latin typeface="Consolas" panose="020B0609020204030204"/>
              </a:rPr>
              <a:t>则没有此限制。</a:t>
            </a:r>
            <a:endParaRPr lang="zh-CN" altLang="en-US" sz="2000" dirty="0">
              <a:solidFill>
                <a:srgbClr val="0000FF"/>
              </a:solidFill>
              <a:highlight>
                <a:srgbClr val="FFFFFF"/>
              </a:highlight>
              <a:latin typeface="Consolas" panose="020B0609020204030204"/>
            </a:endParaRPr>
          </a:p>
          <a:p>
            <a:endParaRPr lang="zh-CN" altLang="en-US" sz="2000" dirty="0">
              <a:solidFill>
                <a:srgbClr val="0000FF"/>
              </a:solidFill>
              <a:highlight>
                <a:srgbClr val="FFFFFF"/>
              </a:highlight>
              <a:latin typeface="Consolas" panose="020B0609020204030204"/>
            </a:endParaRPr>
          </a:p>
          <a:p>
            <a:r>
              <a:rPr lang="zh-CN" altLang="en-US" sz="2000" dirty="0">
                <a:solidFill>
                  <a:srgbClr val="0000FF"/>
                </a:solidFill>
                <a:highlight>
                  <a:srgbClr val="FFFFFF"/>
                </a:highlight>
                <a:latin typeface="Consolas" panose="020B0609020204030204"/>
              </a:rPr>
              <a:t>下面来看一下如何使用</a:t>
            </a:r>
            <a:r>
              <a:rPr lang="en-US" altLang="zh-CN" sz="2000" dirty="0">
                <a:solidFill>
                  <a:srgbClr val="0000FF"/>
                </a:solidFill>
                <a:highlight>
                  <a:srgbClr val="FFFFFF"/>
                </a:highlight>
                <a:latin typeface="Consolas" panose="020B0609020204030204"/>
              </a:rPr>
              <a:t>HttpWebRequest</a:t>
            </a:r>
            <a:r>
              <a:rPr lang="zh-CN" altLang="en-US" sz="2000" dirty="0">
                <a:solidFill>
                  <a:srgbClr val="0000FF"/>
                </a:solidFill>
                <a:highlight>
                  <a:srgbClr val="FFFFFF"/>
                </a:highlight>
                <a:latin typeface="Consolas" panose="020B0609020204030204"/>
              </a:rPr>
              <a:t>实现一个</a:t>
            </a:r>
            <a:r>
              <a:rPr lang="en-US" altLang="zh-CN" sz="2000" dirty="0">
                <a:solidFill>
                  <a:srgbClr val="0000FF"/>
                </a:solidFill>
                <a:highlight>
                  <a:srgbClr val="FFFFFF"/>
                </a:highlight>
                <a:latin typeface="Consolas" panose="020B0609020204030204"/>
              </a:rPr>
              <a:t>GET</a:t>
            </a:r>
            <a:r>
              <a:rPr lang="zh-CN" altLang="en-US" sz="2000" dirty="0">
                <a:solidFill>
                  <a:srgbClr val="0000FF"/>
                </a:solidFill>
                <a:highlight>
                  <a:srgbClr val="FFFFFF"/>
                </a:highlight>
                <a:latin typeface="Consolas" panose="020B0609020204030204"/>
              </a:rPr>
              <a:t>请求：</a:t>
            </a:r>
            <a:endParaRPr lang="zh-CN" altLang="en-US" sz="2000" dirty="0">
              <a:solidFill>
                <a:srgbClr val="0000FF"/>
              </a:solidFill>
              <a:highlight>
                <a:srgbClr val="FFFFFF"/>
              </a:highlight>
              <a:latin typeface="Consolas" panose="020B0609020204030204"/>
            </a:endParaRPr>
          </a:p>
          <a:p>
            <a:endParaRPr lang="zh-CN" altLang="en-US"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1.</a:t>
            </a:r>
            <a:r>
              <a:rPr lang="zh-CN" altLang="en-US" sz="2000" dirty="0">
                <a:solidFill>
                  <a:srgbClr val="0000FF"/>
                </a:solidFill>
                <a:highlight>
                  <a:srgbClr val="FFFFFF"/>
                </a:highlight>
                <a:latin typeface="Consolas" panose="020B0609020204030204"/>
              </a:rPr>
              <a:t>获取</a:t>
            </a:r>
            <a:r>
              <a:rPr lang="en-US" altLang="zh-CN" sz="2000" dirty="0">
                <a:solidFill>
                  <a:srgbClr val="0000FF"/>
                </a:solidFill>
                <a:highlight>
                  <a:srgbClr val="FFFFFF"/>
                </a:highlight>
                <a:latin typeface="Consolas" panose="020B0609020204030204"/>
              </a:rPr>
              <a:t>HttpWebRequest</a:t>
            </a:r>
            <a:r>
              <a:rPr lang="zh-CN" altLang="en-US" sz="2000" dirty="0">
                <a:solidFill>
                  <a:srgbClr val="0000FF"/>
                </a:solidFill>
                <a:highlight>
                  <a:srgbClr val="FFFFFF"/>
                </a:highlight>
                <a:latin typeface="Consolas" panose="020B0609020204030204"/>
              </a:rPr>
              <a:t>对象：</a:t>
            </a:r>
            <a:endParaRPr lang="zh-CN" altLang="en-US" sz="2000" dirty="0">
              <a:solidFill>
                <a:srgbClr val="0000FF"/>
              </a:solidFill>
              <a:highlight>
                <a:srgbClr val="FFFFFF"/>
              </a:highlight>
              <a:latin typeface="Consolas" panose="020B0609020204030204"/>
            </a:endParaRPr>
          </a:p>
          <a:p>
            <a:endParaRPr lang="zh-CN" altLang="en-US"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HttpWebRequest request = (HttpWebRequest)</a:t>
            </a:r>
            <a:r>
              <a:rPr lang="en-US" altLang="zh-CN" sz="2000" dirty="0">
                <a:solidFill>
                  <a:srgbClr val="0000FF"/>
                </a:solidFill>
                <a:highlight>
                  <a:srgbClr val="FFFFFF"/>
                </a:highlight>
                <a:latin typeface="Consolas" panose="020B0609020204030204"/>
                <a:sym typeface="+mn-ea"/>
              </a:rPr>
              <a:t>HttpWebRequest.Create(“http://www.baidu.com”);</a:t>
            </a:r>
            <a:endParaRPr lang="en-US" altLang="zh-CN" sz="2000" dirty="0">
              <a:solidFill>
                <a:srgbClr val="0000FF"/>
              </a:solidFill>
              <a:highlight>
                <a:srgbClr val="FFFFFF"/>
              </a:highlight>
              <a:latin typeface="Consolas" panose="020B0609020204030204"/>
              <a:sym typeface="+mn-ea"/>
            </a:endParaRPr>
          </a:p>
          <a:p>
            <a:r>
              <a:rPr lang="en-US" altLang="zh-CN" sz="2000" dirty="0">
                <a:solidFill>
                  <a:srgbClr val="0000FF"/>
                </a:solidFill>
                <a:highlight>
                  <a:srgbClr val="FFFFFF"/>
                </a:highlight>
                <a:latin typeface="Consolas" panose="020B0609020204030204"/>
              </a:rPr>
              <a:t>//Create()</a:t>
            </a:r>
            <a:r>
              <a:rPr lang="zh-CN" altLang="en-US" sz="2000" dirty="0">
                <a:solidFill>
                  <a:srgbClr val="0000FF"/>
                </a:solidFill>
                <a:highlight>
                  <a:srgbClr val="FFFFFF"/>
                </a:highlight>
                <a:latin typeface="Consolas" panose="020B0609020204030204"/>
              </a:rPr>
              <a:t>返回的是</a:t>
            </a:r>
            <a:r>
              <a:rPr lang="en-US" altLang="zh-CN" sz="2000" dirty="0">
                <a:solidFill>
                  <a:srgbClr val="0000FF"/>
                </a:solidFill>
                <a:highlight>
                  <a:srgbClr val="FFFFFF"/>
                </a:highlight>
                <a:latin typeface="Consolas" panose="020B0609020204030204"/>
              </a:rPr>
              <a:t>WebRequest</a:t>
            </a:r>
            <a:r>
              <a:rPr lang="zh-CN" altLang="en-US" sz="2000" dirty="0">
                <a:solidFill>
                  <a:srgbClr val="0000FF"/>
                </a:solidFill>
                <a:highlight>
                  <a:srgbClr val="FFFFFF"/>
                </a:highlight>
                <a:latin typeface="Consolas" panose="020B0609020204030204"/>
              </a:rPr>
              <a:t>（</a:t>
            </a:r>
            <a:r>
              <a:rPr lang="en-US" altLang="zh-CN" sz="2000" dirty="0">
                <a:solidFill>
                  <a:srgbClr val="0000FF"/>
                </a:solidFill>
                <a:highlight>
                  <a:srgbClr val="FFFFFF"/>
                </a:highlight>
                <a:latin typeface="Consolas" panose="020B0609020204030204"/>
                <a:sym typeface="+mn-ea"/>
              </a:rPr>
              <a:t>HttpWebRequest</a:t>
            </a:r>
            <a:r>
              <a:rPr lang="zh-CN" altLang="en-US" sz="2000" dirty="0">
                <a:solidFill>
                  <a:srgbClr val="0000FF"/>
                </a:solidFill>
                <a:highlight>
                  <a:srgbClr val="FFFFFF"/>
                </a:highlight>
                <a:latin typeface="Consolas" panose="020B0609020204030204"/>
                <a:sym typeface="+mn-ea"/>
              </a:rPr>
              <a:t>的父类），需向下转型成为</a:t>
            </a:r>
            <a:r>
              <a:rPr lang="en-US" altLang="zh-CN" sz="2000" dirty="0">
                <a:solidFill>
                  <a:srgbClr val="0000FF"/>
                </a:solidFill>
                <a:highlight>
                  <a:srgbClr val="FFFFFF"/>
                </a:highlight>
                <a:latin typeface="Consolas" panose="020B0609020204030204"/>
                <a:sym typeface="+mn-ea"/>
              </a:rPr>
              <a:t>HttpWebRequest</a:t>
            </a:r>
            <a:r>
              <a:rPr lang="zh-CN" altLang="en-US" sz="2000" dirty="0">
                <a:solidFill>
                  <a:srgbClr val="0000FF"/>
                </a:solidFill>
                <a:highlight>
                  <a:srgbClr val="FFFFFF"/>
                </a:highlight>
                <a:latin typeface="Consolas" panose="020B0609020204030204"/>
                <a:sym typeface="+mn-ea"/>
              </a:rPr>
              <a:t>。</a:t>
            </a:r>
            <a:endParaRPr lang="zh-CN" altLang="en-US" sz="2000" dirty="0">
              <a:solidFill>
                <a:srgbClr val="0000FF"/>
              </a:solidFill>
              <a:highlight>
                <a:srgbClr val="FFFFFF"/>
              </a:highlight>
              <a:latin typeface="Consolas" panose="020B0609020204030204"/>
              <a:sym typeface="+mn-ea"/>
            </a:endParaRPr>
          </a:p>
          <a:p>
            <a:endParaRPr lang="zh-CN" altLang="en-US" sz="2000" dirty="0">
              <a:solidFill>
                <a:srgbClr val="0000FF"/>
              </a:solidFill>
              <a:highlight>
                <a:srgbClr val="FFFFFF"/>
              </a:highlight>
              <a:latin typeface="Consolas" panose="020B0609020204030204"/>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t>HttpWebRequest</a:t>
            </a:r>
            <a:r>
              <a:rPr lang="zh-CN" altLang="en-US" b="1" dirty="0" smtClean="0"/>
              <a:t>类</a:t>
            </a:r>
            <a:endParaRPr lang="zh-CN" altLang="en-US" b="1" dirty="0"/>
          </a:p>
        </p:txBody>
      </p:sp>
      <p:sp>
        <p:nvSpPr>
          <p:cNvPr id="4" name="Text Placeholder 2"/>
          <p:cNvSpPr>
            <a:spLocks noGrp="1"/>
          </p:cNvSpPr>
          <p:nvPr>
            <p:ph type="body" sz="quarter" idx="10"/>
          </p:nvPr>
        </p:nvSpPr>
        <p:spPr>
          <a:xfrm>
            <a:off x="518318" y="1447800"/>
            <a:ext cx="11152188" cy="4813300"/>
          </a:xfrm>
        </p:spPr>
        <p:txBody>
          <a:bodyPr>
            <a:normAutofit/>
          </a:bodyPr>
          <a:lstStyle/>
          <a:p>
            <a:endParaRPr lang="en-US" altLang="zh-CN" sz="2000" dirty="0" smtClean="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2.</a:t>
            </a:r>
            <a:r>
              <a:rPr lang="zh-CN" altLang="en-US" sz="2000" dirty="0">
                <a:solidFill>
                  <a:srgbClr val="0000FF"/>
                </a:solidFill>
                <a:highlight>
                  <a:srgbClr val="FFFFFF"/>
                </a:highlight>
                <a:latin typeface="Consolas" panose="020B0609020204030204"/>
              </a:rPr>
              <a:t>设置请求的参数，发起</a:t>
            </a:r>
            <a:r>
              <a:rPr lang="en-US" altLang="zh-CN" sz="2000" dirty="0">
                <a:solidFill>
                  <a:srgbClr val="0000FF"/>
                </a:solidFill>
                <a:highlight>
                  <a:srgbClr val="FFFFFF"/>
                </a:highlight>
                <a:latin typeface="Consolas" panose="020B0609020204030204"/>
              </a:rPr>
              <a:t>GetResponse</a:t>
            </a:r>
            <a:r>
              <a:rPr lang="zh-CN" altLang="en-US" sz="2000" dirty="0">
                <a:solidFill>
                  <a:srgbClr val="0000FF"/>
                </a:solidFill>
                <a:highlight>
                  <a:srgbClr val="FFFFFF"/>
                </a:highlight>
                <a:latin typeface="Consolas" panose="020B0609020204030204"/>
              </a:rPr>
              <a:t>请求：</a:t>
            </a:r>
            <a:endParaRPr lang="zh-CN" altLang="en-US" sz="2000" dirty="0">
              <a:solidFill>
                <a:srgbClr val="0000FF"/>
              </a:solidFill>
              <a:highlight>
                <a:srgbClr val="FFFFFF"/>
              </a:highlight>
              <a:latin typeface="Consolas" panose="020B0609020204030204"/>
            </a:endParaRPr>
          </a:p>
          <a:p>
            <a:endParaRPr lang="zh-CN" altLang="en-US"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a:t>
            </a:r>
            <a:r>
              <a:rPr lang="zh-CN" altLang="en-US" sz="2000" dirty="0">
                <a:solidFill>
                  <a:srgbClr val="0000FF"/>
                </a:solidFill>
                <a:highlight>
                  <a:srgbClr val="FFFFFF"/>
                </a:highlight>
                <a:latin typeface="Consolas" panose="020B0609020204030204"/>
              </a:rPr>
              <a:t>设置为</a:t>
            </a:r>
            <a:r>
              <a:rPr lang="en-US" altLang="zh-CN" sz="2000" dirty="0">
                <a:solidFill>
                  <a:srgbClr val="0000FF"/>
                </a:solidFill>
                <a:highlight>
                  <a:srgbClr val="FFFFFF"/>
                </a:highlight>
                <a:latin typeface="Consolas" panose="020B0609020204030204"/>
              </a:rPr>
              <a:t>GET</a:t>
            </a:r>
            <a:r>
              <a:rPr lang="zh-CN" altLang="en-US" sz="2000" dirty="0">
                <a:solidFill>
                  <a:srgbClr val="0000FF"/>
                </a:solidFill>
                <a:highlight>
                  <a:srgbClr val="FFFFFF"/>
                </a:highlight>
                <a:latin typeface="Consolas" panose="020B0609020204030204"/>
              </a:rPr>
              <a:t>请求</a:t>
            </a:r>
            <a:endParaRPr lang="zh-CN" altLang="en-US"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request.Method = “GET”;</a:t>
            </a:r>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a:t>
            </a:r>
            <a:r>
              <a:rPr lang="zh-CN" altLang="en-US" sz="2000" dirty="0">
                <a:solidFill>
                  <a:srgbClr val="0000FF"/>
                </a:solidFill>
                <a:highlight>
                  <a:srgbClr val="FFFFFF"/>
                </a:highlight>
                <a:latin typeface="Consolas" panose="020B0609020204030204"/>
              </a:rPr>
              <a:t>设置</a:t>
            </a:r>
            <a:r>
              <a:rPr lang="en-US" altLang="zh-CN" sz="2000" dirty="0">
                <a:solidFill>
                  <a:srgbClr val="0000FF"/>
                </a:solidFill>
                <a:highlight>
                  <a:srgbClr val="FFFFFF"/>
                </a:highlight>
                <a:latin typeface="Consolas" panose="020B0609020204030204"/>
              </a:rPr>
              <a:t>Cookie</a:t>
            </a:r>
            <a:r>
              <a:rPr lang="zh-CN" altLang="en-US" sz="2000" dirty="0">
                <a:solidFill>
                  <a:srgbClr val="0000FF"/>
                </a:solidFill>
                <a:highlight>
                  <a:srgbClr val="FFFFFF"/>
                </a:highlight>
                <a:latin typeface="Consolas" panose="020B0609020204030204"/>
              </a:rPr>
              <a:t>，倘若需要的话</a:t>
            </a:r>
            <a:endParaRPr lang="zh-CN" altLang="en-US"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request.Headers[“Cookie”] = “key=value”;</a:t>
            </a:r>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a:t>
            </a:r>
            <a:r>
              <a:rPr lang="zh-CN" altLang="en-US" sz="2000" dirty="0">
                <a:solidFill>
                  <a:srgbClr val="0000FF"/>
                </a:solidFill>
                <a:highlight>
                  <a:srgbClr val="FFFFFF"/>
                </a:highlight>
                <a:latin typeface="Consolas" panose="020B0609020204030204"/>
              </a:rPr>
              <a:t>发起请求</a:t>
            </a:r>
            <a:endParaRPr lang="zh-CN" altLang="en-US"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HttpWebResponse response = (HttpWebResponse)request.GetResponse();</a:t>
            </a:r>
            <a:endParaRPr lang="en-US" altLang="zh-CN" sz="2000" dirty="0">
              <a:solidFill>
                <a:srgbClr val="0000FF"/>
              </a:solidFill>
              <a:highlight>
                <a:srgbClr val="FFFFFF"/>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t>HttpWebRequest</a:t>
            </a:r>
            <a:r>
              <a:rPr lang="zh-CN" altLang="en-US" b="1" dirty="0" smtClean="0"/>
              <a:t>类</a:t>
            </a:r>
            <a:endParaRPr lang="zh-CN" altLang="en-US" b="1" dirty="0"/>
          </a:p>
        </p:txBody>
      </p:sp>
      <p:sp>
        <p:nvSpPr>
          <p:cNvPr id="4" name="Text Placeholder 2"/>
          <p:cNvSpPr>
            <a:spLocks noGrp="1"/>
          </p:cNvSpPr>
          <p:nvPr>
            <p:ph type="body" sz="quarter" idx="10"/>
          </p:nvPr>
        </p:nvSpPr>
        <p:spPr>
          <a:xfrm>
            <a:off x="518318" y="1447800"/>
            <a:ext cx="11152188" cy="4813300"/>
          </a:xfrm>
        </p:spPr>
        <p:txBody>
          <a:bodyPr>
            <a:normAutofit/>
          </a:bodyPr>
          <a:lstStyle/>
          <a:p>
            <a:endParaRPr lang="en-US" altLang="zh-CN" sz="2000" dirty="0" smtClean="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3.</a:t>
            </a:r>
            <a:r>
              <a:rPr lang="zh-CN" altLang="en-US" sz="2000" dirty="0">
                <a:solidFill>
                  <a:srgbClr val="0000FF"/>
                </a:solidFill>
                <a:highlight>
                  <a:srgbClr val="FFFFFF"/>
                </a:highlight>
                <a:latin typeface="Consolas" panose="020B0609020204030204"/>
              </a:rPr>
              <a:t>获取返回的内容：</a:t>
            </a:r>
            <a:endParaRPr lang="zh-CN" altLang="en-US" sz="2000" dirty="0">
              <a:solidFill>
                <a:srgbClr val="0000FF"/>
              </a:solidFill>
              <a:highlight>
                <a:srgbClr val="FFFFFF"/>
              </a:highlight>
              <a:latin typeface="Consolas" panose="020B0609020204030204"/>
            </a:endParaRPr>
          </a:p>
          <a:p>
            <a:r>
              <a:rPr lang="zh-CN" altLang="en-US" sz="2000" dirty="0">
                <a:solidFill>
                  <a:srgbClr val="0000FF"/>
                </a:solidFill>
                <a:highlight>
                  <a:srgbClr val="FFFFFF"/>
                </a:highlight>
                <a:latin typeface="Consolas" panose="020B0609020204030204"/>
              </a:rPr>
              <a:t>在发起请求后，获取到了</a:t>
            </a:r>
            <a:r>
              <a:rPr lang="en-US" altLang="zh-CN" sz="2000" dirty="0">
                <a:solidFill>
                  <a:srgbClr val="0000FF"/>
                </a:solidFill>
                <a:highlight>
                  <a:srgbClr val="FFFFFF"/>
                </a:highlight>
                <a:latin typeface="Consolas" panose="020B0609020204030204"/>
              </a:rPr>
              <a:t>HttpWebResponse</a:t>
            </a:r>
            <a:r>
              <a:rPr lang="zh-CN" altLang="en-US" sz="2000" dirty="0">
                <a:solidFill>
                  <a:srgbClr val="0000FF"/>
                </a:solidFill>
                <a:highlight>
                  <a:srgbClr val="FFFFFF"/>
                </a:highlight>
                <a:latin typeface="Consolas" panose="020B0609020204030204"/>
              </a:rPr>
              <a:t>对象，该对象表示网络请求返回的信息，调用它的</a:t>
            </a:r>
            <a:r>
              <a:rPr lang="en-US" altLang="zh-CN" sz="2000" dirty="0">
                <a:solidFill>
                  <a:srgbClr val="0000FF"/>
                </a:solidFill>
                <a:highlight>
                  <a:srgbClr val="FFFFFF"/>
                </a:highlight>
                <a:latin typeface="Consolas" panose="020B0609020204030204"/>
              </a:rPr>
              <a:t>GetResponseStream()</a:t>
            </a:r>
            <a:r>
              <a:rPr lang="zh-CN" altLang="en-US" sz="2000" dirty="0">
                <a:solidFill>
                  <a:srgbClr val="0000FF"/>
                </a:solidFill>
                <a:highlight>
                  <a:srgbClr val="FFFFFF"/>
                </a:highlight>
                <a:latin typeface="Consolas" panose="020B0609020204030204"/>
              </a:rPr>
              <a:t>可以得到服务器返回的二进制数据流，从数据流里可以解析出网络返回的内容。</a:t>
            </a:r>
            <a:endParaRPr lang="zh-CN" altLang="en-US"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a:t>
            </a:r>
            <a:r>
              <a:rPr lang="zh-CN" altLang="en-US" sz="2000" dirty="0">
                <a:solidFill>
                  <a:srgbClr val="0000FF"/>
                </a:solidFill>
                <a:highlight>
                  <a:srgbClr val="FFFFFF"/>
                </a:highlight>
                <a:latin typeface="Consolas" panose="020B0609020204030204"/>
              </a:rPr>
              <a:t>获得二进制流</a:t>
            </a:r>
            <a:endParaRPr lang="zh-CN" altLang="en-US" sz="2000" dirty="0">
              <a:solidFill>
                <a:srgbClr val="0000FF"/>
              </a:solidFill>
              <a:highlight>
                <a:srgbClr val="FFFFFF"/>
              </a:highlight>
              <a:latin typeface="Consolas" panose="020B0609020204030204"/>
            </a:endParaRPr>
          </a:p>
          <a:p>
            <a:r>
              <a:rPr lang="zh-CN" altLang="en-US" sz="2000" dirty="0">
                <a:solidFill>
                  <a:srgbClr val="0000FF"/>
                </a:solidFill>
                <a:highlight>
                  <a:srgbClr val="FFFFFF"/>
                </a:highlight>
                <a:latin typeface="Consolas" panose="020B0609020204030204"/>
              </a:rPr>
              <a:t>Stream </a:t>
            </a:r>
            <a:r>
              <a:rPr lang="en-US" altLang="zh-CN" sz="2000" dirty="0">
                <a:solidFill>
                  <a:srgbClr val="0000FF"/>
                </a:solidFill>
                <a:highlight>
                  <a:srgbClr val="FFFFFF"/>
                </a:highlight>
                <a:latin typeface="Consolas" panose="020B0609020204030204"/>
              </a:rPr>
              <a:t>s</a:t>
            </a:r>
            <a:r>
              <a:rPr lang="zh-CN" altLang="en-US" sz="2000" dirty="0">
                <a:solidFill>
                  <a:srgbClr val="0000FF"/>
                </a:solidFill>
                <a:highlight>
                  <a:srgbClr val="FFFFFF"/>
                </a:highlight>
                <a:latin typeface="Consolas" panose="020B0609020204030204"/>
              </a:rPr>
              <a:t>tream = response.GetResponseStream ();</a:t>
            </a:r>
            <a:endParaRPr lang="zh-CN" altLang="en-US" sz="2000" dirty="0">
              <a:solidFill>
                <a:srgbClr val="0000FF"/>
              </a:solidFill>
              <a:highlight>
                <a:srgbClr val="FFFFFF"/>
              </a:highlight>
              <a:latin typeface="Consolas" panose="020B0609020204030204"/>
            </a:endParaRPr>
          </a:p>
          <a:p>
            <a:endParaRPr lang="zh-CN" altLang="en-US"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a:t>
            </a:r>
            <a:r>
              <a:rPr lang="zh-CN" altLang="en-US" sz="2000" dirty="0">
                <a:solidFill>
                  <a:srgbClr val="0000FF"/>
                </a:solidFill>
                <a:highlight>
                  <a:srgbClr val="FFFFFF"/>
                </a:highlight>
                <a:latin typeface="Consolas" panose="020B0609020204030204"/>
              </a:rPr>
              <a:t>用</a:t>
            </a:r>
            <a:r>
              <a:rPr lang="en-US" altLang="zh-CN" sz="2000" dirty="0">
                <a:solidFill>
                  <a:srgbClr val="0000FF"/>
                </a:solidFill>
                <a:highlight>
                  <a:srgbClr val="FFFFFF"/>
                </a:highlight>
                <a:latin typeface="Consolas" panose="020B0609020204030204"/>
              </a:rPr>
              <a:t>UTF-8</a:t>
            </a:r>
            <a:r>
              <a:rPr lang="zh-CN" altLang="en-US" sz="2000" dirty="0">
                <a:solidFill>
                  <a:srgbClr val="0000FF"/>
                </a:solidFill>
                <a:highlight>
                  <a:srgbClr val="FFFFFF"/>
                </a:highlight>
                <a:latin typeface="Consolas" panose="020B0609020204030204"/>
              </a:rPr>
              <a:t>进行解析（以免中文乱码）</a:t>
            </a:r>
            <a:endParaRPr lang="zh-CN" altLang="en-US" sz="2000" dirty="0">
              <a:solidFill>
                <a:srgbClr val="0000FF"/>
              </a:solidFill>
              <a:highlight>
                <a:srgbClr val="FFFFFF"/>
              </a:highlight>
              <a:latin typeface="Consolas" panose="020B0609020204030204"/>
            </a:endParaRPr>
          </a:p>
          <a:p>
            <a:r>
              <a:rPr lang="zh-CN" altLang="en-US" sz="2000" dirty="0">
                <a:solidFill>
                  <a:srgbClr val="0000FF"/>
                </a:solidFill>
                <a:highlight>
                  <a:srgbClr val="FFFFFF"/>
                </a:highlight>
                <a:latin typeface="Consolas" panose="020B0609020204030204"/>
              </a:rPr>
              <a:t>StreamReader read</a:t>
            </a:r>
            <a:r>
              <a:rPr lang="en-US" altLang="zh-CN" sz="2000" dirty="0">
                <a:solidFill>
                  <a:srgbClr val="0000FF"/>
                </a:solidFill>
                <a:highlight>
                  <a:srgbClr val="FFFFFF"/>
                </a:highlight>
                <a:latin typeface="Consolas" panose="020B0609020204030204"/>
              </a:rPr>
              <a:t>er</a:t>
            </a:r>
            <a:r>
              <a:rPr lang="zh-CN" altLang="en-US" sz="2000" dirty="0">
                <a:solidFill>
                  <a:srgbClr val="0000FF"/>
                </a:solidFill>
                <a:highlight>
                  <a:srgbClr val="FFFFFF"/>
                </a:highlight>
                <a:latin typeface="Consolas" panose="020B0609020204030204"/>
              </a:rPr>
              <a:t> = new StreamReader (</a:t>
            </a:r>
            <a:r>
              <a:rPr lang="en-US" altLang="zh-CN" sz="2000" dirty="0">
                <a:solidFill>
                  <a:srgbClr val="0000FF"/>
                </a:solidFill>
                <a:highlight>
                  <a:srgbClr val="FFFFFF"/>
                </a:highlight>
                <a:latin typeface="Consolas" panose="020B0609020204030204"/>
              </a:rPr>
              <a:t>s</a:t>
            </a:r>
            <a:r>
              <a:rPr lang="zh-CN" altLang="en-US" sz="2000" dirty="0">
                <a:solidFill>
                  <a:srgbClr val="0000FF"/>
                </a:solidFill>
                <a:highlight>
                  <a:srgbClr val="FFFFFF"/>
                </a:highlight>
                <a:latin typeface="Consolas" panose="020B0609020204030204"/>
              </a:rPr>
              <a:t>tream, Encoding.UTF8);</a:t>
            </a:r>
            <a:endParaRPr lang="zh-CN" altLang="en-US" sz="2000" dirty="0">
              <a:solidFill>
                <a:srgbClr val="0000FF"/>
              </a:solidFill>
              <a:highlight>
                <a:srgbClr val="FFFFFF"/>
              </a:highlight>
              <a:latin typeface="Consolas" panose="020B0609020204030204"/>
            </a:endParaRPr>
          </a:p>
          <a:p>
            <a:endParaRPr lang="zh-CN" altLang="en-US"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a:t>
            </a:r>
            <a:r>
              <a:rPr lang="zh-CN" altLang="en-US" sz="2000" dirty="0">
                <a:solidFill>
                  <a:srgbClr val="0000FF"/>
                </a:solidFill>
                <a:highlight>
                  <a:srgbClr val="FFFFFF"/>
                </a:highlight>
                <a:latin typeface="Consolas" panose="020B0609020204030204"/>
              </a:rPr>
              <a:t>二进制转</a:t>
            </a:r>
            <a:r>
              <a:rPr lang="en-US" altLang="zh-CN" sz="2000" dirty="0">
                <a:solidFill>
                  <a:srgbClr val="0000FF"/>
                </a:solidFill>
                <a:highlight>
                  <a:srgbClr val="FFFFFF"/>
                </a:highlight>
                <a:latin typeface="Consolas" panose="020B0609020204030204"/>
              </a:rPr>
              <a:t>string</a:t>
            </a:r>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string content = reader.ReadToEnd();</a:t>
            </a:r>
            <a:endParaRPr lang="en-US" altLang="zh-CN" sz="2000" dirty="0">
              <a:solidFill>
                <a:srgbClr val="0000FF"/>
              </a:solidFill>
              <a:highlight>
                <a:srgbClr val="FFFFFF"/>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t>HttpWebRequest</a:t>
            </a:r>
            <a:r>
              <a:rPr lang="zh-CN" altLang="en-US" b="1" dirty="0" smtClean="0"/>
              <a:t>类</a:t>
            </a:r>
            <a:endParaRPr lang="zh-CN" altLang="en-US" b="1" dirty="0"/>
          </a:p>
        </p:txBody>
      </p:sp>
      <p:sp>
        <p:nvSpPr>
          <p:cNvPr id="4" name="Text Placeholder 2"/>
          <p:cNvSpPr>
            <a:spLocks noGrp="1"/>
          </p:cNvSpPr>
          <p:nvPr>
            <p:ph type="body" sz="quarter" idx="10"/>
          </p:nvPr>
        </p:nvSpPr>
        <p:spPr>
          <a:xfrm>
            <a:off x="518318" y="1447800"/>
            <a:ext cx="11152188" cy="4813300"/>
          </a:xfrm>
        </p:spPr>
        <p:txBody>
          <a:bodyPr>
            <a:normAutofit/>
          </a:bodyPr>
          <a:lstStyle/>
          <a:p>
            <a:endParaRPr lang="en-US" altLang="zh-CN" sz="2000" dirty="0" smtClean="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4.</a:t>
            </a:r>
            <a:r>
              <a:rPr lang="zh-CN" altLang="en-US" sz="2000" dirty="0">
                <a:solidFill>
                  <a:srgbClr val="0000FF"/>
                </a:solidFill>
                <a:highlight>
                  <a:srgbClr val="FFFFFF"/>
                </a:highlight>
                <a:latin typeface="Consolas" panose="020B0609020204030204"/>
              </a:rPr>
              <a:t>关闭连接：</a:t>
            </a:r>
            <a:endParaRPr lang="zh-CN" altLang="en-US"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 response.Close ();</a:t>
            </a:r>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 reader.Close ();</a:t>
            </a:r>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t>HttpWebRequest</a:t>
            </a:r>
            <a:r>
              <a:rPr lang="zh-CN" altLang="en-US" b="1" dirty="0" smtClean="0"/>
              <a:t>类</a:t>
            </a:r>
            <a:endParaRPr lang="zh-CN" altLang="en-US" b="1" dirty="0"/>
          </a:p>
        </p:txBody>
      </p:sp>
      <p:sp>
        <p:nvSpPr>
          <p:cNvPr id="4" name="Text Placeholder 2"/>
          <p:cNvSpPr>
            <a:spLocks noGrp="1"/>
          </p:cNvSpPr>
          <p:nvPr>
            <p:ph type="body" sz="quarter" idx="10"/>
          </p:nvPr>
        </p:nvSpPr>
        <p:spPr>
          <a:xfrm>
            <a:off x="518318" y="1447800"/>
            <a:ext cx="11152188" cy="4813300"/>
          </a:xfrm>
        </p:spPr>
        <p:txBody>
          <a:bodyPr>
            <a:normAutofit/>
          </a:bodyPr>
          <a:lstStyle/>
          <a:p>
            <a:r>
              <a:rPr lang="zh-CN" altLang="en-US" sz="2000" dirty="0">
                <a:solidFill>
                  <a:srgbClr val="0000FF"/>
                </a:solidFill>
                <a:highlight>
                  <a:srgbClr val="FFFFFF"/>
                </a:highlight>
                <a:latin typeface="Consolas" panose="020B0609020204030204"/>
                <a:sym typeface="+mn-ea"/>
              </a:rPr>
              <a:t>下面来看一下如何使用</a:t>
            </a:r>
            <a:r>
              <a:rPr lang="en-US" altLang="zh-CN" sz="2000" dirty="0">
                <a:solidFill>
                  <a:srgbClr val="0000FF"/>
                </a:solidFill>
                <a:highlight>
                  <a:srgbClr val="FFFFFF"/>
                </a:highlight>
                <a:latin typeface="Consolas" panose="020B0609020204030204"/>
                <a:sym typeface="+mn-ea"/>
              </a:rPr>
              <a:t>HttpWebRequest</a:t>
            </a:r>
            <a:r>
              <a:rPr lang="zh-CN" altLang="en-US" sz="2000" dirty="0">
                <a:solidFill>
                  <a:srgbClr val="0000FF"/>
                </a:solidFill>
                <a:highlight>
                  <a:srgbClr val="FFFFFF"/>
                </a:highlight>
                <a:latin typeface="Consolas" panose="020B0609020204030204"/>
                <a:sym typeface="+mn-ea"/>
              </a:rPr>
              <a:t>实现一个</a:t>
            </a:r>
            <a:r>
              <a:rPr lang="en-US" altLang="zh-CN" sz="2000" dirty="0">
                <a:solidFill>
                  <a:srgbClr val="0000FF"/>
                </a:solidFill>
                <a:highlight>
                  <a:srgbClr val="FFFFFF"/>
                </a:highlight>
                <a:latin typeface="Consolas" panose="020B0609020204030204"/>
                <a:sym typeface="+mn-ea"/>
              </a:rPr>
              <a:t>POST</a:t>
            </a:r>
            <a:r>
              <a:rPr lang="zh-CN" altLang="en-US" sz="2000" dirty="0">
                <a:solidFill>
                  <a:srgbClr val="0000FF"/>
                </a:solidFill>
                <a:highlight>
                  <a:srgbClr val="FFFFFF"/>
                </a:highlight>
                <a:latin typeface="Consolas" panose="020B0609020204030204"/>
                <a:sym typeface="+mn-ea"/>
              </a:rPr>
              <a:t>请求：</a:t>
            </a:r>
            <a:endParaRPr lang="zh-CN" altLang="en-US" sz="2000" dirty="0">
              <a:solidFill>
                <a:srgbClr val="0000FF"/>
              </a:solidFill>
              <a:highlight>
                <a:srgbClr val="FFFFFF"/>
              </a:highlight>
              <a:latin typeface="Consolas" panose="020B0609020204030204"/>
              <a:sym typeface="+mn-ea"/>
            </a:endParaRPr>
          </a:p>
          <a:p>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1.Create</a:t>
            </a:r>
            <a:r>
              <a:rPr lang="zh-CN" altLang="en-US" sz="2000" dirty="0">
                <a:solidFill>
                  <a:srgbClr val="0000FF"/>
                </a:solidFill>
                <a:highlight>
                  <a:srgbClr val="FFFFFF"/>
                </a:highlight>
                <a:latin typeface="Consolas" panose="020B0609020204030204"/>
              </a:rPr>
              <a:t>一个</a:t>
            </a:r>
            <a:r>
              <a:rPr lang="en-US" altLang="zh-CN" sz="2000" dirty="0">
                <a:solidFill>
                  <a:srgbClr val="0000FF"/>
                </a:solidFill>
                <a:highlight>
                  <a:srgbClr val="FFFFFF"/>
                </a:highlight>
                <a:latin typeface="Consolas" panose="020B0609020204030204"/>
                <a:sym typeface="+mn-ea"/>
              </a:rPr>
              <a:t>HttpWebRequest</a:t>
            </a:r>
            <a:r>
              <a:rPr lang="zh-CN" altLang="en-US" sz="2000" dirty="0">
                <a:solidFill>
                  <a:srgbClr val="0000FF"/>
                </a:solidFill>
                <a:highlight>
                  <a:srgbClr val="FFFFFF"/>
                </a:highlight>
                <a:latin typeface="Consolas" panose="020B0609020204030204"/>
                <a:sym typeface="+mn-ea"/>
              </a:rPr>
              <a:t>对象（与</a:t>
            </a:r>
            <a:r>
              <a:rPr lang="en-US" altLang="zh-CN" sz="2000" dirty="0">
                <a:solidFill>
                  <a:srgbClr val="0000FF"/>
                </a:solidFill>
                <a:highlight>
                  <a:srgbClr val="FFFFFF"/>
                </a:highlight>
                <a:latin typeface="Consolas" panose="020B0609020204030204"/>
                <a:sym typeface="+mn-ea"/>
              </a:rPr>
              <a:t>GET</a:t>
            </a:r>
            <a:r>
              <a:rPr lang="zh-CN" altLang="en-US" sz="2000" dirty="0">
                <a:solidFill>
                  <a:srgbClr val="0000FF"/>
                </a:solidFill>
                <a:highlight>
                  <a:srgbClr val="FFFFFF"/>
                </a:highlight>
                <a:latin typeface="Consolas" panose="020B0609020204030204"/>
                <a:sym typeface="+mn-ea"/>
              </a:rPr>
              <a:t>的步骤一样）；</a:t>
            </a:r>
            <a:endParaRPr lang="zh-CN" altLang="en-US" sz="2000" dirty="0">
              <a:solidFill>
                <a:srgbClr val="0000FF"/>
              </a:solidFill>
              <a:highlight>
                <a:srgbClr val="FFFFFF"/>
              </a:highlight>
              <a:latin typeface="Consolas" panose="020B0609020204030204"/>
              <a:sym typeface="+mn-ea"/>
            </a:endParaRPr>
          </a:p>
          <a:p>
            <a:endParaRPr lang="zh-CN" altLang="en-US" sz="2000" dirty="0">
              <a:solidFill>
                <a:srgbClr val="0000FF"/>
              </a:solidFill>
              <a:highlight>
                <a:srgbClr val="FFFFFF"/>
              </a:highlight>
              <a:latin typeface="Consolas" panose="020B0609020204030204"/>
              <a:sym typeface="+mn-ea"/>
            </a:endParaRPr>
          </a:p>
          <a:p>
            <a:r>
              <a:rPr lang="en-US" altLang="zh-CN" sz="2000" dirty="0">
                <a:solidFill>
                  <a:srgbClr val="0000FF"/>
                </a:solidFill>
                <a:highlight>
                  <a:srgbClr val="FFFFFF"/>
                </a:highlight>
                <a:latin typeface="Consolas" panose="020B0609020204030204"/>
                <a:sym typeface="+mn-ea"/>
              </a:rPr>
              <a:t>2.</a:t>
            </a:r>
            <a:r>
              <a:rPr lang="zh-CN" altLang="en-US" sz="2000" dirty="0">
                <a:solidFill>
                  <a:srgbClr val="0000FF"/>
                </a:solidFill>
                <a:highlight>
                  <a:srgbClr val="FFFFFF"/>
                </a:highlight>
                <a:latin typeface="Consolas" panose="020B0609020204030204"/>
                <a:sym typeface="+mn-ea"/>
              </a:rPr>
              <a:t>设置请求的方式为</a:t>
            </a:r>
            <a:r>
              <a:rPr lang="en-US" altLang="zh-CN" sz="2000" dirty="0">
                <a:solidFill>
                  <a:srgbClr val="0000FF"/>
                </a:solidFill>
                <a:highlight>
                  <a:srgbClr val="FFFFFF"/>
                </a:highlight>
                <a:latin typeface="Consolas" panose="020B0609020204030204"/>
                <a:sym typeface="+mn-ea"/>
              </a:rPr>
              <a:t>POST</a:t>
            </a:r>
            <a:r>
              <a:rPr lang="zh-CN" altLang="en-US" sz="2000" dirty="0">
                <a:solidFill>
                  <a:srgbClr val="0000FF"/>
                </a:solidFill>
                <a:highlight>
                  <a:srgbClr val="FFFFFF"/>
                </a:highlight>
                <a:latin typeface="Consolas" panose="020B0609020204030204"/>
                <a:sym typeface="+mn-ea"/>
              </a:rPr>
              <a:t>：</a:t>
            </a:r>
            <a:endParaRPr lang="zh-CN" altLang="en-US" sz="2000" dirty="0">
              <a:solidFill>
                <a:srgbClr val="0000FF"/>
              </a:solidFill>
              <a:highlight>
                <a:srgbClr val="FFFFFF"/>
              </a:highlight>
              <a:latin typeface="Consolas" panose="020B0609020204030204"/>
              <a:sym typeface="+mn-ea"/>
            </a:endParaRPr>
          </a:p>
          <a:p>
            <a:r>
              <a:rPr lang="en-US" altLang="zh-CN" sz="2000" dirty="0">
                <a:solidFill>
                  <a:srgbClr val="0000FF"/>
                </a:solidFill>
                <a:highlight>
                  <a:srgbClr val="FFFFFF"/>
                </a:highlight>
                <a:latin typeface="Consolas" panose="020B0609020204030204"/>
                <a:sym typeface="+mn-ea"/>
              </a:rPr>
              <a:t>request.Method = “POST”;</a:t>
            </a:r>
            <a:endParaRPr lang="en-US" altLang="zh-CN" sz="2000" dirty="0">
              <a:solidFill>
                <a:srgbClr val="0000FF"/>
              </a:solidFill>
              <a:highlight>
                <a:srgbClr val="FFFFFF"/>
              </a:highlight>
              <a:latin typeface="Consolas" panose="020B0609020204030204"/>
              <a:sym typeface="+mn-ea"/>
            </a:endParaRPr>
          </a:p>
          <a:p>
            <a:endParaRPr lang="en-US" altLang="zh-CN" sz="2000" dirty="0">
              <a:solidFill>
                <a:srgbClr val="0000FF"/>
              </a:solidFill>
              <a:highlight>
                <a:srgbClr val="FFFFFF"/>
              </a:highlight>
              <a:latin typeface="Consolas" panose="020B0609020204030204"/>
              <a:sym typeface="+mn-ea"/>
            </a:endParaRPr>
          </a:p>
          <a:p>
            <a:r>
              <a:rPr lang="en-US" altLang="zh-CN" sz="2000" dirty="0">
                <a:solidFill>
                  <a:srgbClr val="0000FF"/>
                </a:solidFill>
                <a:highlight>
                  <a:srgbClr val="FFFFFF"/>
                </a:highlight>
                <a:latin typeface="Consolas" panose="020B0609020204030204"/>
                <a:sym typeface="+mn-ea"/>
              </a:rPr>
              <a:t>3.</a:t>
            </a:r>
            <a:r>
              <a:rPr lang="zh-CN" altLang="en-US" sz="2000" dirty="0">
                <a:solidFill>
                  <a:srgbClr val="0000FF"/>
                </a:solidFill>
                <a:highlight>
                  <a:srgbClr val="FFFFFF"/>
                </a:highlight>
                <a:latin typeface="Consolas" panose="020B0609020204030204"/>
                <a:sym typeface="+mn-ea"/>
              </a:rPr>
              <a:t>传递</a:t>
            </a:r>
            <a:r>
              <a:rPr lang="en-US" altLang="zh-CN" sz="2000" dirty="0">
                <a:solidFill>
                  <a:srgbClr val="0000FF"/>
                </a:solidFill>
                <a:highlight>
                  <a:srgbClr val="FFFFFF"/>
                </a:highlight>
                <a:latin typeface="Consolas" panose="020B0609020204030204"/>
                <a:sym typeface="+mn-ea"/>
              </a:rPr>
              <a:t>post</a:t>
            </a:r>
            <a:r>
              <a:rPr lang="zh-CN" altLang="en-US" sz="2000" dirty="0">
                <a:solidFill>
                  <a:srgbClr val="0000FF"/>
                </a:solidFill>
                <a:highlight>
                  <a:srgbClr val="FFFFFF"/>
                </a:highlight>
                <a:latin typeface="Consolas" panose="020B0609020204030204"/>
                <a:sym typeface="+mn-ea"/>
              </a:rPr>
              <a:t>数据：</a:t>
            </a:r>
            <a:endParaRPr lang="zh-CN" altLang="en-US" sz="2000" dirty="0">
              <a:solidFill>
                <a:srgbClr val="0000FF"/>
              </a:solidFill>
              <a:highlight>
                <a:srgbClr val="FFFFFF"/>
              </a:highlight>
              <a:latin typeface="Consolas" panose="020B0609020204030204"/>
              <a:sym typeface="+mn-ea"/>
            </a:endParaRPr>
          </a:p>
          <a:p>
            <a:r>
              <a:rPr lang="en-US" altLang="zh-CN" sz="2000" dirty="0">
                <a:solidFill>
                  <a:srgbClr val="0000FF"/>
                </a:solidFill>
                <a:highlight>
                  <a:srgbClr val="FFFFFF"/>
                </a:highlight>
                <a:latin typeface="Consolas" panose="020B0609020204030204"/>
                <a:sym typeface="+mn-ea"/>
              </a:rPr>
              <a:t>string postdata = “yourstring”;</a:t>
            </a:r>
            <a:endParaRPr lang="en-US" altLang="zh-CN" sz="2000" dirty="0">
              <a:solidFill>
                <a:srgbClr val="0000FF"/>
              </a:solidFill>
              <a:highlight>
                <a:srgbClr val="FFFFFF"/>
              </a:highlight>
              <a:latin typeface="Consolas" panose="020B0609020204030204"/>
              <a:sym typeface="+mn-ea"/>
            </a:endParaRPr>
          </a:p>
          <a:p>
            <a:r>
              <a:rPr lang="en-US" altLang="zh-CN" sz="2000" dirty="0">
                <a:solidFill>
                  <a:srgbClr val="0000FF"/>
                </a:solidFill>
                <a:highlight>
                  <a:srgbClr val="FFFFFF"/>
                </a:highlight>
                <a:latin typeface="Consolas" panose="020B0609020204030204"/>
                <a:sym typeface="+mn-ea"/>
              </a:rPr>
              <a:t>byte[] data = Encoding.UTF8.GetBytes(postdata);</a:t>
            </a:r>
            <a:endParaRPr lang="en-US" altLang="zh-CN" sz="2000" dirty="0">
              <a:solidFill>
                <a:srgbClr val="0000FF"/>
              </a:solidFill>
              <a:highlight>
                <a:srgbClr val="FFFFFF"/>
              </a:highlight>
              <a:latin typeface="Consolas" panose="020B0609020204030204"/>
              <a:sym typeface="+mn-ea"/>
            </a:endParaRPr>
          </a:p>
          <a:p>
            <a:r>
              <a:rPr lang="en-US" altLang="zh-CN" sz="2000" dirty="0">
                <a:solidFill>
                  <a:srgbClr val="0000FF"/>
                </a:solidFill>
                <a:highlight>
                  <a:srgbClr val="FFFFFF"/>
                </a:highlight>
                <a:latin typeface="Consolas" panose="020B0609020204030204"/>
                <a:sym typeface="+mn-ea"/>
              </a:rPr>
              <a:t>Stream stream = request.GetRequestStream();</a:t>
            </a:r>
            <a:endParaRPr lang="en-US" altLang="zh-CN" sz="2000" dirty="0">
              <a:solidFill>
                <a:srgbClr val="0000FF"/>
              </a:solidFill>
              <a:highlight>
                <a:srgbClr val="FFFFFF"/>
              </a:highlight>
              <a:latin typeface="Consolas" panose="020B0609020204030204"/>
              <a:sym typeface="+mn-ea"/>
            </a:endParaRPr>
          </a:p>
          <a:p>
            <a:r>
              <a:rPr lang="en-US" altLang="zh-CN" sz="2000" dirty="0">
                <a:solidFill>
                  <a:srgbClr val="0000FF"/>
                </a:solidFill>
                <a:highlight>
                  <a:srgbClr val="FFFFFF"/>
                </a:highlight>
                <a:latin typeface="Consolas" panose="020B0609020204030204"/>
                <a:sym typeface="+mn-ea"/>
              </a:rPr>
              <a:t>stream.Write(data, 0, data.Length);</a:t>
            </a:r>
            <a:endParaRPr lang="en-US" altLang="zh-CN" sz="2000" dirty="0">
              <a:solidFill>
                <a:srgbClr val="0000FF"/>
              </a:solidFill>
              <a:highlight>
                <a:srgbClr val="FFFFFF"/>
              </a:highlight>
              <a:latin typeface="Consolas" panose="020B0609020204030204"/>
              <a:sym typeface="+mn-ea"/>
            </a:endParaRPr>
          </a:p>
          <a:p>
            <a:endParaRPr lang="en-US" altLang="zh-CN" sz="2000" dirty="0">
              <a:solidFill>
                <a:srgbClr val="0000FF"/>
              </a:solidFill>
              <a:highlight>
                <a:srgbClr val="FFFFFF"/>
              </a:highlight>
              <a:latin typeface="Consolas" panose="020B0609020204030204"/>
              <a:sym typeface="+mn-ea"/>
            </a:endParaRPr>
          </a:p>
          <a:p>
            <a:r>
              <a:rPr lang="en-US" altLang="zh-CN" sz="2000" dirty="0">
                <a:solidFill>
                  <a:srgbClr val="0000FF"/>
                </a:solidFill>
                <a:highlight>
                  <a:srgbClr val="FFFFFF"/>
                </a:highlight>
                <a:latin typeface="Consolas" panose="020B0609020204030204"/>
                <a:sym typeface="+mn-ea"/>
              </a:rPr>
              <a:t>4.</a:t>
            </a:r>
            <a:r>
              <a:rPr lang="zh-CN" altLang="en-US" sz="2000" dirty="0">
                <a:solidFill>
                  <a:srgbClr val="0000FF"/>
                </a:solidFill>
                <a:highlight>
                  <a:srgbClr val="FFFFFF"/>
                </a:highlight>
                <a:latin typeface="Consolas" panose="020B0609020204030204"/>
                <a:sym typeface="+mn-ea"/>
              </a:rPr>
              <a:t>发起</a:t>
            </a:r>
            <a:r>
              <a:rPr lang="en-US" altLang="zh-CN" sz="2000" dirty="0">
                <a:solidFill>
                  <a:srgbClr val="0000FF"/>
                </a:solidFill>
                <a:highlight>
                  <a:srgbClr val="FFFFFF"/>
                </a:highlight>
                <a:latin typeface="Consolas" panose="020B0609020204030204"/>
                <a:sym typeface="+mn-ea"/>
              </a:rPr>
              <a:t>GetResponse</a:t>
            </a:r>
            <a:r>
              <a:rPr lang="zh-CN" altLang="en-US" sz="2000" dirty="0">
                <a:solidFill>
                  <a:srgbClr val="0000FF"/>
                </a:solidFill>
                <a:highlight>
                  <a:srgbClr val="FFFFFF"/>
                </a:highlight>
                <a:latin typeface="Consolas" panose="020B0609020204030204"/>
                <a:sym typeface="+mn-ea"/>
              </a:rPr>
              <a:t>请求，此后与</a:t>
            </a:r>
            <a:r>
              <a:rPr lang="en-US" altLang="zh-CN" sz="2000" dirty="0">
                <a:solidFill>
                  <a:srgbClr val="0000FF"/>
                </a:solidFill>
                <a:highlight>
                  <a:srgbClr val="FFFFFF"/>
                </a:highlight>
                <a:latin typeface="Consolas" panose="020B0609020204030204"/>
                <a:sym typeface="+mn-ea"/>
              </a:rPr>
              <a:t>GET</a:t>
            </a:r>
            <a:r>
              <a:rPr lang="zh-CN" altLang="en-US" sz="2000" dirty="0">
                <a:solidFill>
                  <a:srgbClr val="0000FF"/>
                </a:solidFill>
                <a:highlight>
                  <a:srgbClr val="FFFFFF"/>
                </a:highlight>
                <a:latin typeface="Consolas" panose="020B0609020204030204"/>
                <a:sym typeface="+mn-ea"/>
              </a:rPr>
              <a:t>的步骤一样。</a:t>
            </a:r>
            <a:endParaRPr lang="zh-CN" altLang="en-US" sz="2000" dirty="0">
              <a:solidFill>
                <a:srgbClr val="0000FF"/>
              </a:solidFill>
              <a:highlight>
                <a:srgbClr val="FFFFFF"/>
              </a:highlight>
              <a:latin typeface="Consolas" panose="020B0609020204030204"/>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3">
      <a:majorFont>
        <a:latin typeface="微软雅黑"/>
        <a:ea typeface="微软雅黑"/>
        <a:cs typeface=""/>
      </a:majorFont>
      <a:minorFont>
        <a:latin typeface="微软雅黑"/>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45720" tIns="45720" rIns="45720" bIns="45720" numCol="1" spcCol="0" rtlCol="0" fromWordArt="0" anchor="ctr" anchorCtr="0" forceAA="0" compatLnSpc="1">
        <a:noAutofit/>
      </a:bodyPr>
      <a:lstStyle>
        <a:defPPr algn="ctr" defTabSz="913765" fontAlgn="base">
          <a:spcBef>
            <a:spcPct val="0"/>
          </a:spcBef>
          <a:spcAft>
            <a:spcPct val="0"/>
          </a:spcAft>
          <a:defRPr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BUILD_Gold Standard 8 16</Template>
  <TotalTime>0</TotalTime>
  <Words>6644</Words>
  <Application>WPS 演示</Application>
  <PresentationFormat>自定义</PresentationFormat>
  <Paragraphs>311</Paragraphs>
  <Slides>30</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Segoe UI</vt:lpstr>
      <vt:lpstr>Consolas</vt:lpstr>
      <vt:lpstr>Segoe</vt:lpstr>
      <vt:lpstr>微软雅黑</vt:lpstr>
      <vt:lpstr>Consolas</vt:lpstr>
      <vt:lpstr>Metro_TT_Blue_16x9_02-12</vt:lpstr>
      <vt:lpstr>网络访问</vt:lpstr>
      <vt:lpstr>PowerPoint 演示文稿</vt:lpstr>
      <vt:lpstr>PowerPoint 演示文稿</vt:lpstr>
      <vt:lpstr>HTTP请求</vt:lpstr>
      <vt:lpstr>HttpWebRequest类</vt:lpstr>
      <vt:lpstr>HttpWebRequest类</vt:lpstr>
      <vt:lpstr>HttpWebRequest类</vt:lpstr>
      <vt:lpstr>HttpWebRequest类</vt:lpstr>
      <vt:lpstr>HttpWebRequest类</vt:lpstr>
      <vt:lpstr>HttpClient类</vt:lpstr>
      <vt:lpstr>HttpClient类</vt:lpstr>
      <vt:lpstr>HttpClient类</vt:lpstr>
      <vt:lpstr>WCF服务</vt:lpstr>
      <vt:lpstr>WCF数据服务</vt:lpstr>
      <vt:lpstr>WCF服务</vt:lpstr>
      <vt:lpstr>创建WCF服务</vt:lpstr>
      <vt:lpstr>创建WCF服务</vt:lpstr>
      <vt:lpstr>创建WCF服务</vt:lpstr>
      <vt:lpstr>使用WCF服务</vt:lpstr>
      <vt:lpstr>Socket通信</vt:lpstr>
      <vt:lpstr>Socket通信</vt:lpstr>
      <vt:lpstr>Socket入门</vt:lpstr>
      <vt:lpstr>Socket连接</vt:lpstr>
      <vt:lpstr>Socket连接</vt:lpstr>
      <vt:lpstr>Socket连接</vt:lpstr>
      <vt:lpstr>Socket连接</vt:lpstr>
      <vt:lpstr>Socket连接</vt:lpstr>
      <vt:lpstr>总结</vt:lpstr>
      <vt:lpstr>PowerPoint 演示文稿</vt:lpstr>
      <vt:lpstr>PowerPoint 演示文稿</vt:lpstr>
    </vt:vector>
  </TitlesOfParts>
  <Company>Microsoft Corporation</Company>
  <LinksUpToDate>false</LinksUpToDate>
  <SharedDoc>false</SharedDoc>
  <HyperlinksChanged>false</HyperlinksChanged>
  <AppVersion>14.0000</AppVersion>
  <Manager>&lt;Content Manager Name Here&gt;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APP-406T: Search: integrating into the Windows 8 search experience</dc:title>
  <dc:creator>Priya Vaidyanathan (WINDOWS);zhangmeng_2k@hotmail.com</dc:creator>
  <cp:keywords>Developers, IT Pros, TDMs, Technical Decision Makers, PDC, Build, Developer Conference, ISVs, Programmers, Partners</cp:keywords>
  <dc:description>Template: Sam Moore, Silver Fox Productions, Inc.
Formatting: Dana Kim-Wincapaw, Silver Fox Productions, Inc.
Event Date: September 13th–16th
Event Location: Anaheim, CA
Audience Type: External Developers, Programmers</dc:description>
  <dc:subject>BUILD</dc:subject>
  <cp:lastModifiedBy>selfishlover</cp:lastModifiedBy>
  <cp:revision>514</cp:revision>
  <cp:lastPrinted>2010-05-11T05:02:00Z</cp:lastPrinted>
  <dcterms:created xsi:type="dcterms:W3CDTF">2011-08-17T21:33:00Z</dcterms:created>
  <dcterms:modified xsi:type="dcterms:W3CDTF">2017-04-02T16:31:07Z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0x0101005A9A772780AAE043B02F447FDD204C6F</vt:lpwstr>
  </property>
  <property fmtid="{D5CDD505-2E9C-101B-9397-08002B2CF9AE}" pid="3" name="Product">
    <vt:lpwstr>28;#Windows|d15bdf11-7aa9-4bf1-b584-c45e6bd87557</vt:lpwstr>
  </property>
  <property fmtid="{D5CDD505-2E9C-101B-9397-08002B2CF9AE}" pid="4" name="Event Venue">
    <vt:lpwstr>210;#Anaheim CC Anaheim, CA|c525dbc1-fb46-4f9d-a196-ce33b4962b5a</vt:lpwstr>
  </property>
  <property fmtid="{D5CDD505-2E9C-101B-9397-08002B2CF9AE}" pid="5" name="Event Location">
    <vt:lpwstr>209;#Anaheim, CA|67ffa72a-1f39-45c3-9bb1-f96b5f9c92e3</vt:lpwstr>
  </property>
  <property fmtid="{D5CDD505-2E9C-101B-9397-08002B2CF9AE}" pid="6" name="Event1">
    <vt:lpwstr>211;#BUILD|daffb02e-8105-4a1d-9c8d-6ffd36a19d83</vt:lpwstr>
  </property>
  <property fmtid="{D5CDD505-2E9C-101B-9397-08002B2CF9AE}" pid="7" name="Audience">
    <vt:lpwstr>34;#Developers|389e14a2-def5-4335-8627-c0368c2934a2;#96;#Other|1d63dafe-c6b5-450d-9d7f-2a5af3513850</vt:lpwstr>
  </property>
  <property fmtid="{D5CDD505-2E9C-101B-9397-08002B2CF9AE}" pid="8" name="TrackTaxHTField0">
    <vt:lpwstr/>
  </property>
  <property fmtid="{D5CDD505-2E9C-101B-9397-08002B2CF9AE}" pid="9" name="AudienceTaxHTField0">
    <vt:lpwstr>Developers389e14a2-def5-4335-8627-c0368c2934a2Other1d63dafe-c6b5-450d-9d7f-2a5af3513850</vt:lpwstr>
  </property>
  <property fmtid="{D5CDD505-2E9C-101B-9397-08002B2CF9AE}" pid="10" name="Event End Date">
    <vt:lpwstr>2011-09-16T07:00:00+00:00</vt:lpwstr>
  </property>
  <property fmtid="{D5CDD505-2E9C-101B-9397-08002B2CF9AE}" pid="11" name="MS Speaker">
    <vt:lpwstr/>
  </property>
  <property fmtid="{D5CDD505-2E9C-101B-9397-08002B2CF9AE}" pid="12" name="Event VenueTaxHTField0">
    <vt:lpwstr>Anaheim CC Anaheim, CAc525dbc1-fb46-4f9d-a196-ce33b4962b5a</vt:lpwstr>
  </property>
  <property fmtid="{D5CDD505-2E9C-101B-9397-08002B2CF9AE}" pid="13" name="MS Content Owner">
    <vt:lpwstr>Steven Sinofsky53</vt:lpwstr>
  </property>
  <property fmtid="{D5CDD505-2E9C-101B-9397-08002B2CF9AE}" pid="14" name="TaxCatchAll">
    <vt:lpwstr>962834211210209</vt:lpwstr>
  </property>
  <property fmtid="{D5CDD505-2E9C-101B-9397-08002B2CF9AE}" pid="15" name="CampaignTaxHTField0">
    <vt:lpwstr/>
  </property>
  <property fmtid="{D5CDD505-2E9C-101B-9397-08002B2CF9AE}" pid="16" name="Event Start Date">
    <vt:lpwstr>2011-09-13T07:00:00+00:00</vt:lpwstr>
  </property>
  <property fmtid="{D5CDD505-2E9C-101B-9397-08002B2CF9AE}" pid="17" name="ProductTaxHTField0">
    <vt:lpwstr>Windowsd15bdf11-7aa9-4bf1-b584-c45e6bd87557</vt:lpwstr>
  </property>
  <property fmtid="{D5CDD505-2E9C-101B-9397-08002B2CF9AE}" pid="18" name="Event LocationTaxHTField0">
    <vt:lpwstr>Anaheim, CA67ffa72a-1f39-45c3-9bb1-f96b5f9c92e3</vt:lpwstr>
  </property>
  <property fmtid="{D5CDD505-2E9C-101B-9397-08002B2CF9AE}" pid="19" name="Event1TaxHTField0">
    <vt:lpwstr>BUILDdaffb02e-8105-4a1d-9c8d-6ffd36a19d83</vt:lpwstr>
  </property>
  <property fmtid="{D5CDD505-2E9C-101B-9397-08002B2CF9AE}" pid="20" name="KSOProductBuildVer">
    <vt:lpwstr>2052-10.1.0.6260</vt:lpwstr>
  </property>
</Properties>
</file>