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82550"/>
            <a:ext cx="10207625" cy="64985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170" y="824865"/>
            <a:ext cx="864870" cy="4907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单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周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期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CPU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数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据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路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图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0431145" y="1399540"/>
            <a:ext cx="1741170" cy="1091565"/>
          </a:xfrm>
          <a:prstGeom prst="wedgeEllipseCallout">
            <a:avLst>
              <a:gd name="adj1" fmla="val -241174"/>
              <a:gd name="adj2" fmla="val -51628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uFillTx/>
              </a:rPr>
              <a:t>控制器</a:t>
            </a:r>
            <a:endParaRPr lang="zh-CN" altLang="en-US" b="1">
              <a:solidFill>
                <a:schemeClr val="tx1"/>
              </a:solidFill>
              <a:uFillTx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1927860" y="4639310"/>
            <a:ext cx="2173605" cy="900430"/>
          </a:xfrm>
          <a:prstGeom prst="wedgeEllipseCallout">
            <a:avLst>
              <a:gd name="adj1" fmla="val 16199"/>
              <a:gd name="adj2" fmla="val -100141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uFillTx/>
              </a:rPr>
              <a:t>指令存储器</a:t>
            </a:r>
            <a:endParaRPr lang="zh-CN" altLang="en-US" b="1">
              <a:solidFill>
                <a:schemeClr val="tx1"/>
              </a:solidFill>
              <a:uFillTx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807085" y="6243955"/>
            <a:ext cx="3255010" cy="576580"/>
          </a:xfrm>
          <a:prstGeom prst="wedgeEllipseCallout">
            <a:avLst>
              <a:gd name="adj1" fmla="val 101892"/>
              <a:gd name="adj2" fmla="val -40352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uFillTx/>
              </a:rPr>
              <a:t>有、无符号数扩展</a:t>
            </a:r>
            <a:endParaRPr lang="zh-CN" altLang="en-US" b="1">
              <a:solidFill>
                <a:schemeClr val="tx1"/>
              </a:solidFill>
              <a:uFillTx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212705" y="6060440"/>
            <a:ext cx="1945005" cy="660400"/>
          </a:xfrm>
          <a:prstGeom prst="wedgeEllipseCallout">
            <a:avLst>
              <a:gd name="adj1" fmla="val -89014"/>
              <a:gd name="adj2" fmla="val -16250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uFillTx/>
              </a:rPr>
              <a:t>数据存储器</a:t>
            </a:r>
            <a:endParaRPr lang="zh-CN" altLang="en-US" b="1">
              <a:solidFill>
                <a:schemeClr val="tx1"/>
              </a:solidFill>
              <a:uFillTx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10409555" y="2624455"/>
            <a:ext cx="1741170" cy="1091565"/>
          </a:xfrm>
          <a:prstGeom prst="wedgeEllipseCallout">
            <a:avLst>
              <a:gd name="adj1" fmla="val -250838"/>
              <a:gd name="adj2" fmla="val -29639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uFillTx/>
              </a:rPr>
              <a:t>寄存器组</a:t>
            </a:r>
            <a:endParaRPr lang="zh-CN" altLang="en-US" b="1">
              <a:solidFill>
                <a:schemeClr val="tx1"/>
              </a:solidFill>
              <a:uFillTx/>
            </a:endParaRPr>
          </a:p>
        </p:txBody>
      </p:sp>
      <p:sp>
        <p:nvSpPr>
          <p:cNvPr id="4097" name="流程图: 过程 4097"/>
          <p:cNvSpPr/>
          <p:nvPr/>
        </p:nvSpPr>
        <p:spPr>
          <a:xfrm>
            <a:off x="8652828" y="5064125"/>
            <a:ext cx="703262" cy="1628775"/>
          </a:xfrm>
          <a:prstGeom prst="flowChartProcess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RW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DAddr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Data MEM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DataOut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DataIn     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098" name="文本框 4098"/>
          <p:cNvSpPr txBox="1"/>
          <p:nvPr/>
        </p:nvSpPr>
        <p:spPr>
          <a:xfrm>
            <a:off x="8276590" y="1749425"/>
            <a:ext cx="109061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   PCSrc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099" name="文本框 4099"/>
          <p:cNvSpPr txBox="1"/>
          <p:nvPr/>
        </p:nvSpPr>
        <p:spPr>
          <a:xfrm>
            <a:off x="4877753" y="2738438"/>
            <a:ext cx="265112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5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00" name="文本框 4100"/>
          <p:cNvSpPr txBox="1"/>
          <p:nvPr/>
        </p:nvSpPr>
        <p:spPr>
          <a:xfrm>
            <a:off x="4517390" y="2408238"/>
            <a:ext cx="37465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rs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01" name="流程图: 过程 4101"/>
          <p:cNvSpPr/>
          <p:nvPr/>
        </p:nvSpPr>
        <p:spPr>
          <a:xfrm>
            <a:off x="2855278" y="2679700"/>
            <a:ext cx="669925" cy="1422400"/>
          </a:xfrm>
          <a:prstGeom prst="flowChartProcess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          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        RW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IAddr 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</a:t>
            </a:r>
            <a:r>
              <a:rPr lang="en-US" altLang="zh-CN" sz="1200" b="1" dirty="0">
                <a:latin typeface="Arial" charset="0"/>
                <a:ea typeface="宋体" charset="-122"/>
              </a:rPr>
              <a:t>I</a:t>
            </a:r>
            <a:r>
              <a:rPr lang="zh-CN" altLang="en-US" sz="1200" b="1" dirty="0">
                <a:latin typeface="Arial" charset="0"/>
                <a:ea typeface="宋体" charset="-122"/>
              </a:rPr>
              <a:t>DataOut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en-US" altLang="zh-CN" sz="1200" b="1" dirty="0">
                <a:latin typeface="Arial" charset="0"/>
                <a:ea typeface="宋体" charset="-122"/>
              </a:rPr>
              <a:t>I</a:t>
            </a:r>
            <a:r>
              <a:rPr lang="zh-CN" altLang="en-US" sz="1200" b="1" dirty="0">
                <a:latin typeface="Arial" charset="0"/>
                <a:ea typeface="宋体" charset="-122"/>
              </a:rPr>
              <a:t>DataIn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 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Ins. MEM               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 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02" name="流程图: 过程 4102"/>
          <p:cNvSpPr/>
          <p:nvPr/>
        </p:nvSpPr>
        <p:spPr>
          <a:xfrm>
            <a:off x="1856740" y="2305050"/>
            <a:ext cx="298450" cy="788988"/>
          </a:xfrm>
          <a:prstGeom prst="flowChartProcess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PC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103" name="椭圆 4103"/>
          <p:cNvSpPr/>
          <p:nvPr/>
        </p:nvSpPr>
        <p:spPr>
          <a:xfrm>
            <a:off x="5328603" y="736600"/>
            <a:ext cx="1719262" cy="11207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400" b="1" dirty="0">
                <a:latin typeface="Arial" charset="0"/>
                <a:ea typeface="宋体" charset="-122"/>
              </a:rPr>
              <a:t>Control</a:t>
            </a:r>
            <a:endParaRPr lang="zh-CN" altLang="en-US" sz="2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2400" b="1" dirty="0">
                <a:latin typeface="Arial" charset="0"/>
                <a:ea typeface="宋体" charset="-122"/>
              </a:rPr>
              <a:t>Unite</a:t>
            </a:r>
            <a:endParaRPr lang="zh-CN" altLang="en-US" sz="2400" b="1" dirty="0">
              <a:latin typeface="Arial" charset="0"/>
              <a:ea typeface="宋体" charset="-122"/>
            </a:endParaRPr>
          </a:p>
        </p:txBody>
      </p:sp>
      <p:sp>
        <p:nvSpPr>
          <p:cNvPr id="4104" name="椭圆 4104"/>
          <p:cNvSpPr/>
          <p:nvPr/>
        </p:nvSpPr>
        <p:spPr>
          <a:xfrm>
            <a:off x="5693728" y="5840413"/>
            <a:ext cx="873125" cy="633412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200" b="1" dirty="0">
                <a:latin typeface="Arial" charset="0"/>
                <a:ea typeface="宋体" charset="-122"/>
              </a:rPr>
              <a:t>sign、zero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extend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grpSp>
        <p:nvGrpSpPr>
          <p:cNvPr id="4105" name="组合 4105"/>
          <p:cNvGrpSpPr/>
          <p:nvPr/>
        </p:nvGrpSpPr>
        <p:grpSpPr>
          <a:xfrm>
            <a:off x="2694940" y="757238"/>
            <a:ext cx="455613" cy="998537"/>
            <a:chOff x="0" y="0"/>
            <a:chExt cx="1175" cy="2711"/>
          </a:xfrm>
        </p:grpSpPr>
        <p:sp>
          <p:nvSpPr>
            <p:cNvPr id="4106" name="直接连接符 4106"/>
            <p:cNvSpPr/>
            <p:nvPr/>
          </p:nvSpPr>
          <p:spPr>
            <a:xfrm rot="-60000">
              <a:off x="19" y="0"/>
              <a:ext cx="1129" cy="8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7" name="直接连接符 4107"/>
            <p:cNvSpPr/>
            <p:nvPr/>
          </p:nvSpPr>
          <p:spPr>
            <a:xfrm rot="-60000">
              <a:off x="1165" y="846"/>
              <a:ext cx="1" cy="9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8" name="直接连接符 4108"/>
            <p:cNvSpPr/>
            <p:nvPr/>
          </p:nvSpPr>
          <p:spPr>
            <a:xfrm rot="-60000" flipV="1">
              <a:off x="52" y="1837"/>
              <a:ext cx="0" cy="8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09" name="直接连接符 4109"/>
            <p:cNvSpPr/>
            <p:nvPr/>
          </p:nvSpPr>
          <p:spPr>
            <a:xfrm rot="-60000">
              <a:off x="33" y="875"/>
              <a:ext cx="360" cy="5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0" name="直接连接符 4110"/>
            <p:cNvSpPr/>
            <p:nvPr/>
          </p:nvSpPr>
          <p:spPr>
            <a:xfrm rot="-60000" flipV="1">
              <a:off x="0" y="7"/>
              <a:ext cx="0" cy="8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1" name="直接连接符 4111"/>
            <p:cNvSpPr/>
            <p:nvPr/>
          </p:nvSpPr>
          <p:spPr>
            <a:xfrm rot="-60000" flipV="1">
              <a:off x="53" y="1365"/>
              <a:ext cx="345" cy="47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2" name="直接连接符 4112"/>
            <p:cNvSpPr/>
            <p:nvPr/>
          </p:nvSpPr>
          <p:spPr>
            <a:xfrm rot="-60000" flipV="1">
              <a:off x="45" y="1847"/>
              <a:ext cx="1130" cy="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4113" name="矩形 4113"/>
          <p:cNvSpPr/>
          <p:nvPr/>
        </p:nvSpPr>
        <p:spPr>
          <a:xfrm>
            <a:off x="2758440" y="1038225"/>
            <a:ext cx="401638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2400" b="1" dirty="0">
                <a:latin typeface="Arial" charset="0"/>
                <a:ea typeface="宋体" charset="-122"/>
              </a:rPr>
              <a:t>+</a:t>
            </a:r>
            <a:endParaRPr lang="zh-CN" altLang="en-US" sz="2400" b="1" dirty="0">
              <a:latin typeface="Arial" charset="0"/>
              <a:ea typeface="宋体" charset="-122"/>
            </a:endParaRPr>
          </a:p>
        </p:txBody>
      </p:sp>
      <p:sp>
        <p:nvSpPr>
          <p:cNvPr id="4114" name="流程图: 过程 4114"/>
          <p:cNvSpPr/>
          <p:nvPr/>
        </p:nvSpPr>
        <p:spPr>
          <a:xfrm>
            <a:off x="2891790" y="2635250"/>
            <a:ext cx="739775" cy="1547813"/>
          </a:xfrm>
          <a:prstGeom prst="flowChartProcess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b="1" dirty="0">
              <a:latin typeface="Arial" charset="0"/>
              <a:ea typeface="宋体" charset="-122"/>
            </a:endParaRPr>
          </a:p>
        </p:txBody>
      </p:sp>
      <p:grpSp>
        <p:nvGrpSpPr>
          <p:cNvPr id="4115" name="组合 4115"/>
          <p:cNvGrpSpPr/>
          <p:nvPr/>
        </p:nvGrpSpPr>
        <p:grpSpPr>
          <a:xfrm>
            <a:off x="8046403" y="3089275"/>
            <a:ext cx="665162" cy="1778000"/>
            <a:chOff x="0" y="0"/>
            <a:chExt cx="2245" cy="3337"/>
          </a:xfrm>
        </p:grpSpPr>
        <p:sp>
          <p:nvSpPr>
            <p:cNvPr id="4116" name="直接连接符 4116"/>
            <p:cNvSpPr/>
            <p:nvPr/>
          </p:nvSpPr>
          <p:spPr>
            <a:xfrm rot="-60000">
              <a:off x="34" y="1"/>
              <a:ext cx="2195" cy="8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7" name="直接连接符 4117"/>
            <p:cNvSpPr/>
            <p:nvPr/>
          </p:nvSpPr>
          <p:spPr>
            <a:xfrm rot="-60000" flipH="1">
              <a:off x="2232" y="860"/>
              <a:ext cx="12" cy="15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8" name="直接连接符 4118"/>
            <p:cNvSpPr/>
            <p:nvPr/>
          </p:nvSpPr>
          <p:spPr>
            <a:xfrm rot="-60000" flipV="1">
              <a:off x="101" y="2259"/>
              <a:ext cx="0" cy="10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19" name="直接连接符 4119"/>
            <p:cNvSpPr/>
            <p:nvPr/>
          </p:nvSpPr>
          <p:spPr>
            <a:xfrm rot="-60000">
              <a:off x="6" y="1034"/>
              <a:ext cx="771" cy="6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20" name="直接连接符 4120"/>
            <p:cNvSpPr/>
            <p:nvPr/>
          </p:nvSpPr>
          <p:spPr>
            <a:xfrm rot="-60000" flipV="1">
              <a:off x="0" y="0"/>
              <a:ext cx="13" cy="10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21" name="直接连接符 4121"/>
            <p:cNvSpPr/>
            <p:nvPr/>
          </p:nvSpPr>
          <p:spPr>
            <a:xfrm rot="-60000" flipV="1">
              <a:off x="101" y="1676"/>
              <a:ext cx="683" cy="5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122" name="直接连接符 4122"/>
            <p:cNvSpPr/>
            <p:nvPr/>
          </p:nvSpPr>
          <p:spPr>
            <a:xfrm rot="-60000" flipV="1">
              <a:off x="89" y="2455"/>
              <a:ext cx="2156" cy="8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4123" name="矩形 4123"/>
          <p:cNvSpPr/>
          <p:nvPr/>
        </p:nvSpPr>
        <p:spPr>
          <a:xfrm>
            <a:off x="8081328" y="3733800"/>
            <a:ext cx="808037" cy="430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ALU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124" name="矩形 4124"/>
          <p:cNvSpPr/>
          <p:nvPr/>
        </p:nvSpPr>
        <p:spPr>
          <a:xfrm>
            <a:off x="8205153" y="4111625"/>
            <a:ext cx="585787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000" b="1" dirty="0">
                <a:latin typeface="Arial" charset="0"/>
                <a:ea typeface="宋体" charset="-122"/>
              </a:rPr>
              <a:t>result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25" name="箭头 35"/>
          <p:cNvSpPr/>
          <p:nvPr/>
        </p:nvSpPr>
        <p:spPr>
          <a:xfrm flipV="1">
            <a:off x="7873365" y="4619625"/>
            <a:ext cx="20955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26" name="箭头 35"/>
          <p:cNvSpPr/>
          <p:nvPr/>
        </p:nvSpPr>
        <p:spPr>
          <a:xfrm flipV="1">
            <a:off x="4288790" y="5064125"/>
            <a:ext cx="13620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27" name="流程图: 过程 4127"/>
          <p:cNvSpPr/>
          <p:nvPr/>
        </p:nvSpPr>
        <p:spPr>
          <a:xfrm>
            <a:off x="5641340" y="2332038"/>
            <a:ext cx="1196975" cy="3040062"/>
          </a:xfrm>
          <a:prstGeom prst="flowChartProcess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b="1" dirty="0">
              <a:latin typeface="Arial" charset="0"/>
              <a:ea typeface="宋体" charset="-122"/>
            </a:endParaRPr>
          </a:p>
        </p:txBody>
      </p:sp>
      <p:sp>
        <p:nvSpPr>
          <p:cNvPr id="4128" name="箭头 39"/>
          <p:cNvSpPr/>
          <p:nvPr/>
        </p:nvSpPr>
        <p:spPr>
          <a:xfrm flipV="1">
            <a:off x="9706928" y="1289050"/>
            <a:ext cx="4762" cy="493713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29" name="箭头 35"/>
          <p:cNvSpPr/>
          <p:nvPr/>
        </p:nvSpPr>
        <p:spPr>
          <a:xfrm flipH="1">
            <a:off x="6897053" y="817563"/>
            <a:ext cx="192087" cy="1539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0" name="直接连接符 4130"/>
          <p:cNvSpPr/>
          <p:nvPr/>
        </p:nvSpPr>
        <p:spPr>
          <a:xfrm>
            <a:off x="6541453" y="6270625"/>
            <a:ext cx="830262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1" name="直接连接符 4131"/>
          <p:cNvSpPr/>
          <p:nvPr/>
        </p:nvSpPr>
        <p:spPr>
          <a:xfrm flipH="1">
            <a:off x="7371715" y="1460500"/>
            <a:ext cx="19050" cy="48339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2" name="箭头 35"/>
          <p:cNvSpPr/>
          <p:nvPr/>
        </p:nvSpPr>
        <p:spPr>
          <a:xfrm>
            <a:off x="6855778" y="4484688"/>
            <a:ext cx="8429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3" name="直接连接符 4133"/>
          <p:cNvSpPr/>
          <p:nvPr/>
        </p:nvSpPr>
        <p:spPr>
          <a:xfrm>
            <a:off x="7108190" y="4495800"/>
            <a:ext cx="25400" cy="19018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4" name="椭圆 4134"/>
          <p:cNvSpPr/>
          <p:nvPr/>
        </p:nvSpPr>
        <p:spPr>
          <a:xfrm flipH="1" flipV="1">
            <a:off x="7063740" y="4456113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5" name="直接连接符 4135"/>
          <p:cNvSpPr/>
          <p:nvPr/>
        </p:nvSpPr>
        <p:spPr>
          <a:xfrm flipV="1">
            <a:off x="7216140" y="5364163"/>
            <a:ext cx="1131888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6" name="直接连接符 4136"/>
          <p:cNvSpPr/>
          <p:nvPr/>
        </p:nvSpPr>
        <p:spPr>
          <a:xfrm>
            <a:off x="4445953" y="957263"/>
            <a:ext cx="14287" cy="508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7" name="箭头 35"/>
          <p:cNvSpPr/>
          <p:nvPr/>
        </p:nvSpPr>
        <p:spPr>
          <a:xfrm flipV="1">
            <a:off x="4444365" y="963613"/>
            <a:ext cx="1011238" cy="79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8" name="箭头 35"/>
          <p:cNvSpPr/>
          <p:nvPr/>
        </p:nvSpPr>
        <p:spPr>
          <a:xfrm flipV="1">
            <a:off x="6836728" y="3394075"/>
            <a:ext cx="1228725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39" name="直接连接符 4139"/>
          <p:cNvSpPr/>
          <p:nvPr/>
        </p:nvSpPr>
        <p:spPr>
          <a:xfrm flipV="1">
            <a:off x="7009765" y="1104900"/>
            <a:ext cx="746125" cy="4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0" name="箭头 41"/>
          <p:cNvSpPr/>
          <p:nvPr/>
        </p:nvSpPr>
        <p:spPr>
          <a:xfrm>
            <a:off x="7751128" y="1100138"/>
            <a:ext cx="23812" cy="3203575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1" name="直接连接符 4141"/>
          <p:cNvSpPr/>
          <p:nvPr/>
        </p:nvSpPr>
        <p:spPr>
          <a:xfrm>
            <a:off x="3333115" y="444500"/>
            <a:ext cx="5930900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2" name="直接连接符 4142"/>
          <p:cNvSpPr/>
          <p:nvPr/>
        </p:nvSpPr>
        <p:spPr>
          <a:xfrm>
            <a:off x="1580515" y="282575"/>
            <a:ext cx="84709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3" name="直接连接符 4143"/>
          <p:cNvSpPr/>
          <p:nvPr/>
        </p:nvSpPr>
        <p:spPr>
          <a:xfrm>
            <a:off x="3147378" y="1265238"/>
            <a:ext cx="179387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4" name="直接连接符 4144"/>
          <p:cNvSpPr/>
          <p:nvPr/>
        </p:nvSpPr>
        <p:spPr>
          <a:xfrm>
            <a:off x="2442528" y="1592263"/>
            <a:ext cx="9525" cy="13319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5" name="椭圆 4145"/>
          <p:cNvSpPr/>
          <p:nvPr/>
        </p:nvSpPr>
        <p:spPr>
          <a:xfrm flipH="1" flipV="1">
            <a:off x="2407603" y="2663825"/>
            <a:ext cx="76200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6" name="箭头 35"/>
          <p:cNvSpPr/>
          <p:nvPr/>
        </p:nvSpPr>
        <p:spPr>
          <a:xfrm flipV="1">
            <a:off x="2452053" y="1590675"/>
            <a:ext cx="2619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7" name="直接连接符 4147"/>
          <p:cNvSpPr/>
          <p:nvPr/>
        </p:nvSpPr>
        <p:spPr>
          <a:xfrm flipH="1">
            <a:off x="1570990" y="282575"/>
            <a:ext cx="0" cy="2417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8" name="箭头 35"/>
          <p:cNvSpPr/>
          <p:nvPr/>
        </p:nvSpPr>
        <p:spPr>
          <a:xfrm>
            <a:off x="1582103" y="2690813"/>
            <a:ext cx="274637" cy="1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49" name="箭头 35"/>
          <p:cNvSpPr/>
          <p:nvPr/>
        </p:nvSpPr>
        <p:spPr>
          <a:xfrm>
            <a:off x="2034540" y="912813"/>
            <a:ext cx="654050" cy="79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0" name="箭头 41"/>
          <p:cNvSpPr/>
          <p:nvPr/>
        </p:nvSpPr>
        <p:spPr>
          <a:xfrm>
            <a:off x="5244465" y="1412875"/>
            <a:ext cx="0" cy="2133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1" name="椭圆 4151"/>
          <p:cNvSpPr/>
          <p:nvPr/>
        </p:nvSpPr>
        <p:spPr>
          <a:xfrm flipH="1" flipV="1">
            <a:off x="4422140" y="2636838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2" name="箭头 35"/>
          <p:cNvSpPr/>
          <p:nvPr/>
        </p:nvSpPr>
        <p:spPr>
          <a:xfrm>
            <a:off x="4444365" y="2665413"/>
            <a:ext cx="1196975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3" name="箭头 35"/>
          <p:cNvSpPr/>
          <p:nvPr/>
        </p:nvSpPr>
        <p:spPr>
          <a:xfrm>
            <a:off x="4450715" y="3013075"/>
            <a:ext cx="1190625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4" name="直接连接符 4154"/>
          <p:cNvSpPr/>
          <p:nvPr/>
        </p:nvSpPr>
        <p:spPr>
          <a:xfrm flipV="1">
            <a:off x="3507740" y="828675"/>
            <a:ext cx="2371725" cy="254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5" name="箭头 41"/>
          <p:cNvSpPr/>
          <p:nvPr/>
        </p:nvSpPr>
        <p:spPr>
          <a:xfrm>
            <a:off x="3501390" y="830263"/>
            <a:ext cx="3175" cy="1812925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6" name="箭头 41"/>
          <p:cNvSpPr/>
          <p:nvPr/>
        </p:nvSpPr>
        <p:spPr>
          <a:xfrm>
            <a:off x="6657340" y="1752600"/>
            <a:ext cx="1588" cy="5969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7" name="箭头 39"/>
          <p:cNvSpPr/>
          <p:nvPr/>
        </p:nvSpPr>
        <p:spPr>
          <a:xfrm flipV="1">
            <a:off x="2107565" y="3101975"/>
            <a:ext cx="0" cy="8540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8" name="直接连接符 4158"/>
          <p:cNvSpPr/>
          <p:nvPr/>
        </p:nvSpPr>
        <p:spPr>
          <a:xfrm flipV="1">
            <a:off x="6946265" y="1554163"/>
            <a:ext cx="904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59" name="直接连接符 4159"/>
          <p:cNvSpPr/>
          <p:nvPr/>
        </p:nvSpPr>
        <p:spPr>
          <a:xfrm>
            <a:off x="6827203" y="1670050"/>
            <a:ext cx="3921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60" name="箭头 35"/>
          <p:cNvSpPr/>
          <p:nvPr/>
        </p:nvSpPr>
        <p:spPr>
          <a:xfrm flipV="1">
            <a:off x="4460240" y="4167188"/>
            <a:ext cx="7032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61" name="直接连接符 4161"/>
          <p:cNvSpPr/>
          <p:nvPr/>
        </p:nvSpPr>
        <p:spPr>
          <a:xfrm>
            <a:off x="2240915" y="2665413"/>
            <a:ext cx="117475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62" name="文本框 4162"/>
          <p:cNvSpPr txBox="1"/>
          <p:nvPr/>
        </p:nvSpPr>
        <p:spPr>
          <a:xfrm>
            <a:off x="4590415" y="5829300"/>
            <a:ext cx="989013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16 [15..0]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63" name="文本框 4163"/>
          <p:cNvSpPr txBox="1"/>
          <p:nvPr/>
        </p:nvSpPr>
        <p:spPr>
          <a:xfrm>
            <a:off x="7609840" y="5170488"/>
            <a:ext cx="34925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3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164" name="文本框 4164"/>
          <p:cNvSpPr txBox="1"/>
          <p:nvPr/>
        </p:nvSpPr>
        <p:spPr>
          <a:xfrm>
            <a:off x="3791903" y="3117850"/>
            <a:ext cx="371475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65" name="文本框 4165"/>
          <p:cNvSpPr txBox="1"/>
          <p:nvPr/>
        </p:nvSpPr>
        <p:spPr>
          <a:xfrm>
            <a:off x="2139315" y="2413000"/>
            <a:ext cx="40640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66" name="文本框 4166"/>
          <p:cNvSpPr txBox="1"/>
          <p:nvPr/>
        </p:nvSpPr>
        <p:spPr>
          <a:xfrm>
            <a:off x="4214178" y="1692275"/>
            <a:ext cx="298450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6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67" name="文本框 4167"/>
          <p:cNvSpPr txBox="1"/>
          <p:nvPr/>
        </p:nvSpPr>
        <p:spPr>
          <a:xfrm>
            <a:off x="4658678" y="3932238"/>
            <a:ext cx="458787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rd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68" name="文本框 4168"/>
          <p:cNvSpPr txBox="1"/>
          <p:nvPr/>
        </p:nvSpPr>
        <p:spPr>
          <a:xfrm>
            <a:off x="4530090" y="2690813"/>
            <a:ext cx="371475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rt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69" name="文本框 4169"/>
          <p:cNvSpPr txBox="1"/>
          <p:nvPr/>
        </p:nvSpPr>
        <p:spPr>
          <a:xfrm>
            <a:off x="9745028" y="636588"/>
            <a:ext cx="39370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70" name="文本框 4170"/>
          <p:cNvSpPr txBox="1"/>
          <p:nvPr/>
        </p:nvSpPr>
        <p:spPr>
          <a:xfrm>
            <a:off x="6827203" y="3138488"/>
            <a:ext cx="374650" cy="242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71" name="文本框 4171"/>
          <p:cNvSpPr txBox="1"/>
          <p:nvPr/>
        </p:nvSpPr>
        <p:spPr>
          <a:xfrm>
            <a:off x="6816090" y="4251325"/>
            <a:ext cx="403225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72" name="直接连接符 4172"/>
          <p:cNvSpPr/>
          <p:nvPr/>
        </p:nvSpPr>
        <p:spPr>
          <a:xfrm>
            <a:off x="4928553" y="2974975"/>
            <a:ext cx="115887" cy="7461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73" name="文本框 4173"/>
          <p:cNvSpPr txBox="1"/>
          <p:nvPr/>
        </p:nvSpPr>
        <p:spPr>
          <a:xfrm>
            <a:off x="4871403" y="2414588"/>
            <a:ext cx="769937" cy="273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5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174" name="文本框 4174"/>
          <p:cNvSpPr txBox="1"/>
          <p:nvPr/>
        </p:nvSpPr>
        <p:spPr>
          <a:xfrm>
            <a:off x="1599565" y="3649663"/>
            <a:ext cx="631825" cy="273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CLK       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175" name="文本框 4175"/>
          <p:cNvSpPr txBox="1"/>
          <p:nvPr/>
        </p:nvSpPr>
        <p:spPr>
          <a:xfrm flipH="1">
            <a:off x="2050415" y="639763"/>
            <a:ext cx="457200" cy="242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4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76" name="文本框 4176"/>
          <p:cNvSpPr txBox="1"/>
          <p:nvPr/>
        </p:nvSpPr>
        <p:spPr>
          <a:xfrm>
            <a:off x="5815965" y="1890713"/>
            <a:ext cx="993775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   RegWre</a:t>
            </a:r>
            <a:endParaRPr lang="zh-CN" altLang="en-US" sz="12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177" name="文本框 4177"/>
          <p:cNvSpPr txBox="1"/>
          <p:nvPr/>
        </p:nvSpPr>
        <p:spPr>
          <a:xfrm>
            <a:off x="6566853" y="1730375"/>
            <a:ext cx="779462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   ALUOp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    [2..0]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178" name="文本框 4178"/>
          <p:cNvSpPr txBox="1"/>
          <p:nvPr/>
        </p:nvSpPr>
        <p:spPr>
          <a:xfrm>
            <a:off x="6803390" y="860425"/>
            <a:ext cx="1012825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   ALUSrcB</a:t>
            </a:r>
            <a:endParaRPr lang="zh-CN" altLang="en-US" sz="12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179" name="文本框 4179"/>
          <p:cNvSpPr txBox="1"/>
          <p:nvPr/>
        </p:nvSpPr>
        <p:spPr>
          <a:xfrm>
            <a:off x="8047990" y="3241675"/>
            <a:ext cx="309563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 dirty="0">
                <a:latin typeface="Arial" charset="0"/>
                <a:ea typeface="宋体" charset="-122"/>
              </a:rPr>
              <a:t>A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180" name="直接连接符 4180"/>
          <p:cNvSpPr/>
          <p:nvPr/>
        </p:nvSpPr>
        <p:spPr>
          <a:xfrm flipV="1">
            <a:off x="2155190" y="2700338"/>
            <a:ext cx="314325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1" name="椭圆 4181"/>
          <p:cNvSpPr/>
          <p:nvPr/>
        </p:nvSpPr>
        <p:spPr>
          <a:xfrm>
            <a:off x="5328603" y="725488"/>
            <a:ext cx="1719262" cy="1120775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2400" b="1" dirty="0">
                <a:latin typeface="Arial" charset="0"/>
                <a:ea typeface="宋体" charset="-122"/>
              </a:rPr>
              <a:t>Control</a:t>
            </a:r>
            <a:endParaRPr lang="zh-CN" altLang="en-US" sz="2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2400" b="1" dirty="0">
                <a:latin typeface="Arial" charset="0"/>
                <a:ea typeface="宋体" charset="-122"/>
              </a:rPr>
              <a:t>Unit</a:t>
            </a:r>
            <a:endParaRPr lang="zh-CN" altLang="en-US" sz="2400" b="1" dirty="0">
              <a:latin typeface="Arial" charset="0"/>
              <a:ea typeface="宋体" charset="-122"/>
            </a:endParaRPr>
          </a:p>
        </p:txBody>
      </p:sp>
      <p:sp>
        <p:nvSpPr>
          <p:cNvPr id="4182" name="流程图: 过程 4182"/>
          <p:cNvSpPr/>
          <p:nvPr/>
        </p:nvSpPr>
        <p:spPr>
          <a:xfrm>
            <a:off x="5620703" y="2405063"/>
            <a:ext cx="1182687" cy="2894012"/>
          </a:xfrm>
          <a:prstGeom prst="flowChartProcess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           WE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Read Reg1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Read Reg2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Read Data1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           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Write Reg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400" b="1" dirty="0">
                <a:latin typeface="Arial" charset="0"/>
                <a:ea typeface="宋体" charset="-122"/>
              </a:rPr>
              <a:t>Register File</a:t>
            </a:r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</a:t>
            </a:r>
            <a:br>
              <a:rPr lang="zh-CN" altLang="en-US" sz="1000" b="1" dirty="0">
                <a:latin typeface="Arial" charset="0"/>
                <a:ea typeface="宋体" charset="-122"/>
              </a:rPr>
            </a:br>
            <a:r>
              <a:rPr lang="zh-CN" altLang="en-US" sz="1000" b="1" dirty="0">
                <a:latin typeface="Arial" charset="0"/>
                <a:ea typeface="宋体" charset="-122"/>
              </a:rPr>
              <a:t>           Read Data2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    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 Write Data</a:t>
            </a:r>
            <a:endParaRPr lang="zh-CN" altLang="en-US" sz="1000" b="1" dirty="0">
              <a:latin typeface="Arial" charset="0"/>
              <a:ea typeface="宋体" charset="-122"/>
            </a:endParaRPr>
          </a:p>
          <a:p>
            <a:pPr lvl="0"/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83" name="直接连接符 4183"/>
          <p:cNvSpPr/>
          <p:nvPr/>
        </p:nvSpPr>
        <p:spPr>
          <a:xfrm>
            <a:off x="9254490" y="433388"/>
            <a:ext cx="9525" cy="2746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4" name="直接连接符 4184"/>
          <p:cNvSpPr/>
          <p:nvPr/>
        </p:nvSpPr>
        <p:spPr>
          <a:xfrm>
            <a:off x="3331528" y="447675"/>
            <a:ext cx="0" cy="8096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5" name="箭头 35"/>
          <p:cNvSpPr/>
          <p:nvPr/>
        </p:nvSpPr>
        <p:spPr>
          <a:xfrm>
            <a:off x="4450715" y="6046788"/>
            <a:ext cx="12636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6" name="直接连接符 4186"/>
          <p:cNvSpPr/>
          <p:nvPr/>
        </p:nvSpPr>
        <p:spPr>
          <a:xfrm>
            <a:off x="5244465" y="1414463"/>
            <a:ext cx="115888" cy="111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7" name="椭圆 4187"/>
          <p:cNvSpPr/>
          <p:nvPr/>
        </p:nvSpPr>
        <p:spPr>
          <a:xfrm flipH="1" flipV="1">
            <a:off x="4425315" y="2986088"/>
            <a:ext cx="76200" cy="746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8" name="直接连接符 4188"/>
          <p:cNvSpPr/>
          <p:nvPr/>
        </p:nvSpPr>
        <p:spPr>
          <a:xfrm>
            <a:off x="4660265" y="3014663"/>
            <a:ext cx="1588" cy="7350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89" name="椭圆 4189"/>
          <p:cNvSpPr/>
          <p:nvPr/>
        </p:nvSpPr>
        <p:spPr>
          <a:xfrm flipH="1" flipV="1">
            <a:off x="4626928" y="2971800"/>
            <a:ext cx="74612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0" name="箭头 41"/>
          <p:cNvSpPr/>
          <p:nvPr/>
        </p:nvSpPr>
        <p:spPr>
          <a:xfrm>
            <a:off x="5785803" y="1931988"/>
            <a:ext cx="0" cy="385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1" name="直接连接符 4191"/>
          <p:cNvSpPr/>
          <p:nvPr/>
        </p:nvSpPr>
        <p:spPr>
          <a:xfrm>
            <a:off x="7219315" y="1681163"/>
            <a:ext cx="0" cy="3690937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2" name="直接连接符 4192"/>
          <p:cNvSpPr/>
          <p:nvPr/>
        </p:nvSpPr>
        <p:spPr>
          <a:xfrm>
            <a:off x="7851140" y="1562100"/>
            <a:ext cx="3175" cy="2286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3" name="箭头 39"/>
          <p:cNvSpPr/>
          <p:nvPr/>
        </p:nvSpPr>
        <p:spPr>
          <a:xfrm flipH="1" flipV="1">
            <a:off x="8346440" y="4654550"/>
            <a:ext cx="1588" cy="715963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4" name="文本框 4194"/>
          <p:cNvSpPr txBox="1"/>
          <p:nvPr/>
        </p:nvSpPr>
        <p:spPr>
          <a:xfrm>
            <a:off x="6650990" y="6022975"/>
            <a:ext cx="363538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195" name="直接连接符 4195"/>
          <p:cNvSpPr/>
          <p:nvPr/>
        </p:nvSpPr>
        <p:spPr>
          <a:xfrm>
            <a:off x="4636453" y="6043613"/>
            <a:ext cx="115887" cy="74612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6" name="直接连接符 4196"/>
          <p:cNvSpPr/>
          <p:nvPr/>
        </p:nvSpPr>
        <p:spPr>
          <a:xfrm>
            <a:off x="6860540" y="6235700"/>
            <a:ext cx="117475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7" name="直接连接符 4197"/>
          <p:cNvSpPr/>
          <p:nvPr/>
        </p:nvSpPr>
        <p:spPr>
          <a:xfrm>
            <a:off x="4399915" y="1677988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8" name="直接连接符 4198"/>
          <p:cNvSpPr/>
          <p:nvPr/>
        </p:nvSpPr>
        <p:spPr>
          <a:xfrm>
            <a:off x="7792403" y="5335588"/>
            <a:ext cx="117475" cy="76200"/>
          </a:xfrm>
          <a:prstGeom prst="line">
            <a:avLst/>
          </a:prstGeom>
          <a:ln w="158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199" name="直接连接符 4199"/>
          <p:cNvSpPr/>
          <p:nvPr/>
        </p:nvSpPr>
        <p:spPr>
          <a:xfrm>
            <a:off x="6906578" y="4451350"/>
            <a:ext cx="115887" cy="7461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00" name="直接连接符 4200"/>
          <p:cNvSpPr/>
          <p:nvPr/>
        </p:nvSpPr>
        <p:spPr>
          <a:xfrm>
            <a:off x="6903403" y="3355975"/>
            <a:ext cx="115887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01" name="直接连接符 4201"/>
          <p:cNvSpPr/>
          <p:nvPr/>
        </p:nvSpPr>
        <p:spPr>
          <a:xfrm>
            <a:off x="4931728" y="2628900"/>
            <a:ext cx="115887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02" name="文本框 4202"/>
          <p:cNvSpPr txBox="1"/>
          <p:nvPr/>
        </p:nvSpPr>
        <p:spPr>
          <a:xfrm>
            <a:off x="5323840" y="1908175"/>
            <a:ext cx="769938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CLK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203" name="文本框 4203"/>
          <p:cNvSpPr txBox="1"/>
          <p:nvPr/>
        </p:nvSpPr>
        <p:spPr>
          <a:xfrm>
            <a:off x="8055928" y="4400550"/>
            <a:ext cx="33655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 dirty="0">
                <a:latin typeface="Arial" charset="0"/>
                <a:ea typeface="宋体" charset="-122"/>
              </a:rPr>
              <a:t>B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204" name="箭头 35"/>
          <p:cNvSpPr/>
          <p:nvPr/>
        </p:nvSpPr>
        <p:spPr>
          <a:xfrm>
            <a:off x="5334953" y="3876675"/>
            <a:ext cx="2921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05" name="箭头 35"/>
          <p:cNvSpPr/>
          <p:nvPr/>
        </p:nvSpPr>
        <p:spPr>
          <a:xfrm flipV="1">
            <a:off x="3631565" y="3346450"/>
            <a:ext cx="819150" cy="158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06" name="文本框 4206"/>
          <p:cNvSpPr txBox="1"/>
          <p:nvPr/>
        </p:nvSpPr>
        <p:spPr>
          <a:xfrm>
            <a:off x="1764665" y="3913188"/>
            <a:ext cx="746125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 Reset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grpSp>
        <p:nvGrpSpPr>
          <p:cNvPr id="4207" name="组合 4207"/>
          <p:cNvGrpSpPr/>
          <p:nvPr/>
        </p:nvGrpSpPr>
        <p:grpSpPr>
          <a:xfrm>
            <a:off x="8800465" y="695325"/>
            <a:ext cx="365125" cy="931863"/>
            <a:chOff x="0" y="0"/>
            <a:chExt cx="1175" cy="2711"/>
          </a:xfrm>
        </p:grpSpPr>
        <p:sp>
          <p:nvSpPr>
            <p:cNvPr id="4208" name="直接连接符 4208"/>
            <p:cNvSpPr/>
            <p:nvPr/>
          </p:nvSpPr>
          <p:spPr>
            <a:xfrm rot="-60000">
              <a:off x="19" y="0"/>
              <a:ext cx="1129" cy="8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09" name="直接连接符 4209"/>
            <p:cNvSpPr/>
            <p:nvPr/>
          </p:nvSpPr>
          <p:spPr>
            <a:xfrm rot="-60000">
              <a:off x="1165" y="846"/>
              <a:ext cx="1" cy="9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10" name="直接连接符 4210"/>
            <p:cNvSpPr/>
            <p:nvPr/>
          </p:nvSpPr>
          <p:spPr>
            <a:xfrm rot="-60000" flipV="1">
              <a:off x="52" y="1837"/>
              <a:ext cx="0" cy="8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11" name="直接连接符 4211"/>
            <p:cNvSpPr/>
            <p:nvPr/>
          </p:nvSpPr>
          <p:spPr>
            <a:xfrm rot="-60000">
              <a:off x="33" y="875"/>
              <a:ext cx="360" cy="5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12" name="直接连接符 4212"/>
            <p:cNvSpPr/>
            <p:nvPr/>
          </p:nvSpPr>
          <p:spPr>
            <a:xfrm rot="-60000" flipV="1">
              <a:off x="0" y="7"/>
              <a:ext cx="0" cy="8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13" name="直接连接符 4213"/>
            <p:cNvSpPr/>
            <p:nvPr/>
          </p:nvSpPr>
          <p:spPr>
            <a:xfrm rot="-60000" flipV="1">
              <a:off x="53" y="1365"/>
              <a:ext cx="345" cy="47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14" name="直接连接符 4214"/>
            <p:cNvSpPr/>
            <p:nvPr/>
          </p:nvSpPr>
          <p:spPr>
            <a:xfrm rot="-60000" flipV="1">
              <a:off x="45" y="1847"/>
              <a:ext cx="1130" cy="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4215" name="矩形 4215"/>
          <p:cNvSpPr/>
          <p:nvPr/>
        </p:nvSpPr>
        <p:spPr>
          <a:xfrm>
            <a:off x="8846503" y="977900"/>
            <a:ext cx="352425" cy="4095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600" b="1" dirty="0">
                <a:latin typeface="Arial" charset="0"/>
                <a:ea typeface="宋体" charset="-122"/>
              </a:rPr>
              <a:t>+</a:t>
            </a:r>
            <a:endParaRPr lang="zh-CN" altLang="en-US" sz="1600" b="1" dirty="0">
              <a:latin typeface="Arial" charset="0"/>
              <a:ea typeface="宋体" charset="-122"/>
            </a:endParaRPr>
          </a:p>
        </p:txBody>
      </p:sp>
      <p:sp>
        <p:nvSpPr>
          <p:cNvPr id="4216" name="直接连接符 4216"/>
          <p:cNvSpPr/>
          <p:nvPr/>
        </p:nvSpPr>
        <p:spPr>
          <a:xfrm flipH="1">
            <a:off x="8506778" y="444500"/>
            <a:ext cx="1587" cy="4683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17" name="箭头 35"/>
          <p:cNvSpPr/>
          <p:nvPr/>
        </p:nvSpPr>
        <p:spPr>
          <a:xfrm>
            <a:off x="8492490" y="900113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18" name="箭头 35"/>
          <p:cNvSpPr/>
          <p:nvPr/>
        </p:nvSpPr>
        <p:spPr>
          <a:xfrm>
            <a:off x="7390765" y="1462088"/>
            <a:ext cx="866775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19" name="椭圆 4219"/>
          <p:cNvSpPr/>
          <p:nvPr/>
        </p:nvSpPr>
        <p:spPr>
          <a:xfrm>
            <a:off x="8267065" y="1260475"/>
            <a:ext cx="311150" cy="360363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000" b="1" dirty="0">
                <a:latin typeface="Arial" charset="0"/>
                <a:ea typeface="宋体" charset="-122"/>
              </a:rPr>
              <a:t>&lt;&lt;2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20" name="箭头 35"/>
          <p:cNvSpPr/>
          <p:nvPr/>
        </p:nvSpPr>
        <p:spPr>
          <a:xfrm flipV="1">
            <a:off x="8587740" y="1462088"/>
            <a:ext cx="2444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1" name="椭圆 4221"/>
          <p:cNvSpPr/>
          <p:nvPr/>
        </p:nvSpPr>
        <p:spPr>
          <a:xfrm flipH="1" flipV="1">
            <a:off x="7338378" y="488315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2" name="椭圆 4222"/>
          <p:cNvSpPr/>
          <p:nvPr/>
        </p:nvSpPr>
        <p:spPr>
          <a:xfrm flipH="1" flipV="1">
            <a:off x="8479790" y="417513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3" name="箭头 35"/>
          <p:cNvSpPr/>
          <p:nvPr/>
        </p:nvSpPr>
        <p:spPr>
          <a:xfrm>
            <a:off x="9164003" y="1117600"/>
            <a:ext cx="442912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4" name="箭头 35"/>
          <p:cNvSpPr/>
          <p:nvPr/>
        </p:nvSpPr>
        <p:spPr>
          <a:xfrm>
            <a:off x="9240203" y="706438"/>
            <a:ext cx="384175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5" name="直接连接符 4225"/>
          <p:cNvSpPr/>
          <p:nvPr/>
        </p:nvSpPr>
        <p:spPr>
          <a:xfrm flipV="1">
            <a:off x="7073265" y="811213"/>
            <a:ext cx="742950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6" name="矩形 4226"/>
          <p:cNvSpPr/>
          <p:nvPr/>
        </p:nvSpPr>
        <p:spPr>
          <a:xfrm>
            <a:off x="7754303" y="550863"/>
            <a:ext cx="474662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200" b="1" dirty="0">
                <a:latin typeface="Arial" charset="0"/>
                <a:ea typeface="宋体" charset="-122"/>
              </a:rPr>
              <a:t>zero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227" name="直接连接符 4227"/>
          <p:cNvSpPr/>
          <p:nvPr/>
        </p:nvSpPr>
        <p:spPr>
          <a:xfrm flipV="1">
            <a:off x="1637665" y="377825"/>
            <a:ext cx="4438650" cy="14288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8" name="直接连接符 4228"/>
          <p:cNvSpPr/>
          <p:nvPr/>
        </p:nvSpPr>
        <p:spPr>
          <a:xfrm>
            <a:off x="6058853" y="360363"/>
            <a:ext cx="1587" cy="347662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29" name="直接连接符 4229"/>
          <p:cNvSpPr/>
          <p:nvPr/>
        </p:nvSpPr>
        <p:spPr>
          <a:xfrm>
            <a:off x="1640840" y="392113"/>
            <a:ext cx="11113" cy="5843587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30" name="箭头 35"/>
          <p:cNvSpPr/>
          <p:nvPr/>
        </p:nvSpPr>
        <p:spPr>
          <a:xfrm flipV="1">
            <a:off x="1639253" y="6223000"/>
            <a:ext cx="4075112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31" name="文本框 4231"/>
          <p:cNvSpPr txBox="1"/>
          <p:nvPr/>
        </p:nvSpPr>
        <p:spPr>
          <a:xfrm>
            <a:off x="1705928" y="5943600"/>
            <a:ext cx="728662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ExtSel  </a:t>
            </a:r>
            <a:endParaRPr lang="zh-CN" altLang="en-US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232" name="文本框 4232"/>
          <p:cNvSpPr txBox="1"/>
          <p:nvPr/>
        </p:nvSpPr>
        <p:spPr>
          <a:xfrm>
            <a:off x="1580833" y="382588"/>
            <a:ext cx="706437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ExtSel  </a:t>
            </a:r>
            <a:endParaRPr lang="zh-CN" altLang="en-US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233" name="圆角矩形 4233"/>
          <p:cNvSpPr/>
          <p:nvPr/>
        </p:nvSpPr>
        <p:spPr>
          <a:xfrm>
            <a:off x="7698740" y="4303713"/>
            <a:ext cx="173038" cy="765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0</a:t>
            </a:r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234" name="文本框 4234"/>
          <p:cNvSpPr txBox="1"/>
          <p:nvPr/>
        </p:nvSpPr>
        <p:spPr>
          <a:xfrm rot="-5400000">
            <a:off x="4733290" y="1701800"/>
            <a:ext cx="803275" cy="273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RegOut</a:t>
            </a:r>
            <a:endParaRPr lang="zh-CN" altLang="en-US" sz="12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235" name="文本框 4235"/>
          <p:cNvSpPr txBox="1"/>
          <p:nvPr/>
        </p:nvSpPr>
        <p:spPr>
          <a:xfrm rot="-5400000">
            <a:off x="3961765" y="2178050"/>
            <a:ext cx="736600" cy="2603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100" b="1" dirty="0">
                <a:latin typeface="Arial" charset="0"/>
                <a:ea typeface="宋体" charset="-122"/>
              </a:rPr>
              <a:t>   [31..26]</a:t>
            </a:r>
            <a:endParaRPr lang="zh-CN" altLang="en-US" sz="1100" b="1" dirty="0">
              <a:latin typeface="Arial" charset="0"/>
              <a:ea typeface="宋体" charset="-122"/>
            </a:endParaRPr>
          </a:p>
        </p:txBody>
      </p:sp>
      <p:sp>
        <p:nvSpPr>
          <p:cNvPr id="4236" name="矩形 4236"/>
          <p:cNvSpPr/>
          <p:nvPr/>
        </p:nvSpPr>
        <p:spPr>
          <a:xfrm>
            <a:off x="8311515" y="3568700"/>
            <a:ext cx="474663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000" b="1" dirty="0">
                <a:latin typeface="Arial" charset="0"/>
                <a:ea typeface="宋体" charset="-122"/>
              </a:rPr>
              <a:t>zero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37" name="直接连接符 4237"/>
          <p:cNvSpPr/>
          <p:nvPr/>
        </p:nvSpPr>
        <p:spPr>
          <a:xfrm>
            <a:off x="8711565" y="3735388"/>
            <a:ext cx="327025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38" name="矩形 4238"/>
          <p:cNvSpPr/>
          <p:nvPr/>
        </p:nvSpPr>
        <p:spPr>
          <a:xfrm>
            <a:off x="9051290" y="3289300"/>
            <a:ext cx="476250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200" b="1" dirty="0">
                <a:latin typeface="Arial" charset="0"/>
                <a:ea typeface="宋体" charset="-122"/>
              </a:rPr>
              <a:t>zero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4239" name="直接连接符 4239"/>
          <p:cNvSpPr/>
          <p:nvPr/>
        </p:nvSpPr>
        <p:spPr>
          <a:xfrm>
            <a:off x="8698865" y="4251325"/>
            <a:ext cx="9445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0" name="文本框 4240"/>
          <p:cNvSpPr txBox="1"/>
          <p:nvPr/>
        </p:nvSpPr>
        <p:spPr>
          <a:xfrm>
            <a:off x="8722678" y="3962400"/>
            <a:ext cx="341312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41" name="直接连接符 4241"/>
          <p:cNvSpPr/>
          <p:nvPr/>
        </p:nvSpPr>
        <p:spPr>
          <a:xfrm>
            <a:off x="3952240" y="3321050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2" name="流程图: 过程 4242"/>
          <p:cNvSpPr/>
          <p:nvPr/>
        </p:nvSpPr>
        <p:spPr>
          <a:xfrm>
            <a:off x="8730615" y="5110163"/>
            <a:ext cx="674688" cy="1546225"/>
          </a:xfrm>
          <a:prstGeom prst="flowChartProcess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b="1" dirty="0">
              <a:latin typeface="Arial" charset="0"/>
              <a:ea typeface="宋体" charset="-122"/>
            </a:endParaRPr>
          </a:p>
        </p:txBody>
      </p:sp>
      <p:sp>
        <p:nvSpPr>
          <p:cNvPr id="4243" name="直接连接符 4243"/>
          <p:cNvSpPr/>
          <p:nvPr/>
        </p:nvSpPr>
        <p:spPr>
          <a:xfrm>
            <a:off x="6420803" y="206375"/>
            <a:ext cx="7937" cy="523875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4" name="直接连接符 4244"/>
          <p:cNvSpPr/>
          <p:nvPr/>
        </p:nvSpPr>
        <p:spPr>
          <a:xfrm>
            <a:off x="6422390" y="204788"/>
            <a:ext cx="3822700" cy="1587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5" name="椭圆 4245"/>
          <p:cNvSpPr/>
          <p:nvPr/>
        </p:nvSpPr>
        <p:spPr>
          <a:xfrm flipH="1" flipV="1">
            <a:off x="9092565" y="421005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6" name="箭头 35"/>
          <p:cNvSpPr/>
          <p:nvPr/>
        </p:nvSpPr>
        <p:spPr>
          <a:xfrm flipH="1">
            <a:off x="9273540" y="4487863"/>
            <a:ext cx="1588" cy="62230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7" name="直接连接符 4247"/>
          <p:cNvSpPr/>
          <p:nvPr/>
        </p:nvSpPr>
        <p:spPr>
          <a:xfrm>
            <a:off x="10241915" y="206375"/>
            <a:ext cx="3175" cy="4313238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8" name="直接连接符 4248"/>
          <p:cNvSpPr/>
          <p:nvPr/>
        </p:nvSpPr>
        <p:spPr>
          <a:xfrm>
            <a:off x="9124315" y="4270375"/>
            <a:ext cx="3175" cy="6889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49" name="直接连接符 4249"/>
          <p:cNvSpPr/>
          <p:nvPr/>
        </p:nvSpPr>
        <p:spPr>
          <a:xfrm flipV="1">
            <a:off x="8486140" y="4959350"/>
            <a:ext cx="642938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0" name="箭头 35"/>
          <p:cNvSpPr/>
          <p:nvPr/>
        </p:nvSpPr>
        <p:spPr>
          <a:xfrm flipV="1">
            <a:off x="8467090" y="5492750"/>
            <a:ext cx="2444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1" name="直接连接符 4251"/>
          <p:cNvSpPr/>
          <p:nvPr/>
        </p:nvSpPr>
        <p:spPr>
          <a:xfrm flipH="1">
            <a:off x="4282440" y="5064125"/>
            <a:ext cx="6350" cy="16795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2" name="直接连接符 4252"/>
          <p:cNvSpPr/>
          <p:nvPr/>
        </p:nvSpPr>
        <p:spPr>
          <a:xfrm>
            <a:off x="10226040" y="5853113"/>
            <a:ext cx="0" cy="890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3" name="椭圆 4253"/>
          <p:cNvSpPr/>
          <p:nvPr/>
        </p:nvSpPr>
        <p:spPr>
          <a:xfrm>
            <a:off x="5703253" y="5840413"/>
            <a:ext cx="873125" cy="633412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200" b="1" dirty="0">
                <a:latin typeface="Arial" charset="0"/>
                <a:ea typeface="宋体" charset="-122"/>
              </a:rPr>
              <a:t>sign、zero</a:t>
            </a:r>
            <a:endParaRPr lang="zh-CN" altLang="en-US" sz="12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extend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254" name="矩形 4254"/>
          <p:cNvSpPr/>
          <p:nvPr/>
        </p:nvSpPr>
        <p:spPr>
          <a:xfrm>
            <a:off x="8090853" y="3733800"/>
            <a:ext cx="808037" cy="4302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ALU</a:t>
            </a:r>
            <a:endParaRPr lang="zh-CN" altLang="en-US" sz="1400" b="1" dirty="0">
              <a:latin typeface="Arial" charset="0"/>
              <a:ea typeface="宋体" charset="-122"/>
            </a:endParaRPr>
          </a:p>
        </p:txBody>
      </p:sp>
      <p:sp>
        <p:nvSpPr>
          <p:cNvPr id="4255" name="箭头 35"/>
          <p:cNvSpPr/>
          <p:nvPr/>
        </p:nvSpPr>
        <p:spPr>
          <a:xfrm flipV="1">
            <a:off x="7881303" y="4619625"/>
            <a:ext cx="211137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6" name="直接连接符 4256"/>
          <p:cNvSpPr/>
          <p:nvPr/>
        </p:nvSpPr>
        <p:spPr>
          <a:xfrm flipV="1">
            <a:off x="7844790" y="1781175"/>
            <a:ext cx="1866900" cy="3175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7" name="直接连接符 4257"/>
          <p:cNvSpPr/>
          <p:nvPr/>
        </p:nvSpPr>
        <p:spPr>
          <a:xfrm flipV="1">
            <a:off x="9791065" y="901700"/>
            <a:ext cx="2317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8" name="直接连接符 4258"/>
          <p:cNvSpPr/>
          <p:nvPr/>
        </p:nvSpPr>
        <p:spPr>
          <a:xfrm>
            <a:off x="6549390" y="6270625"/>
            <a:ext cx="830263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59" name="箭头 35"/>
          <p:cNvSpPr/>
          <p:nvPr/>
        </p:nvSpPr>
        <p:spPr>
          <a:xfrm>
            <a:off x="6863715" y="4484688"/>
            <a:ext cx="842963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0" name="椭圆 4260"/>
          <p:cNvSpPr/>
          <p:nvPr/>
        </p:nvSpPr>
        <p:spPr>
          <a:xfrm flipH="1" flipV="1">
            <a:off x="7073265" y="4446588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1" name="直接连接符 4261"/>
          <p:cNvSpPr/>
          <p:nvPr/>
        </p:nvSpPr>
        <p:spPr>
          <a:xfrm flipV="1">
            <a:off x="7225665" y="5364163"/>
            <a:ext cx="1130300" cy="635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2" name="箭头 35"/>
          <p:cNvSpPr/>
          <p:nvPr/>
        </p:nvSpPr>
        <p:spPr>
          <a:xfrm flipV="1">
            <a:off x="4453890" y="963613"/>
            <a:ext cx="1011238" cy="79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3" name="直接连接符 4263"/>
          <p:cNvSpPr/>
          <p:nvPr/>
        </p:nvSpPr>
        <p:spPr>
          <a:xfrm flipV="1">
            <a:off x="7019290" y="1104900"/>
            <a:ext cx="744538" cy="4763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4" name="直接连接符 4264"/>
          <p:cNvSpPr/>
          <p:nvPr/>
        </p:nvSpPr>
        <p:spPr>
          <a:xfrm>
            <a:off x="3341053" y="444500"/>
            <a:ext cx="5932487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5" name="直接连接符 4265"/>
          <p:cNvSpPr/>
          <p:nvPr/>
        </p:nvSpPr>
        <p:spPr>
          <a:xfrm>
            <a:off x="3156903" y="1265238"/>
            <a:ext cx="179387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6" name="箭头 35"/>
          <p:cNvSpPr/>
          <p:nvPr/>
        </p:nvSpPr>
        <p:spPr>
          <a:xfrm flipV="1">
            <a:off x="2459990" y="1590675"/>
            <a:ext cx="2635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7" name="箭头 35"/>
          <p:cNvSpPr/>
          <p:nvPr/>
        </p:nvSpPr>
        <p:spPr>
          <a:xfrm>
            <a:off x="2044065" y="912813"/>
            <a:ext cx="654050" cy="79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8" name="椭圆 4268"/>
          <p:cNvSpPr/>
          <p:nvPr/>
        </p:nvSpPr>
        <p:spPr>
          <a:xfrm flipH="1" flipV="1">
            <a:off x="4431665" y="2636838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69" name="箭头 35"/>
          <p:cNvSpPr/>
          <p:nvPr/>
        </p:nvSpPr>
        <p:spPr>
          <a:xfrm>
            <a:off x="4453890" y="2665413"/>
            <a:ext cx="1196975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0" name="箭头 35"/>
          <p:cNvSpPr/>
          <p:nvPr/>
        </p:nvSpPr>
        <p:spPr>
          <a:xfrm>
            <a:off x="4460240" y="3013075"/>
            <a:ext cx="1190625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1" name="箭头 35"/>
          <p:cNvSpPr/>
          <p:nvPr/>
        </p:nvSpPr>
        <p:spPr>
          <a:xfrm>
            <a:off x="4661853" y="3746500"/>
            <a:ext cx="500062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2" name="箭头 39"/>
          <p:cNvSpPr/>
          <p:nvPr/>
        </p:nvSpPr>
        <p:spPr>
          <a:xfrm flipV="1">
            <a:off x="1931353" y="3101975"/>
            <a:ext cx="1587" cy="5984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3" name="直接连接符 4273"/>
          <p:cNvSpPr/>
          <p:nvPr/>
        </p:nvSpPr>
        <p:spPr>
          <a:xfrm flipV="1">
            <a:off x="6955790" y="1554163"/>
            <a:ext cx="904875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4" name="直接连接符 4274"/>
          <p:cNvSpPr/>
          <p:nvPr/>
        </p:nvSpPr>
        <p:spPr>
          <a:xfrm>
            <a:off x="6835140" y="1670050"/>
            <a:ext cx="393700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5" name="椭圆 4275"/>
          <p:cNvSpPr/>
          <p:nvPr/>
        </p:nvSpPr>
        <p:spPr>
          <a:xfrm flipH="1" flipV="1">
            <a:off x="4425315" y="4125913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6" name="直接连接符 4276"/>
          <p:cNvSpPr/>
          <p:nvPr/>
        </p:nvSpPr>
        <p:spPr>
          <a:xfrm>
            <a:off x="2250440" y="2665413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7" name="直接连接符 4277"/>
          <p:cNvSpPr/>
          <p:nvPr/>
        </p:nvSpPr>
        <p:spPr>
          <a:xfrm>
            <a:off x="9864090" y="854075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78" name="文本框 4278"/>
          <p:cNvSpPr txBox="1"/>
          <p:nvPr/>
        </p:nvSpPr>
        <p:spPr>
          <a:xfrm>
            <a:off x="6835140" y="3138488"/>
            <a:ext cx="374650" cy="242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79" name="文本框 4279"/>
          <p:cNvSpPr txBox="1"/>
          <p:nvPr/>
        </p:nvSpPr>
        <p:spPr>
          <a:xfrm>
            <a:off x="6825615" y="4251325"/>
            <a:ext cx="403225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80" name="直接连接符 4280"/>
          <p:cNvSpPr/>
          <p:nvPr/>
        </p:nvSpPr>
        <p:spPr>
          <a:xfrm>
            <a:off x="4938078" y="2974975"/>
            <a:ext cx="115887" cy="7461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1" name="直接连接符 4281"/>
          <p:cNvSpPr/>
          <p:nvPr/>
        </p:nvSpPr>
        <p:spPr>
          <a:xfrm flipH="1">
            <a:off x="10022840" y="282575"/>
            <a:ext cx="9525" cy="6191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2" name="箭头 35"/>
          <p:cNvSpPr/>
          <p:nvPr/>
        </p:nvSpPr>
        <p:spPr>
          <a:xfrm>
            <a:off x="7379653" y="4916488"/>
            <a:ext cx="3175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3" name="直接连接符 4283"/>
          <p:cNvSpPr/>
          <p:nvPr/>
        </p:nvSpPr>
        <p:spPr>
          <a:xfrm>
            <a:off x="5253990" y="1414463"/>
            <a:ext cx="115888" cy="11112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4" name="椭圆 4284"/>
          <p:cNvSpPr/>
          <p:nvPr/>
        </p:nvSpPr>
        <p:spPr>
          <a:xfrm flipH="1" flipV="1">
            <a:off x="4415790" y="2986088"/>
            <a:ext cx="76200" cy="746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5" name="椭圆 4285"/>
          <p:cNvSpPr/>
          <p:nvPr/>
        </p:nvSpPr>
        <p:spPr>
          <a:xfrm flipH="1" flipV="1">
            <a:off x="4634865" y="2971800"/>
            <a:ext cx="74613" cy="730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6" name="直接连接符 4286"/>
          <p:cNvSpPr/>
          <p:nvPr/>
        </p:nvSpPr>
        <p:spPr>
          <a:xfrm>
            <a:off x="4606290" y="6013450"/>
            <a:ext cx="114300" cy="7461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7" name="直接连接符 4287"/>
          <p:cNvSpPr/>
          <p:nvPr/>
        </p:nvSpPr>
        <p:spPr>
          <a:xfrm>
            <a:off x="6870065" y="6235700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8" name="直接连接符 4288"/>
          <p:cNvSpPr/>
          <p:nvPr/>
        </p:nvSpPr>
        <p:spPr>
          <a:xfrm>
            <a:off x="4409440" y="1677988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89" name="直接连接符 4289"/>
          <p:cNvSpPr/>
          <p:nvPr/>
        </p:nvSpPr>
        <p:spPr>
          <a:xfrm>
            <a:off x="6914515" y="4451350"/>
            <a:ext cx="115888" cy="7461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0" name="直接连接符 4290"/>
          <p:cNvSpPr/>
          <p:nvPr/>
        </p:nvSpPr>
        <p:spPr>
          <a:xfrm>
            <a:off x="8819515" y="4206875"/>
            <a:ext cx="117475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1" name="直接连接符 4291"/>
          <p:cNvSpPr/>
          <p:nvPr/>
        </p:nvSpPr>
        <p:spPr>
          <a:xfrm>
            <a:off x="4941253" y="2628900"/>
            <a:ext cx="115887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2" name="直接连接符 4292"/>
          <p:cNvSpPr/>
          <p:nvPr/>
        </p:nvSpPr>
        <p:spPr>
          <a:xfrm>
            <a:off x="4536440" y="4127500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3" name="箭头 35"/>
          <p:cNvSpPr/>
          <p:nvPr/>
        </p:nvSpPr>
        <p:spPr>
          <a:xfrm>
            <a:off x="2442528" y="2906713"/>
            <a:ext cx="438150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4" name="箭头 35"/>
          <p:cNvSpPr/>
          <p:nvPr/>
        </p:nvSpPr>
        <p:spPr>
          <a:xfrm>
            <a:off x="5344478" y="3876675"/>
            <a:ext cx="2921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5" name="椭圆 4295"/>
          <p:cNvSpPr/>
          <p:nvPr/>
        </p:nvSpPr>
        <p:spPr>
          <a:xfrm>
            <a:off x="8276590" y="1260475"/>
            <a:ext cx="311150" cy="360363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000" b="1" dirty="0">
                <a:latin typeface="Arial" charset="0"/>
                <a:ea typeface="宋体" charset="-122"/>
              </a:rPr>
              <a:t>&lt;&lt;2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296" name="椭圆 4296"/>
          <p:cNvSpPr/>
          <p:nvPr/>
        </p:nvSpPr>
        <p:spPr>
          <a:xfrm flipH="1" flipV="1">
            <a:off x="8487728" y="417513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7" name="直接连接符 4297"/>
          <p:cNvSpPr/>
          <p:nvPr/>
        </p:nvSpPr>
        <p:spPr>
          <a:xfrm flipV="1">
            <a:off x="7073265" y="811213"/>
            <a:ext cx="958850" cy="6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8" name="直接连接符 4298"/>
          <p:cNvSpPr/>
          <p:nvPr/>
        </p:nvSpPr>
        <p:spPr>
          <a:xfrm>
            <a:off x="8721090" y="3735388"/>
            <a:ext cx="327025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299" name="文本框 4299"/>
          <p:cNvSpPr txBox="1"/>
          <p:nvPr/>
        </p:nvSpPr>
        <p:spPr>
          <a:xfrm>
            <a:off x="8730615" y="3962400"/>
            <a:ext cx="34290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300" name="直接连接符 4300"/>
          <p:cNvSpPr/>
          <p:nvPr/>
        </p:nvSpPr>
        <p:spPr>
          <a:xfrm>
            <a:off x="10003790" y="5853113"/>
            <a:ext cx="2317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1" name="直接连接符 4301"/>
          <p:cNvSpPr/>
          <p:nvPr/>
        </p:nvSpPr>
        <p:spPr>
          <a:xfrm flipV="1">
            <a:off x="4288790" y="6737350"/>
            <a:ext cx="5946775" cy="47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2" name="矩形 4302"/>
          <p:cNvSpPr/>
          <p:nvPr/>
        </p:nvSpPr>
        <p:spPr>
          <a:xfrm>
            <a:off x="5546090" y="36513"/>
            <a:ext cx="833438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DataMemRW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303" name="文本框 4303"/>
          <p:cNvSpPr txBox="1"/>
          <p:nvPr/>
        </p:nvSpPr>
        <p:spPr>
          <a:xfrm>
            <a:off x="2364740" y="71438"/>
            <a:ext cx="525463" cy="242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PC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304" name="箭头 35"/>
          <p:cNvSpPr/>
          <p:nvPr/>
        </p:nvSpPr>
        <p:spPr>
          <a:xfrm>
            <a:off x="7136765" y="6397625"/>
            <a:ext cx="158750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5" name="箭头 39"/>
          <p:cNvSpPr/>
          <p:nvPr/>
        </p:nvSpPr>
        <p:spPr>
          <a:xfrm flipV="1">
            <a:off x="9038590" y="2738438"/>
            <a:ext cx="9525" cy="10048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6" name="直接连接符 4306"/>
          <p:cNvSpPr/>
          <p:nvPr/>
        </p:nvSpPr>
        <p:spPr>
          <a:xfrm>
            <a:off x="8476615" y="4959350"/>
            <a:ext cx="0" cy="5365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7" name="圆角矩形 4307"/>
          <p:cNvSpPr/>
          <p:nvPr/>
        </p:nvSpPr>
        <p:spPr>
          <a:xfrm>
            <a:off x="9927590" y="5445125"/>
            <a:ext cx="173038" cy="765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0</a:t>
            </a:r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308" name="箭头 35"/>
          <p:cNvSpPr/>
          <p:nvPr/>
        </p:nvSpPr>
        <p:spPr>
          <a:xfrm flipV="1">
            <a:off x="9413240" y="6073775"/>
            <a:ext cx="5159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09" name="直接连接符 4309"/>
          <p:cNvSpPr/>
          <p:nvPr/>
        </p:nvSpPr>
        <p:spPr>
          <a:xfrm>
            <a:off x="9652953" y="4238625"/>
            <a:ext cx="1587" cy="14208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0" name="箭头 35"/>
          <p:cNvSpPr/>
          <p:nvPr/>
        </p:nvSpPr>
        <p:spPr>
          <a:xfrm flipV="1">
            <a:off x="9645015" y="5659438"/>
            <a:ext cx="268288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1" name="箭头 39"/>
          <p:cNvSpPr/>
          <p:nvPr/>
        </p:nvSpPr>
        <p:spPr>
          <a:xfrm flipH="1" flipV="1">
            <a:off x="10000615" y="5162550"/>
            <a:ext cx="1588" cy="28575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triangle" w="lg" len="lg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2" name="文本框 4312"/>
          <p:cNvSpPr txBox="1"/>
          <p:nvPr/>
        </p:nvSpPr>
        <p:spPr>
          <a:xfrm>
            <a:off x="9621203" y="4913313"/>
            <a:ext cx="83185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9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ALUM2Reg</a:t>
            </a:r>
            <a:endParaRPr lang="zh-CN" altLang="en-US" sz="9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313" name="直接连接符 4313"/>
          <p:cNvSpPr/>
          <p:nvPr/>
        </p:nvSpPr>
        <p:spPr>
          <a:xfrm flipH="1">
            <a:off x="6541453" y="58738"/>
            <a:ext cx="7937" cy="700087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4" name="直接连接符 4314"/>
          <p:cNvSpPr/>
          <p:nvPr/>
        </p:nvSpPr>
        <p:spPr>
          <a:xfrm>
            <a:off x="6549390" y="57150"/>
            <a:ext cx="3811588" cy="1588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5" name="直接连接符 4315"/>
          <p:cNvSpPr/>
          <p:nvPr/>
        </p:nvSpPr>
        <p:spPr>
          <a:xfrm flipH="1">
            <a:off x="10359390" y="53975"/>
            <a:ext cx="1588" cy="5127625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6" name="直接连接符 4316"/>
          <p:cNvSpPr/>
          <p:nvPr/>
        </p:nvSpPr>
        <p:spPr>
          <a:xfrm>
            <a:off x="9997440" y="5180013"/>
            <a:ext cx="361950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17" name="文本框 4317"/>
          <p:cNvSpPr txBox="1"/>
          <p:nvPr/>
        </p:nvSpPr>
        <p:spPr>
          <a:xfrm>
            <a:off x="7201853" y="19050"/>
            <a:ext cx="1255712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9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ALUM2Reg</a:t>
            </a:r>
            <a:endParaRPr lang="zh-CN" altLang="en-US" sz="9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318" name="文本框 4318"/>
          <p:cNvSpPr txBox="1"/>
          <p:nvPr/>
        </p:nvSpPr>
        <p:spPr>
          <a:xfrm>
            <a:off x="3890328" y="566738"/>
            <a:ext cx="1119187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InsMemRW</a:t>
            </a:r>
            <a:endParaRPr lang="zh-CN" altLang="en-US" sz="12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319" name="圆角矩形 4319"/>
          <p:cNvSpPr/>
          <p:nvPr/>
        </p:nvSpPr>
        <p:spPr>
          <a:xfrm>
            <a:off x="5161915" y="3562350"/>
            <a:ext cx="173038" cy="765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0</a:t>
            </a:r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320" name="圆角矩形 4320"/>
          <p:cNvSpPr/>
          <p:nvPr/>
        </p:nvSpPr>
        <p:spPr>
          <a:xfrm>
            <a:off x="9608503" y="523875"/>
            <a:ext cx="173037" cy="765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0</a:t>
            </a:r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endParaRPr lang="zh-CN" altLang="en-US" sz="1400" b="1" dirty="0">
              <a:latin typeface="Arial" charset="0"/>
              <a:ea typeface="宋体" charset="-122"/>
            </a:endParaRPr>
          </a:p>
          <a:p>
            <a:pPr lvl="0" algn="ctr"/>
            <a:r>
              <a:rPr lang="zh-CN" altLang="en-US" sz="1400" b="1" dirty="0">
                <a:latin typeface="Arial" charset="0"/>
                <a:ea typeface="宋体" charset="-122"/>
              </a:rPr>
              <a:t>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321" name="直接连接符 4321"/>
          <p:cNvSpPr/>
          <p:nvPr/>
        </p:nvSpPr>
        <p:spPr>
          <a:xfrm flipV="1">
            <a:off x="8046403" y="2741613"/>
            <a:ext cx="995362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2" name="箭头 41"/>
          <p:cNvSpPr/>
          <p:nvPr/>
        </p:nvSpPr>
        <p:spPr>
          <a:xfrm>
            <a:off x="8032115" y="811213"/>
            <a:ext cx="14288" cy="19510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3" name="流程图: 摘录 4323"/>
          <p:cNvSpPr/>
          <p:nvPr/>
        </p:nvSpPr>
        <p:spPr>
          <a:xfrm>
            <a:off x="1888490" y="2927350"/>
            <a:ext cx="134938" cy="174625"/>
          </a:xfrm>
          <a:prstGeom prst="flowChartExtra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4" name="流程图: 摘录 4324"/>
          <p:cNvSpPr/>
          <p:nvPr/>
        </p:nvSpPr>
        <p:spPr>
          <a:xfrm rot="-10680000">
            <a:off x="5727065" y="2341563"/>
            <a:ext cx="134938" cy="176212"/>
          </a:xfrm>
          <a:prstGeom prst="flowChartExtra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5" name="直接连接符 4325"/>
          <p:cNvSpPr/>
          <p:nvPr/>
        </p:nvSpPr>
        <p:spPr>
          <a:xfrm>
            <a:off x="9273540" y="4506913"/>
            <a:ext cx="973138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6" name="矩形 4326"/>
          <p:cNvSpPr/>
          <p:nvPr/>
        </p:nvSpPr>
        <p:spPr>
          <a:xfrm>
            <a:off x="9329103" y="2482850"/>
            <a:ext cx="833437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1000" b="1" dirty="0">
                <a:solidFill>
                  <a:srgbClr val="FF33CC"/>
                </a:solidFill>
                <a:latin typeface="Arial" charset="0"/>
                <a:ea typeface="宋体" charset="-122"/>
              </a:rPr>
              <a:t>DataMemRW</a:t>
            </a:r>
            <a:endParaRPr lang="zh-CN" altLang="en-US" sz="1000" b="1" dirty="0">
              <a:solidFill>
                <a:srgbClr val="FF33CC"/>
              </a:solidFill>
              <a:latin typeface="Arial" charset="0"/>
              <a:ea typeface="宋体" charset="-122"/>
            </a:endParaRPr>
          </a:p>
        </p:txBody>
      </p:sp>
      <p:sp>
        <p:nvSpPr>
          <p:cNvPr id="4327" name="直接连接符 4327"/>
          <p:cNvSpPr/>
          <p:nvPr/>
        </p:nvSpPr>
        <p:spPr>
          <a:xfrm>
            <a:off x="8668703" y="2717800"/>
            <a:ext cx="117475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28" name="文本框 4328"/>
          <p:cNvSpPr txBox="1"/>
          <p:nvPr/>
        </p:nvSpPr>
        <p:spPr>
          <a:xfrm>
            <a:off x="8579803" y="2505075"/>
            <a:ext cx="342900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329" name="文本框 4329"/>
          <p:cNvSpPr txBox="1"/>
          <p:nvPr/>
        </p:nvSpPr>
        <p:spPr>
          <a:xfrm>
            <a:off x="6777990" y="6496050"/>
            <a:ext cx="363538" cy="244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latin typeface="Arial" charset="0"/>
                <a:ea typeface="宋体" charset="-122"/>
              </a:rPr>
              <a:t>32</a:t>
            </a:r>
            <a:endParaRPr lang="zh-CN" altLang="en-US" sz="1000" b="1" dirty="0">
              <a:latin typeface="Arial" charset="0"/>
              <a:ea typeface="宋体" charset="-122"/>
            </a:endParaRPr>
          </a:p>
        </p:txBody>
      </p:sp>
      <p:sp>
        <p:nvSpPr>
          <p:cNvPr id="4330" name="直接连接符 4330"/>
          <p:cNvSpPr/>
          <p:nvPr/>
        </p:nvSpPr>
        <p:spPr>
          <a:xfrm>
            <a:off x="6997065" y="6708775"/>
            <a:ext cx="115888" cy="76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331" name="文本框 4099"/>
          <p:cNvSpPr txBox="1"/>
          <p:nvPr/>
        </p:nvSpPr>
        <p:spPr>
          <a:xfrm>
            <a:off x="4455478" y="3910013"/>
            <a:ext cx="265112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200" b="1" dirty="0">
                <a:latin typeface="Arial" charset="0"/>
                <a:ea typeface="宋体" charset="-122"/>
              </a:rPr>
              <a:t>5</a:t>
            </a:r>
            <a:endParaRPr lang="zh-CN" altLang="en-US" sz="1200" b="1" dirty="0">
              <a:latin typeface="Arial" charset="0"/>
              <a:ea typeface="宋体" charset="-122"/>
            </a:endParaRPr>
          </a:p>
        </p:txBody>
      </p:sp>
      <p:sp>
        <p:nvSpPr>
          <p:cNvPr id="8339" name="文本框 8339"/>
          <p:cNvSpPr txBox="1"/>
          <p:nvPr/>
        </p:nvSpPr>
        <p:spPr>
          <a:xfrm>
            <a:off x="2535873" y="382588"/>
            <a:ext cx="706437" cy="243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1000" b="1" dirty="0">
                <a:solidFill>
                  <a:srgbClr val="FF33CC"/>
                </a:solidFill>
                <a:uFillTx/>
                <a:latin typeface="Arial" charset="0"/>
                <a:ea typeface="宋体" charset="-122"/>
              </a:rPr>
              <a:t>PCWre  </a:t>
            </a:r>
            <a:endParaRPr lang="zh-CN" altLang="en-US" sz="1000" b="1" dirty="0">
              <a:solidFill>
                <a:srgbClr val="FF33CC"/>
              </a:solidFill>
              <a:uFillTx/>
              <a:latin typeface="Arial" charset="0"/>
              <a:ea typeface="宋体" charset="-122"/>
            </a:endParaRPr>
          </a:p>
        </p:txBody>
      </p:sp>
      <p:sp>
        <p:nvSpPr>
          <p:cNvPr id="8447" name="直接连接符 8447"/>
          <p:cNvSpPr/>
          <p:nvPr/>
        </p:nvSpPr>
        <p:spPr>
          <a:xfrm>
            <a:off x="1986915" y="593725"/>
            <a:ext cx="3902075" cy="12700"/>
          </a:xfrm>
          <a:prstGeom prst="line">
            <a:avLst/>
          </a:prstGeom>
          <a:ln w="19050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448" name="直接连接符 8448"/>
          <p:cNvSpPr/>
          <p:nvPr/>
        </p:nvSpPr>
        <p:spPr>
          <a:xfrm flipH="1">
            <a:off x="1983740" y="587375"/>
            <a:ext cx="1588" cy="1730375"/>
          </a:xfrm>
          <a:prstGeom prst="line">
            <a:avLst/>
          </a:prstGeom>
          <a:ln w="19050" cap="flat" cmpd="sng">
            <a:solidFill>
              <a:srgbClr val="FF33CC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446" name="直接连接符 8446"/>
          <p:cNvSpPr/>
          <p:nvPr/>
        </p:nvSpPr>
        <p:spPr>
          <a:xfrm>
            <a:off x="5877878" y="593725"/>
            <a:ext cx="11112" cy="157163"/>
          </a:xfrm>
          <a:prstGeom prst="line">
            <a:avLst/>
          </a:prstGeom>
          <a:ln w="19050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" y="179705"/>
            <a:ext cx="11586845" cy="661860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</a:rPr>
              <a:t>(1) </a:t>
            </a:r>
            <a:r>
              <a:rPr lang="en-US" altLang="zh-CN" b="1">
                <a:solidFill>
                  <a:schemeClr val="tx1"/>
                </a:solidFill>
                <a:uFillTx/>
              </a:rPr>
              <a:t>add</a:t>
            </a:r>
            <a:r>
              <a:rPr lang="zh-CN" altLang="en-US" b="1">
                <a:solidFill>
                  <a:schemeClr val="tx1"/>
                </a:solidFill>
                <a:uFillTx/>
              </a:rPr>
              <a:t>  rd , rs, rt                     </a:t>
            </a:r>
            <a:r>
              <a:rPr lang="en-US" altLang="zh-CN" b="1">
                <a:solidFill>
                  <a:schemeClr val="tx1"/>
                </a:solidFill>
                <a:uFillTx/>
              </a:rPr>
              <a:t>; op, rs, rt, rd</a:t>
            </a:r>
            <a:endParaRPr lang="en-US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b="1">
                <a:uFillTx/>
                <a:sym typeface="+mn-ea"/>
              </a:rPr>
              <a:t>(</a:t>
            </a:r>
            <a:r>
              <a:rPr lang="en-US" altLang="zh-CN" b="1">
                <a:uFillTx/>
                <a:sym typeface="+mn-ea"/>
              </a:rPr>
              <a:t>2</a:t>
            </a:r>
            <a:r>
              <a:rPr lang="zh-CN" altLang="en-US" b="1">
                <a:uFillTx/>
                <a:sym typeface="+mn-ea"/>
              </a:rPr>
              <a:t>) </a:t>
            </a:r>
            <a:r>
              <a:rPr lang="en-US" altLang="zh-CN" b="1">
                <a:uFillTx/>
                <a:sym typeface="+mn-ea"/>
              </a:rPr>
              <a:t>addi </a:t>
            </a:r>
            <a:r>
              <a:rPr lang="zh-CN" altLang="en-US" b="1">
                <a:uFillTx/>
                <a:sym typeface="+mn-ea"/>
              </a:rPr>
              <a:t> rt , rs ,immediate     </a:t>
            </a:r>
            <a:r>
              <a:rPr lang="en-US" altLang="zh-CN" b="1">
                <a:uFillTx/>
                <a:sym typeface="+mn-ea"/>
              </a:rPr>
              <a:t>; op, rs, rt, </a:t>
            </a:r>
            <a:r>
              <a:rPr lang="zh-CN" altLang="en-US" b="1">
                <a:uFillTx/>
                <a:sym typeface="+mn-ea"/>
              </a:rPr>
              <a:t>immediate</a:t>
            </a:r>
            <a:endParaRPr lang="en-US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33CC"/>
                </a:solidFill>
                <a:uFillTx/>
              </a:rPr>
              <a:t>(</a:t>
            </a:r>
            <a:r>
              <a:rPr lang="en-US" altLang="zh-CN" b="1">
                <a:solidFill>
                  <a:srgbClr val="0033CC"/>
                </a:solidFill>
                <a:uFillTx/>
              </a:rPr>
              <a:t>3</a:t>
            </a:r>
            <a:r>
              <a:rPr lang="zh-CN" altLang="en-US" b="1">
                <a:solidFill>
                  <a:srgbClr val="0033CC"/>
                </a:solidFill>
                <a:uFillTx/>
              </a:rPr>
              <a:t>) </a:t>
            </a:r>
            <a:r>
              <a:rPr lang="en-US" altLang="zh-CN" b="1">
                <a:solidFill>
                  <a:srgbClr val="0033CC"/>
                </a:solidFill>
                <a:uFillTx/>
              </a:rPr>
              <a:t>sub</a:t>
            </a:r>
            <a:r>
              <a:rPr lang="zh-CN" altLang="en-US" b="1">
                <a:solidFill>
                  <a:srgbClr val="0033CC"/>
                </a:solidFill>
                <a:uFillTx/>
              </a:rPr>
              <a:t>  rd , rs , rt</a:t>
            </a:r>
            <a:endParaRPr lang="zh-CN" altLang="en-US" b="1">
              <a:solidFill>
                <a:srgbClr val="0033CC"/>
              </a:solidFill>
              <a:uFillTx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</a:rPr>
              <a:t>(</a:t>
            </a:r>
            <a:r>
              <a:rPr lang="en-US" altLang="zh-CN" b="1">
                <a:solidFill>
                  <a:schemeClr val="tx1"/>
                </a:solidFill>
                <a:uFillTx/>
              </a:rPr>
              <a:t>4</a:t>
            </a:r>
            <a:r>
              <a:rPr lang="zh-CN" altLang="en-US" b="1">
                <a:solidFill>
                  <a:schemeClr val="tx1"/>
                </a:solidFill>
                <a:uFillTx/>
              </a:rPr>
              <a:t>) </a:t>
            </a:r>
            <a:r>
              <a:rPr lang="en-US" altLang="zh-CN" b="1">
                <a:solidFill>
                  <a:schemeClr val="tx1"/>
                </a:solidFill>
                <a:uFillTx/>
              </a:rPr>
              <a:t>ori </a:t>
            </a:r>
            <a:r>
              <a:rPr lang="zh-CN" altLang="en-US" b="1">
                <a:solidFill>
                  <a:schemeClr val="tx1"/>
                </a:solidFill>
                <a:uFillTx/>
              </a:rPr>
              <a:t> rt , rs ,immediate     </a:t>
            </a:r>
            <a:r>
              <a:rPr lang="en-US" altLang="zh-CN" b="1">
                <a:solidFill>
                  <a:schemeClr val="tx1"/>
                </a:solidFill>
                <a:uFillTx/>
              </a:rPr>
              <a:t>; op, rs, rt, </a:t>
            </a:r>
            <a:r>
              <a:rPr lang="zh-CN" altLang="en-US" b="1">
                <a:uFillTx/>
                <a:sym typeface="+mn-ea"/>
              </a:rPr>
              <a:t>immediate</a:t>
            </a:r>
            <a:endParaRPr lang="en-US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33CC"/>
                </a:solidFill>
                <a:uFillTx/>
              </a:rPr>
              <a:t>(</a:t>
            </a:r>
            <a:r>
              <a:rPr lang="en-US" altLang="zh-CN" b="1">
                <a:solidFill>
                  <a:srgbClr val="0033CC"/>
                </a:solidFill>
                <a:uFillTx/>
              </a:rPr>
              <a:t>5</a:t>
            </a:r>
            <a:r>
              <a:rPr lang="zh-CN" altLang="en-US" b="1">
                <a:solidFill>
                  <a:srgbClr val="0033CC"/>
                </a:solidFill>
                <a:uFillTx/>
              </a:rPr>
              <a:t>) </a:t>
            </a:r>
            <a:r>
              <a:rPr lang="en-US" altLang="zh-CN" b="1">
                <a:solidFill>
                  <a:srgbClr val="0033CC"/>
                </a:solidFill>
                <a:uFillTx/>
              </a:rPr>
              <a:t>and </a:t>
            </a:r>
            <a:r>
              <a:rPr lang="zh-CN" altLang="en-US" b="1">
                <a:solidFill>
                  <a:srgbClr val="0033CC"/>
                </a:solidFill>
                <a:uFillTx/>
              </a:rPr>
              <a:t> rd , rs , rt</a:t>
            </a:r>
            <a:endParaRPr lang="zh-CN" altLang="en-US" b="1">
              <a:solidFill>
                <a:srgbClr val="0033CC"/>
              </a:solidFill>
              <a:uFillTx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</a:rPr>
              <a:t>(</a:t>
            </a:r>
            <a:r>
              <a:rPr lang="en-US" altLang="zh-CN" b="1">
                <a:solidFill>
                  <a:schemeClr val="tx1"/>
                </a:solidFill>
                <a:uFillTx/>
              </a:rPr>
              <a:t>6</a:t>
            </a:r>
            <a:r>
              <a:rPr lang="zh-CN" altLang="en-US" b="1">
                <a:solidFill>
                  <a:schemeClr val="tx1"/>
                </a:solidFill>
                <a:uFillTx/>
              </a:rPr>
              <a:t>) </a:t>
            </a:r>
            <a:r>
              <a:rPr lang="en-US" altLang="zh-CN" b="1">
                <a:solidFill>
                  <a:schemeClr val="tx1"/>
                </a:solidFill>
                <a:uFillTx/>
              </a:rPr>
              <a:t>or </a:t>
            </a:r>
            <a:r>
              <a:rPr lang="zh-CN" altLang="en-US" b="1">
                <a:solidFill>
                  <a:schemeClr val="tx1"/>
                </a:solidFill>
                <a:uFillTx/>
              </a:rPr>
              <a:t> rd , rs , rt</a:t>
            </a:r>
            <a:endParaRPr lang="zh-CN" altLang="en-US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uFillTx/>
              </a:rPr>
              <a:t>(7) move  rd , rs</a:t>
            </a:r>
            <a:endParaRPr lang="en-US" altLang="zh-CN" b="1">
              <a:solidFill>
                <a:srgbClr val="0033CC"/>
              </a:solidFill>
              <a:uFillTx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  <a:uFillTx/>
              </a:rPr>
              <a:t>(8) sw  rt ,immediate(rs)    ; 写存储器, </a:t>
            </a:r>
            <a:r>
              <a:rPr lang="en-US" altLang="zh-CN" b="1">
                <a:uFillTx/>
                <a:sym typeface="+mn-ea"/>
              </a:rPr>
              <a:t> op, rs, rt, </a:t>
            </a:r>
            <a:r>
              <a:rPr lang="zh-CN" altLang="en-US" b="1">
                <a:uFillTx/>
                <a:sym typeface="+mn-ea"/>
              </a:rPr>
              <a:t>immediate</a:t>
            </a:r>
            <a:endParaRPr lang="en-US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uFillTx/>
              </a:rPr>
              <a:t>(9) lw  rt , immediate(rs)   ; 读存储器, </a:t>
            </a:r>
            <a:r>
              <a:rPr lang="en-US" altLang="zh-CN" b="1">
                <a:solidFill>
                  <a:srgbClr val="0033CC"/>
                </a:solidFill>
                <a:uFillTx/>
                <a:sym typeface="+mn-ea"/>
              </a:rPr>
              <a:t> op, rs, rt,</a:t>
            </a:r>
            <a:r>
              <a:rPr lang="zh-CN" altLang="en-US" b="1">
                <a:solidFill>
                  <a:srgbClr val="0033CC"/>
                </a:solidFill>
                <a:uFillTx/>
                <a:sym typeface="+mn-ea"/>
              </a:rPr>
              <a:t>i mmediate</a:t>
            </a:r>
            <a:endParaRPr lang="zh-CN" altLang="en-US" b="1">
              <a:solidFill>
                <a:srgbClr val="0033CC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  <a:uFillTx/>
              </a:rPr>
              <a:t> (10) beq  rs,rt,immediate     ; </a:t>
            </a:r>
            <a:r>
              <a:rPr lang="en-US" altLang="zh-CN" b="1">
                <a:uFillTx/>
                <a:sym typeface="+mn-ea"/>
              </a:rPr>
              <a:t> op, rs, rt, </a:t>
            </a:r>
            <a:r>
              <a:rPr lang="zh-CN" altLang="en-US" b="1">
                <a:uFillTx/>
                <a:sym typeface="+mn-ea"/>
              </a:rPr>
              <a:t>immediate</a:t>
            </a:r>
            <a:endParaRPr lang="en-US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  <a:uFillTx/>
              </a:rPr>
              <a:t>(11)  halt  </a:t>
            </a:r>
            <a:r>
              <a:rPr lang="zh-CN" altLang="zh-CN" b="1">
                <a:solidFill>
                  <a:schemeClr val="tx1"/>
                </a:solidFill>
                <a:uFillTx/>
              </a:rPr>
              <a:t>停机</a:t>
            </a:r>
            <a:endParaRPr lang="zh-CN" altLang="zh-CN" b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zh-CN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219710"/>
            <a:ext cx="11492230" cy="6388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相关部件及引脚说明：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Instruction Memory：指令存储器，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IAddr，指令存储器地址输入端口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IDataIn，指令存储器数据输入端口（指令代码输入端口）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IDataOut，指令存储器数据输出端口（指令代码输出端口）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RW，指令存储器读写控制信号，为1写，为0读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Data Memory：数据存储器，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DAddr，数据存储器地址输入端口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DataIn，数据存储器数据输入端口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DataOut，数据存储器数据输出端口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</a:rPr>
              <a:t>        RW，数据存储器读写控制信号，为1写，为0读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440" y="303530"/>
            <a:ext cx="11470640" cy="6240780"/>
          </a:xfrm>
        </p:spPr>
        <p:txBody>
          <a:bodyPr/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Register File：（寄存器组）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Read Reg1，rs寄存器地址输入端口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Read Reg2，rt寄存器地址输入端口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Write Reg，将数据写入的寄存器端口，其地址来源rt或rd字段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Write Data，写入寄存器的数据输入端口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Read Data1，rs寄存器数据输出端口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Read Data2，rt寄存器数据输出端口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WE，写使能信号，为1时，在时钟上升沿写入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ALU：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result，ALU运算结果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>
                <a:uFillTx/>
                <a:sym typeface="+mn-ea"/>
              </a:rPr>
              <a:t>        zero，运算结果标志，结果为0输出1，否则输出0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>宽屏</PresentationFormat>
  <Paragraphs>243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33</cp:revision>
  <dcterms:created xsi:type="dcterms:W3CDTF">2016-02-01T05:08:00Z</dcterms:created>
  <dcterms:modified xsi:type="dcterms:W3CDTF">2016-03-31T08:09:59Z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