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8" d="100"/>
          <a:sy n="78" d="100"/>
        </p:scale>
        <p:origin x="45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870F8344-8A07-4113-8DD1-B087679D008B}" type="datetimeFigureOut">
              <a:rPr lang="fr-FR" smtClean="0"/>
              <a:t>09/01/2024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7A8E1B7-F4E3-4995-9859-87D1556B0252}" type="slidenum">
              <a:rPr lang="fr-FR" smtClean="0"/>
              <a:t>‹N°›</a:t>
            </a:fld>
            <a:endParaRPr lang="fr-FR"/>
          </a:p>
        </p:txBody>
      </p:sp>
    </p:spTree>
    <p:extLst>
      <p:ext uri="{BB962C8B-B14F-4D97-AF65-F5344CB8AC3E}">
        <p14:creationId xmlns:p14="http://schemas.microsoft.com/office/powerpoint/2010/main" val="1495187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70F8344-8A07-4113-8DD1-B087679D008B}" type="datetimeFigureOut">
              <a:rPr lang="fr-FR" smtClean="0"/>
              <a:t>09/01/2024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7A8E1B7-F4E3-4995-9859-87D1556B0252}" type="slidenum">
              <a:rPr lang="fr-FR" smtClean="0"/>
              <a:t>‹N°›</a:t>
            </a:fld>
            <a:endParaRPr lang="fr-FR"/>
          </a:p>
        </p:txBody>
      </p:sp>
    </p:spTree>
    <p:extLst>
      <p:ext uri="{BB962C8B-B14F-4D97-AF65-F5344CB8AC3E}">
        <p14:creationId xmlns:p14="http://schemas.microsoft.com/office/powerpoint/2010/main" val="3051197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70F8344-8A07-4113-8DD1-B087679D008B}" type="datetimeFigureOut">
              <a:rPr lang="fr-FR" smtClean="0"/>
              <a:t>09/01/2024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7A8E1B7-F4E3-4995-9859-87D1556B0252}" type="slidenum">
              <a:rPr lang="fr-FR" smtClean="0"/>
              <a:t>‹N°›</a:t>
            </a:fld>
            <a:endParaRPr lang="fr-FR"/>
          </a:p>
        </p:txBody>
      </p:sp>
    </p:spTree>
    <p:extLst>
      <p:ext uri="{BB962C8B-B14F-4D97-AF65-F5344CB8AC3E}">
        <p14:creationId xmlns:p14="http://schemas.microsoft.com/office/powerpoint/2010/main" val="1299905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70F8344-8A07-4113-8DD1-B087679D008B}" type="datetimeFigureOut">
              <a:rPr lang="fr-FR" smtClean="0"/>
              <a:t>09/01/2024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7A8E1B7-F4E3-4995-9859-87D1556B0252}" type="slidenum">
              <a:rPr lang="fr-FR" smtClean="0"/>
              <a:t>‹N°›</a:t>
            </a:fld>
            <a:endParaRPr lang="fr-FR"/>
          </a:p>
        </p:txBody>
      </p:sp>
    </p:spTree>
    <p:extLst>
      <p:ext uri="{BB962C8B-B14F-4D97-AF65-F5344CB8AC3E}">
        <p14:creationId xmlns:p14="http://schemas.microsoft.com/office/powerpoint/2010/main" val="3925146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870F8344-8A07-4113-8DD1-B087679D008B}" type="datetimeFigureOut">
              <a:rPr lang="fr-FR" smtClean="0"/>
              <a:t>09/01/2024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7A8E1B7-F4E3-4995-9859-87D1556B0252}" type="slidenum">
              <a:rPr lang="fr-FR" smtClean="0"/>
              <a:t>‹N°›</a:t>
            </a:fld>
            <a:endParaRPr lang="fr-FR"/>
          </a:p>
        </p:txBody>
      </p:sp>
    </p:spTree>
    <p:extLst>
      <p:ext uri="{BB962C8B-B14F-4D97-AF65-F5344CB8AC3E}">
        <p14:creationId xmlns:p14="http://schemas.microsoft.com/office/powerpoint/2010/main" val="425862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70F8344-8A07-4113-8DD1-B087679D008B}" type="datetimeFigureOut">
              <a:rPr lang="fr-FR" smtClean="0"/>
              <a:t>09/01/2024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7A8E1B7-F4E3-4995-9859-87D1556B0252}" type="slidenum">
              <a:rPr lang="fr-FR" smtClean="0"/>
              <a:t>‹N°›</a:t>
            </a:fld>
            <a:endParaRPr lang="fr-FR"/>
          </a:p>
        </p:txBody>
      </p:sp>
    </p:spTree>
    <p:extLst>
      <p:ext uri="{BB962C8B-B14F-4D97-AF65-F5344CB8AC3E}">
        <p14:creationId xmlns:p14="http://schemas.microsoft.com/office/powerpoint/2010/main" val="184763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70F8344-8A07-4113-8DD1-B087679D008B}" type="datetimeFigureOut">
              <a:rPr lang="fr-FR" smtClean="0"/>
              <a:t>09/01/2024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7A8E1B7-F4E3-4995-9859-87D1556B0252}" type="slidenum">
              <a:rPr lang="fr-FR" smtClean="0"/>
              <a:t>‹N°›</a:t>
            </a:fld>
            <a:endParaRPr lang="fr-FR"/>
          </a:p>
        </p:txBody>
      </p:sp>
    </p:spTree>
    <p:extLst>
      <p:ext uri="{BB962C8B-B14F-4D97-AF65-F5344CB8AC3E}">
        <p14:creationId xmlns:p14="http://schemas.microsoft.com/office/powerpoint/2010/main" val="1247763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870F8344-8A07-4113-8DD1-B087679D008B}" type="datetimeFigureOut">
              <a:rPr lang="fr-FR" smtClean="0"/>
              <a:t>09/01/2024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7A8E1B7-F4E3-4995-9859-87D1556B0252}" type="slidenum">
              <a:rPr lang="fr-FR" smtClean="0"/>
              <a:t>‹N°›</a:t>
            </a:fld>
            <a:endParaRPr lang="fr-FR"/>
          </a:p>
        </p:txBody>
      </p:sp>
    </p:spTree>
    <p:extLst>
      <p:ext uri="{BB962C8B-B14F-4D97-AF65-F5344CB8AC3E}">
        <p14:creationId xmlns:p14="http://schemas.microsoft.com/office/powerpoint/2010/main" val="1525291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70F8344-8A07-4113-8DD1-B087679D008B}" type="datetimeFigureOut">
              <a:rPr lang="fr-FR" smtClean="0"/>
              <a:t>09/01/2024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7A8E1B7-F4E3-4995-9859-87D1556B0252}" type="slidenum">
              <a:rPr lang="fr-FR" smtClean="0"/>
              <a:t>‹N°›</a:t>
            </a:fld>
            <a:endParaRPr lang="fr-FR"/>
          </a:p>
        </p:txBody>
      </p:sp>
    </p:spTree>
    <p:extLst>
      <p:ext uri="{BB962C8B-B14F-4D97-AF65-F5344CB8AC3E}">
        <p14:creationId xmlns:p14="http://schemas.microsoft.com/office/powerpoint/2010/main" val="135071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870F8344-8A07-4113-8DD1-B087679D008B}" type="datetimeFigureOut">
              <a:rPr lang="fr-FR" smtClean="0"/>
              <a:t>09/01/2024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7A8E1B7-F4E3-4995-9859-87D1556B0252}" type="slidenum">
              <a:rPr lang="fr-FR" smtClean="0"/>
              <a:t>‹N°›</a:t>
            </a:fld>
            <a:endParaRPr lang="fr-FR"/>
          </a:p>
        </p:txBody>
      </p:sp>
    </p:spTree>
    <p:extLst>
      <p:ext uri="{BB962C8B-B14F-4D97-AF65-F5344CB8AC3E}">
        <p14:creationId xmlns:p14="http://schemas.microsoft.com/office/powerpoint/2010/main" val="4150552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870F8344-8A07-4113-8DD1-B087679D008B}" type="datetimeFigureOut">
              <a:rPr lang="fr-FR" smtClean="0"/>
              <a:t>09/01/2024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7A8E1B7-F4E3-4995-9859-87D1556B0252}" type="slidenum">
              <a:rPr lang="fr-FR" smtClean="0"/>
              <a:t>‹N°›</a:t>
            </a:fld>
            <a:endParaRPr lang="fr-FR"/>
          </a:p>
        </p:txBody>
      </p:sp>
    </p:spTree>
    <p:extLst>
      <p:ext uri="{BB962C8B-B14F-4D97-AF65-F5344CB8AC3E}">
        <p14:creationId xmlns:p14="http://schemas.microsoft.com/office/powerpoint/2010/main" val="1542041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F8344-8A07-4113-8DD1-B087679D008B}" type="datetimeFigureOut">
              <a:rPr lang="fr-FR" smtClean="0"/>
              <a:t>09/01/2024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8E1B7-F4E3-4995-9859-87D1556B0252}" type="slidenum">
              <a:rPr lang="fr-FR" smtClean="0"/>
              <a:t>‹N°›</a:t>
            </a:fld>
            <a:endParaRPr lang="fr-FR"/>
          </a:p>
        </p:txBody>
      </p:sp>
    </p:spTree>
    <p:extLst>
      <p:ext uri="{BB962C8B-B14F-4D97-AF65-F5344CB8AC3E}">
        <p14:creationId xmlns:p14="http://schemas.microsoft.com/office/powerpoint/2010/main" val="1963367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00432" y="0"/>
            <a:ext cx="9144000" cy="2387600"/>
          </a:xfrm>
        </p:spPr>
        <p:txBody>
          <a:bodyPr>
            <a:normAutofit fontScale="90000"/>
          </a:bodyPr>
          <a:lstStyle/>
          <a:p>
            <a:r>
              <a:rPr lang="en-GB" sz="8800" dirty="0" smtClean="0">
                <a:latin typeface="Times New Roman" panose="02020603050405020304" pitchFamily="18" charset="0"/>
                <a:cs typeface="Times New Roman" panose="02020603050405020304" pitchFamily="18" charset="0"/>
              </a:rPr>
              <a:t>ALGORITHM EXPOSEE</a:t>
            </a:r>
            <a:endParaRPr lang="fr-FR" sz="8800" dirty="0">
              <a:latin typeface="Times New Roman" panose="02020603050405020304" pitchFamily="18" charset="0"/>
              <a:cs typeface="Times New Roman" panose="02020603050405020304" pitchFamily="18" charset="0"/>
            </a:endParaRPr>
          </a:p>
        </p:txBody>
      </p:sp>
      <p:sp>
        <p:nvSpPr>
          <p:cNvPr id="3" name="Sous-titre 2"/>
          <p:cNvSpPr>
            <a:spLocks noGrp="1"/>
          </p:cNvSpPr>
          <p:nvPr>
            <p:ph type="subTitle" idx="1"/>
          </p:nvPr>
        </p:nvSpPr>
        <p:spPr>
          <a:xfrm>
            <a:off x="1400432" y="2387600"/>
            <a:ext cx="9144000" cy="1655762"/>
          </a:xfrm>
        </p:spPr>
        <p:txBody>
          <a:bodyPr>
            <a:normAutofit/>
          </a:bodyPr>
          <a:lstStyle/>
          <a:p>
            <a:r>
              <a:rPr lang="en-GB" sz="5400" dirty="0" smtClean="0">
                <a:latin typeface="Times New Roman" panose="02020603050405020304" pitchFamily="18" charset="0"/>
                <a:cs typeface="Times New Roman" panose="02020603050405020304" pitchFamily="18" charset="0"/>
              </a:rPr>
              <a:t>GROUP II:               DYNAMIC PROGRAMMING</a:t>
            </a:r>
            <a:endParaRPr lang="fr-FR" sz="5400" dirty="0">
              <a:latin typeface="Times New Roman" panose="02020603050405020304" pitchFamily="18" charset="0"/>
              <a:cs typeface="Times New Roman" panose="02020603050405020304" pitchFamily="18"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5000882" y="4043362"/>
            <a:ext cx="1943100" cy="1943100"/>
          </a:xfrm>
          <a:prstGeom prst="rect">
            <a:avLst/>
          </a:prstGeom>
        </p:spPr>
      </p:pic>
    </p:spTree>
    <p:extLst>
      <p:ext uri="{BB962C8B-B14F-4D97-AF65-F5344CB8AC3E}">
        <p14:creationId xmlns:p14="http://schemas.microsoft.com/office/powerpoint/2010/main" val="2125110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0"/>
            <a:ext cx="10515600" cy="6759146"/>
          </a:xfrm>
        </p:spPr>
        <p:txBody>
          <a:bodyPr>
            <a:noAutofit/>
          </a:bodyPr>
          <a:lstStyle/>
          <a:p>
            <a:pPr marL="0" marR="0" indent="0">
              <a:buNone/>
            </a:pPr>
            <a:r>
              <a:rPr lang="en-US" sz="2400" b="1" dirty="0" smtClean="0">
                <a:effectLst/>
                <a:latin typeface="Times New Roman" panose="02020603050405020304" pitchFamily="18" charset="0"/>
                <a:ea typeface="Times New Roman" panose="02020603050405020304" pitchFamily="18" charset="0"/>
                <a:cs typeface="Times New Roman" panose="02020603050405020304" pitchFamily="18" charset="0"/>
              </a:rPr>
              <a:t>2. Floyd-</a:t>
            </a:r>
            <a:r>
              <a:rPr lang="en-US" sz="2400" b="1" dirty="0" err="1" smtClean="0">
                <a:effectLst/>
                <a:latin typeface="Times New Roman" panose="02020603050405020304" pitchFamily="18" charset="0"/>
                <a:ea typeface="Times New Roman" panose="02020603050405020304" pitchFamily="18" charset="0"/>
                <a:cs typeface="Times New Roman" panose="02020603050405020304" pitchFamily="18" charset="0"/>
              </a:rPr>
              <a:t>Warshall</a:t>
            </a:r>
            <a:r>
              <a:rPr lang="en-US" sz="2400" b="1" dirty="0" smtClean="0">
                <a:effectLst/>
                <a:latin typeface="Times New Roman" panose="02020603050405020304" pitchFamily="18" charset="0"/>
                <a:ea typeface="Times New Roman" panose="02020603050405020304" pitchFamily="18" charset="0"/>
                <a:cs typeface="Times New Roman" panose="02020603050405020304" pitchFamily="18" charset="0"/>
              </a:rPr>
              <a:t> algorithm</a:t>
            </a:r>
            <a:endParaRPr lang="fr-FR" sz="2400" b="1"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buNone/>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 Floyd-</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Warshall</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method uses a technique of dynamic programming to locate the shortest pathways. It determines the shortest route across all pairings of vertices in a graph with weights. Both directed and undirected weighted graphs can use it.</a:t>
            </a:r>
            <a:endParaRPr lang="fr-FR" sz="24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buNone/>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This program compares each pair of vertices’ potential routes through the graph. It gradually optimizes an estimate of the shortest route between two vertices to determine the shortest distance between two vertices in a chart. With simple modifications to it, one can reconstruct the paths. </a:t>
            </a:r>
            <a:endParaRPr lang="fr-FR" sz="24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buNone/>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This method for dynamic programming contains two subtypes: Behavior with negative cycles: Users can use the Floyd-</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Warshall</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algorithm to find negative cycles. You can do this by inspecting the diagonal path matrix for a negative number that would indicate the graph contains one negative cycle. In a negative cycle, the sum of the edges is a negative value; thus, there cannot be a shortest path between any pair of vertices. Exponentially huge numbers are generated if a negative cycle occurs during algorithm execution.</a:t>
            </a:r>
            <a:endParaRPr lang="fr-FR" sz="24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buNone/>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Time complexity: The Floyd-</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Warshall</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algorithm has three loops, each with constant complexity. As a result, the Floyd-</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Warshall</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complexity has a time complexity of O(n3). Wherein n represents the number of network nodes. </a:t>
            </a:r>
            <a:endParaRPr lang="fr-FR" sz="24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74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0"/>
            <a:ext cx="10515600" cy="6858000"/>
          </a:xfrm>
        </p:spPr>
        <p:txBody>
          <a:bodyPr>
            <a:normAutofit fontScale="92500" lnSpcReduction="10000"/>
          </a:bodyPr>
          <a:lstStyle/>
          <a:p>
            <a:pPr marL="0" indent="0" algn="just">
              <a:buNone/>
            </a:pPr>
            <a:r>
              <a:rPr lang="en-US" sz="3200" b="1" dirty="0">
                <a:latin typeface="Times New Roman" panose="02020603050405020304" pitchFamily="18" charset="0"/>
                <a:cs typeface="Times New Roman" panose="02020603050405020304" pitchFamily="18" charset="0"/>
              </a:rPr>
              <a:t>3. Bellman Ford algorithm</a:t>
            </a:r>
            <a:endParaRPr lang="fr-FR" sz="3200" b="1"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The Bellman-Ford Algorithm determines the shortest route from a particular source vertex to every other weighted digraph vertices. The Bellman-Ford algorithm can handle graphs where some of the edge weights are negative numbers and produce a correct answer, unlike </a:t>
            </a:r>
            <a:r>
              <a:rPr lang="en-US" sz="3200" dirty="0" err="1">
                <a:latin typeface="Times New Roman" panose="02020603050405020304" pitchFamily="18" charset="0"/>
                <a:cs typeface="Times New Roman" panose="02020603050405020304" pitchFamily="18" charset="0"/>
              </a:rPr>
              <a:t>Dijkstra’s</a:t>
            </a:r>
            <a:r>
              <a:rPr lang="en-US" sz="3200" dirty="0">
                <a:latin typeface="Times New Roman" panose="02020603050405020304" pitchFamily="18" charset="0"/>
                <a:cs typeface="Times New Roman" panose="02020603050405020304" pitchFamily="18" charset="0"/>
              </a:rPr>
              <a:t> algorithm, which does not confirm whether it makes the correct answer. However, it is much slower than </a:t>
            </a:r>
            <a:r>
              <a:rPr lang="en-US" sz="3200" dirty="0" err="1">
                <a:latin typeface="Times New Roman" panose="02020603050405020304" pitchFamily="18" charset="0"/>
                <a:cs typeface="Times New Roman" panose="02020603050405020304" pitchFamily="18" charset="0"/>
              </a:rPr>
              <a:t>Dijkstra’s</a:t>
            </a:r>
            <a:r>
              <a:rPr lang="en-US" sz="3200" dirty="0">
                <a:latin typeface="Times New Roman" panose="02020603050405020304" pitchFamily="18" charset="0"/>
                <a:cs typeface="Times New Roman" panose="02020603050405020304" pitchFamily="18" charset="0"/>
              </a:rPr>
              <a:t> algorithm. </a:t>
            </a:r>
            <a:endParaRPr lang="fr-FR" sz="3200" dirty="0">
              <a:latin typeface="Times New Roman" panose="02020603050405020304" pitchFamily="18" charset="0"/>
              <a:cs typeface="Times New Roman" panose="02020603050405020304" pitchFamily="18" charset="0"/>
            </a:endParaRPr>
          </a:p>
          <a:p>
            <a:pPr marL="0" indent="0" algn="just">
              <a:buNone/>
            </a:pPr>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Bellman-Ford algorithm works by relaxation; that is, it gives approximate distances that better ones continuously replace until a solution is reached. The approximate distances are usually overestimated compared to the distance between the vertices. The replacement values reflect the minimum old value and the length of a newly found path. </a:t>
            </a:r>
            <a:endParaRPr lang="fr-FR" sz="3200" dirty="0" smtClean="0">
              <a:latin typeface="Times New Roman" panose="02020603050405020304" pitchFamily="18" charset="0"/>
              <a:cs typeface="Times New Roman" panose="02020603050405020304" pitchFamily="18" charset="0"/>
            </a:endParaRPr>
          </a:p>
          <a:p>
            <a:pPr marL="0" indent="0" algn="just">
              <a:buNone/>
            </a:pPr>
            <a:r>
              <a:rPr lang="en-US" sz="3200" dirty="0" smtClean="0">
                <a:latin typeface="Times New Roman" panose="02020603050405020304" pitchFamily="18" charset="0"/>
                <a:cs typeface="Times New Roman" panose="02020603050405020304" pitchFamily="18" charset="0"/>
              </a:rPr>
              <a:t>This </a:t>
            </a:r>
            <a:r>
              <a:rPr lang="en-US" sz="3200" dirty="0">
                <a:latin typeface="Times New Roman" panose="02020603050405020304" pitchFamily="18" charset="0"/>
                <a:cs typeface="Times New Roman" panose="02020603050405020304" pitchFamily="18" charset="0"/>
              </a:rPr>
              <a:t>algorithm terminates upon finding a negative cycle and thus can be applied to cycle-canceling techniques in network flow analysis.</a:t>
            </a:r>
            <a:endParaRPr lang="fr-FR" sz="3200" dirty="0">
              <a:latin typeface="Times New Roman" panose="02020603050405020304" pitchFamily="18" charset="0"/>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329890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1618734"/>
          </a:xfrm>
        </p:spPr>
        <p:txBody>
          <a:bodyPr>
            <a:normAutofit fontScale="90000"/>
          </a:bodyPr>
          <a:lstStyle/>
          <a:p>
            <a:pPr marL="0" marR="0" algn="ctr"/>
            <a:r>
              <a:rPr lang="en-US" dirty="0">
                <a:latin typeface="Times New Roman" panose="02020603050405020304" pitchFamily="18" charset="0"/>
                <a:ea typeface="Times New Roman" panose="02020603050405020304" pitchFamily="18" charset="0"/>
              </a:rPr>
              <a:t>Examples</a:t>
            </a:r>
            <a:r>
              <a:rPr lang="en-US" dirty="0">
                <a:latin typeface="PT Serif"/>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of Applications of Dynamic Programming</a:t>
            </a:r>
            <a:r>
              <a:rPr lang="fr-FR" sz="2400" dirty="0" smtClean="0">
                <a:effectLst/>
                <a:latin typeface="Times New Roman" panose="02020603050405020304" pitchFamily="18" charset="0"/>
                <a:ea typeface="Times New Roman" panose="02020603050405020304" pitchFamily="18" charset="0"/>
              </a:rPr>
              <a:t/>
            </a:r>
            <a:br>
              <a:rPr lang="fr-FR" sz="2400" dirty="0" smtClean="0">
                <a:effectLst/>
                <a:latin typeface="Times New Roman" panose="02020603050405020304" pitchFamily="18" charset="0"/>
                <a:ea typeface="Times New Roman" panose="02020603050405020304" pitchFamily="18" charset="0"/>
              </a:rPr>
            </a:br>
            <a:endParaRPr lang="fr-FR" dirty="0"/>
          </a:p>
        </p:txBody>
      </p:sp>
      <p:sp>
        <p:nvSpPr>
          <p:cNvPr id="3" name="Espace réservé du contenu 2"/>
          <p:cNvSpPr>
            <a:spLocks noGrp="1"/>
          </p:cNvSpPr>
          <p:nvPr>
            <p:ph idx="1"/>
          </p:nvPr>
        </p:nvSpPr>
        <p:spPr>
          <a:xfrm>
            <a:off x="838200" y="1161534"/>
            <a:ext cx="10515600" cy="5696465"/>
          </a:xfrm>
        </p:spPr>
        <p:txBody>
          <a:bodyPr>
            <a:normAutofit fontScale="55000" lnSpcReduction="20000"/>
          </a:bodyPr>
          <a:lstStyle/>
          <a:p>
            <a:pPr marL="514350" indent="-514350" algn="just">
              <a:buAutoNum type="arabicPeriod"/>
            </a:pPr>
            <a:r>
              <a:rPr lang="en-US" sz="4500" b="1" dirty="0" smtClean="0">
                <a:latin typeface="Times New Roman" panose="02020603050405020304" pitchFamily="18" charset="0"/>
                <a:cs typeface="Times New Roman" panose="02020603050405020304" pitchFamily="18" charset="0"/>
              </a:rPr>
              <a:t>Example</a:t>
            </a:r>
            <a:r>
              <a:rPr lang="en-US" sz="4500" b="1" dirty="0">
                <a:latin typeface="Times New Roman" panose="02020603050405020304" pitchFamily="18" charset="0"/>
                <a:cs typeface="Times New Roman" panose="02020603050405020304" pitchFamily="18" charset="0"/>
              </a:rPr>
              <a:t>: Matrix Chain </a:t>
            </a:r>
            <a:r>
              <a:rPr lang="en-US" sz="4500" b="1" dirty="0" smtClean="0">
                <a:latin typeface="Times New Roman" panose="02020603050405020304" pitchFamily="18" charset="0"/>
                <a:cs typeface="Times New Roman" panose="02020603050405020304" pitchFamily="18" charset="0"/>
              </a:rPr>
              <a:t>Multiplication</a:t>
            </a:r>
            <a:endParaRPr lang="fr-FR" sz="4500" b="1" dirty="0" smtClean="0">
              <a:latin typeface="Times New Roman" panose="02020603050405020304" pitchFamily="18" charset="0"/>
              <a:cs typeface="Times New Roman" panose="02020603050405020304" pitchFamily="18" charset="0"/>
            </a:endParaRPr>
          </a:p>
          <a:p>
            <a:pPr marL="0" indent="0" algn="just">
              <a:buNone/>
            </a:pPr>
            <a:r>
              <a:rPr lang="en-US" sz="4500" dirty="0" smtClean="0">
                <a:latin typeface="Times New Roman" panose="02020603050405020304" pitchFamily="18" charset="0"/>
                <a:cs typeface="Times New Roman" panose="02020603050405020304" pitchFamily="18" charset="0"/>
              </a:rPr>
              <a:t>The </a:t>
            </a:r>
            <a:r>
              <a:rPr lang="en-US" sz="4500" dirty="0">
                <a:latin typeface="Times New Roman" panose="02020603050405020304" pitchFamily="18" charset="0"/>
                <a:cs typeface="Times New Roman" panose="02020603050405020304" pitchFamily="18" charset="0"/>
              </a:rPr>
              <a:t>Matrix Chain Multiplication problem involves finding the most efficient way to multiply a given sequence of matrices. Dynamic programming is suitable for this problem because the optimal </a:t>
            </a:r>
            <a:r>
              <a:rPr lang="en-US" sz="4500" dirty="0" err="1">
                <a:latin typeface="Times New Roman" panose="02020603050405020304" pitchFamily="18" charset="0"/>
                <a:cs typeface="Times New Roman" panose="02020603050405020304" pitchFamily="18" charset="0"/>
              </a:rPr>
              <a:t>parenthesization</a:t>
            </a:r>
            <a:r>
              <a:rPr lang="en-US" sz="4500" dirty="0">
                <a:latin typeface="Times New Roman" panose="02020603050405020304" pitchFamily="18" charset="0"/>
                <a:cs typeface="Times New Roman" panose="02020603050405020304" pitchFamily="18" charset="0"/>
              </a:rPr>
              <a:t> for the multiplication of matrices can be built by considering the </a:t>
            </a:r>
            <a:r>
              <a:rPr lang="en-US" sz="4500" dirty="0" err="1">
                <a:latin typeface="Times New Roman" panose="02020603050405020304" pitchFamily="18" charset="0"/>
                <a:cs typeface="Times New Roman" panose="02020603050405020304" pitchFamily="18" charset="0"/>
              </a:rPr>
              <a:t>subproblems</a:t>
            </a:r>
            <a:r>
              <a:rPr lang="en-US" sz="4500" dirty="0">
                <a:latin typeface="Times New Roman" panose="02020603050405020304" pitchFamily="18" charset="0"/>
                <a:cs typeface="Times New Roman" panose="02020603050405020304" pitchFamily="18" charset="0"/>
              </a:rPr>
              <a:t> of multiplying smaller matrix chains</a:t>
            </a:r>
            <a:r>
              <a:rPr lang="en-US" sz="4500" dirty="0" smtClean="0">
                <a:latin typeface="Times New Roman" panose="02020603050405020304" pitchFamily="18" charset="0"/>
                <a:cs typeface="Times New Roman" panose="02020603050405020304" pitchFamily="18" charset="0"/>
              </a:rPr>
              <a:t>.</a:t>
            </a:r>
          </a:p>
          <a:p>
            <a:pPr algn="just"/>
            <a:endParaRPr lang="fr-FR" sz="4500" dirty="0">
              <a:latin typeface="Times New Roman" panose="02020603050405020304" pitchFamily="18" charset="0"/>
              <a:cs typeface="Times New Roman" panose="02020603050405020304" pitchFamily="18" charset="0"/>
            </a:endParaRPr>
          </a:p>
          <a:p>
            <a:pPr marL="0" indent="0" algn="just">
              <a:buNone/>
            </a:pPr>
            <a:r>
              <a:rPr lang="en-US" sz="4500" b="1" dirty="0">
                <a:latin typeface="Times New Roman" panose="02020603050405020304" pitchFamily="18" charset="0"/>
                <a:cs typeface="Times New Roman" panose="02020603050405020304" pitchFamily="18" charset="0"/>
              </a:rPr>
              <a:t>2.Example: Computing Factorials using Dynamic Programming</a:t>
            </a:r>
            <a:endParaRPr lang="fr-FR" sz="4500" b="1" dirty="0">
              <a:latin typeface="Times New Roman" panose="02020603050405020304" pitchFamily="18" charset="0"/>
              <a:cs typeface="Times New Roman" panose="02020603050405020304" pitchFamily="18" charset="0"/>
            </a:endParaRPr>
          </a:p>
          <a:p>
            <a:pPr marL="0" indent="0" algn="just">
              <a:buNone/>
            </a:pPr>
            <a:r>
              <a:rPr lang="en-US" sz="4500" dirty="0" smtClean="0">
                <a:latin typeface="Times New Roman" panose="02020603050405020304" pitchFamily="18" charset="0"/>
                <a:cs typeface="Times New Roman" panose="02020603050405020304" pitchFamily="18" charset="0"/>
              </a:rPr>
              <a:t>Dynamic </a:t>
            </a:r>
            <a:r>
              <a:rPr lang="en-US" sz="4500" dirty="0">
                <a:latin typeface="Times New Roman" panose="02020603050405020304" pitchFamily="18" charset="0"/>
                <a:cs typeface="Times New Roman" panose="02020603050405020304" pitchFamily="18" charset="0"/>
              </a:rPr>
              <a:t>programming is well-suited for problems where the solution to a larger instance of the problem can be efficiently computed using solutions to smaller instances. Factorial computation involves repetitive calculations of smaller factorials, making it an ideal candidate for dynamic programming.</a:t>
            </a:r>
            <a:endParaRPr lang="fr-FR" sz="4500" dirty="0">
              <a:latin typeface="Times New Roman" panose="02020603050405020304" pitchFamily="18" charset="0"/>
              <a:cs typeface="Times New Roman" panose="02020603050405020304" pitchFamily="18" charset="0"/>
            </a:endParaRPr>
          </a:p>
          <a:p>
            <a:pPr marL="0" indent="0" algn="just">
              <a:buNone/>
            </a:pPr>
            <a:r>
              <a:rPr lang="en-US" sz="4500" b="1" dirty="0">
                <a:latin typeface="Times New Roman" panose="02020603050405020304" pitchFamily="18" charset="0"/>
                <a:cs typeface="Times New Roman" panose="02020603050405020304" pitchFamily="18" charset="0"/>
              </a:rPr>
              <a:t>3. Example: Longest Increasing Subsequence (LIS)</a:t>
            </a:r>
            <a:endParaRPr lang="fr-FR" sz="4500" b="1" dirty="0">
              <a:latin typeface="Times New Roman" panose="02020603050405020304" pitchFamily="18" charset="0"/>
              <a:cs typeface="Times New Roman" panose="02020603050405020304" pitchFamily="18" charset="0"/>
            </a:endParaRPr>
          </a:p>
          <a:p>
            <a:pPr marL="0" indent="0" algn="just">
              <a:buNone/>
            </a:pPr>
            <a:r>
              <a:rPr lang="en-US" sz="4500" dirty="0" smtClean="0">
                <a:latin typeface="Times New Roman" panose="02020603050405020304" pitchFamily="18" charset="0"/>
                <a:cs typeface="Times New Roman" panose="02020603050405020304" pitchFamily="18" charset="0"/>
              </a:rPr>
              <a:t>The </a:t>
            </a:r>
            <a:r>
              <a:rPr lang="en-US" sz="4500" dirty="0">
                <a:latin typeface="Times New Roman" panose="02020603050405020304" pitchFamily="18" charset="0"/>
                <a:cs typeface="Times New Roman" panose="02020603050405020304" pitchFamily="18" charset="0"/>
              </a:rPr>
              <a:t>Longest Increasing Subsequence (LIS) problem involves finding the length of the longest subsequence of a given sequence such that all elements of the subsequence are sorted in strictly increasing order. Dynamic programming is suitable for this problem because the length of the LIS for a given index depends on the lengths of LIS for smaller indices.</a:t>
            </a:r>
            <a:endParaRPr lang="fr-FR" sz="4500" dirty="0">
              <a:latin typeface="Times New Roman" panose="02020603050405020304" pitchFamily="18" charset="0"/>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361712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GB" dirty="0" smtClean="0">
                <a:latin typeface="Times New Roman" panose="02020603050405020304" pitchFamily="18" charset="0"/>
                <a:cs typeface="Times New Roman" panose="02020603050405020304" pitchFamily="18" charset="0"/>
              </a:rPr>
              <a:t>PRESENTED BY:</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lstStyle/>
          <a:p>
            <a:pPr marL="342900" marR="0" lvl="0" indent="-342900" algn="ctr">
              <a:lnSpc>
                <a:spcPct val="115000"/>
              </a:lnSpc>
              <a:spcBef>
                <a:spcPts val="0"/>
              </a:spcBef>
              <a:spcAft>
                <a:spcPts val="0"/>
              </a:spcAft>
              <a:buFont typeface="Symbol" panose="05050102010706020507" pitchFamily="18" charset="2"/>
              <a:buChar char=""/>
            </a:pPr>
            <a:r>
              <a:rPr lang="en-US" dirty="0">
                <a:latin typeface="Algerian" panose="04020705040A02060702" pitchFamily="82" charset="0"/>
                <a:ea typeface="Calibri" panose="020F0502020204030204" pitchFamily="34" charset="0"/>
                <a:cs typeface="Times New Roman" panose="02020603050405020304" pitchFamily="18" charset="0"/>
              </a:rPr>
              <a:t>AFAH TIMOL AKENDUM(LEADER)</a:t>
            </a:r>
            <a:endParaRPr lang="fr-FR"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ctr">
              <a:lnSpc>
                <a:spcPct val="115000"/>
              </a:lnSpc>
              <a:spcBef>
                <a:spcPts val="0"/>
              </a:spcBef>
              <a:spcAft>
                <a:spcPts val="0"/>
              </a:spcAft>
              <a:buFont typeface="Symbol" panose="05050102010706020507" pitchFamily="18" charset="2"/>
              <a:buChar char=""/>
            </a:pPr>
            <a:r>
              <a:rPr lang="en-US" dirty="0">
                <a:latin typeface="Algerian" panose="04020705040A02060702" pitchFamily="82" charset="0"/>
                <a:ea typeface="Calibri" panose="020F0502020204030204" pitchFamily="34" charset="0"/>
                <a:cs typeface="Times New Roman" panose="02020603050405020304" pitchFamily="18" charset="0"/>
              </a:rPr>
              <a:t>PEDJI DIMITRI HEASHLEY</a:t>
            </a:r>
            <a:endParaRPr lang="fr-FR"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ctr">
              <a:lnSpc>
                <a:spcPct val="115000"/>
              </a:lnSpc>
              <a:spcBef>
                <a:spcPts val="0"/>
              </a:spcBef>
              <a:spcAft>
                <a:spcPts val="0"/>
              </a:spcAft>
              <a:buFont typeface="Symbol" panose="05050102010706020507" pitchFamily="18" charset="2"/>
              <a:buChar char=""/>
            </a:pPr>
            <a:r>
              <a:rPr lang="en-US" dirty="0">
                <a:latin typeface="Algerian" panose="04020705040A02060702" pitchFamily="82" charset="0"/>
                <a:ea typeface="Calibri" panose="020F0502020204030204" pitchFamily="34" charset="0"/>
                <a:cs typeface="Times New Roman" panose="02020603050405020304" pitchFamily="18" charset="0"/>
              </a:rPr>
              <a:t>TCHALLE FOKA HELLARY MANUELA</a:t>
            </a:r>
            <a:endParaRPr lang="fr-FR"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ctr">
              <a:lnSpc>
                <a:spcPct val="115000"/>
              </a:lnSpc>
              <a:spcBef>
                <a:spcPts val="0"/>
              </a:spcBef>
              <a:spcAft>
                <a:spcPts val="0"/>
              </a:spcAft>
              <a:buFont typeface="Symbol" panose="05050102010706020507" pitchFamily="18" charset="2"/>
              <a:buChar char=""/>
            </a:pPr>
            <a:r>
              <a:rPr lang="en-US" dirty="0">
                <a:latin typeface="Algerian" panose="04020705040A02060702" pitchFamily="82" charset="0"/>
                <a:ea typeface="Calibri" panose="020F0502020204030204" pitchFamily="34" charset="0"/>
                <a:cs typeface="Times New Roman" panose="02020603050405020304" pitchFamily="18" charset="0"/>
              </a:rPr>
              <a:t>TCIMETUA MAMNO SIKARI</a:t>
            </a:r>
            <a:endParaRPr lang="fr-FR"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ctr">
              <a:lnSpc>
                <a:spcPct val="115000"/>
              </a:lnSpc>
              <a:spcBef>
                <a:spcPts val="0"/>
              </a:spcBef>
              <a:spcAft>
                <a:spcPts val="1000"/>
              </a:spcAft>
              <a:buFont typeface="Symbol" panose="05050102010706020507" pitchFamily="18" charset="2"/>
              <a:buChar char=""/>
            </a:pPr>
            <a:r>
              <a:rPr lang="en-US" dirty="0">
                <a:latin typeface="Algerian" panose="04020705040A02060702" pitchFamily="82" charset="0"/>
                <a:ea typeface="Calibri" panose="020F0502020204030204" pitchFamily="34" charset="0"/>
                <a:cs typeface="Times New Roman" panose="02020603050405020304" pitchFamily="18" charset="0"/>
              </a:rPr>
              <a:t>PIENERE DIEBSON ARIEL PASCALIN</a:t>
            </a:r>
            <a:endParaRPr lang="fr-FR" sz="16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3691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GB" dirty="0" smtClean="0">
                <a:latin typeface="Times New Roman" panose="02020603050405020304" pitchFamily="18" charset="0"/>
                <a:cs typeface="Times New Roman" panose="02020603050405020304" pitchFamily="18" charset="0"/>
              </a:rPr>
              <a:t>WHAT IS DYNAMIC PROGRAMMING?</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lnSpcReduction="10000"/>
          </a:bodyPr>
          <a:lstStyle/>
          <a:p>
            <a:pPr marL="0" marR="0" indent="0" algn="just">
              <a:lnSpc>
                <a:spcPct val="115000"/>
              </a:lnSpc>
              <a:spcBef>
                <a:spcPts val="0"/>
              </a:spcBef>
              <a:spcAft>
                <a:spcPts val="0"/>
              </a:spcAft>
              <a:buNone/>
            </a:pPr>
            <a:r>
              <a:rPr lang="en-US" sz="3600" b="1" dirty="0">
                <a:solidFill>
                  <a:srgbClr val="080809"/>
                </a:solidFill>
                <a:latin typeface="Times New Roman" panose="02020603050405020304" pitchFamily="18" charset="0"/>
                <a:ea typeface="Calibri" panose="020F0502020204030204" pitchFamily="34" charset="0"/>
                <a:cs typeface="Times New Roman" panose="02020603050405020304" pitchFamily="18" charset="0"/>
              </a:rPr>
              <a:t>Dynamic programming is a computer programming technique where an algorithmic problem is first broken down into sub-problems, the results are saved, and then the sub-problems are optimized to find the overall </a:t>
            </a:r>
            <a:r>
              <a:rPr lang="en-US" sz="3600" b="1" dirty="0" smtClean="0">
                <a:solidFill>
                  <a:srgbClr val="080809"/>
                </a:solidFill>
                <a:latin typeface="Times New Roman" panose="02020603050405020304" pitchFamily="18" charset="0"/>
                <a:ea typeface="Calibri" panose="020F0502020204030204" pitchFamily="34" charset="0"/>
                <a:cs typeface="Times New Roman" panose="02020603050405020304" pitchFamily="18" charset="0"/>
              </a:rPr>
              <a:t>solution, </a:t>
            </a:r>
            <a:r>
              <a:rPr lang="en-US" sz="3600" b="1" dirty="0">
                <a:solidFill>
                  <a:srgbClr val="080809"/>
                </a:solidFill>
                <a:latin typeface="Times New Roman" panose="02020603050405020304" pitchFamily="18" charset="0"/>
                <a:ea typeface="Calibri" panose="020F0502020204030204" pitchFamily="34" charset="0"/>
                <a:cs typeface="Times New Roman" panose="02020603050405020304" pitchFamily="18" charset="0"/>
              </a:rPr>
              <a:t>which usually has to do with finding the maximum and minimum range of the algorithmic query.</a:t>
            </a:r>
            <a:endParaRPr lang="fr-FR" sz="3600" b="1" dirty="0" smtClean="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239686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marL="0" marR="0" algn="ctr"/>
            <a:r>
              <a:rPr lang="en-US" sz="3200" dirty="0" smtClean="0">
                <a:effectLst/>
                <a:latin typeface="PT Serif"/>
                <a:ea typeface="Times New Roman" panose="02020603050405020304" pitchFamily="18" charset="0"/>
              </a:rPr>
              <a:t> </a:t>
            </a:r>
            <a:r>
              <a:rPr lang="fr-FR" sz="2400" dirty="0" smtClean="0">
                <a:effectLst/>
                <a:latin typeface="Times New Roman" panose="02020603050405020304" pitchFamily="18" charset="0"/>
                <a:ea typeface="Times New Roman" panose="02020603050405020304" pitchFamily="18" charset="0"/>
              </a:rPr>
              <a:t/>
            </a:r>
            <a:br>
              <a:rPr lang="fr-FR" sz="2400" dirty="0" smtClean="0">
                <a:effectLst/>
                <a:latin typeface="Times New Roman" panose="02020603050405020304" pitchFamily="18" charset="0"/>
                <a:ea typeface="Times New Roman" panose="02020603050405020304" pitchFamily="18" charset="0"/>
              </a:rPr>
            </a:br>
            <a:r>
              <a:rPr lang="en-US" dirty="0">
                <a:latin typeface="Times New Roman" panose="02020603050405020304" pitchFamily="18" charset="0"/>
                <a:ea typeface="Calibri" panose="020F0502020204030204" pitchFamily="34" charset="0"/>
                <a:cs typeface="Times New Roman" panose="02020603050405020304" pitchFamily="18" charset="0"/>
              </a:rPr>
              <a:t>Where should</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dynamic programming be used?</a:t>
            </a:r>
            <a:r>
              <a:rPr lang="fr-FR" sz="2000" dirty="0" smtClean="0">
                <a:effectLst/>
                <a:latin typeface="Calibri" panose="020F0502020204030204" pitchFamily="34" charset="0"/>
                <a:ea typeface="Calibri" panose="020F0502020204030204" pitchFamily="34" charset="0"/>
                <a:cs typeface="Times New Roman" panose="02020603050405020304" pitchFamily="18" charset="0"/>
              </a:rPr>
              <a:t/>
            </a:r>
            <a:br>
              <a:rPr lang="fr-FR" sz="2000" dirty="0" smtClean="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Espace réservé du contenu 2"/>
          <p:cNvSpPr>
            <a:spLocks noGrp="1"/>
          </p:cNvSpPr>
          <p:nvPr>
            <p:ph idx="1"/>
          </p:nvPr>
        </p:nvSpPr>
        <p:spPr>
          <a:xfrm>
            <a:off x="838200" y="1825624"/>
            <a:ext cx="10515600" cy="5032375"/>
          </a:xfrm>
        </p:spPr>
        <p:txBody>
          <a:bodyPr>
            <a:noAutofit/>
          </a:bodyPr>
          <a:lstStyle/>
          <a:p>
            <a:pPr marL="0" marR="0" algn="just"/>
            <a:r>
              <a:rPr lang="en-US" sz="4000" dirty="0">
                <a:latin typeface="Times New Roman" panose="02020603050405020304" pitchFamily="18" charset="0"/>
                <a:ea typeface="Times New Roman" panose="02020603050405020304" pitchFamily="18" charset="0"/>
                <a:cs typeface="Times New Roman" panose="02020603050405020304" pitchFamily="18" charset="0"/>
              </a:rPr>
              <a:t>Dynamic programming is used when one can break a problem into more minor issues that they can break down even further, into even more minor problems. Additionally, these </a:t>
            </a:r>
            <a:r>
              <a:rPr lang="en-US" sz="4000" dirty="0" err="1">
                <a:latin typeface="Times New Roman" panose="02020603050405020304" pitchFamily="18" charset="0"/>
                <a:ea typeface="Times New Roman" panose="02020603050405020304" pitchFamily="18" charset="0"/>
                <a:cs typeface="Times New Roman" panose="02020603050405020304" pitchFamily="18" charset="0"/>
              </a:rPr>
              <a:t>subproblems</a:t>
            </a:r>
            <a:r>
              <a:rPr lang="en-US" sz="4000" dirty="0">
                <a:latin typeface="Times New Roman" panose="02020603050405020304" pitchFamily="18" charset="0"/>
                <a:ea typeface="Times New Roman" panose="02020603050405020304" pitchFamily="18" charset="0"/>
                <a:cs typeface="Times New Roman" panose="02020603050405020304" pitchFamily="18" charset="0"/>
              </a:rPr>
              <a:t> have overlapped. That is, they require previously calculated values to be recomputed. With dynamic programming, the computed values are stored, thus reducing the need for repeated calculations and saving time and providing faster solutions. </a:t>
            </a:r>
            <a:endParaRPr lang="fr-FR"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6202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0" marR="0" algn="ctr"/>
            <a:r>
              <a:rPr lang="en-US" dirty="0">
                <a:latin typeface="Times New Roman" panose="02020603050405020304" pitchFamily="18" charset="0"/>
                <a:ea typeface="Times New Roman" panose="02020603050405020304" pitchFamily="18" charset="0"/>
              </a:rPr>
              <a:t>How Does Dynamic Programming Work?</a:t>
            </a:r>
            <a:r>
              <a:rPr lang="fr-FR" sz="3600" b="1" dirty="0" smtClean="0">
                <a:effectLst/>
                <a:latin typeface="Times New Roman" panose="02020603050405020304" pitchFamily="18" charset="0"/>
                <a:ea typeface="Times New Roman" panose="02020603050405020304" pitchFamily="18" charset="0"/>
              </a:rPr>
              <a:t/>
            </a:r>
            <a:br>
              <a:rPr lang="fr-FR" sz="3600" b="1" dirty="0" smtClean="0">
                <a:effectLst/>
                <a:latin typeface="Times New Roman" panose="02020603050405020304" pitchFamily="18" charset="0"/>
                <a:ea typeface="Times New Roman" panose="02020603050405020304" pitchFamily="18" charset="0"/>
              </a:rPr>
            </a:br>
            <a:endParaRPr lang="fr-FR" dirty="0"/>
          </a:p>
        </p:txBody>
      </p:sp>
      <p:sp>
        <p:nvSpPr>
          <p:cNvPr id="3" name="Espace réservé du contenu 2"/>
          <p:cNvSpPr>
            <a:spLocks noGrp="1"/>
          </p:cNvSpPr>
          <p:nvPr>
            <p:ph idx="1"/>
          </p:nvPr>
        </p:nvSpPr>
        <p:spPr/>
        <p:txBody>
          <a:bodyPr>
            <a:normAutofit fontScale="92500" lnSpcReduction="20000"/>
          </a:bodyPr>
          <a:lstStyle/>
          <a:p>
            <a:pPr marL="0" marR="0" indent="0" algn="just">
              <a:buNone/>
            </a:pPr>
            <a:r>
              <a:rPr lang="en-US" sz="3600" dirty="0">
                <a:latin typeface="Times New Roman" panose="02020603050405020304" pitchFamily="18" charset="0"/>
                <a:ea typeface="Times New Roman" panose="02020603050405020304" pitchFamily="18" charset="0"/>
                <a:cs typeface="Times New Roman" panose="02020603050405020304" pitchFamily="18" charset="0"/>
              </a:rPr>
              <a:t>Dynamic programming works by breaking down complex problems into simpler </a:t>
            </a:r>
            <a:r>
              <a:rPr lang="en-US" sz="3600" dirty="0" err="1">
                <a:latin typeface="Times New Roman" panose="02020603050405020304" pitchFamily="18" charset="0"/>
                <a:ea typeface="Times New Roman" panose="02020603050405020304" pitchFamily="18" charset="0"/>
                <a:cs typeface="Times New Roman" panose="02020603050405020304" pitchFamily="18" charset="0"/>
              </a:rPr>
              <a:t>subproblems</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 Then, finding optimal solutions to these </a:t>
            </a:r>
            <a:r>
              <a:rPr lang="en-US" sz="3600" dirty="0" err="1">
                <a:latin typeface="Times New Roman" panose="02020603050405020304" pitchFamily="18" charset="0"/>
                <a:ea typeface="Times New Roman" panose="02020603050405020304" pitchFamily="18" charset="0"/>
                <a:cs typeface="Times New Roman" panose="02020603050405020304" pitchFamily="18" charset="0"/>
              </a:rPr>
              <a:t>subproblems</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 Memorization is a method that saves the outcomes of these processes so that the corresponding answers do not need to be computed when they are later needed. Saving solutions save time on the computation of </a:t>
            </a:r>
            <a:r>
              <a:rPr lang="en-US" sz="3600" dirty="0" err="1">
                <a:latin typeface="Times New Roman" panose="02020603050405020304" pitchFamily="18" charset="0"/>
                <a:ea typeface="Times New Roman" panose="02020603050405020304" pitchFamily="18" charset="0"/>
                <a:cs typeface="Times New Roman" panose="02020603050405020304" pitchFamily="18" charset="0"/>
              </a:rPr>
              <a:t>subproblems</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 that have already been encountered. </a:t>
            </a:r>
            <a:endParaRPr lang="fr-FR" sz="36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buNone/>
            </a:pPr>
            <a:r>
              <a:rPr lang="en-US" sz="36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36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buNone/>
            </a:pPr>
            <a:r>
              <a:rPr lang="en-US" sz="3600" dirty="0">
                <a:latin typeface="Times New Roman" panose="02020603050405020304" pitchFamily="18" charset="0"/>
                <a:ea typeface="Times New Roman" panose="02020603050405020304" pitchFamily="18" charset="0"/>
                <a:cs typeface="Times New Roman" panose="02020603050405020304" pitchFamily="18" charset="0"/>
              </a:rPr>
              <a:t>Dynamic programming can be achieved using two approaches:</a:t>
            </a:r>
            <a:endParaRPr lang="fr-FR" sz="36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195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0"/>
            <a:ext cx="10515600" cy="6857999"/>
          </a:xfrm>
        </p:spPr>
        <p:txBody>
          <a:bodyPr>
            <a:normAutofit fontScale="77500" lnSpcReduction="20000"/>
          </a:bodyPr>
          <a:lstStyle/>
          <a:p>
            <a:pPr marL="514350" indent="-514350">
              <a:buFont typeface="+mj-lt"/>
              <a:buAutoNum type="arabicPeriod"/>
            </a:pPr>
            <a:r>
              <a:rPr lang="en-US" sz="5400" b="1" dirty="0" smtClean="0">
                <a:latin typeface="Times New Roman" panose="02020603050405020304" pitchFamily="18" charset="0"/>
                <a:cs typeface="Times New Roman" panose="02020603050405020304" pitchFamily="18" charset="0"/>
              </a:rPr>
              <a:t>Top-down </a:t>
            </a:r>
            <a:r>
              <a:rPr lang="en-US" sz="5400" b="1" dirty="0">
                <a:latin typeface="Times New Roman" panose="02020603050405020304" pitchFamily="18" charset="0"/>
                <a:cs typeface="Times New Roman" panose="02020603050405020304" pitchFamily="18" charset="0"/>
              </a:rPr>
              <a:t>approach</a:t>
            </a:r>
            <a:endParaRPr lang="fr-FR" sz="5400" b="1" dirty="0">
              <a:latin typeface="Times New Roman" panose="02020603050405020304" pitchFamily="18" charset="0"/>
              <a:cs typeface="Times New Roman" panose="02020603050405020304" pitchFamily="18" charset="0"/>
            </a:endParaRPr>
          </a:p>
          <a:p>
            <a:pPr marL="0" indent="0">
              <a:buNone/>
            </a:pPr>
            <a:r>
              <a:rPr lang="en-US" sz="5400" dirty="0">
                <a:latin typeface="Times New Roman" panose="02020603050405020304" pitchFamily="18" charset="0"/>
                <a:cs typeface="Times New Roman" panose="02020603050405020304" pitchFamily="18" charset="0"/>
              </a:rPr>
              <a:t>In computer science, problems are resolved by recursively formulating solutions, employing the answers to the problems’ </a:t>
            </a:r>
            <a:r>
              <a:rPr lang="en-US" sz="5400" dirty="0" err="1">
                <a:latin typeface="Times New Roman" panose="02020603050405020304" pitchFamily="18" charset="0"/>
                <a:cs typeface="Times New Roman" panose="02020603050405020304" pitchFamily="18" charset="0"/>
              </a:rPr>
              <a:t>subproblems</a:t>
            </a:r>
            <a:r>
              <a:rPr lang="en-US" sz="5400" dirty="0">
                <a:latin typeface="Times New Roman" panose="02020603050405020304" pitchFamily="18" charset="0"/>
                <a:cs typeface="Times New Roman" panose="02020603050405020304" pitchFamily="18" charset="0"/>
              </a:rPr>
              <a:t>. If the answers to the </a:t>
            </a:r>
            <a:r>
              <a:rPr lang="en-US" sz="5400" dirty="0" err="1">
                <a:latin typeface="Times New Roman" panose="02020603050405020304" pitchFamily="18" charset="0"/>
                <a:cs typeface="Times New Roman" panose="02020603050405020304" pitchFamily="18" charset="0"/>
              </a:rPr>
              <a:t>subproblems</a:t>
            </a:r>
            <a:r>
              <a:rPr lang="en-US" sz="5400" dirty="0">
                <a:latin typeface="Times New Roman" panose="02020603050405020304" pitchFamily="18" charset="0"/>
                <a:cs typeface="Times New Roman" panose="02020603050405020304" pitchFamily="18" charset="0"/>
              </a:rPr>
              <a:t> overlap, they may be memorized or kept in a table for later use. The top-down approach follows the strategy of memorization. The </a:t>
            </a:r>
            <a:r>
              <a:rPr lang="en-US" sz="5400" dirty="0" err="1">
                <a:latin typeface="Times New Roman" panose="02020603050405020304" pitchFamily="18" charset="0"/>
                <a:cs typeface="Times New Roman" panose="02020603050405020304" pitchFamily="18" charset="0"/>
              </a:rPr>
              <a:t>memoization</a:t>
            </a:r>
            <a:r>
              <a:rPr lang="en-US" sz="5400" dirty="0">
                <a:latin typeface="Times New Roman" panose="02020603050405020304" pitchFamily="18" charset="0"/>
                <a:cs typeface="Times New Roman" panose="02020603050405020304" pitchFamily="18" charset="0"/>
              </a:rPr>
              <a:t> process is equivalent to adding the recursion and caching steps. The difference between recursion and caching is that recursion requires calling the function directly, whereas caching requires preserving the intermediate results</a:t>
            </a:r>
            <a:r>
              <a:rPr lang="en-US" sz="5400" dirty="0" smtClean="0">
                <a:latin typeface="Times New Roman" panose="02020603050405020304" pitchFamily="18" charset="0"/>
                <a:cs typeface="Times New Roman" panose="02020603050405020304" pitchFamily="18" charset="0"/>
              </a:rPr>
              <a:t>.</a:t>
            </a:r>
          </a:p>
          <a:p>
            <a:pPr marL="0" indent="0">
              <a:buNone/>
            </a:pPr>
            <a:endParaRPr lang="fr-FR" sz="5400" dirty="0">
              <a:latin typeface="Times New Roman" panose="02020603050405020304" pitchFamily="18" charset="0"/>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42434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35924"/>
            <a:ext cx="10515600" cy="6635579"/>
          </a:xfrm>
        </p:spPr>
        <p:txBody>
          <a:bodyPr/>
          <a:lstStyle/>
          <a:p>
            <a:pPr marL="0" marR="0" indent="0">
              <a:lnSpc>
                <a:spcPct val="115000"/>
              </a:lnSpc>
              <a:spcBef>
                <a:spcPts val="0"/>
              </a:spcBef>
              <a:spcAft>
                <a:spcPts val="1000"/>
              </a:spcAft>
              <a:buNone/>
            </a:pPr>
            <a:r>
              <a:rPr lang="en-US" sz="3600" b="1" dirty="0" smtClean="0">
                <a:effectLst/>
                <a:latin typeface="Times New Roman" panose="02020603050405020304" pitchFamily="18" charset="0"/>
                <a:ea typeface="Calibri" panose="020F0502020204030204" pitchFamily="34" charset="0"/>
                <a:cs typeface="Times New Roman" panose="02020603050405020304" pitchFamily="18" charset="0"/>
              </a:rPr>
              <a:t>2. Bottom-up approach</a:t>
            </a:r>
            <a:endParaRPr lang="fr-FR" sz="1600" b="1"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buNone/>
            </a:pPr>
            <a:r>
              <a:rPr lang="en-US" sz="3600" dirty="0">
                <a:latin typeface="Times New Roman" panose="02020603050405020304" pitchFamily="18" charset="0"/>
                <a:ea typeface="Times New Roman" panose="02020603050405020304" pitchFamily="18" charset="0"/>
                <a:cs typeface="Times New Roman" panose="02020603050405020304" pitchFamily="18" charset="0"/>
              </a:rPr>
              <a:t>In the bottom-up method, once a solution to a problem is written in terms of its </a:t>
            </a:r>
            <a:r>
              <a:rPr lang="en-US" sz="3600" dirty="0" err="1">
                <a:latin typeface="Times New Roman" panose="02020603050405020304" pitchFamily="18" charset="0"/>
                <a:ea typeface="Times New Roman" panose="02020603050405020304" pitchFamily="18" charset="0"/>
                <a:cs typeface="Times New Roman" panose="02020603050405020304" pitchFamily="18" charset="0"/>
              </a:rPr>
              <a:t>subproblems</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 in a way that loops back on itself, users can rewrite the problem by solving the smaller </a:t>
            </a:r>
            <a:r>
              <a:rPr lang="en-US" sz="3600" dirty="0" err="1">
                <a:latin typeface="Times New Roman" panose="02020603050405020304" pitchFamily="18" charset="0"/>
                <a:ea typeface="Times New Roman" panose="02020603050405020304" pitchFamily="18" charset="0"/>
                <a:cs typeface="Times New Roman" panose="02020603050405020304" pitchFamily="18" charset="0"/>
              </a:rPr>
              <a:t>subproblems</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 first and then using their solutions to solve the larger </a:t>
            </a:r>
            <a:r>
              <a:rPr lang="en-US" sz="3600" dirty="0" err="1">
                <a:latin typeface="Times New Roman" panose="02020603050405020304" pitchFamily="18" charset="0"/>
                <a:ea typeface="Times New Roman" panose="02020603050405020304" pitchFamily="18" charset="0"/>
                <a:cs typeface="Times New Roman" panose="02020603050405020304" pitchFamily="18" charset="0"/>
              </a:rPr>
              <a:t>subproblems</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36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buNone/>
            </a:pPr>
            <a:r>
              <a:rPr lang="en-US" sz="3600" dirty="0">
                <a:latin typeface="Times New Roman" panose="02020603050405020304" pitchFamily="18" charset="0"/>
                <a:ea typeface="Times New Roman" panose="02020603050405020304" pitchFamily="18" charset="0"/>
                <a:cs typeface="Times New Roman" panose="02020603050405020304" pitchFamily="18" charset="0"/>
              </a:rPr>
              <a:t>Unlike the top-down approach, the bottom-up approach removes the recursion. Thus, there is neither stack overflow nor overhead from the recursive functions. It also allows for saving memory space. Removing recursion decreases the time complexity of recursion due to recalculating the same values. </a:t>
            </a:r>
            <a:endParaRPr lang="fr-FR" sz="36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88331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53763"/>
          </a:xfrm>
        </p:spPr>
        <p:txBody>
          <a:bodyPr>
            <a:normAutofit fontScale="90000"/>
          </a:bodyPr>
          <a:lstStyle/>
          <a:p>
            <a:pPr marL="0" marR="0" algn="ctr">
              <a:lnSpc>
                <a:spcPct val="115000"/>
              </a:lnSpc>
              <a:spcBef>
                <a:spcPts val="0"/>
              </a:spcBef>
              <a:spcAft>
                <a:spcPts val="1000"/>
              </a:spcAft>
            </a:pPr>
            <a:r>
              <a:rPr lang="fr-FR" sz="2000" dirty="0" smtClean="0">
                <a:effectLst/>
                <a:latin typeface="Calibri" panose="020F0502020204030204" pitchFamily="34" charset="0"/>
                <a:ea typeface="Calibri" panose="020F0502020204030204" pitchFamily="34" charset="0"/>
                <a:cs typeface="Times New Roman" panose="02020603050405020304" pitchFamily="18" charset="0"/>
              </a:rPr>
              <a:t/>
            </a:r>
            <a:br>
              <a:rPr lang="fr-FR" sz="2000" dirty="0" smtClean="0">
                <a:effectLst/>
                <a:latin typeface="Calibri" panose="020F0502020204030204" pitchFamily="34" charset="0"/>
                <a:ea typeface="Calibri" panose="020F0502020204030204" pitchFamily="34" charset="0"/>
                <a:cs typeface="Times New Roman" panose="02020603050405020304" pitchFamily="18" charset="0"/>
              </a:rPr>
            </a:br>
            <a:r>
              <a:rPr lang="en-US" dirty="0" smtClean="0">
                <a:latin typeface="Times New Roman" panose="02020603050405020304" pitchFamily="18" charset="0"/>
                <a:ea typeface="Calibri" panose="020F0502020204030204" pitchFamily="34" charset="0"/>
                <a:cs typeface="Times New Roman" panose="02020603050405020304" pitchFamily="18" charset="0"/>
              </a:rPr>
              <a:t>Signs of dynamic programming suitability</a:t>
            </a:r>
            <a:r>
              <a:rPr lang="fr-FR" sz="2000" dirty="0" smtClean="0">
                <a:effectLst/>
                <a:latin typeface="Calibri" panose="020F0502020204030204" pitchFamily="34" charset="0"/>
                <a:ea typeface="Calibri" panose="020F0502020204030204" pitchFamily="34" charset="0"/>
                <a:cs typeface="Times New Roman" panose="02020603050405020304" pitchFamily="18" charset="0"/>
              </a:rPr>
              <a:t/>
            </a:r>
            <a:br>
              <a:rPr lang="fr-FR" sz="2000" dirty="0" smtClean="0">
                <a:effectLst/>
                <a:latin typeface="Calibri" panose="020F0502020204030204" pitchFamily="34" charset="0"/>
                <a:ea typeface="Calibri" panose="020F0502020204030204" pitchFamily="34" charset="0"/>
                <a:cs typeface="Times New Roman" panose="02020603050405020304" pitchFamily="18" charset="0"/>
              </a:rPr>
            </a:b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838200" y="753762"/>
            <a:ext cx="10515600" cy="6104237"/>
          </a:xfrm>
        </p:spPr>
        <p:txBody>
          <a:bodyPr>
            <a:normAutofit fontScale="85000" lnSpcReduction="20000"/>
          </a:bodyPr>
          <a:lstStyle/>
          <a:p>
            <a:pPr marL="0" marR="0" indent="0">
              <a:buNone/>
            </a:pPr>
            <a:r>
              <a:rPr lang="en-US" b="1" dirty="0">
                <a:latin typeface="Times New Roman" panose="02020603050405020304" pitchFamily="18" charset="0"/>
                <a:ea typeface="Times New Roman" panose="02020603050405020304" pitchFamily="18" charset="0"/>
                <a:cs typeface="Times New Roman" panose="02020603050405020304" pitchFamily="18" charset="0"/>
              </a:rPr>
              <a:t>Overlapping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subproblems</a:t>
            </a:r>
            <a:endParaRPr lang="fr-FR" sz="1800" b="1"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buNone/>
            </a:pPr>
            <a:r>
              <a:rPr lang="en-US" sz="3500" dirty="0">
                <a:latin typeface="Times New Roman" panose="02020603050405020304" pitchFamily="18" charset="0"/>
                <a:ea typeface="Times New Roman" panose="02020603050405020304" pitchFamily="18" charset="0"/>
                <a:cs typeface="Times New Roman" panose="02020603050405020304" pitchFamily="18" charset="0"/>
              </a:rPr>
              <a:t>When the answers to the same </a:t>
            </a:r>
            <a:r>
              <a:rPr lang="en-US" sz="3500" dirty="0" err="1">
                <a:latin typeface="Times New Roman" panose="02020603050405020304" pitchFamily="18" charset="0"/>
                <a:ea typeface="Times New Roman" panose="02020603050405020304" pitchFamily="18" charset="0"/>
                <a:cs typeface="Times New Roman" panose="02020603050405020304" pitchFamily="18" charset="0"/>
              </a:rPr>
              <a:t>subproblem</a:t>
            </a:r>
            <a:r>
              <a:rPr lang="en-US" sz="3500" dirty="0">
                <a:latin typeface="Times New Roman" panose="02020603050405020304" pitchFamily="18" charset="0"/>
                <a:ea typeface="Times New Roman" panose="02020603050405020304" pitchFamily="18" charset="0"/>
                <a:cs typeface="Times New Roman" panose="02020603050405020304" pitchFamily="18" charset="0"/>
              </a:rPr>
              <a:t> are needed more than once to solve the main problem, we say that the </a:t>
            </a:r>
            <a:r>
              <a:rPr lang="en-US" sz="3500" dirty="0" err="1">
                <a:latin typeface="Times New Roman" panose="02020603050405020304" pitchFamily="18" charset="0"/>
                <a:ea typeface="Times New Roman" panose="02020603050405020304" pitchFamily="18" charset="0"/>
                <a:cs typeface="Times New Roman" panose="02020603050405020304" pitchFamily="18" charset="0"/>
              </a:rPr>
              <a:t>subproblems</a:t>
            </a:r>
            <a:r>
              <a:rPr lang="en-US" sz="3500" dirty="0">
                <a:latin typeface="Times New Roman" panose="02020603050405020304" pitchFamily="18" charset="0"/>
                <a:ea typeface="Times New Roman" panose="02020603050405020304" pitchFamily="18" charset="0"/>
                <a:cs typeface="Times New Roman" panose="02020603050405020304" pitchFamily="18" charset="0"/>
              </a:rPr>
              <a:t> overlap. In overlapping issues, solutions are put into a table so developers can use them repeatedly instead of recalculating them. The recursive program for the Fibonacci numbers has several </a:t>
            </a:r>
            <a:r>
              <a:rPr lang="en-US" sz="3500" dirty="0" err="1">
                <a:latin typeface="Times New Roman" panose="02020603050405020304" pitchFamily="18" charset="0"/>
                <a:ea typeface="Times New Roman" panose="02020603050405020304" pitchFamily="18" charset="0"/>
                <a:cs typeface="Times New Roman" panose="02020603050405020304" pitchFamily="18" charset="0"/>
              </a:rPr>
              <a:t>subproblems</a:t>
            </a:r>
            <a:r>
              <a:rPr lang="en-US" sz="3500" dirty="0">
                <a:latin typeface="Times New Roman" panose="02020603050405020304" pitchFamily="18" charset="0"/>
                <a:ea typeface="Times New Roman" panose="02020603050405020304" pitchFamily="18" charset="0"/>
                <a:cs typeface="Times New Roman" panose="02020603050405020304" pitchFamily="18" charset="0"/>
              </a:rPr>
              <a:t> that overlap, but a binary search doesn’t have any </a:t>
            </a:r>
            <a:r>
              <a:rPr lang="en-US" sz="3500" dirty="0" err="1">
                <a:latin typeface="Times New Roman" panose="02020603050405020304" pitchFamily="18" charset="0"/>
                <a:ea typeface="Times New Roman" panose="02020603050405020304" pitchFamily="18" charset="0"/>
                <a:cs typeface="Times New Roman" panose="02020603050405020304" pitchFamily="18" charset="0"/>
              </a:rPr>
              <a:t>subproblems</a:t>
            </a:r>
            <a:r>
              <a:rPr lang="en-US" sz="3500" dirty="0">
                <a:latin typeface="Times New Roman" panose="02020603050405020304" pitchFamily="18" charset="0"/>
                <a:ea typeface="Times New Roman" panose="02020603050405020304" pitchFamily="18" charset="0"/>
                <a:cs typeface="Times New Roman" panose="02020603050405020304" pitchFamily="18" charset="0"/>
              </a:rPr>
              <a:t> that overlap.</a:t>
            </a:r>
            <a:endParaRPr lang="fr-FR" sz="35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buNone/>
            </a:pPr>
            <a:r>
              <a:rPr lang="en-US" b="1" dirty="0">
                <a:latin typeface="Times New Roman" panose="02020603050405020304" pitchFamily="18" charset="0"/>
                <a:ea typeface="Times New Roman" panose="02020603050405020304" pitchFamily="18" charset="0"/>
                <a:cs typeface="Times New Roman" panose="02020603050405020304" pitchFamily="18" charset="0"/>
              </a:rPr>
              <a:t>Optimal substructure</a:t>
            </a:r>
            <a:endParaRPr lang="fr-FR" sz="1800" b="1"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buNone/>
            </a:pPr>
            <a:r>
              <a:rPr lang="en-US" sz="3500" dirty="0">
                <a:latin typeface="Times New Roman" panose="02020603050405020304" pitchFamily="18" charset="0"/>
                <a:ea typeface="Times New Roman" panose="02020603050405020304" pitchFamily="18" charset="0"/>
                <a:cs typeface="Times New Roman" panose="02020603050405020304" pitchFamily="18" charset="0"/>
              </a:rPr>
              <a:t>The optimal substructure property of a problem says that you can find the best answer to the problem by taking the best solutions to its </a:t>
            </a:r>
            <a:r>
              <a:rPr lang="en-US" sz="3500" dirty="0" err="1">
                <a:latin typeface="Times New Roman" panose="02020603050405020304" pitchFamily="18" charset="0"/>
                <a:ea typeface="Times New Roman" panose="02020603050405020304" pitchFamily="18" charset="0"/>
                <a:cs typeface="Times New Roman" panose="02020603050405020304" pitchFamily="18" charset="0"/>
              </a:rPr>
              <a:t>subproblems</a:t>
            </a:r>
            <a:r>
              <a:rPr lang="en-US" sz="3500" dirty="0">
                <a:latin typeface="Times New Roman" panose="02020603050405020304" pitchFamily="18" charset="0"/>
                <a:ea typeface="Times New Roman" panose="02020603050405020304" pitchFamily="18" charset="0"/>
                <a:cs typeface="Times New Roman" panose="02020603050405020304" pitchFamily="18" charset="0"/>
              </a:rPr>
              <a:t> and putting them together. Most of the time, recursion explains how these optimal substructures work.</a:t>
            </a:r>
            <a:endParaRPr lang="fr-FR" sz="35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buNone/>
            </a:pPr>
            <a:r>
              <a:rPr lang="en-US" sz="3500" dirty="0">
                <a:latin typeface="Times New Roman" panose="02020603050405020304" pitchFamily="18" charset="0"/>
                <a:ea typeface="Times New Roman" panose="02020603050405020304" pitchFamily="18" charset="0"/>
                <a:cs typeface="Times New Roman" panose="02020603050405020304" pitchFamily="18" charset="0"/>
              </a:rPr>
              <a:t>This property is not exclusive to dynamic programming alone, as several problems consist of optimal substructures. However, most of them lack overlapping issues. So, they can’t be called problems with dynamic programming.</a:t>
            </a:r>
            <a:endParaRPr lang="fr-FR" sz="35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1137805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27904"/>
          </a:xfrm>
        </p:spPr>
        <p:txBody>
          <a:bodyPr>
            <a:normAutofit/>
          </a:bodyPr>
          <a:lstStyle/>
          <a:p>
            <a:pPr marL="0" marR="0" algn="ctr"/>
            <a:r>
              <a:rPr lang="en-US" dirty="0">
                <a:latin typeface="Times New Roman" panose="02020603050405020304" pitchFamily="18" charset="0"/>
                <a:ea typeface="Times New Roman" panose="02020603050405020304" pitchFamily="18" charset="0"/>
              </a:rPr>
              <a:t>Dynamic Programming Algorithms</a:t>
            </a:r>
            <a:endParaRPr lang="fr-FR" sz="2400" dirty="0">
              <a:effectLst/>
              <a:latin typeface="Times New Roman" panose="02020603050405020304" pitchFamily="18" charset="0"/>
              <a:ea typeface="Times New Roman" panose="02020603050405020304" pitchFamily="18" charset="0"/>
            </a:endParaRPr>
          </a:p>
        </p:txBody>
      </p:sp>
      <p:sp>
        <p:nvSpPr>
          <p:cNvPr id="3" name="Espace réservé du contenu 2"/>
          <p:cNvSpPr>
            <a:spLocks noGrp="1"/>
          </p:cNvSpPr>
          <p:nvPr>
            <p:ph idx="1"/>
          </p:nvPr>
        </p:nvSpPr>
        <p:spPr>
          <a:xfrm>
            <a:off x="838200" y="827904"/>
            <a:ext cx="10515600" cy="6030096"/>
          </a:xfrm>
        </p:spPr>
        <p:txBody>
          <a:bodyPr>
            <a:noAutofit/>
          </a:bodyPr>
          <a:lstStyle/>
          <a:p>
            <a:pPr marL="514350" marR="0" indent="-514350">
              <a:buAutoNum type="arabicPeriod"/>
            </a:pPr>
            <a:r>
              <a:rPr lang="en-US" sz="3200" b="1" dirty="0" smtClean="0">
                <a:effectLst/>
                <a:latin typeface="Times New Roman" panose="02020603050405020304" pitchFamily="18" charset="0"/>
                <a:ea typeface="Times New Roman" panose="02020603050405020304" pitchFamily="18" charset="0"/>
                <a:cs typeface="Times New Roman" panose="02020603050405020304" pitchFamily="18" charset="0"/>
              </a:rPr>
              <a:t>Greedy algorithms:</a:t>
            </a:r>
            <a:endParaRPr lang="fr-FR" sz="3200"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buNone/>
            </a:pP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An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example of dynamic programming algorithms, greedy algorithms are also optimization tools. The method solves a challenge by searching for optimum solutions to the </a:t>
            </a:r>
            <a:r>
              <a:rPr lang="en-US" sz="3200" dirty="0" err="1">
                <a:latin typeface="Times New Roman" panose="02020603050405020304" pitchFamily="18" charset="0"/>
                <a:ea typeface="Times New Roman" panose="02020603050405020304" pitchFamily="18" charset="0"/>
                <a:cs typeface="Times New Roman" panose="02020603050405020304" pitchFamily="18" charset="0"/>
              </a:rPr>
              <a:t>subproblems</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 and combining the findings of these </a:t>
            </a:r>
            <a:r>
              <a:rPr lang="en-US" sz="3200" dirty="0" err="1">
                <a:latin typeface="Times New Roman" panose="02020603050405020304" pitchFamily="18" charset="0"/>
                <a:ea typeface="Times New Roman" panose="02020603050405020304" pitchFamily="18" charset="0"/>
                <a:cs typeface="Times New Roman" panose="02020603050405020304" pitchFamily="18" charset="0"/>
              </a:rPr>
              <a:t>subproblems</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 to get the most optimal answer. </a:t>
            </a:r>
            <a:endParaRPr lang="fr-FR" sz="32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buNone/>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Conversely, when greedy algorithms solve a problem, they look for a locally optimum solution to find a global optimum. They make a guess that looks optimum at the time but does not guarantee a globally optimum solution. This could end up becoming costly down the road. </a:t>
            </a:r>
            <a:endParaRPr lang="fr-FR" sz="32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buNone/>
            </a:pPr>
            <a:endParaRPr lang="fr-FR" sz="3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26832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1258</Words>
  <Application>Microsoft Office PowerPoint</Application>
  <PresentationFormat>Grand écran</PresentationFormat>
  <Paragraphs>48</Paragraphs>
  <Slides>12</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12</vt:i4>
      </vt:variant>
    </vt:vector>
  </HeadingPairs>
  <TitlesOfParts>
    <vt:vector size="20" baseType="lpstr">
      <vt:lpstr>Algerian</vt:lpstr>
      <vt:lpstr>Arial</vt:lpstr>
      <vt:lpstr>Calibri</vt:lpstr>
      <vt:lpstr>Calibri Light</vt:lpstr>
      <vt:lpstr>PT Serif</vt:lpstr>
      <vt:lpstr>Symbol</vt:lpstr>
      <vt:lpstr>Times New Roman</vt:lpstr>
      <vt:lpstr>Thème Office</vt:lpstr>
      <vt:lpstr>ALGORITHM EXPOSEE</vt:lpstr>
      <vt:lpstr>PRESENTED BY:</vt:lpstr>
      <vt:lpstr>WHAT IS DYNAMIC PROGRAMMING?</vt:lpstr>
      <vt:lpstr>  Where should dynamic programming be used? </vt:lpstr>
      <vt:lpstr>How Does Dynamic Programming Work? </vt:lpstr>
      <vt:lpstr>Présentation PowerPoint</vt:lpstr>
      <vt:lpstr>Présentation PowerPoint</vt:lpstr>
      <vt:lpstr> Signs of dynamic programming suitability </vt:lpstr>
      <vt:lpstr>Dynamic Programming Algorithms</vt:lpstr>
      <vt:lpstr>Présentation PowerPoint</vt:lpstr>
      <vt:lpstr>Présentation PowerPoint</vt:lpstr>
      <vt:lpstr>Examples of Applications of Dynamic Programming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EXPOSEE6</dc:title>
  <dc:creator>LENOVO</dc:creator>
  <cp:lastModifiedBy>LENOVO</cp:lastModifiedBy>
  <cp:revision>11</cp:revision>
  <dcterms:created xsi:type="dcterms:W3CDTF">2024-01-09T10:43:15Z</dcterms:created>
  <dcterms:modified xsi:type="dcterms:W3CDTF">2024-01-09T12:23:17Z</dcterms:modified>
</cp:coreProperties>
</file>