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57" r:id="rId2"/>
    <p:sldId id="257" r:id="rId3"/>
    <p:sldId id="326" r:id="rId4"/>
    <p:sldId id="331" r:id="rId5"/>
    <p:sldId id="272" r:id="rId6"/>
    <p:sldId id="330" r:id="rId7"/>
    <p:sldId id="329" r:id="rId8"/>
    <p:sldId id="332" r:id="rId9"/>
    <p:sldId id="303" r:id="rId10"/>
    <p:sldId id="337" r:id="rId11"/>
    <p:sldId id="346" r:id="rId12"/>
    <p:sldId id="347" r:id="rId13"/>
    <p:sldId id="348" r:id="rId14"/>
    <p:sldId id="338" r:id="rId15"/>
    <p:sldId id="339" r:id="rId16"/>
    <p:sldId id="313" r:id="rId17"/>
    <p:sldId id="350" r:id="rId18"/>
    <p:sldId id="335" r:id="rId19"/>
    <p:sldId id="341" r:id="rId20"/>
    <p:sldId id="340" r:id="rId21"/>
    <p:sldId id="354" r:id="rId22"/>
    <p:sldId id="356" r:id="rId23"/>
    <p:sldId id="353" r:id="rId24"/>
    <p:sldId id="271" r:id="rId25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9658" autoAdjust="0"/>
  </p:normalViewPr>
  <p:slideViewPr>
    <p:cSldViewPr snapToGrid="0" snapToObjects="1">
      <p:cViewPr varScale="1">
        <p:scale>
          <a:sx n="94" d="100"/>
          <a:sy n="94" d="100"/>
        </p:scale>
        <p:origin x="750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02C03F6-B1F1-4324-B6AA-8C79343F344A}"/>
              </a:ext>
            </a:extLst>
          </p:cNvPr>
          <p:cNvSpPr txBox="1"/>
          <p:nvPr/>
        </p:nvSpPr>
        <p:spPr>
          <a:xfrm>
            <a:off x="-1145920" y="1124897"/>
            <a:ext cx="8875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Proyecto formativo “My Job”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810E7-7100-84FA-4F60-80A42216882F}"/>
              </a:ext>
            </a:extLst>
          </p:cNvPr>
          <p:cNvSpPr txBox="1"/>
          <p:nvPr/>
        </p:nvSpPr>
        <p:spPr>
          <a:xfrm>
            <a:off x="314960" y="35614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2000" b="1" dirty="0">
                <a:solidFill>
                  <a:srgbClr val="92D050"/>
                </a:solidFill>
              </a:rPr>
              <a:t>Tomas Esquivel</a:t>
            </a:r>
          </a:p>
          <a:p>
            <a:pPr algn="l"/>
            <a:r>
              <a:rPr lang="es-CO" sz="2000" b="1" dirty="0">
                <a:solidFill>
                  <a:srgbClr val="92D050"/>
                </a:solidFill>
              </a:rPr>
              <a:t>Nicolas Plazas </a:t>
            </a:r>
          </a:p>
          <a:p>
            <a:pPr algn="l"/>
            <a:r>
              <a:rPr lang="es-CO" sz="2000" b="1" dirty="0">
                <a:solidFill>
                  <a:srgbClr val="92D050"/>
                </a:solidFill>
              </a:rPr>
              <a:t>Camilo Cuervo</a:t>
            </a:r>
          </a:p>
          <a:p>
            <a:pPr algn="l"/>
            <a:r>
              <a:rPr lang="es-CO" sz="2000" b="1">
                <a:solidFill>
                  <a:srgbClr val="92D050"/>
                </a:solidFill>
              </a:rPr>
              <a:t>Sharith</a:t>
            </a:r>
            <a:r>
              <a:rPr lang="es-CO" sz="2000" b="1" dirty="0">
                <a:solidFill>
                  <a:srgbClr val="92D050"/>
                </a:solidFill>
              </a:rPr>
              <a:t> Murillo</a:t>
            </a:r>
          </a:p>
        </p:txBody>
      </p:sp>
    </p:spTree>
    <p:extLst>
      <p:ext uri="{BB962C8B-B14F-4D97-AF65-F5344CB8AC3E}">
        <p14:creationId xmlns:p14="http://schemas.microsoft.com/office/powerpoint/2010/main" val="37630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96907" y="940534"/>
            <a:ext cx="77501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IMPACTO SOCIAL</a:t>
            </a:r>
          </a:p>
          <a:p>
            <a:endParaRPr lang="es-CO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Genera oportunidad de mejora de vida para aquellos jóvenes que desean o necesitan alguna forma de ingresos, sin afectar su vida académica u ocupacional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2407877" y="253501"/>
            <a:ext cx="374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E8E6E8"/>
                </a:solidFill>
                <a:latin typeface="+mj-lt"/>
                <a:cs typeface="Calibri"/>
              </a:rPr>
              <a:t>IMPACTOS </a:t>
            </a:r>
          </a:p>
        </p:txBody>
      </p:sp>
      <p:pic>
        <p:nvPicPr>
          <p:cNvPr id="6" name="Imagen 5" descr="Resultado de imagen para impacto soc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481" y="2571750"/>
            <a:ext cx="3830240" cy="2440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116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758508" y="1043057"/>
            <a:ext cx="7190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IMPACTO ECONÓMICO</a:t>
            </a:r>
          </a:p>
          <a:p>
            <a:endParaRPr lang="es-CO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Ingresos adicionales para los empleados y así mismo una mejora en el servicio del empleador </a:t>
            </a:r>
          </a:p>
        </p:txBody>
      </p:sp>
      <p:pic>
        <p:nvPicPr>
          <p:cNvPr id="4" name="Imagen 3" descr="Resultado de imagen para impacto economic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35" y="2359656"/>
            <a:ext cx="4153139" cy="2418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25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487017" y="1180189"/>
            <a:ext cx="79214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IMPACTO AMBIENTAL</a:t>
            </a:r>
          </a:p>
          <a:p>
            <a:endParaRPr lang="es-CO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Al digitalizar toda la documentación e información como lo son datos, hojas de vida, etc. </a:t>
            </a:r>
            <a:br>
              <a:rPr lang="es-CO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No se genera gasto de papel como impresiones, fotocopias, </a:t>
            </a:r>
            <a:r>
              <a:rPr lang="es-CO" sz="2000" dirty="0" err="1">
                <a:solidFill>
                  <a:schemeClr val="bg1">
                    <a:lumMod val="50000"/>
                  </a:schemeClr>
                </a:solidFill>
              </a:rPr>
              <a:t>etc</a:t>
            </a:r>
            <a:endParaRPr lang="es-CO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n 3" descr="C:\Users\David\Downloads\descarg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896" y="2901838"/>
            <a:ext cx="4235728" cy="2122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402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42147" y="1201714"/>
            <a:ext cx="7190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IMPACTO TECNOLÓGICO</a:t>
            </a:r>
          </a:p>
          <a:p>
            <a:endParaRPr lang="es-CO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Dar un  mejor uso a los equipos móviles ya que al ser un aplicativo web  no requiere de una descarga o desgaste en el dispositivo </a:t>
            </a:r>
          </a:p>
        </p:txBody>
      </p:sp>
      <p:pic>
        <p:nvPicPr>
          <p:cNvPr id="4" name="Imagen 3" descr="C:\Users\David\Downloads\22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60" y="2553623"/>
            <a:ext cx="4006212" cy="2350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008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451288" y="73942"/>
            <a:ext cx="5808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E8E6E8"/>
                </a:solidFill>
                <a:latin typeface="+mj-lt"/>
                <a:cs typeface="Calibri"/>
              </a:rPr>
              <a:t>RIESGOS ASOCIADOS Y ALTERNATIVAS DE SOLUCIÓN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49087" y="910092"/>
            <a:ext cx="8835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Riesgos:</a:t>
            </a:r>
          </a:p>
          <a:p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El mal uso de la plataforma para ingresar a los negocios y actuar de forma inmoral </a:t>
            </a:r>
          </a:p>
          <a:p>
            <a:endParaRPr lang="es-CO" sz="20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CO" sz="20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Alternativas de soluciones:</a:t>
            </a:r>
          </a:p>
          <a:p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Compartir la información de los candidatos con autoridades como lo son la policía, para así tener un registro e información en caso de algún mal acto </a:t>
            </a:r>
          </a:p>
        </p:txBody>
      </p:sp>
      <p:pic>
        <p:nvPicPr>
          <p:cNvPr id="1026" name="Picture 2" descr="Resultado de imagen para riesgos electricos en la ofici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923" y="3511508"/>
            <a:ext cx="3084195" cy="155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8" y="3464637"/>
            <a:ext cx="2623930" cy="160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91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511163" y="303629"/>
            <a:ext cx="5832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E8E6E8"/>
                </a:solidFill>
                <a:latin typeface="+mj-lt"/>
                <a:cs typeface="Calibri"/>
              </a:rPr>
              <a:t>RESULTADOS DEL PROYECTO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67748" y="1645258"/>
            <a:ext cx="316832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Acta Técnica</a:t>
            </a:r>
          </a:p>
          <a:p>
            <a:pPr marL="342900" indent="-342900">
              <a:buFont typeface="+mj-lt"/>
              <a:buAutoNum type="arabicPeriod"/>
            </a:pPr>
            <a:endParaRPr lang="es-CO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Ingreso a la aplicación  </a:t>
            </a:r>
          </a:p>
          <a:p>
            <a:pPr marL="342900" indent="-342900">
              <a:buFont typeface="+mj-lt"/>
              <a:buAutoNum type="arabicPeriod"/>
            </a:pPr>
            <a:endParaRPr lang="es-CO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Manuales</a:t>
            </a:r>
          </a:p>
          <a:p>
            <a:pPr marL="342900" indent="-342900">
              <a:buFont typeface="+mj-lt"/>
              <a:buAutoNum type="arabicPeriod"/>
            </a:pPr>
            <a:endParaRPr lang="es-CO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Documentación </a:t>
            </a:r>
          </a:p>
          <a:p>
            <a:endParaRPr lang="es-CO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6749" t="14840" r="27914" b="10299"/>
          <a:stretch/>
        </p:blipFill>
        <p:spPr>
          <a:xfrm>
            <a:off x="7075011" y="3030253"/>
            <a:ext cx="1420686" cy="187670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26716" t="17756" r="28173" b="9062"/>
          <a:stretch/>
        </p:blipFill>
        <p:spPr>
          <a:xfrm>
            <a:off x="3952874" y="1122441"/>
            <a:ext cx="1549773" cy="201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9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774135" y="1971585"/>
            <a:ext cx="5595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solidFill>
                  <a:srgbClr val="E8E6E8"/>
                </a:solidFill>
                <a:latin typeface="+mj-lt"/>
                <a:cs typeface="Calibri"/>
              </a:rPr>
              <a:t>PLANEACIÓN DEL PROYECTO</a:t>
            </a:r>
          </a:p>
          <a:p>
            <a:pPr algn="ctr"/>
            <a:r>
              <a:rPr lang="es-CO" sz="3600" b="1" dirty="0">
                <a:solidFill>
                  <a:srgbClr val="E8E6E8"/>
                </a:solidFill>
                <a:latin typeface="+mj-lt"/>
                <a:cs typeface="Calibri"/>
              </a:rPr>
              <a:t>FORMATIVO</a:t>
            </a:r>
            <a:endParaRPr lang="es-ES" sz="3600" b="1" dirty="0">
              <a:solidFill>
                <a:srgbClr val="E8E6E8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3836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80806"/>
            <a:ext cx="9144000" cy="4162694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104775" y="1159669"/>
            <a:ext cx="1688306" cy="86677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Hacer publica la aplicación</a:t>
            </a:r>
          </a:p>
        </p:txBody>
      </p:sp>
      <p:sp>
        <p:nvSpPr>
          <p:cNvPr id="8" name="Elipse 7"/>
          <p:cNvSpPr/>
          <p:nvPr/>
        </p:nvSpPr>
        <p:spPr>
          <a:xfrm>
            <a:off x="3076575" y="1159669"/>
            <a:ext cx="1504950" cy="86677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Difundir sus funciones</a:t>
            </a:r>
          </a:p>
        </p:txBody>
      </p:sp>
      <p:sp>
        <p:nvSpPr>
          <p:cNvPr id="9" name="Elipse 8"/>
          <p:cNvSpPr/>
          <p:nvPr/>
        </p:nvSpPr>
        <p:spPr>
          <a:xfrm>
            <a:off x="5829510" y="1252537"/>
            <a:ext cx="2061568" cy="86677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Registro de empresas</a:t>
            </a:r>
          </a:p>
        </p:txBody>
      </p:sp>
      <p:sp>
        <p:nvSpPr>
          <p:cNvPr id="10" name="Elipse 9"/>
          <p:cNvSpPr/>
          <p:nvPr/>
        </p:nvSpPr>
        <p:spPr>
          <a:xfrm>
            <a:off x="3405184" y="4035011"/>
            <a:ext cx="1719265" cy="86677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Fin de proceso </a:t>
            </a:r>
          </a:p>
        </p:txBody>
      </p:sp>
      <p:sp>
        <p:nvSpPr>
          <p:cNvPr id="11" name="Elipse 10"/>
          <p:cNvSpPr/>
          <p:nvPr/>
        </p:nvSpPr>
        <p:spPr>
          <a:xfrm>
            <a:off x="720922" y="2609848"/>
            <a:ext cx="2034181" cy="86677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Generar comunicación entre empleado y empleador </a:t>
            </a:r>
          </a:p>
        </p:txBody>
      </p:sp>
      <p:sp>
        <p:nvSpPr>
          <p:cNvPr id="12" name="Elipse 11"/>
          <p:cNvSpPr/>
          <p:nvPr/>
        </p:nvSpPr>
        <p:spPr>
          <a:xfrm>
            <a:off x="3944539" y="2616993"/>
            <a:ext cx="1504950" cy="86677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/>
              <a:t>Filtro de compatibilidad </a:t>
            </a:r>
          </a:p>
        </p:txBody>
      </p:sp>
      <p:sp>
        <p:nvSpPr>
          <p:cNvPr id="13" name="Elipse 12"/>
          <p:cNvSpPr/>
          <p:nvPr/>
        </p:nvSpPr>
        <p:spPr>
          <a:xfrm>
            <a:off x="6638924" y="2552701"/>
            <a:ext cx="2400301" cy="995360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Registro de </a:t>
            </a:r>
            <a:r>
              <a:rPr lang="es-CO" dirty="0" err="1"/>
              <a:t>ususarios</a:t>
            </a:r>
            <a:r>
              <a:rPr lang="es-CO" dirty="0"/>
              <a:t> </a:t>
            </a:r>
          </a:p>
        </p:txBody>
      </p:sp>
      <p:sp>
        <p:nvSpPr>
          <p:cNvPr id="14" name="Elipse 13"/>
          <p:cNvSpPr/>
          <p:nvPr/>
        </p:nvSpPr>
        <p:spPr>
          <a:xfrm>
            <a:off x="0" y="3946908"/>
            <a:ext cx="1962150" cy="866775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Calificar ambas experiencias </a:t>
            </a:r>
          </a:p>
        </p:txBody>
      </p:sp>
      <p:sp>
        <p:nvSpPr>
          <p:cNvPr id="15" name="Flecha derecha 14"/>
          <p:cNvSpPr/>
          <p:nvPr/>
        </p:nvSpPr>
        <p:spPr>
          <a:xfrm rot="1107639">
            <a:off x="1962150" y="1476375"/>
            <a:ext cx="904875" cy="419100"/>
          </a:xfrm>
          <a:prstGeom prst="rightArrow">
            <a:avLst/>
          </a:prstGeom>
          <a:solidFill>
            <a:srgbClr val="FFC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Flecha derecha 15"/>
          <p:cNvSpPr/>
          <p:nvPr/>
        </p:nvSpPr>
        <p:spPr>
          <a:xfrm rot="1107639">
            <a:off x="4881562" y="1447800"/>
            <a:ext cx="904875" cy="419100"/>
          </a:xfrm>
          <a:prstGeom prst="rightArrow">
            <a:avLst/>
          </a:prstGeom>
          <a:solidFill>
            <a:srgbClr val="FFC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Flecha derecha 16"/>
          <p:cNvSpPr/>
          <p:nvPr/>
        </p:nvSpPr>
        <p:spPr>
          <a:xfrm rot="1107639">
            <a:off x="2231230" y="4170744"/>
            <a:ext cx="904875" cy="419100"/>
          </a:xfrm>
          <a:prstGeom prst="rightArrow">
            <a:avLst/>
          </a:prstGeom>
          <a:solidFill>
            <a:srgbClr val="FFC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Flecha derecha 18"/>
          <p:cNvSpPr/>
          <p:nvPr/>
        </p:nvSpPr>
        <p:spPr>
          <a:xfrm rot="11907639">
            <a:off x="5591769" y="2833687"/>
            <a:ext cx="904875" cy="419100"/>
          </a:xfrm>
          <a:prstGeom prst="rightArrow">
            <a:avLst/>
          </a:prstGeom>
          <a:solidFill>
            <a:srgbClr val="FFC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Flecha derecha 19"/>
          <p:cNvSpPr/>
          <p:nvPr/>
        </p:nvSpPr>
        <p:spPr>
          <a:xfrm rot="11907639">
            <a:off x="2897384" y="2846176"/>
            <a:ext cx="904875" cy="419100"/>
          </a:xfrm>
          <a:prstGeom prst="rightArrow">
            <a:avLst/>
          </a:prstGeom>
          <a:solidFill>
            <a:srgbClr val="FFC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Flecha doblada 20"/>
          <p:cNvSpPr/>
          <p:nvPr/>
        </p:nvSpPr>
        <p:spPr>
          <a:xfrm rot="8987007">
            <a:off x="7987903" y="1545431"/>
            <a:ext cx="832247" cy="870347"/>
          </a:xfrm>
          <a:prstGeom prst="bentArrow">
            <a:avLst/>
          </a:prstGeom>
          <a:solidFill>
            <a:srgbClr val="FFC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24" name="Flecha doblada 23"/>
          <p:cNvSpPr/>
          <p:nvPr/>
        </p:nvSpPr>
        <p:spPr>
          <a:xfrm rot="6834172" flipV="1">
            <a:off x="-1447" y="3216688"/>
            <a:ext cx="832247" cy="719982"/>
          </a:xfrm>
          <a:prstGeom prst="bentArrow">
            <a:avLst>
              <a:gd name="adj1" fmla="val 26788"/>
              <a:gd name="adj2" fmla="val 31150"/>
              <a:gd name="adj3" fmla="val 25000"/>
              <a:gd name="adj4" fmla="val 18463"/>
            </a:avLst>
          </a:prstGeom>
          <a:solidFill>
            <a:srgbClr val="FFC000"/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74" y="3576679"/>
            <a:ext cx="2458469" cy="152339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0D3F32C-73E7-4226-9616-706E8CC5278A}"/>
              </a:ext>
            </a:extLst>
          </p:cNvPr>
          <p:cNvSpPr txBox="1"/>
          <p:nvPr/>
        </p:nvSpPr>
        <p:spPr>
          <a:xfrm>
            <a:off x="2201023" y="624858"/>
            <a:ext cx="4127585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2000" b="1" dirty="0">
                <a:solidFill>
                  <a:srgbClr val="E8E6E8"/>
                </a:solidFill>
                <a:cs typeface="Calibri"/>
              </a:rPr>
              <a:t>PLANEACIÓN DEL PROYECTO FORMATIVO</a:t>
            </a:r>
          </a:p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75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776165" y="2080268"/>
            <a:ext cx="559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400" b="1" dirty="0">
                <a:solidFill>
                  <a:srgbClr val="E8E6E8"/>
                </a:solidFill>
                <a:latin typeface="+mj-lt"/>
                <a:cs typeface="Calibri"/>
              </a:rPr>
              <a:t>RECURSOS</a:t>
            </a:r>
            <a:endParaRPr lang="es-ES" sz="5400" b="1" dirty="0">
              <a:solidFill>
                <a:srgbClr val="E8E6E8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3654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48DC377-D9F4-44B8-9AEF-27394811F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2798">
            <a:off x="7470339" y="327788"/>
            <a:ext cx="1323266" cy="116600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7083462-A6F5-434E-B130-48209DCA4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029295">
            <a:off x="208650" y="208649"/>
            <a:ext cx="1232452" cy="12324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5960766-AA8C-44D1-90DD-32832C4A3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015" y="4165513"/>
            <a:ext cx="1383912" cy="890093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51364"/>
              </p:ext>
            </p:extLst>
          </p:nvPr>
        </p:nvGraphicFramePr>
        <p:xfrm>
          <a:off x="930994" y="1908944"/>
          <a:ext cx="6934010" cy="150735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76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941">
                <a:tc gridSpan="4">
                  <a:txBody>
                    <a:bodyPr/>
                    <a:lstStyle/>
                    <a:p>
                      <a:pPr algn="ctr"/>
                      <a:r>
                        <a:rPr lang="es-CO" sz="2000" b="1" dirty="0"/>
                        <a:t>ECURSOS FISICOS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42">
                <a:tc>
                  <a:txBody>
                    <a:bodyPr/>
                    <a:lstStyle/>
                    <a:p>
                      <a:r>
                        <a:rPr lang="es-CO" sz="2000" b="1" dirty="0"/>
                        <a:t>DESCRIPCION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b="1" dirty="0"/>
                        <a:t>CANT.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b="1" dirty="0"/>
                        <a:t>V. UNITARIO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b="1" dirty="0"/>
                        <a:t>V.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774">
                <a:tc>
                  <a:txBody>
                    <a:bodyPr/>
                    <a:lstStyle/>
                    <a:p>
                      <a:r>
                        <a:rPr lang="es-CO" sz="2000" dirty="0"/>
                        <a:t>Equipos portátiles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dirty="0"/>
                        <a:t>$ 2,500,000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CO" sz="2000" dirty="0"/>
                        <a:t>$ 13,900,000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91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1"/>
            <a:ext cx="9144000" cy="514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776165" y="2052682"/>
            <a:ext cx="5591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  <a:latin typeface="+mj-lt"/>
                <a:cs typeface="Calibri"/>
              </a:rPr>
              <a:t>INFORMACIÓN BÁSICA </a:t>
            </a:r>
          </a:p>
          <a:p>
            <a:pPr algn="ctr"/>
            <a:r>
              <a:rPr lang="es-ES" sz="3600" b="1" dirty="0">
                <a:solidFill>
                  <a:schemeClr val="bg1"/>
                </a:solidFill>
                <a:latin typeface="+mj-lt"/>
                <a:cs typeface="Calibri"/>
              </a:rPr>
              <a:t>DEL PROYECTO</a:t>
            </a: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776165" y="2140863"/>
            <a:ext cx="55916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5000" b="1" dirty="0">
                <a:solidFill>
                  <a:srgbClr val="E8E6E8"/>
                </a:solidFill>
                <a:latin typeface="+mj-lt"/>
                <a:cs typeface="Calibri"/>
              </a:rPr>
              <a:t>PRESUPUESTO</a:t>
            </a:r>
            <a:r>
              <a:rPr lang="es-CO" sz="5000" b="1" dirty="0">
                <a:solidFill>
                  <a:schemeClr val="bg1"/>
                </a:solidFill>
                <a:latin typeface="Lucida Handwriting" panose="03010101010101010101" pitchFamily="66" charset="0"/>
                <a:cs typeface="Calibri"/>
              </a:rPr>
              <a:t> </a:t>
            </a:r>
            <a:endParaRPr lang="es-ES" sz="5000" b="1" dirty="0">
              <a:solidFill>
                <a:schemeClr val="bg1"/>
              </a:solidFill>
              <a:latin typeface="Lucida Handwriting" panose="03010101010101010101" pitchFamily="66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574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54B950-6112-6F58-E35D-26A93A14C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5" y="2219276"/>
            <a:ext cx="8964735" cy="10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70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8DF876E-4A86-4B85-9C5F-9CBF830F19CD}"/>
              </a:ext>
            </a:extLst>
          </p:cNvPr>
          <p:cNvSpPr txBox="1"/>
          <p:nvPr/>
        </p:nvSpPr>
        <p:spPr>
          <a:xfrm>
            <a:off x="1789043" y="2114550"/>
            <a:ext cx="5565913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5000" b="1" dirty="0">
                <a:solidFill>
                  <a:schemeClr val="bg1"/>
                </a:solidFill>
              </a:rPr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864660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61843" y="226294"/>
            <a:ext cx="5591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E8E6E8"/>
                </a:solidFill>
                <a:latin typeface="+mj-lt"/>
                <a:cs typeface="Calibri"/>
              </a:rPr>
              <a:t>CONCLUSIÓN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0" y="1031640"/>
            <a:ext cx="89849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" sz="2000" dirty="0"/>
              <a:t>El desarrollo de </a:t>
            </a:r>
            <a:r>
              <a:rPr lang="es-ES" sz="2000" i="1" dirty="0"/>
              <a:t>My Job</a:t>
            </a:r>
            <a:r>
              <a:rPr lang="es-ES" sz="2000" dirty="0"/>
              <a:t> representa una solución innovadora y funcional para conectar de manera eficiente a empleadores y buscadores de empleo dentro de contextos laborales locales, especialmente en sectores como el comercio, la gastronomía, y los oficios técnicos. A través de una plataforma web intuitiva, segura y visualmente atractiva, se logró facilitar el acceso a oportunidades laborales en tiempo real, optimizando los procesos de registro, búsqueda, postulación y selección de personal.</a:t>
            </a:r>
          </a:p>
          <a:p>
            <a:r>
              <a:rPr lang="es-ES" sz="2000" dirty="0"/>
              <a:t>Este proyecto no solo contribuye a reducir la brecha entre oferta y demanda de empleo en comunidades específicas, sino que también promueve la digitalización de procesos tradicionales, permitiendo una mayor inclusión y dinamismo en el mercado laboral regional. Con su diseño adaptable y enfoque centrado en el usuario, </a:t>
            </a:r>
            <a:r>
              <a:rPr lang="es-ES" sz="2000" i="1" dirty="0"/>
              <a:t>My Job</a:t>
            </a:r>
            <a:r>
              <a:rPr lang="es-ES" sz="2000" dirty="0"/>
              <a:t> sienta las bases para futuras mejoras y expansiones, orientadas a escalar su impacto a nivel nacional o internacional.</a:t>
            </a:r>
          </a:p>
        </p:txBody>
      </p:sp>
    </p:spTree>
    <p:extLst>
      <p:ext uri="{BB962C8B-B14F-4D97-AF65-F5344CB8AC3E}">
        <p14:creationId xmlns:p14="http://schemas.microsoft.com/office/powerpoint/2010/main" val="853735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1877096" y="101408"/>
            <a:ext cx="4772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  <a:cs typeface="Calibri"/>
              </a:rPr>
              <a:t>INFORMACIÓN BÁSICA DEL PROYECTO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18638"/>
              </p:ext>
            </p:extLst>
          </p:nvPr>
        </p:nvGraphicFramePr>
        <p:xfrm>
          <a:off x="0" y="1004047"/>
          <a:ext cx="9063318" cy="40520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8206">
                  <a:extLst>
                    <a:ext uri="{9D8B030D-6E8A-4147-A177-3AD203B41FA5}">
                      <a16:colId xmlns:a16="http://schemas.microsoft.com/office/drawing/2014/main" val="1631461351"/>
                    </a:ext>
                  </a:extLst>
                </a:gridCol>
                <a:gridCol w="2603482">
                  <a:extLst>
                    <a:ext uri="{9D8B030D-6E8A-4147-A177-3AD203B41FA5}">
                      <a16:colId xmlns:a16="http://schemas.microsoft.com/office/drawing/2014/main" val="1103491962"/>
                    </a:ext>
                  </a:extLst>
                </a:gridCol>
                <a:gridCol w="1004074">
                  <a:extLst>
                    <a:ext uri="{9D8B030D-6E8A-4147-A177-3AD203B41FA5}">
                      <a16:colId xmlns:a16="http://schemas.microsoft.com/office/drawing/2014/main" val="2847108252"/>
                    </a:ext>
                  </a:extLst>
                </a:gridCol>
                <a:gridCol w="991722">
                  <a:extLst>
                    <a:ext uri="{9D8B030D-6E8A-4147-A177-3AD203B41FA5}">
                      <a16:colId xmlns:a16="http://schemas.microsoft.com/office/drawing/2014/main" val="3366655907"/>
                    </a:ext>
                  </a:extLst>
                </a:gridCol>
                <a:gridCol w="792119">
                  <a:extLst>
                    <a:ext uri="{9D8B030D-6E8A-4147-A177-3AD203B41FA5}">
                      <a16:colId xmlns:a16="http://schemas.microsoft.com/office/drawing/2014/main" val="3324515751"/>
                    </a:ext>
                  </a:extLst>
                </a:gridCol>
                <a:gridCol w="1823715">
                  <a:extLst>
                    <a:ext uri="{9D8B030D-6E8A-4147-A177-3AD203B41FA5}">
                      <a16:colId xmlns:a16="http://schemas.microsoft.com/office/drawing/2014/main" val="2499183167"/>
                    </a:ext>
                  </a:extLst>
                </a:gridCol>
              </a:tblGrid>
              <a:tr h="564284">
                <a:tc>
                  <a:txBody>
                    <a:bodyPr/>
                    <a:lstStyle/>
                    <a:p>
                      <a:endParaRPr lang="es-ES" sz="120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s-ES" sz="1200" kern="1200" dirty="0">
                          <a:solidFill>
                            <a:schemeClr val="tx1"/>
                          </a:solidFill>
                          <a:effectLst/>
                        </a:rPr>
                        <a:t>Código Proyecto SOFIA</a:t>
                      </a:r>
                      <a:endParaRPr lang="es-CO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endParaRPr lang="es-CO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Código del Programa SOFIA</a:t>
                      </a:r>
                      <a:endParaRPr kumimoji="0" lang="es-CO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2901870</a:t>
                      </a:r>
                      <a:endParaRPr kumimoji="0" lang="es-CO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94169"/>
                  </a:ext>
                </a:extLst>
              </a:tr>
              <a:tr h="422175"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effectLst/>
                        </a:rPr>
                        <a:t>Centro de Formación</a:t>
                      </a:r>
                      <a:endParaRPr lang="es-CO" sz="1200" b="1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s-ES" sz="1200" kern="1200" dirty="0">
                          <a:effectLst/>
                        </a:rPr>
                        <a:t>CENTRO DE INDUSTRIA Y CONSTRUCCION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effectLst/>
                        </a:rPr>
                        <a:t>Regional</a:t>
                      </a:r>
                      <a:endParaRPr lang="es-CO" sz="1200" b="1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kern="1200" dirty="0">
                          <a:effectLst/>
                        </a:rPr>
                        <a:t>REGIONAL TOLIMA</a:t>
                      </a:r>
                      <a:endParaRPr lang="es-CO" sz="1200" b="0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914640"/>
                  </a:ext>
                </a:extLst>
              </a:tr>
              <a:tr h="617865">
                <a:tc>
                  <a:txBody>
                    <a:bodyPr/>
                    <a:lstStyle/>
                    <a:p>
                      <a:r>
                        <a:rPr lang="es-CO" sz="1200" b="1" dirty="0"/>
                        <a:t>Nombre del proyecto</a:t>
                      </a:r>
                      <a:endParaRPr lang="es-CO" sz="1200" b="1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s-CO" sz="1200" dirty="0" err="1"/>
                        <a:t>My</a:t>
                      </a:r>
                      <a:r>
                        <a:rPr lang="es-CO" sz="1200" dirty="0"/>
                        <a:t> Job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602061"/>
                  </a:ext>
                </a:extLst>
              </a:tr>
              <a:tr h="591046">
                <a:tc>
                  <a:txBody>
                    <a:bodyPr/>
                    <a:lstStyle/>
                    <a:p>
                      <a:r>
                        <a:rPr lang="es-CO" sz="1200" b="1" dirty="0"/>
                        <a:t>Programa de Formación al que da respuesta</a:t>
                      </a:r>
                      <a:endParaRPr lang="es-CO" sz="1200" b="1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r>
                        <a:rPr lang="es-CO" sz="1200" dirty="0"/>
                        <a:t>Análisis y desarrollo de software</a:t>
                      </a:r>
                      <a:endParaRPr lang="es-CO" sz="1200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193530"/>
                  </a:ext>
                </a:extLst>
              </a:tr>
              <a:tr h="649837">
                <a:tc>
                  <a:txBody>
                    <a:bodyPr/>
                    <a:lstStyle/>
                    <a:p>
                      <a:r>
                        <a:rPr lang="es-CO" sz="1200" b="1" dirty="0"/>
                        <a:t>Tiempo estimado de ejecución del proyecto (meses)</a:t>
                      </a:r>
                      <a:endParaRPr lang="es-CO" sz="1200" b="1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s-CO" sz="1200" dirty="0"/>
                    </a:p>
                    <a:p>
                      <a:r>
                        <a:rPr lang="es-CO" sz="1200" dirty="0">
                          <a:latin typeface="+mn-lt"/>
                        </a:rPr>
                        <a:t>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35845"/>
                  </a:ext>
                </a:extLst>
              </a:tr>
              <a:tr h="1206840">
                <a:tc>
                  <a:txBody>
                    <a:bodyPr/>
                    <a:lstStyle/>
                    <a:p>
                      <a:r>
                        <a:rPr lang="es-ES" sz="1200" b="1" kern="1200" dirty="0">
                          <a:effectLst/>
                        </a:rPr>
                        <a:t>Empresas o instituciones que participan en su formulación o financiación:</a:t>
                      </a:r>
                      <a:endParaRPr lang="es-CO" sz="1200" b="1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s-ES" sz="1200" kern="1200" dirty="0">
                          <a:effectLst/>
                        </a:rPr>
                        <a:t>SENA –</a:t>
                      </a:r>
                      <a:endParaRPr lang="es-ES" sz="1200" b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s-ES" sz="1200" b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84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80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1"/>
            <a:ext cx="9144000" cy="514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776165" y="1694587"/>
            <a:ext cx="55916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solidFill>
                  <a:schemeClr val="bg1"/>
                </a:solidFill>
                <a:latin typeface="+mj-lt"/>
                <a:cs typeface="Calibri"/>
              </a:rPr>
              <a:t>ESTRUCTURA DEL </a:t>
            </a:r>
          </a:p>
          <a:p>
            <a:pPr algn="ctr"/>
            <a:r>
              <a:rPr lang="es-ES" sz="5400" b="1" dirty="0">
                <a:solidFill>
                  <a:schemeClr val="bg1"/>
                </a:solidFill>
                <a:latin typeface="+mj-lt"/>
                <a:cs typeface="Calibri"/>
              </a:rPr>
              <a:t>PROYECTO </a:t>
            </a:r>
          </a:p>
        </p:txBody>
      </p:sp>
    </p:spTree>
    <p:extLst>
      <p:ext uri="{BB962C8B-B14F-4D97-AF65-F5344CB8AC3E}">
        <p14:creationId xmlns:p14="http://schemas.microsoft.com/office/powerpoint/2010/main" val="129285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94518" y="2012401"/>
            <a:ext cx="3195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bg1"/>
                </a:solidFill>
                <a:latin typeface="+mj-lt"/>
              </a:rPr>
              <a:t>PLANTEAMIENTO DEL PROYECTO</a:t>
            </a:r>
            <a:endParaRPr lang="es-CO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080948" y="826260"/>
            <a:ext cx="4711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¿Hay oportunidades laborales para los jóvenes en Ibagué ?</a:t>
            </a:r>
          </a:p>
        </p:txBody>
      </p:sp>
      <p:pic>
        <p:nvPicPr>
          <p:cNvPr id="8" name="Imagen 7" descr="Resultado de imagen para salas de sistema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739" y="2012401"/>
            <a:ext cx="3129436" cy="2154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873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75822" y="2362229"/>
            <a:ext cx="3092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>
                <a:solidFill>
                  <a:schemeClr val="bg1"/>
                </a:solidFill>
                <a:latin typeface="+mj-lt"/>
              </a:rPr>
              <a:t>JUSTIFICACIÓN</a:t>
            </a:r>
            <a:endParaRPr lang="es-CO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884327" y="138637"/>
            <a:ext cx="49995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Se hace necesario ampliar la oportunidad laboral para los jóvenes, ya que por cuestiones de fuerza mayor como lo son horarios académicos, no se puede obtener un empleo estable o formal </a:t>
            </a:r>
          </a:p>
        </p:txBody>
      </p:sp>
    </p:spTree>
    <p:extLst>
      <p:ext uri="{BB962C8B-B14F-4D97-AF65-F5344CB8AC3E}">
        <p14:creationId xmlns:p14="http://schemas.microsoft.com/office/powerpoint/2010/main" val="39681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78752" y="2354346"/>
            <a:ext cx="3297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>
                <a:solidFill>
                  <a:schemeClr val="bg1"/>
                </a:solidFill>
                <a:latin typeface="+mj-lt"/>
              </a:rPr>
              <a:t>OBJETIVO GENERAL</a:t>
            </a:r>
            <a:endParaRPr lang="es-CO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876261" y="104491"/>
            <a:ext cx="49298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Mejorar la visualización de ofertas laborales del comercio local como lo son almacenes, talleres, carnicerías, etc.</a:t>
            </a:r>
            <a:br>
              <a:rPr lang="es-CO" sz="20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s-CO" sz="2000" dirty="0">
                <a:solidFill>
                  <a:schemeClr val="bg1">
                    <a:lumMod val="50000"/>
                  </a:schemeClr>
                </a:solidFill>
              </a:rPr>
              <a:t>Permitiendo así una mejor conexión de empleadores con empleados y así satisfacer tanto la demanda como la oferta de talento humano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961" y="2816011"/>
            <a:ext cx="2557855" cy="191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6124" y="2356142"/>
            <a:ext cx="3326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dirty="0">
                <a:solidFill>
                  <a:schemeClr val="bg1"/>
                </a:solidFill>
                <a:latin typeface="+mj-lt"/>
              </a:rPr>
              <a:t>OBJETIVOS ESPECÍFICOS</a:t>
            </a:r>
            <a:r>
              <a:rPr lang="es-ES" sz="2400" b="1" dirty="0">
                <a:solidFill>
                  <a:schemeClr val="bg1"/>
                </a:solidFill>
                <a:latin typeface="+mj-lt"/>
                <a:cs typeface="Calibri"/>
              </a:rPr>
              <a:t> </a:t>
            </a:r>
          </a:p>
        </p:txBody>
      </p:sp>
      <p:pic>
        <p:nvPicPr>
          <p:cNvPr id="4" name="Imagen 3" descr="Resultado de imagen para objetivos especÃ­fico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12" y="1044181"/>
            <a:ext cx="2339788" cy="289286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3872754" y="1139174"/>
            <a:ext cx="2644588" cy="28956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s-CO" sz="2000" b="1" dirty="0">
                <a:solidFill>
                  <a:schemeClr val="bg1">
                    <a:lumMod val="65000"/>
                  </a:schemeClr>
                </a:solidFill>
              </a:rPr>
              <a:t>Ofertar</a:t>
            </a:r>
          </a:p>
          <a:p>
            <a:pPr marL="228600" indent="-228600" algn="l">
              <a:buFont typeface="+mj-lt"/>
              <a:buAutoNum type="arabicPeriod"/>
            </a:pPr>
            <a:r>
              <a:rPr lang="es-CO" sz="2000" b="1" dirty="0">
                <a:solidFill>
                  <a:schemeClr val="bg1">
                    <a:lumMod val="65000"/>
                  </a:schemeClr>
                </a:solidFill>
              </a:rPr>
              <a:t>Postular</a:t>
            </a:r>
          </a:p>
          <a:p>
            <a:pPr marL="228600" indent="-228600" algn="l">
              <a:buFont typeface="+mj-lt"/>
              <a:buAutoNum type="arabicPeriod"/>
            </a:pPr>
            <a:r>
              <a:rPr lang="es-CO" sz="2000" b="1" dirty="0">
                <a:solidFill>
                  <a:schemeClr val="bg1">
                    <a:lumMod val="65000"/>
                  </a:schemeClr>
                </a:solidFill>
              </a:rPr>
              <a:t>Filtrar</a:t>
            </a:r>
          </a:p>
          <a:p>
            <a:pPr marL="228600" indent="-228600" algn="l">
              <a:buFont typeface="+mj-lt"/>
              <a:buAutoNum type="arabicPeriod"/>
            </a:pPr>
            <a:r>
              <a:rPr lang="es-CO" sz="2000" b="1" dirty="0">
                <a:solidFill>
                  <a:schemeClr val="bg1">
                    <a:lumMod val="65000"/>
                  </a:schemeClr>
                </a:solidFill>
              </a:rPr>
              <a:t>Comunicar</a:t>
            </a:r>
          </a:p>
          <a:p>
            <a:pPr marL="228600" indent="-228600" algn="l">
              <a:buFont typeface="+mj-lt"/>
              <a:buAutoNum type="arabicPeriod"/>
            </a:pPr>
            <a:r>
              <a:rPr lang="es-CO" sz="2000" b="1" dirty="0">
                <a:solidFill>
                  <a:schemeClr val="bg1">
                    <a:lumMod val="65000"/>
                  </a:schemeClr>
                </a:solidFill>
              </a:rPr>
              <a:t>Contratar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s-CO" sz="2000" b="1" dirty="0">
                <a:solidFill>
                  <a:schemeClr val="bg1">
                    <a:lumMod val="65000"/>
                  </a:schemeClr>
                </a:solidFill>
              </a:rPr>
              <a:t>Calificar </a:t>
            </a:r>
          </a:p>
        </p:txBody>
      </p:sp>
    </p:spTree>
    <p:extLst>
      <p:ext uri="{BB962C8B-B14F-4D97-AF65-F5344CB8AC3E}">
        <p14:creationId xmlns:p14="http://schemas.microsoft.com/office/powerpoint/2010/main" val="138768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76165" y="2140863"/>
            <a:ext cx="55916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000" b="1" dirty="0">
                <a:solidFill>
                  <a:schemeClr val="bg1"/>
                </a:solidFill>
                <a:latin typeface="+mj-lt"/>
                <a:cs typeface="Calibri"/>
              </a:rPr>
              <a:t>ALCANCE</a:t>
            </a:r>
          </a:p>
        </p:txBody>
      </p:sp>
    </p:spTree>
    <p:extLst>
      <p:ext uri="{BB962C8B-B14F-4D97-AF65-F5344CB8AC3E}">
        <p14:creationId xmlns:p14="http://schemas.microsoft.com/office/powerpoint/2010/main" val="16589756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1795</TotalTime>
  <Words>569</Words>
  <Application>Microsoft Office PowerPoint</Application>
  <PresentationFormat>On-screen Show (16:9)</PresentationFormat>
  <Paragraphs>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Lucida Handwriting</vt:lpstr>
      <vt:lpstr>Presentación SENA-GC-F-004-V1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Camilo Cuervo</cp:lastModifiedBy>
  <cp:revision>122</cp:revision>
  <dcterms:created xsi:type="dcterms:W3CDTF">2015-08-06T22:24:59Z</dcterms:created>
  <dcterms:modified xsi:type="dcterms:W3CDTF">2025-06-05T11:30:10Z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SetDate">
    <vt:lpwstr>2023-10-04T12:31:48Z</vt:lpwstr>
  </property>
  <property fmtid="{D5CDD505-2E9C-101B-9397-08002B2CF9AE}" pid="4" name="MSIP_Label_1299739c-ad3d-4908-806e-4d91151a6e13_Method">
    <vt:lpwstr>Standard</vt:lpwstr>
  </property>
  <property fmtid="{D5CDD505-2E9C-101B-9397-08002B2CF9AE}" pid="5" name="MSIP_Label_1299739c-ad3d-4908-806e-4d91151a6e13_Name">
    <vt:lpwstr>All Employees (Unrestricted)</vt:lpwstr>
  </property>
  <property fmtid="{D5CDD505-2E9C-101B-9397-08002B2CF9AE}" pid="6" name="MSIP_Label_1299739c-ad3d-4908-806e-4d91151a6e13_SiteId">
    <vt:lpwstr>cbc2c381-2f2e-4d93-91d1-506c9316ace7</vt:lpwstr>
  </property>
  <property fmtid="{D5CDD505-2E9C-101B-9397-08002B2CF9AE}" pid="7" name="MSIP_Label_1299739c-ad3d-4908-806e-4d91151a6e13_ActionId">
    <vt:lpwstr>a3e668dc-958f-482d-a878-2cde1226afdc</vt:lpwstr>
  </property>
  <property fmtid="{D5CDD505-2E9C-101B-9397-08002B2CF9AE}" pid="8" name="MSIP_Label_1299739c-ad3d-4908-806e-4d91151a6e13_ContentBits">
    <vt:lpwstr>0</vt:lpwstr>
  </property>
</Properties>
</file>