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0"/>
  </p:notesMasterIdLst>
  <p:sldIdLst>
    <p:sldId id="292" r:id="rId2"/>
    <p:sldId id="303" r:id="rId3"/>
    <p:sldId id="306" r:id="rId4"/>
    <p:sldId id="302" r:id="rId5"/>
    <p:sldId id="299" r:id="rId6"/>
    <p:sldId id="300" r:id="rId7"/>
    <p:sldId id="293" r:id="rId8"/>
    <p:sldId id="305" r:id="rId9"/>
  </p:sldIdLst>
  <p:sldSz cx="9906000" cy="6858000" type="A4"/>
  <p:notesSz cx="6858000" cy="9144000"/>
  <p:embeddedFontLst>
    <p:embeddedFont>
      <p:font typeface="HY매일매일M" panose="020B0600000101010101" charset="-127"/>
      <p:regular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HY둥근헤드라인2M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HY동녘M" panose="02030600000101010101" pitchFamily="18" charset="-12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Y매일매일B" panose="020B0600000101010101" charset="-127"/>
      <p:regular r:id="rId22"/>
    </p:embeddedFont>
    <p:embeddedFont>
      <p:font typeface="HY강M" panose="0203060000010101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FBFBF"/>
    <a:srgbClr val="D9D9D9"/>
    <a:srgbClr val="187300"/>
    <a:srgbClr val="B4DF85"/>
    <a:srgbClr val="C9E8A6"/>
    <a:srgbClr val="92D14F"/>
    <a:srgbClr val="679E2A"/>
    <a:srgbClr val="FFFFCC"/>
    <a:srgbClr val="80D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9640A-1AC6-4770-8798-B5CFCE89D20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55317-F6DC-4095-AF07-8E970095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3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9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95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37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89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6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7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B2B2-6779-43CA-BFB7-9875C2619B4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304794" y="166177"/>
            <a:ext cx="9296413" cy="6640998"/>
            <a:chOff x="344051" y="166177"/>
            <a:chExt cx="9296413" cy="6640998"/>
          </a:xfrm>
        </p:grpSpPr>
        <p:sp>
          <p:nvSpPr>
            <p:cNvPr id="32" name="이등변 삼각형 31"/>
            <p:cNvSpPr/>
            <p:nvPr/>
          </p:nvSpPr>
          <p:spPr>
            <a:xfrm rot="10800000">
              <a:off x="7192922" y="2161550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/>
            <p:cNvSpPr/>
            <p:nvPr/>
          </p:nvSpPr>
          <p:spPr>
            <a:xfrm>
              <a:off x="660128" y="907481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1408904" y="1504826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1583917" y="205946"/>
              <a:ext cx="563799" cy="486033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9325119" y="5645953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937718" y="2883322"/>
              <a:ext cx="167064" cy="14402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226384" y="1498812"/>
              <a:ext cx="255373" cy="255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64014" y="4113064"/>
              <a:ext cx="433803" cy="43380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0800000">
              <a:off x="729654" y="4777947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6059535" y="1532239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0800000">
              <a:off x="4700292" y="444845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209094" y="4186242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771081" y="5153307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7922932" y="166177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4273570" y="238898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008532" y="899346"/>
              <a:ext cx="255373" cy="255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970563" y="322035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520505" y="6238104"/>
              <a:ext cx="569071" cy="56907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602881" y="3429000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802583" y="6118323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729011" y="5049795"/>
              <a:ext cx="268391" cy="26839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651641" y="6320481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292741" y="5563553"/>
              <a:ext cx="230661" cy="23066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761958" y="6093974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952658" y="1768444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897666" y="3196742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15049" y="5482997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2422994" y="5570511"/>
              <a:ext cx="607216" cy="523462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1331509" y="6357402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6859611" y="4785520"/>
              <a:ext cx="679917" cy="586135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7778877" y="3300690"/>
              <a:ext cx="679917" cy="586135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>
              <a:off x="8567957" y="2207742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73804" y="1951374"/>
              <a:ext cx="188978" cy="188978"/>
              <a:chOff x="610754" y="1348307"/>
              <a:chExt cx="353074" cy="353074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/>
            <p:cNvGrpSpPr/>
            <p:nvPr/>
          </p:nvGrpSpPr>
          <p:grpSpPr>
            <a:xfrm>
              <a:off x="344051" y="3886825"/>
              <a:ext cx="188978" cy="188978"/>
              <a:chOff x="610754" y="1348307"/>
              <a:chExt cx="353074" cy="353074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8866913" y="4836584"/>
              <a:ext cx="188978" cy="188978"/>
              <a:chOff x="610754" y="1348307"/>
              <a:chExt cx="353074" cy="353074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7428270" y="2664928"/>
              <a:ext cx="188978" cy="188978"/>
              <a:chOff x="610754" y="1348307"/>
              <a:chExt cx="353074" cy="353074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2646720" y="6236803"/>
              <a:ext cx="188978" cy="188978"/>
              <a:chOff x="610754" y="1348307"/>
              <a:chExt cx="353074" cy="353074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/>
            <p:cNvGrpSpPr/>
            <p:nvPr/>
          </p:nvGrpSpPr>
          <p:grpSpPr>
            <a:xfrm>
              <a:off x="7609245" y="626578"/>
              <a:ext cx="188978" cy="188978"/>
              <a:chOff x="610754" y="1348307"/>
              <a:chExt cx="353074" cy="353074"/>
            </a:xfrm>
          </p:grpSpPr>
          <p:cxnSp>
            <p:nvCxnSpPr>
              <p:cNvPr id="61" name="직선 연결선 60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3703995" y="226528"/>
              <a:ext cx="188978" cy="188978"/>
              <a:chOff x="610754" y="1348307"/>
              <a:chExt cx="353074" cy="353074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073" y="934479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128" y="5678883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10839" y="1136167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48" y="5698996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485980" y="4394200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130" y="2270125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그룹 77"/>
            <p:cNvGrpSpPr/>
            <p:nvPr/>
          </p:nvGrpSpPr>
          <p:grpSpPr>
            <a:xfrm>
              <a:off x="6609120" y="5731978"/>
              <a:ext cx="188978" cy="188978"/>
              <a:chOff x="610754" y="1348307"/>
              <a:chExt cx="353074" cy="353074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4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756026" y="2738694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2183215" y="731204"/>
            <a:ext cx="5313601" cy="3486087"/>
            <a:chOff x="3219538" y="1698419"/>
            <a:chExt cx="3521977" cy="3260935"/>
          </a:xfrm>
        </p:grpSpPr>
        <p:sp>
          <p:nvSpPr>
            <p:cNvPr id="41" name="직사각형 40"/>
            <p:cNvSpPr/>
            <p:nvPr/>
          </p:nvSpPr>
          <p:spPr>
            <a:xfrm>
              <a:off x="3219538" y="1698419"/>
              <a:ext cx="3521977" cy="3260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262663" y="2371724"/>
              <a:ext cx="14357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262663" y="4397374"/>
              <a:ext cx="14357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73" name="제목 1"/>
          <p:cNvSpPr txBox="1">
            <a:spLocks/>
          </p:cNvSpPr>
          <p:nvPr/>
        </p:nvSpPr>
        <p:spPr>
          <a:xfrm>
            <a:off x="2671999" y="1786114"/>
            <a:ext cx="4387178" cy="111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A4AEF6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6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낱 말 </a:t>
            </a:r>
            <a:r>
              <a:rPr lang="ko-KR" altLang="en-US" sz="6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퀴</a:t>
            </a:r>
            <a:r>
              <a:rPr lang="ko-KR" altLang="en-US" sz="6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6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즈</a:t>
            </a:r>
            <a:endParaRPr lang="ko-KR" altLang="en-US" sz="66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제목 1"/>
          <p:cNvSpPr txBox="1">
            <a:spLocks/>
          </p:cNvSpPr>
          <p:nvPr/>
        </p:nvSpPr>
        <p:spPr>
          <a:xfrm>
            <a:off x="2693788" y="4012914"/>
            <a:ext cx="4329242" cy="7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A4AEF6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0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THE SECRET PROJECT</a:t>
            </a:r>
          </a:p>
          <a:p>
            <a:pPr algn="ctr"/>
            <a:endParaRPr lang="en-US" altLang="ko-KR" sz="30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30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1</a:t>
            </a:r>
            <a:r>
              <a:rPr lang="ko-KR" altLang="en-US" sz="30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조</a:t>
            </a:r>
            <a:endParaRPr lang="ko-KR" altLang="en-US" sz="30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3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1695450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0" y="1483436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6" name="이등변 삼각형 5"/>
          <p:cNvSpPr/>
          <p:nvPr/>
        </p:nvSpPr>
        <p:spPr>
          <a:xfrm>
            <a:off x="620871" y="907481"/>
            <a:ext cx="315345" cy="271849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1369647" y="1504826"/>
            <a:ext cx="189470" cy="163336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1544660" y="205946"/>
            <a:ext cx="563799" cy="48603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4661035" y="444845"/>
            <a:ext cx="315345" cy="271849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7883675" y="166177"/>
            <a:ext cx="189470" cy="163336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3110363" y="238898"/>
            <a:ext cx="315345" cy="271849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617100" y="880793"/>
            <a:ext cx="255373" cy="25537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664731" y="322035"/>
            <a:ext cx="404316" cy="40431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7569988" y="626578"/>
            <a:ext cx="188978" cy="188978"/>
            <a:chOff x="610754" y="1348307"/>
            <a:chExt cx="353074" cy="353074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10754" y="1532237"/>
              <a:ext cx="35307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610754" y="1524844"/>
              <a:ext cx="35307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750088" y="226528"/>
            <a:ext cx="188978" cy="188978"/>
            <a:chOff x="610754" y="1348307"/>
            <a:chExt cx="353074" cy="353074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610754" y="1532237"/>
              <a:ext cx="35307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610754" y="1524844"/>
              <a:ext cx="35307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16" y="934479"/>
            <a:ext cx="2365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71582" y="1136167"/>
            <a:ext cx="2365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>
            <a:spLocks noChangeArrowheads="1"/>
          </p:cNvSpPr>
          <p:nvPr/>
        </p:nvSpPr>
        <p:spPr bwMode="auto">
          <a:xfrm>
            <a:off x="3914205" y="347102"/>
            <a:ext cx="2077590" cy="37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0"/>
              </a:prstClr>
            </a:outerShdw>
          </a:effec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71500" indent="-1143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143000" indent="-2286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714500" indent="-3429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286000" indent="-4572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dist">
              <a:defRPr/>
            </a:pPr>
            <a:r>
              <a:rPr kumimoji="0" lang="en-US" altLang="ko-KR" sz="2426" dirty="0" smtClean="0">
                <a:solidFill>
                  <a:schemeClr val="bg1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rPr>
              <a:t>INDEX</a:t>
            </a:r>
            <a:endParaRPr kumimoji="0" lang="en-US" altLang="ko-KR" sz="2426" dirty="0">
              <a:solidFill>
                <a:schemeClr val="bg1"/>
              </a:solidFill>
              <a:latin typeface="HY둥근헤드라인2M" panose="02000600000101010101" pitchFamily="2" charset="-127"/>
              <a:ea typeface="HY둥근헤드라인2M" panose="02000600000101010101" pitchFamily="2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2951759" y="795875"/>
            <a:ext cx="40024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897651" y="2042552"/>
            <a:ext cx="4110697" cy="4551425"/>
            <a:chOff x="3501064" y="708454"/>
            <a:chExt cx="4110697" cy="4551425"/>
          </a:xfrm>
        </p:grpSpPr>
        <p:sp>
          <p:nvSpPr>
            <p:cNvPr id="30" name="순서도: 연결자 29"/>
            <p:cNvSpPr/>
            <p:nvPr/>
          </p:nvSpPr>
          <p:spPr>
            <a:xfrm>
              <a:off x="3501065" y="930367"/>
              <a:ext cx="164757" cy="1565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 flipH="1">
              <a:off x="3583442" y="1093575"/>
              <a:ext cx="1" cy="39891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연결자 31"/>
            <p:cNvSpPr/>
            <p:nvPr/>
          </p:nvSpPr>
          <p:spPr>
            <a:xfrm>
              <a:off x="3501065" y="1890076"/>
              <a:ext cx="164757" cy="1565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연결자 32"/>
            <p:cNvSpPr/>
            <p:nvPr/>
          </p:nvSpPr>
          <p:spPr>
            <a:xfrm>
              <a:off x="3501065" y="2876046"/>
              <a:ext cx="164757" cy="1565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연결자 33"/>
            <p:cNvSpPr/>
            <p:nvPr/>
          </p:nvSpPr>
          <p:spPr>
            <a:xfrm>
              <a:off x="3501064" y="4847986"/>
              <a:ext cx="164757" cy="1565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85967" y="708454"/>
              <a:ext cx="3525794" cy="6075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ln w="0">
                    <a:noFill/>
                  </a:ln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Y강M" panose="02030600000101010101" pitchFamily="18" charset="-127"/>
                  <a:ea typeface="HY강M" panose="02030600000101010101" pitchFamily="18" charset="-127"/>
                </a:rPr>
                <a:t>조원 소개</a:t>
              </a:r>
              <a:endParaRPr lang="ko-KR" altLang="en-US" sz="3200" b="1" dirty="0">
                <a:ln w="0"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85967" y="1634704"/>
              <a:ext cx="3525794" cy="667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Y강M" panose="02030600000101010101" pitchFamily="18" charset="-127"/>
                  <a:ea typeface="HY강M" panose="02030600000101010101" pitchFamily="18" charset="-127"/>
                </a:rPr>
                <a:t>기획 동기</a:t>
              </a:r>
              <a:endParaRPr lang="ko-KR" altLang="en-US" sz="3200" b="1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085967" y="2620674"/>
              <a:ext cx="3525794" cy="667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Y강M" panose="02030600000101010101" pitchFamily="18" charset="-127"/>
                  <a:ea typeface="HY강M" panose="02030600000101010101" pitchFamily="18" charset="-127"/>
                </a:rPr>
                <a:t>개발 환경</a:t>
              </a:r>
              <a:endParaRPr lang="ko-KR" altLang="en-US" sz="3200" b="1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85967" y="4592614"/>
              <a:ext cx="3525794" cy="667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Y강M" panose="02030600000101010101" pitchFamily="18" charset="-127"/>
                  <a:ea typeface="HY강M" panose="02030600000101010101" pitchFamily="18" charset="-127"/>
                </a:rPr>
                <a:t>프로젝트 내용</a:t>
              </a:r>
              <a:endParaRPr lang="ko-KR" altLang="en-US" sz="3200" b="1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085967" y="3606644"/>
              <a:ext cx="3525794" cy="667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HY강M" panose="02030600000101010101" pitchFamily="18" charset="-127"/>
                  <a:ea typeface="HY강M" panose="02030600000101010101" pitchFamily="18" charset="-127"/>
                </a:rPr>
                <a:t>프로젝트 일정</a:t>
              </a:r>
              <a:endParaRPr lang="ko-KR" altLang="en-US" sz="3200" b="1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0" name="순서도: 연결자 39"/>
            <p:cNvSpPr/>
            <p:nvPr/>
          </p:nvSpPr>
          <p:spPr>
            <a:xfrm>
              <a:off x="3501064" y="3862016"/>
              <a:ext cx="164757" cy="15651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7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51759" y="314150"/>
            <a:ext cx="4002482" cy="492443"/>
            <a:chOff x="2951759" y="314150"/>
            <a:chExt cx="4002482" cy="492443"/>
          </a:xfrm>
        </p:grpSpPr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3109450" y="314150"/>
              <a:ext cx="368710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ko-KR" altLang="en-US" sz="3200" b="1" dirty="0" smtClean="0">
                  <a:solidFill>
                    <a:srgbClr val="4BAEEB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조원 소개</a:t>
              </a:r>
              <a:endParaRPr kumimoji="0" lang="en-US" altLang="ko-KR" sz="3200" b="1" dirty="0">
                <a:solidFill>
                  <a:srgbClr val="4BAEEB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grpSp>
        <p:nvGrpSpPr>
          <p:cNvPr id="50" name="그룹 49"/>
          <p:cNvGrpSpPr/>
          <p:nvPr/>
        </p:nvGrpSpPr>
        <p:grpSpPr>
          <a:xfrm>
            <a:off x="2168926" y="1348937"/>
            <a:ext cx="5668419" cy="4674972"/>
            <a:chOff x="3033900" y="403654"/>
            <a:chExt cx="5668419" cy="4674972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588" y="2521353"/>
              <a:ext cx="1670731" cy="1725252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5056393" y="2141838"/>
              <a:ext cx="1517402" cy="83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n w="0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팀장</a:t>
              </a:r>
              <a:endParaRPr lang="en-US" altLang="ko-KR" sz="2400" b="1" dirty="0" smtClean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ko-KR" altLang="en-US" sz="2400" b="1" dirty="0" smtClean="0">
                  <a:ln w="0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이강민</a:t>
              </a:r>
              <a:endParaRPr lang="ko-KR" altLang="en-US" sz="2400" b="1" dirty="0">
                <a:ln w="0"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270422" y="4246605"/>
              <a:ext cx="1146147" cy="83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n w="0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조원</a:t>
              </a:r>
              <a:endParaRPr lang="en-US" altLang="ko-KR" sz="2400" b="1" dirty="0" smtClean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ko-KR" altLang="en-US" sz="2400" b="1" dirty="0" smtClean="0">
                  <a:ln w="0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이제훈</a:t>
              </a:r>
              <a:endParaRPr lang="ko-KR" altLang="en-US" sz="2400" b="1" dirty="0">
                <a:ln w="0"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232735" y="4246604"/>
              <a:ext cx="1268436" cy="83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n w="0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조원</a:t>
              </a:r>
              <a:endParaRPr lang="en-US" altLang="ko-KR" sz="2400" b="1" dirty="0" smtClean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ko-KR" altLang="en-US" sz="2400" b="1" dirty="0" smtClean="0">
                  <a:ln w="0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박은석</a:t>
              </a:r>
              <a:endParaRPr lang="ko-KR" altLang="en-US" sz="2400" b="1" dirty="0">
                <a:ln w="0"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900" y="2521353"/>
              <a:ext cx="1670731" cy="1725252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728" y="403654"/>
              <a:ext cx="1670731" cy="1725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6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35407" y="2366480"/>
            <a:ext cx="2208149" cy="117328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510267" y="2650016"/>
            <a:ext cx="22343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 smtClean="0">
                <a:latin typeface="HY매일매일M" panose="02000600000101010101" pitchFamily="2" charset="-127"/>
                <a:ea typeface="HY매일매일M" panose="02000600000101010101" pitchFamily="2" charset="-127"/>
              </a:rPr>
              <a:t>- HTML/CSS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</p:txBody>
      </p:sp>
      <p:sp>
        <p:nvSpPr>
          <p:cNvPr id="17" name="자유형 16"/>
          <p:cNvSpPr/>
          <p:nvPr/>
        </p:nvSpPr>
        <p:spPr>
          <a:xfrm rot="10800000">
            <a:off x="1645214" y="2193730"/>
            <a:ext cx="1151039" cy="358206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FF93B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18" name="직사각형 661"/>
          <p:cNvSpPr>
            <a:spLocks noChangeArrowheads="1"/>
          </p:cNvSpPr>
          <p:nvPr/>
        </p:nvSpPr>
        <p:spPr bwMode="auto">
          <a:xfrm>
            <a:off x="1619780" y="2237387"/>
            <a:ext cx="114807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KEYPOINT 01</a:t>
            </a:r>
            <a:endParaRPr kumimoji="1" lang="ko-KR" altLang="en-US" sz="1300" dirty="0">
              <a:solidFill>
                <a:schemeClr val="bg1"/>
              </a:solidFill>
              <a:latin typeface="HY매일매일B" panose="02000600000101010101" pitchFamily="2" charset="-127"/>
              <a:ea typeface="HY매일매일B" panose="02000600000101010101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46857" y="2369844"/>
            <a:ext cx="2208149" cy="117328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6221717" y="2653380"/>
            <a:ext cx="223433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228629" indent="-228629">
              <a:buFontTx/>
              <a:buChar char="-"/>
            </a:pPr>
            <a:r>
              <a:rPr kumimoji="1" lang="ko-KR" altLang="en-US" sz="13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문제 출제</a:t>
            </a:r>
            <a:endParaRPr kumimoji="1" lang="en-US" altLang="ko-KR" sz="1300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228629" indent="-228629">
              <a:buFontTx/>
              <a:buChar char="-"/>
            </a:pPr>
            <a:endParaRPr kumimoji="1" lang="en-US" altLang="ko-KR" sz="1300" dirty="0" smtClean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ko-KR" altLang="en-US" sz="13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랭킹 시스템</a:t>
            </a:r>
            <a:endParaRPr kumimoji="1" lang="en-US" altLang="ko-KR" sz="13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6" name="자유형 25"/>
          <p:cNvSpPr/>
          <p:nvPr/>
        </p:nvSpPr>
        <p:spPr>
          <a:xfrm rot="10800000">
            <a:off x="6356663" y="2197094"/>
            <a:ext cx="1151039" cy="358206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80DDD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27" name="직사각형 661"/>
          <p:cNvSpPr>
            <a:spLocks noChangeArrowheads="1"/>
          </p:cNvSpPr>
          <p:nvPr/>
        </p:nvSpPr>
        <p:spPr bwMode="auto">
          <a:xfrm>
            <a:off x="6331230" y="2240751"/>
            <a:ext cx="114807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KEYPOINT </a:t>
            </a:r>
            <a:r>
              <a:rPr kumimoji="1" lang="en-US" altLang="ko-KR" sz="1300" dirty="0" smtClean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03</a:t>
            </a:r>
            <a:endParaRPr kumimoji="1" lang="ko-KR" altLang="en-US" sz="1300" dirty="0">
              <a:solidFill>
                <a:schemeClr val="bg1"/>
              </a:solidFill>
              <a:latin typeface="HY매일매일B" panose="02000600000101010101" pitchFamily="2" charset="-127"/>
              <a:ea typeface="HY매일매일B" panose="02000600000101010101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46857" y="4029777"/>
            <a:ext cx="2208149" cy="117328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6221716" y="4313313"/>
            <a:ext cx="223433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228629" indent="-228629">
              <a:buFontTx/>
              <a:buChar char="-"/>
            </a:pPr>
            <a:r>
              <a:rPr kumimoji="1" lang="ko-KR" altLang="en-US" sz="13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간단한 낱말</a:t>
            </a:r>
            <a:endParaRPr kumimoji="1" lang="en-US" altLang="ko-KR" sz="1300" dirty="0" smtClean="0"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228629" indent="-228629">
              <a:buFontTx/>
              <a:buChar char="-"/>
            </a:pPr>
            <a:endParaRPr kumimoji="1" lang="en-US" altLang="ko-KR" sz="1300" dirty="0" smtClean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ko-KR" altLang="en-US" sz="1300" dirty="0" smtClean="0">
                <a:latin typeface="HY동녘M" panose="02030600000101010101" pitchFamily="18" charset="-127"/>
                <a:ea typeface="HY동녘M" panose="02030600000101010101" pitchFamily="18" charset="-127"/>
              </a:rPr>
              <a:t>사용자 편리 지원</a:t>
            </a:r>
            <a:endParaRPr kumimoji="1" lang="en-US" altLang="ko-KR" sz="13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1" name="자유형 30"/>
          <p:cNvSpPr/>
          <p:nvPr/>
        </p:nvSpPr>
        <p:spPr>
          <a:xfrm rot="10800000">
            <a:off x="6356663" y="3857027"/>
            <a:ext cx="1151039" cy="358206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B76BE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32" name="직사각형 661"/>
          <p:cNvSpPr>
            <a:spLocks noChangeArrowheads="1"/>
          </p:cNvSpPr>
          <p:nvPr/>
        </p:nvSpPr>
        <p:spPr bwMode="auto">
          <a:xfrm>
            <a:off x="6331230" y="3900684"/>
            <a:ext cx="114807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KEYPOINT </a:t>
            </a:r>
            <a:r>
              <a:rPr kumimoji="1" lang="en-US" altLang="ko-KR" sz="1300" dirty="0" smtClean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04</a:t>
            </a:r>
            <a:endParaRPr kumimoji="1" lang="ko-KR" altLang="en-US" sz="1300" dirty="0">
              <a:solidFill>
                <a:srgbClr val="B76BEF"/>
              </a:solidFill>
              <a:latin typeface="HY매일매일B" panose="02000600000101010101" pitchFamily="2" charset="-127"/>
              <a:ea typeface="HY매일매일B" panose="02000600000101010101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35407" y="4022351"/>
            <a:ext cx="2208149" cy="117328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1510267" y="4305887"/>
            <a:ext cx="223433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228629" indent="-228629">
              <a:buFontTx/>
              <a:buChar char="-"/>
            </a:pPr>
            <a:r>
              <a:rPr kumimoji="1" lang="en-US" altLang="ko-KR" sz="1300" dirty="0" smtClean="0">
                <a:latin typeface="HY매일매일M" panose="02000600000101010101" pitchFamily="2" charset="-127"/>
                <a:ea typeface="HY매일매일M" panose="02000600000101010101" pitchFamily="2" charset="-127"/>
              </a:rPr>
              <a:t>SPRING</a:t>
            </a:r>
          </a:p>
          <a:p>
            <a:pPr marL="228629" indent="-228629">
              <a:buFontTx/>
              <a:buChar char="-"/>
            </a:pPr>
            <a:endParaRPr kumimoji="1" lang="en-US" altLang="ko-KR" sz="1300" dirty="0" smtClean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  <a:p>
            <a:pPr marL="228629" indent="-228629">
              <a:buFontTx/>
              <a:buChar char="-"/>
            </a:pPr>
            <a:r>
              <a:rPr kumimoji="1" lang="en-US" altLang="ko-KR" sz="1300" dirty="0" smtClean="0">
                <a:latin typeface="HY매일매일M" panose="02000600000101010101" pitchFamily="2" charset="-127"/>
                <a:ea typeface="HY매일매일M" panose="02000600000101010101" pitchFamily="2" charset="-127"/>
              </a:rPr>
              <a:t>AJAX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</p:txBody>
      </p:sp>
      <p:sp>
        <p:nvSpPr>
          <p:cNvPr id="36" name="자유형 35"/>
          <p:cNvSpPr/>
          <p:nvPr/>
        </p:nvSpPr>
        <p:spPr>
          <a:xfrm rot="10800000">
            <a:off x="1645214" y="3849601"/>
            <a:ext cx="1151039" cy="358206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789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37" name="직사각형 661"/>
          <p:cNvSpPr>
            <a:spLocks noChangeArrowheads="1"/>
          </p:cNvSpPr>
          <p:nvPr/>
        </p:nvSpPr>
        <p:spPr bwMode="auto">
          <a:xfrm>
            <a:off x="1619781" y="3893257"/>
            <a:ext cx="114807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KEYPOINT </a:t>
            </a:r>
            <a:r>
              <a:rPr kumimoji="1" lang="en-US" altLang="ko-KR" sz="1300" dirty="0" smtClean="0">
                <a:solidFill>
                  <a:schemeClr val="bg1"/>
                </a:solidFill>
                <a:latin typeface="HY매일매일B" panose="02000600000101010101" pitchFamily="2" charset="-127"/>
                <a:ea typeface="HY매일매일B" panose="02000600000101010101" pitchFamily="2" charset="-127"/>
              </a:rPr>
              <a:t>02</a:t>
            </a:r>
            <a:endParaRPr kumimoji="1" lang="ko-KR" altLang="en-US" sz="1300" dirty="0">
              <a:solidFill>
                <a:schemeClr val="bg1"/>
              </a:solidFill>
              <a:latin typeface="HY매일매일B" panose="02000600000101010101" pitchFamily="2" charset="-127"/>
              <a:ea typeface="HY매일매일B" panose="02000600000101010101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50" name="직사각형 49"/>
          <p:cNvSpPr/>
          <p:nvPr/>
        </p:nvSpPr>
        <p:spPr>
          <a:xfrm>
            <a:off x="821732" y="1399792"/>
            <a:ext cx="3525794" cy="6075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학습 정리</a:t>
            </a:r>
            <a:endParaRPr lang="ko-KR" altLang="en-US" sz="2400" b="1" dirty="0">
              <a:ln w="0">
                <a:noFill/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93813" y="1398406"/>
            <a:ext cx="3525794" cy="6075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흥미 유발</a:t>
            </a:r>
            <a:endParaRPr lang="ko-KR" altLang="en-US" sz="2400" b="1" dirty="0">
              <a:ln w="0">
                <a:noFill/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2931237" y="3491651"/>
            <a:ext cx="4002482" cy="0"/>
          </a:xfrm>
          <a:prstGeom prst="line">
            <a:avLst/>
          </a:prstGeom>
          <a:ln w="28575">
            <a:solidFill>
              <a:srgbClr val="4BA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>
            <a:spLocks noChangeArrowheads="1"/>
          </p:cNvSpPr>
          <p:nvPr/>
        </p:nvSpPr>
        <p:spPr bwMode="auto">
          <a:xfrm>
            <a:off x="1510267" y="2901417"/>
            <a:ext cx="22343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 smtClean="0">
                <a:latin typeface="HY매일매일M" panose="02000600000101010101" pitchFamily="2" charset="-127"/>
                <a:ea typeface="HY매일매일M" panose="02000600000101010101" pitchFamily="2" charset="-127"/>
              </a:rPr>
              <a:t>- JAVASCRIPT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</p:txBody>
      </p:sp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1510266" y="3167853"/>
            <a:ext cx="22343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300" dirty="0" smtClean="0">
                <a:latin typeface="HY매일매일M" panose="02000600000101010101" pitchFamily="2" charset="-127"/>
                <a:ea typeface="HY매일매일M" panose="02000600000101010101" pitchFamily="2" charset="-127"/>
              </a:rPr>
              <a:t>- SERVLET/JDBC</a:t>
            </a:r>
            <a:endParaRPr kumimoji="1" lang="en-US" altLang="ko-KR" sz="1300" dirty="0">
              <a:latin typeface="HY매일매일M" panose="02000600000101010101" pitchFamily="2" charset="-127"/>
              <a:ea typeface="HY매일매일M" panose="02000600000101010101" pitchFamily="2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951759" y="314150"/>
            <a:ext cx="4002482" cy="492443"/>
            <a:chOff x="2951759" y="314150"/>
            <a:chExt cx="4002482" cy="492443"/>
          </a:xfrm>
        </p:grpSpPr>
        <p:sp>
          <p:nvSpPr>
            <p:cNvPr id="56" name="직사각형 55"/>
            <p:cNvSpPr>
              <a:spLocks noChangeArrowheads="1"/>
            </p:cNvSpPr>
            <p:nvPr/>
          </p:nvSpPr>
          <p:spPr bwMode="auto">
            <a:xfrm>
              <a:off x="3109450" y="314150"/>
              <a:ext cx="368710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ko-KR" altLang="en-US" sz="3200" b="1" dirty="0" smtClean="0">
                  <a:solidFill>
                    <a:srgbClr val="4BAEEB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기획 동기</a:t>
              </a:r>
              <a:endParaRPr kumimoji="0" lang="en-US" altLang="ko-KR" sz="3200" b="1" dirty="0">
                <a:solidFill>
                  <a:srgbClr val="4BAEEB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0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72" name="직사각형 71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61" y="1119348"/>
            <a:ext cx="963827" cy="1013555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84" y="2132903"/>
            <a:ext cx="1070919" cy="1070919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4"/>
          <a:srcRect l="35195" r="35195" b="24578"/>
          <a:stretch/>
        </p:blipFill>
        <p:spPr>
          <a:xfrm>
            <a:off x="2199497" y="3203822"/>
            <a:ext cx="873212" cy="1239318"/>
          </a:xfrm>
          <a:prstGeom prst="rect">
            <a:avLst/>
          </a:prstGeom>
        </p:spPr>
      </p:pic>
      <p:pic>
        <p:nvPicPr>
          <p:cNvPr id="91" name="Picture 6" descr="Spring] 스프링 프로젝트 초기 설정 | 아이티페이퍼 연구실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84" y="4271413"/>
            <a:ext cx="1169775" cy="138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516" y="5365224"/>
            <a:ext cx="1375718" cy="965886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692" y="4511815"/>
            <a:ext cx="956621" cy="1139912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2002" y="3203822"/>
            <a:ext cx="1565706" cy="1094245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1234" y="2008244"/>
            <a:ext cx="1602263" cy="1240885"/>
          </a:xfrm>
          <a:prstGeom prst="rect">
            <a:avLst/>
          </a:prstGeom>
        </p:spPr>
      </p:pic>
      <p:grpSp>
        <p:nvGrpSpPr>
          <p:cNvPr id="97" name="그룹 96"/>
          <p:cNvGrpSpPr/>
          <p:nvPr/>
        </p:nvGrpSpPr>
        <p:grpSpPr>
          <a:xfrm>
            <a:off x="2951759" y="314150"/>
            <a:ext cx="4002482" cy="492443"/>
            <a:chOff x="2951759" y="314150"/>
            <a:chExt cx="4002482" cy="492443"/>
          </a:xfrm>
        </p:grpSpPr>
        <p:sp>
          <p:nvSpPr>
            <p:cNvPr id="98" name="직사각형 97"/>
            <p:cNvSpPr>
              <a:spLocks noChangeArrowheads="1"/>
            </p:cNvSpPr>
            <p:nvPr/>
          </p:nvSpPr>
          <p:spPr bwMode="auto">
            <a:xfrm>
              <a:off x="3109450" y="314150"/>
              <a:ext cx="368710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ko-KR" altLang="en-US" sz="3200" b="1" dirty="0" smtClean="0">
                  <a:solidFill>
                    <a:srgbClr val="4BAEEB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개발 환경</a:t>
              </a:r>
              <a:endParaRPr kumimoji="0" lang="en-US" altLang="ko-KR" sz="3200" b="1" dirty="0">
                <a:solidFill>
                  <a:srgbClr val="4BAEEB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6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0" y="6572206"/>
            <a:ext cx="9906000" cy="285793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98" name="직사각형 9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" name="표 8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92509065"/>
              </p:ext>
            </p:extLst>
          </p:nvPr>
        </p:nvGraphicFramePr>
        <p:xfrm>
          <a:off x="55833" y="1234287"/>
          <a:ext cx="9782439" cy="466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910"/>
                <a:gridCol w="299970"/>
                <a:gridCol w="405111"/>
                <a:gridCol w="492778"/>
                <a:gridCol w="492778"/>
                <a:gridCol w="492778"/>
                <a:gridCol w="492778"/>
                <a:gridCol w="492778"/>
                <a:gridCol w="492778"/>
                <a:gridCol w="492778"/>
                <a:gridCol w="492778"/>
                <a:gridCol w="492778"/>
                <a:gridCol w="492778"/>
                <a:gridCol w="492778"/>
                <a:gridCol w="492778"/>
                <a:gridCol w="492778"/>
                <a:gridCol w="492778"/>
                <a:gridCol w="492778"/>
                <a:gridCol w="492778"/>
              </a:tblGrid>
              <a:tr h="784922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baseline="0" dirty="0" smtClean="0"/>
                        <a:t>                 </a:t>
                      </a:r>
                      <a:r>
                        <a:rPr lang="ko-KR" altLang="en-US" sz="1200" b="1" baseline="0" dirty="0" smtClean="0"/>
                        <a:t>날짜</a:t>
                      </a:r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endParaRPr lang="en-US" altLang="ko-KR" sz="1200" b="1" dirty="0" smtClean="0"/>
                    </a:p>
                    <a:p>
                      <a:pPr algn="l" latinLnBrk="1"/>
                      <a:r>
                        <a:rPr lang="ko-KR" altLang="en-US" sz="1200" b="1" dirty="0" smtClean="0"/>
                        <a:t>구분</a:t>
                      </a:r>
                      <a:endParaRPr lang="ko-KR" altLang="en-US" sz="1200" b="1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18"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7</a:t>
                      </a:r>
                      <a:r>
                        <a:rPr lang="ko-KR" altLang="en-US" sz="4000" dirty="0" smtClean="0"/>
                        <a:t>월</a:t>
                      </a:r>
                      <a:endParaRPr lang="ko-KR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/>
                </a:tc>
              </a:tr>
              <a:tr h="3930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/>
                </a:tc>
              </a:tr>
              <a:tr h="575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주제선정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1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화면설계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5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baseline="0" dirty="0" smtClean="0"/>
                        <a:t> 설계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5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5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보고서 작성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75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점검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줄무늬가 있는 오른쪽 화살표 81"/>
          <p:cNvSpPr/>
          <p:nvPr/>
        </p:nvSpPr>
        <p:spPr>
          <a:xfrm>
            <a:off x="1390370" y="2560579"/>
            <a:ext cx="911307" cy="321276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줄무늬가 있는 오른쪽 화살표 82"/>
          <p:cNvSpPr/>
          <p:nvPr/>
        </p:nvSpPr>
        <p:spPr>
          <a:xfrm>
            <a:off x="2140014" y="3120752"/>
            <a:ext cx="1637126" cy="329514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줄무늬가 있는 오른쪽 화살표 83"/>
          <p:cNvSpPr/>
          <p:nvPr/>
        </p:nvSpPr>
        <p:spPr>
          <a:xfrm>
            <a:off x="2140013" y="3689163"/>
            <a:ext cx="7467875" cy="354227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줄무늬가 있는 오른쪽 화살표 84"/>
          <p:cNvSpPr/>
          <p:nvPr/>
        </p:nvSpPr>
        <p:spPr>
          <a:xfrm>
            <a:off x="2140013" y="4315239"/>
            <a:ext cx="7467875" cy="345989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줄무늬가 있는 오른쪽 화살표 85"/>
          <p:cNvSpPr/>
          <p:nvPr/>
        </p:nvSpPr>
        <p:spPr>
          <a:xfrm>
            <a:off x="6563732" y="4908363"/>
            <a:ext cx="1225829" cy="329514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줄무늬가 있는 오른쪽 화살표 86"/>
          <p:cNvSpPr/>
          <p:nvPr/>
        </p:nvSpPr>
        <p:spPr>
          <a:xfrm>
            <a:off x="7659365" y="5485012"/>
            <a:ext cx="2064552" cy="296562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2951759" y="314150"/>
            <a:ext cx="4002482" cy="492443"/>
            <a:chOff x="2951759" y="314150"/>
            <a:chExt cx="4002482" cy="492443"/>
          </a:xfrm>
        </p:grpSpPr>
        <p:sp>
          <p:nvSpPr>
            <p:cNvPr id="90" name="직사각형 89"/>
            <p:cNvSpPr>
              <a:spLocks noChangeArrowheads="1"/>
            </p:cNvSpPr>
            <p:nvPr/>
          </p:nvSpPr>
          <p:spPr bwMode="auto">
            <a:xfrm>
              <a:off x="3109450" y="314150"/>
              <a:ext cx="368710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ko-KR" altLang="en-US" sz="3200" b="1" dirty="0" smtClean="0">
                  <a:solidFill>
                    <a:srgbClr val="4BAEEB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프로젝트 일정</a:t>
              </a:r>
              <a:endParaRPr kumimoji="0" lang="en-US" altLang="ko-KR" sz="3200" b="1" dirty="0">
                <a:solidFill>
                  <a:srgbClr val="4BAEEB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0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951759" y="314150"/>
            <a:ext cx="4002482" cy="492443"/>
            <a:chOff x="2951759" y="314150"/>
            <a:chExt cx="4002482" cy="492443"/>
          </a:xfrm>
        </p:grpSpPr>
        <p:sp>
          <p:nvSpPr>
            <p:cNvPr id="41" name="직사각형 40"/>
            <p:cNvSpPr>
              <a:spLocks noChangeArrowheads="1"/>
            </p:cNvSpPr>
            <p:nvPr/>
          </p:nvSpPr>
          <p:spPr bwMode="auto">
            <a:xfrm>
              <a:off x="3109450" y="314150"/>
              <a:ext cx="368710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ko-KR" altLang="en-US" sz="3200" b="1" dirty="0" smtClean="0">
                  <a:solidFill>
                    <a:srgbClr val="4BAEEB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프로젝트 내용</a:t>
              </a:r>
              <a:endParaRPr kumimoji="0" lang="en-US" altLang="ko-KR" sz="3200" b="1" dirty="0">
                <a:solidFill>
                  <a:srgbClr val="4BAEEB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304794" y="166177"/>
            <a:ext cx="9296413" cy="6640998"/>
            <a:chOff x="344051" y="166177"/>
            <a:chExt cx="9296413" cy="6640998"/>
          </a:xfrm>
        </p:grpSpPr>
        <p:sp>
          <p:nvSpPr>
            <p:cNvPr id="32" name="이등변 삼각형 31"/>
            <p:cNvSpPr/>
            <p:nvPr/>
          </p:nvSpPr>
          <p:spPr>
            <a:xfrm rot="10800000">
              <a:off x="7192922" y="2161550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/>
            <p:cNvSpPr/>
            <p:nvPr/>
          </p:nvSpPr>
          <p:spPr>
            <a:xfrm>
              <a:off x="660128" y="907481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1408904" y="1504826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1583917" y="205946"/>
              <a:ext cx="563799" cy="486033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9325119" y="5645953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937718" y="2883322"/>
              <a:ext cx="167064" cy="14402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226384" y="1498812"/>
              <a:ext cx="255373" cy="255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64014" y="4113064"/>
              <a:ext cx="433803" cy="43380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0800000">
              <a:off x="729654" y="4777947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6059535" y="1532239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0800000">
              <a:off x="4700292" y="444845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209094" y="4186242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771081" y="5153307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7922932" y="166177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4273570" y="238898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008532" y="899346"/>
              <a:ext cx="255373" cy="255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970563" y="322035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520505" y="6238104"/>
              <a:ext cx="569071" cy="56907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602881" y="3429000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802583" y="6118323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729011" y="5049795"/>
              <a:ext cx="268391" cy="26839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651641" y="6320481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292741" y="5563553"/>
              <a:ext cx="230661" cy="23066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761958" y="6093974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952658" y="1768444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897666" y="3196742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15049" y="5482997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2422994" y="5570511"/>
              <a:ext cx="607216" cy="523462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1331509" y="6357402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6859611" y="4785520"/>
              <a:ext cx="679917" cy="586135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7778877" y="3300690"/>
              <a:ext cx="679917" cy="586135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>
              <a:off x="8567957" y="2207742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73804" y="1951374"/>
              <a:ext cx="188978" cy="188978"/>
              <a:chOff x="610754" y="1348307"/>
              <a:chExt cx="353074" cy="353074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/>
            <p:cNvGrpSpPr/>
            <p:nvPr/>
          </p:nvGrpSpPr>
          <p:grpSpPr>
            <a:xfrm>
              <a:off x="344051" y="3886825"/>
              <a:ext cx="188978" cy="188978"/>
              <a:chOff x="610754" y="1348307"/>
              <a:chExt cx="353074" cy="353074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8866913" y="4836584"/>
              <a:ext cx="188978" cy="188978"/>
              <a:chOff x="610754" y="1348307"/>
              <a:chExt cx="353074" cy="353074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7428270" y="2664928"/>
              <a:ext cx="188978" cy="188978"/>
              <a:chOff x="610754" y="1348307"/>
              <a:chExt cx="353074" cy="353074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2646720" y="6236803"/>
              <a:ext cx="188978" cy="188978"/>
              <a:chOff x="610754" y="1348307"/>
              <a:chExt cx="353074" cy="353074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/>
            <p:cNvGrpSpPr/>
            <p:nvPr/>
          </p:nvGrpSpPr>
          <p:grpSpPr>
            <a:xfrm>
              <a:off x="7609245" y="626578"/>
              <a:ext cx="188978" cy="188978"/>
              <a:chOff x="610754" y="1348307"/>
              <a:chExt cx="353074" cy="353074"/>
            </a:xfrm>
          </p:grpSpPr>
          <p:cxnSp>
            <p:nvCxnSpPr>
              <p:cNvPr id="61" name="직선 연결선 60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3703995" y="226528"/>
              <a:ext cx="188978" cy="188978"/>
              <a:chOff x="610754" y="1348307"/>
              <a:chExt cx="353074" cy="353074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073" y="934479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128" y="5678883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10839" y="1136167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48" y="5698996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485980" y="4394200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130" y="2270125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그룹 77"/>
            <p:cNvGrpSpPr/>
            <p:nvPr/>
          </p:nvGrpSpPr>
          <p:grpSpPr>
            <a:xfrm>
              <a:off x="6609120" y="5731978"/>
              <a:ext cx="188978" cy="188978"/>
              <a:chOff x="610754" y="1348307"/>
              <a:chExt cx="353074" cy="353074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4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756026" y="2738694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3192012" y="1605431"/>
            <a:ext cx="3521977" cy="3260935"/>
            <a:chOff x="3219538" y="1698419"/>
            <a:chExt cx="3521977" cy="3260935"/>
          </a:xfrm>
        </p:grpSpPr>
        <p:sp>
          <p:nvSpPr>
            <p:cNvPr id="41" name="직사각형 40"/>
            <p:cNvSpPr/>
            <p:nvPr/>
          </p:nvSpPr>
          <p:spPr>
            <a:xfrm>
              <a:off x="3219538" y="1698419"/>
              <a:ext cx="3521977" cy="3260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5216" y="2826164"/>
              <a:ext cx="31306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rgbClr val="789FFF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감사합니다</a:t>
              </a:r>
              <a:endParaRPr lang="en-US" altLang="ko-KR" sz="3200" dirty="0">
                <a:solidFill>
                  <a:srgbClr val="789FFF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  <a:p>
              <a:pPr algn="ctr"/>
              <a:r>
                <a:rPr lang="en-US" altLang="ko-KR" sz="3200" dirty="0" smtClean="0">
                  <a:solidFill>
                    <a:srgbClr val="789FFF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Thank </a:t>
              </a:r>
              <a:r>
                <a:rPr lang="en-US" altLang="ko-KR" sz="3200" dirty="0">
                  <a:solidFill>
                    <a:srgbClr val="789FFF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y</a:t>
              </a:r>
              <a:r>
                <a:rPr lang="en-US" altLang="ko-KR" sz="3200" dirty="0" smtClean="0">
                  <a:solidFill>
                    <a:srgbClr val="789FFF"/>
                  </a:solidFill>
                  <a:latin typeface="HY둥근헤드라인2M" panose="02000600000101010101" pitchFamily="2" charset="-127"/>
                  <a:ea typeface="HY둥근헤드라인2M" panose="02000600000101010101" pitchFamily="2" charset="-127"/>
                </a:rPr>
                <a:t>ou</a:t>
              </a:r>
              <a:endParaRPr lang="ko-KR" altLang="en-US" sz="3200" dirty="0">
                <a:solidFill>
                  <a:srgbClr val="789FFF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262663" y="2371724"/>
              <a:ext cx="14357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262663" y="4397374"/>
              <a:ext cx="14357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</p:spTree>
    <p:extLst>
      <p:ext uri="{BB962C8B-B14F-4D97-AF65-F5344CB8AC3E}">
        <p14:creationId xmlns:p14="http://schemas.microsoft.com/office/powerpoint/2010/main" val="42187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2671</TotalTime>
  <Words>101</Words>
  <Application>Microsoft Office PowerPoint</Application>
  <PresentationFormat>A4 용지(210x297mm)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Arial</vt:lpstr>
      <vt:lpstr>HY매일매일M</vt:lpstr>
      <vt:lpstr>Calibri Light</vt:lpstr>
      <vt:lpstr>HY둥근헤드라인2M</vt:lpstr>
      <vt:lpstr>맑은 고딕</vt:lpstr>
      <vt:lpstr>HY동녘M</vt:lpstr>
      <vt:lpstr>Calibri</vt:lpstr>
      <vt:lpstr>HY매일매일B</vt:lpstr>
      <vt:lpstr>HY강M</vt:lpstr>
      <vt:lpstr>굴림체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설혜정</dc:creator>
  <cp:lastModifiedBy>Windows 사용자</cp:lastModifiedBy>
  <cp:revision>99</cp:revision>
  <dcterms:created xsi:type="dcterms:W3CDTF">2018-03-15T09:31:24Z</dcterms:created>
  <dcterms:modified xsi:type="dcterms:W3CDTF">2020-07-30T02:35:58Z</dcterms:modified>
</cp:coreProperties>
</file>