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  <p:sldMasterId id="2147483713" r:id="rId5"/>
    <p:sldMasterId id="2147483726" r:id="rId6"/>
    <p:sldMasterId id="2147483739" r:id="rId7"/>
    <p:sldMasterId id="2147483752" r:id="rId8"/>
    <p:sldMasterId id="2147483765" r:id="rId9"/>
    <p:sldMasterId id="2147483778" r:id="rId10"/>
  </p:sldMasterIdLst>
  <p:notesMasterIdLst>
    <p:notesMasterId r:id="rId41"/>
  </p:notesMasterIdLst>
  <p:sldIdLst>
    <p:sldId id="256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71" r:id="rId31"/>
    <p:sldId id="280" r:id="rId32"/>
    <p:sldId id="281" r:id="rId33"/>
    <p:sldId id="287" r:id="rId34"/>
    <p:sldId id="288" r:id="rId35"/>
    <p:sldId id="282" r:id="rId36"/>
    <p:sldId id="283" r:id="rId37"/>
    <p:sldId id="284" r:id="rId38"/>
    <p:sldId id="285" r:id="rId39"/>
    <p:sldId id="286" r:id="rId40"/>
  </p:sldIdLst>
  <p:sldSz cx="9144000" cy="6858000" type="screen4x3"/>
  <p:notesSz cx="7559675" cy="10691813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12C26-A6AD-4522-B2FB-19E9882D1710}" type="datetimeFigureOut">
              <a:rPr lang="es-AR" smtClean="0"/>
              <a:t>18/10/2024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02EA3-B30E-4A60-9E6D-3D78EDA24F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981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02EA3-B30E-4A60-9E6D-3D78EDA24FAA}" type="slidenum">
              <a:rPr lang="es-AR" smtClean="0"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23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9DA0474-1AA7-4A22-84D9-357437269CB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09480" y="497664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54378B-2761-4CA5-A2EC-5FBADC9D3570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FB79E3D1-267A-4735-9801-C97AE5DCC68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B07ECC28-5674-4873-8680-634BF235EB6C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ubTitle"/>
          </p:nvPr>
        </p:nvSpPr>
        <p:spPr>
          <a:xfrm>
            <a:off x="609480" y="2700720"/>
            <a:ext cx="6347520" cy="846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589AED9B-A3EC-4FA1-BF89-93E695A6BA9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2286DC85-94C7-4D77-872B-158EA342B79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8" name="PlaceHolder 4"/>
          <p:cNvSpPr>
            <a:spLocks noGrp="1"/>
          </p:cNvSpPr>
          <p:nvPr>
            <p:ph/>
          </p:nvPr>
        </p:nvSpPr>
        <p:spPr>
          <a:xfrm>
            <a:off x="38620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CEC00F69-8A24-430A-9EAE-6FBB68AAF03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AC225AF5-94CC-40C7-8705-3A47ECA1F11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609480" y="497664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FC65116F-1210-4D5D-9CF9-7BC89D42DB7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0" name="PlaceHolder 5"/>
          <p:cNvSpPr>
            <a:spLocks noGrp="1"/>
          </p:cNvSpPr>
          <p:nvPr>
            <p:ph/>
          </p:nvPr>
        </p:nvSpPr>
        <p:spPr>
          <a:xfrm>
            <a:off x="38620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21E54140-E094-48E1-BED2-537ED5F81472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/>
          </p:nvPr>
        </p:nvSpPr>
        <p:spPr>
          <a:xfrm>
            <a:off x="275580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/>
          </p:nvPr>
        </p:nvSpPr>
        <p:spPr>
          <a:xfrm>
            <a:off x="490212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5" name="PlaceHolder 5"/>
          <p:cNvSpPr>
            <a:spLocks noGrp="1"/>
          </p:cNvSpPr>
          <p:nvPr>
            <p:ph/>
          </p:nvPr>
        </p:nvSpPr>
        <p:spPr>
          <a:xfrm>
            <a:off x="60948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6" name="PlaceHolder 6"/>
          <p:cNvSpPr>
            <a:spLocks noGrp="1"/>
          </p:cNvSpPr>
          <p:nvPr>
            <p:ph/>
          </p:nvPr>
        </p:nvSpPr>
        <p:spPr>
          <a:xfrm>
            <a:off x="275580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7" name="PlaceHolder 7"/>
          <p:cNvSpPr>
            <a:spLocks noGrp="1"/>
          </p:cNvSpPr>
          <p:nvPr>
            <p:ph/>
          </p:nvPr>
        </p:nvSpPr>
        <p:spPr>
          <a:xfrm>
            <a:off x="490212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0064693D-6249-498E-AEA9-2322A9C2AFF4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0F0AD76-BF13-4902-90D6-412B6813CBC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95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38620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40F2B89-155F-4BBC-A459-EC4D93E44BDA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609480" y="4527360"/>
            <a:ext cx="634752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45F04B0-1B9B-4E46-9E06-1EA0C3535273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54895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634752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59097FC-A0C5-47D4-82D0-12B1B492230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285126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52A1874-D2EB-4D4C-AA2E-549C69AF686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361635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C7DF1AC-0F20-4F00-9E60-4B846B53864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714187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609480" y="2700720"/>
            <a:ext cx="6347520" cy="846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3E6960-993C-4243-A3F5-72EDA1D676F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483707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E8652D4-354B-4CF0-A274-2F89D009D92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648406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38620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5DEF4B0-EE22-4BED-91C6-C1CA0B78E02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326092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6EBF3A6-0782-410E-9A2B-72E8FC9E125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18127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09480" y="497664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57C556A-78E6-40A0-90AD-7C88D640277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46179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38620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424B8E6-95CC-4332-BD3E-1BBFF6586FEC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1423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275580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490212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0948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275580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490212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ECA79A-830E-4974-A3D6-FDDB331967E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275580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490212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60948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/>
          </p:nvPr>
        </p:nvSpPr>
        <p:spPr>
          <a:xfrm>
            <a:off x="275580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/>
          </p:nvPr>
        </p:nvSpPr>
        <p:spPr>
          <a:xfrm>
            <a:off x="490212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BB02487-F509-4CDA-945A-755A78F0BC2A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4738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B7C1738-593B-47C0-A706-4BF4597A46E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4527360"/>
            <a:ext cx="634752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B03808A-A26B-4641-8BDB-10EE8974E6B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634752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779CBF2-CADB-438C-B50E-24B340A0743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037967D-E118-4889-963F-D1DBBF2AF3C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154718-F994-4F8D-B6F3-B21A1C9C8F7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00720"/>
            <a:ext cx="6347520" cy="846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1B9AF49-1DA1-4F4F-9EC0-E62952E1CDF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57536E2-EB51-4C92-BF43-8FF870EF21C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4527360"/>
            <a:ext cx="634752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6A9511-DCB4-4A19-90BF-19A909E609D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38620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624FB0F-1EEC-4A17-A7D4-93DB13F8A86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766BA2-4BCA-4CEB-891A-85593D26AE7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09480" y="497664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28808AE-35EB-4773-9D90-ADFD3964C01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38620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29FCD0-4A2B-4A31-BCFE-341A05FAEAC6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275580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90212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0948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275580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490212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4A7849D-DE86-4F8A-9A93-FD9ADD289660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31FE93B-E33D-46B0-81DA-4CF2ECB8E9F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4527360"/>
            <a:ext cx="634752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A8AF7A9-1333-4D52-95E4-B52EF9E41182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634752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673C7CE-6B21-4D6E-94ED-6A87B3043D4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A7A41E2-C0A2-4597-80E4-58B323283E0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DF9CA8F-8C2C-4717-86E3-A6708D6102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634752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4011D96-6B9B-4AA8-B434-31DAC79C28A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480" y="2700720"/>
            <a:ext cx="6347520" cy="846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D726178-71B6-4AA6-9E9C-3E1E5D39536F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6025BCD-CB91-43BB-80E8-9B59E06D5D1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38620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3A28FD4-DF2B-45FE-A70D-1B1E61C1B9E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E592E03-3CFC-4394-91A1-72552067139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09480" y="497664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7C990A4-F9C6-4202-BB7D-79050CC70F6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38620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8EED63B-968F-4B77-9154-9ACFDF716B4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275580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490212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0948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275580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490212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FB257CD-7479-41F5-95F7-FDCFCB644E3C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CBF846AC-7F63-4398-BFDD-3661F2C3A8C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609480" y="4527360"/>
            <a:ext cx="634752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D9B8704-1EE0-42DB-8DB5-42B087B299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634752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8E241F1B-74E5-4C64-B3F4-8D7E7D1DA9A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C401CA-2F42-446F-AF75-B3BE1916DAE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15044BB-A7D7-4AE2-B0B4-614CE895770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66FD0C03-3824-4BFF-964B-2667185C7DF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609480" y="2700720"/>
            <a:ext cx="6347520" cy="846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4C534402-4131-420B-A618-9B9D66CF795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6AEEE14B-D4D8-4AD2-9C24-D1B358FF6E4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38620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17A239C-0DE7-435D-850C-BB3AD3AC9F3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BF360568-7407-4531-A488-798CA70061B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09480" y="497664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E4630023-D7FE-41CD-BA0C-D9903DFC4E1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38620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9738A2B2-E4EC-43BC-A99F-5FF966E72CA2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275580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490212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/>
          </p:nvPr>
        </p:nvSpPr>
        <p:spPr>
          <a:xfrm>
            <a:off x="60948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/>
          </p:nvPr>
        </p:nvSpPr>
        <p:spPr>
          <a:xfrm>
            <a:off x="275580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/>
          </p:nvPr>
        </p:nvSpPr>
        <p:spPr>
          <a:xfrm>
            <a:off x="490212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192464B2-912E-4C2C-BA70-F23001F4F0A7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6549F3BA-D31D-4444-9438-AC56A5A06D9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066E1A8-843B-436B-ACF9-AC93A70C6F2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609480" y="4527360"/>
            <a:ext cx="634752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4F2CA77D-4E02-4883-9DB2-39C78780052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634752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12F1572-F6B1-445A-B3E7-B198D6C87D2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C5642B61-104A-421F-B71E-E5BA1CA1C00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3DF49FDE-4554-43FF-A2CF-1CFEA1C420D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609480" y="2700720"/>
            <a:ext cx="6347520" cy="846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EAED7C2F-7BEC-4FF6-A8BF-7248D094DA77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4D0022CC-DE2A-4E76-BB52-F37143BF011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38620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D24C94F2-5E6F-46DE-AC96-A26D5DCDE5C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4B3DA55C-0EB9-42D5-92E6-2087ECD322F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609480" y="497664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CCB44F9B-1C21-479A-A6A2-613911EB2EA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38620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4E0D6A97-0FF2-4585-A7D5-FD58D52D2851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00720"/>
            <a:ext cx="6347520" cy="846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CA0651-12E5-4E20-881E-611A4D111FA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275580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490212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60948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6" name="PlaceHolder 6"/>
          <p:cNvSpPr>
            <a:spLocks noGrp="1"/>
          </p:cNvSpPr>
          <p:nvPr>
            <p:ph/>
          </p:nvPr>
        </p:nvSpPr>
        <p:spPr>
          <a:xfrm>
            <a:off x="275580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7" name="PlaceHolder 7"/>
          <p:cNvSpPr>
            <a:spLocks noGrp="1"/>
          </p:cNvSpPr>
          <p:nvPr>
            <p:ph/>
          </p:nvPr>
        </p:nvSpPr>
        <p:spPr>
          <a:xfrm>
            <a:off x="490212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8EEE9B42-2DF8-4E6D-98BF-9B7145A82553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0F85A86-D467-4968-B04C-98E6511AAFAF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609480" y="4527360"/>
            <a:ext cx="634752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83A15404-F433-457E-8D3B-21A0ACFE8D7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634752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EF553E67-8D82-4CF8-815C-2AF50B68175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6A7C587C-D1DB-4F65-B129-7D624FAF2BD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BF78D34D-8419-4BEB-802A-E8BB31FEF57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609480" y="2700720"/>
            <a:ext cx="6347520" cy="846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9534AF13-7B5E-4044-AEE2-2F2FEA9D646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BCB0079A-7D5D-4FAE-B669-24F96363330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38620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21EED28E-E145-4F8E-A7FE-BFA35B832CF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BD63781A-19BF-4CB7-8BB4-9F4D1102655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D14BFD-F9CA-4EE2-8B1F-D777CDF3B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609480" y="497664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2943EBB3-B8CB-4382-B508-E6B00711886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38620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FED1707D-1BD8-4643-BCBD-BA90C52BD3D3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275580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90212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60948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275580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490212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2E48C5AC-A2F4-45E8-8E38-9BFE3896149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F39DBEA8-0F26-4DAC-AA3B-BE20CCB7B48C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subTitle"/>
          </p:nvPr>
        </p:nvSpPr>
        <p:spPr>
          <a:xfrm>
            <a:off x="609480" y="4527360"/>
            <a:ext cx="634752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E0A84EB2-B2AD-4C41-BE84-AFCF38E1709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634752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6813492B-58AF-4BBC-8F0D-13DC39E647F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30C7A7BE-D2D9-4221-8046-727B349C7B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102047B7-3C59-46D1-85F4-4DD3C36F990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ubTitle"/>
          </p:nvPr>
        </p:nvSpPr>
        <p:spPr>
          <a:xfrm>
            <a:off x="609480" y="2700720"/>
            <a:ext cx="6347520" cy="846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565064F8-69EA-4D9F-8506-5BA93324094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13ACA9AE-F81E-48D1-9A61-EFC76D5FEBB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8620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89E2ED5-530B-4180-A77E-A5238623A1F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/>
          </p:nvPr>
        </p:nvSpPr>
        <p:spPr>
          <a:xfrm>
            <a:off x="38620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294BCAAD-5FC3-4EE6-B9EE-023BCC94CFD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936F7453-D8B5-49C6-A07C-BB33322B33A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609480" y="497664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9DB53458-0CC5-4772-B75C-49A8C71A773E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09" name="PlaceHolder 5"/>
          <p:cNvSpPr>
            <a:spLocks noGrp="1"/>
          </p:cNvSpPr>
          <p:nvPr>
            <p:ph/>
          </p:nvPr>
        </p:nvSpPr>
        <p:spPr>
          <a:xfrm>
            <a:off x="38620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E19DEB33-AE34-45ED-9342-6995FF715735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275580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/>
          </p:nvPr>
        </p:nvSpPr>
        <p:spPr>
          <a:xfrm>
            <a:off x="490212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/>
          </p:nvPr>
        </p:nvSpPr>
        <p:spPr>
          <a:xfrm>
            <a:off x="60948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15" name="PlaceHolder 6"/>
          <p:cNvSpPr>
            <a:spLocks noGrp="1"/>
          </p:cNvSpPr>
          <p:nvPr>
            <p:ph/>
          </p:nvPr>
        </p:nvSpPr>
        <p:spPr>
          <a:xfrm>
            <a:off x="275580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16" name="PlaceHolder 7"/>
          <p:cNvSpPr>
            <a:spLocks noGrp="1"/>
          </p:cNvSpPr>
          <p:nvPr>
            <p:ph/>
          </p:nvPr>
        </p:nvSpPr>
        <p:spPr>
          <a:xfrm>
            <a:off x="490212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7B759DAA-C3C4-452A-927F-8E7BC5B593FD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64F7E0AB-D089-4D6A-B83F-14DB3E98758F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ubTitle"/>
          </p:nvPr>
        </p:nvSpPr>
        <p:spPr>
          <a:xfrm>
            <a:off x="609480" y="4527360"/>
            <a:ext cx="634752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0FADD4CB-CD34-4F14-8FA7-8EEF71A8C5A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634752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92222190-0C1F-471C-B409-84446F519AB3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C451DC3A-A40C-4CEF-9C6B-E4C6B1D90430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3E0271A5-7882-490C-AA84-EC2E514BF6B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1AE9EE7-58B0-4C67-9B47-9EC10BAF5C4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ubTitle"/>
          </p:nvPr>
        </p:nvSpPr>
        <p:spPr>
          <a:xfrm>
            <a:off x="609480" y="2700720"/>
            <a:ext cx="6347520" cy="846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F7EA4B43-DF0A-4F19-A7F6-8314226A4F5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098B8DFE-8DEB-451F-A3DC-F6619F5E10B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38620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1C11C008-43FF-450F-AB7E-E4FE0255DB3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DB19C316-421C-4B35-A849-40676AB16E1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609480" y="4976640"/>
            <a:ext cx="63475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F31AB8BE-144A-4A28-AEF9-CFCDBA55C3D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3862080" y="452736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/>
          </p:nvPr>
        </p:nvSpPr>
        <p:spPr>
          <a:xfrm>
            <a:off x="6094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/>
          </p:nvPr>
        </p:nvSpPr>
        <p:spPr>
          <a:xfrm>
            <a:off x="3862080" y="4976640"/>
            <a:ext cx="309744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A4B1ACBB-247E-4187-9732-3FBC12CA0426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275580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4902120" y="452736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/>
          </p:nvPr>
        </p:nvSpPr>
        <p:spPr>
          <a:xfrm>
            <a:off x="60948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59" name="PlaceHolder 6"/>
          <p:cNvSpPr>
            <a:spLocks noGrp="1"/>
          </p:cNvSpPr>
          <p:nvPr>
            <p:ph/>
          </p:nvPr>
        </p:nvSpPr>
        <p:spPr>
          <a:xfrm>
            <a:off x="275580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0" name="PlaceHolder 7"/>
          <p:cNvSpPr>
            <a:spLocks noGrp="1"/>
          </p:cNvSpPr>
          <p:nvPr>
            <p:ph/>
          </p:nvPr>
        </p:nvSpPr>
        <p:spPr>
          <a:xfrm>
            <a:off x="4902120" y="4976640"/>
            <a:ext cx="2043720" cy="41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000"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9845CDF-30CA-4820-B0BF-F3AEF5B6A834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5F0650BE-2C87-4FBF-B8A1-FD066E20CD38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subTitle"/>
          </p:nvPr>
        </p:nvSpPr>
        <p:spPr>
          <a:xfrm>
            <a:off x="609480" y="4527360"/>
            <a:ext cx="634752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7DF5449E-7A96-4755-B35F-EE52CDDC587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609480" y="4527360"/>
            <a:ext cx="6347520" cy="86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3FD6734B-4298-461B-B266-FFDFAAAA8BC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>
            <a:off x="-8640" y="-8640"/>
            <a:ext cx="9171000" cy="6874920"/>
            <a:chOff x="-8640" y="-8640"/>
            <a:chExt cx="9171000" cy="6874920"/>
          </a:xfrm>
        </p:grpSpPr>
        <p:sp>
          <p:nvSpPr>
            <p:cNvPr id="17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2853000"/>
                <a:gd name="textAreaBottom" fmla="*/ 2853360 h 285300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2" name="Straight Connector 7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3" name="Straight Connector 8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4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Freeform 14"/>
            <p:cNvSpPr/>
            <p:nvPr/>
          </p:nvSpPr>
          <p:spPr>
            <a:xfrm>
              <a:off x="809424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Freeform 15"/>
            <p:cNvSpPr/>
            <p:nvPr/>
          </p:nvSpPr>
          <p:spPr>
            <a:xfrm>
              <a:off x="806868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chemeClr val="accent1"/>
                </a:solidFill>
                <a:latin typeface="Trebuchet MS"/>
              </a:rPr>
              <a:t>Haga clic para modificar el estilo de título del patrón</a:t>
            </a:r>
            <a:endParaRPr lang="es-A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</a:rPr>
              <a:t>Haga clic para modificar el estilo de texto del patrón</a:t>
            </a: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864000" lvl="1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600" b="0" strike="noStrike" spc="-1">
                <a:solidFill>
                  <a:srgbClr val="404040"/>
                </a:solidFill>
                <a:latin typeface="Trebuchet MS"/>
              </a:rPr>
              <a:t>Segundo nivel</a:t>
            </a:r>
            <a:endParaRPr lang="es-AR" sz="1600" b="0" strike="noStrike" spc="-1">
              <a:solidFill>
                <a:srgbClr val="404040"/>
              </a:solidFill>
              <a:latin typeface="Trebuchet MS"/>
            </a:endParaRPr>
          </a:p>
          <a:p>
            <a:pPr marL="1296000" lvl="2" indent="-288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404040"/>
                </a:solidFill>
                <a:latin typeface="Trebuchet MS"/>
              </a:rPr>
              <a:t>Tercer nivel</a:t>
            </a:r>
            <a:endParaRPr lang="es-AR" sz="1400" b="0" strike="noStrike" spc="-1">
              <a:solidFill>
                <a:srgbClr val="404040"/>
              </a:solidFill>
              <a:latin typeface="Trebuchet MS"/>
            </a:endParaRPr>
          </a:p>
          <a:p>
            <a:pPr marL="1728000" lvl="3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200" b="0" strike="noStrike" spc="-1">
                <a:solidFill>
                  <a:srgbClr val="404040"/>
                </a:solidFill>
                <a:latin typeface="Trebuchet MS"/>
              </a:rPr>
              <a:t>Cuarto nivel</a:t>
            </a:r>
            <a:endParaRPr lang="es-AR" sz="1200" b="0" strike="noStrike" spc="-1">
              <a:solidFill>
                <a:srgbClr val="404040"/>
              </a:solidFill>
              <a:latin typeface="Trebuchet MS"/>
            </a:endParaRPr>
          </a:p>
          <a:p>
            <a:pPr marL="2160000" lvl="4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0" strike="noStrike" spc="-1">
                <a:solidFill>
                  <a:srgbClr val="404040"/>
                </a:solidFill>
                <a:latin typeface="Trebuchet MS"/>
              </a:rPr>
              <a:t>Quinto nivel</a:t>
            </a:r>
            <a:endParaRPr lang="es-AR" sz="12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1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s-AR" sz="900" b="0" strike="noStrike" spc="-1">
                <a:solidFill>
                  <a:srgbClr val="8B8B8B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es-AR" sz="900" b="0" strike="noStrike" spc="-1">
                <a:solidFill>
                  <a:srgbClr val="8B8B8B"/>
                </a:solidFill>
                <a:latin typeface="Trebuchet MS"/>
              </a:rPr>
              <a:t>&lt;fecha/hora&gt;</a:t>
            </a:r>
            <a:endParaRPr lang="es-AR" sz="900" b="0" strike="noStrike" spc="-1"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2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s-AR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AR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15" name="PlaceHolder 5"/>
          <p:cNvSpPr>
            <a:spLocks noGrp="1"/>
          </p:cNvSpPr>
          <p:nvPr>
            <p:ph type="sldNum" idx="3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s-AR" sz="900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DB5559A-E55A-4A15-9834-47026A91E9B7}" type="slidenum">
              <a:rPr lang="es-AR" sz="900" b="0" strike="noStrike" spc="-1">
                <a:solidFill>
                  <a:schemeClr val="accent1"/>
                </a:solidFill>
                <a:latin typeface="Trebuchet MS"/>
              </a:rPr>
              <a:t>‹Nº›</a:t>
            </a:fld>
            <a:endParaRPr lang="es-AR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"/>
          <p:cNvGrpSpPr/>
          <p:nvPr/>
        </p:nvGrpSpPr>
        <p:grpSpPr>
          <a:xfrm>
            <a:off x="-8640" y="-8640"/>
            <a:ext cx="9171000" cy="6874920"/>
            <a:chOff x="-8640" y="-8640"/>
            <a:chExt cx="9171000" cy="6874920"/>
          </a:xfrm>
        </p:grpSpPr>
        <p:sp>
          <p:nvSpPr>
            <p:cNvPr id="168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2853000"/>
                <a:gd name="textAreaBottom" fmla="*/ 2853360 h 285300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169" name="Straight Connector 7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70" name="Straight Connector 8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71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Freeform 14"/>
            <p:cNvSpPr/>
            <p:nvPr/>
          </p:nvSpPr>
          <p:spPr>
            <a:xfrm>
              <a:off x="809424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Freeform 15"/>
            <p:cNvSpPr/>
            <p:nvPr/>
          </p:nvSpPr>
          <p:spPr>
            <a:xfrm>
              <a:off x="806868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chemeClr val="accent1"/>
                </a:solidFill>
                <a:latin typeface="Trebuchet MS"/>
              </a:rPr>
              <a:t>Haga clic para modificar el estilo de título del patrón</a:t>
            </a:r>
            <a:endParaRPr lang="es-A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8772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</a:rPr>
              <a:t>Haga clic para modificar el estilo de texto del patrón</a:t>
            </a: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864000" lvl="1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600" b="0" strike="noStrike" spc="-1">
                <a:solidFill>
                  <a:srgbClr val="404040"/>
                </a:solidFill>
                <a:latin typeface="Trebuchet MS"/>
              </a:rPr>
              <a:t>Segundo nivel</a:t>
            </a:r>
            <a:endParaRPr lang="es-AR" sz="1600" b="0" strike="noStrike" spc="-1">
              <a:solidFill>
                <a:srgbClr val="404040"/>
              </a:solidFill>
              <a:latin typeface="Trebuchet MS"/>
            </a:endParaRPr>
          </a:p>
          <a:p>
            <a:pPr marL="1296000" lvl="2" indent="-288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404040"/>
                </a:solidFill>
                <a:latin typeface="Trebuchet MS"/>
              </a:rPr>
              <a:t>Tercer nivel</a:t>
            </a:r>
            <a:endParaRPr lang="es-AR" sz="1400" b="0" strike="noStrike" spc="-1">
              <a:solidFill>
                <a:srgbClr val="404040"/>
              </a:solidFill>
              <a:latin typeface="Trebuchet MS"/>
            </a:endParaRPr>
          </a:p>
          <a:p>
            <a:pPr marL="1728000" lvl="3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200" b="0" strike="noStrike" spc="-1">
                <a:solidFill>
                  <a:srgbClr val="404040"/>
                </a:solidFill>
                <a:latin typeface="Trebuchet MS"/>
              </a:rPr>
              <a:t>Cuarto nivel</a:t>
            </a:r>
            <a:endParaRPr lang="es-AR" sz="1200" b="0" strike="noStrike" spc="-1">
              <a:solidFill>
                <a:srgbClr val="404040"/>
              </a:solidFill>
              <a:latin typeface="Trebuchet MS"/>
            </a:endParaRPr>
          </a:p>
          <a:p>
            <a:pPr marL="2160000" lvl="4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0" strike="noStrike" spc="-1">
                <a:solidFill>
                  <a:srgbClr val="404040"/>
                </a:solidFill>
                <a:latin typeface="Trebuchet MS"/>
              </a:rPr>
              <a:t>Quinto nivel</a:t>
            </a:r>
            <a:endParaRPr lang="es-AR" sz="12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869280" y="2160720"/>
            <a:ext cx="308772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</a:rPr>
              <a:t>Haga clic para modificar el estilo de texto del patrón</a:t>
            </a: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s-ES" sz="1600" b="0" strike="noStrike" spc="-1">
                <a:solidFill>
                  <a:srgbClr val="404040"/>
                </a:solidFill>
                <a:latin typeface="Trebuchet MS"/>
              </a:rPr>
              <a:t>Segundo nivel</a:t>
            </a:r>
            <a:endParaRPr lang="es-AR" sz="1600" b="0" strike="noStrike" spc="-1">
              <a:solidFill>
                <a:srgbClr val="404040"/>
              </a:solidFill>
              <a:latin typeface="Trebuchet MS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s-ES" sz="1400" b="0" strike="noStrike" spc="-1">
                <a:solidFill>
                  <a:srgbClr val="404040"/>
                </a:solidFill>
                <a:latin typeface="Trebuchet MS"/>
              </a:rPr>
              <a:t>Tercer nivel</a:t>
            </a:r>
            <a:endParaRPr lang="es-AR" sz="1400" b="0" strike="noStrike" spc="-1">
              <a:solidFill>
                <a:srgbClr val="404040"/>
              </a:solidFill>
              <a:latin typeface="Trebuchet MS"/>
            </a:endParaRPr>
          </a:p>
          <a:p>
            <a:pPr marL="1600200" lvl="3" indent="-2286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s-ES" sz="1200" b="0" strike="noStrike" spc="-1">
                <a:solidFill>
                  <a:srgbClr val="404040"/>
                </a:solidFill>
                <a:latin typeface="Trebuchet MS"/>
              </a:rPr>
              <a:t>Cuarto nivel</a:t>
            </a:r>
            <a:endParaRPr lang="es-AR" sz="1200" b="0" strike="noStrike" spc="-1">
              <a:solidFill>
                <a:srgbClr val="404040"/>
              </a:solidFill>
              <a:latin typeface="Trebuchet MS"/>
            </a:endParaRPr>
          </a:p>
          <a:p>
            <a:pPr marL="2057400" lvl="4" indent="-2286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s-ES" sz="1200" b="0" strike="noStrike" spc="-1">
                <a:solidFill>
                  <a:srgbClr val="404040"/>
                </a:solidFill>
                <a:latin typeface="Trebuchet MS"/>
              </a:rPr>
              <a:t>Quinto nivel</a:t>
            </a:r>
            <a:endParaRPr lang="es-AR" sz="12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dt" idx="10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s-AR" sz="900" b="0" strike="noStrike" spc="-1">
                <a:solidFill>
                  <a:srgbClr val="8B8B8B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es-AR" sz="900" b="0" strike="noStrike" spc="-1">
                <a:solidFill>
                  <a:srgbClr val="8B8B8B"/>
                </a:solidFill>
                <a:latin typeface="Trebuchet MS"/>
              </a:rPr>
              <a:t>&lt;fecha/hora&gt;</a:t>
            </a:r>
            <a:endParaRPr lang="es-AR" sz="900" b="0" strike="noStrike" spc="-1">
              <a:latin typeface="Times New Roman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ftr" idx="11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s-AR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AR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183" name="PlaceHolder 6"/>
          <p:cNvSpPr>
            <a:spLocks noGrp="1"/>
          </p:cNvSpPr>
          <p:nvPr>
            <p:ph type="sldNum" idx="12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s-AR" sz="900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0CCC4AA-5B5A-4E31-B017-C5A3588E22BD}" type="slidenum">
              <a:rPr lang="es-AR" sz="900" b="0" strike="noStrike" spc="-1">
                <a:solidFill>
                  <a:schemeClr val="accent1"/>
                </a:solidFill>
                <a:latin typeface="Trebuchet MS"/>
              </a:rPr>
              <a:t>‹Nº›</a:t>
            </a:fld>
            <a:endParaRPr lang="es-A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498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6"/>
          <p:cNvGrpSpPr/>
          <p:nvPr/>
        </p:nvGrpSpPr>
        <p:grpSpPr>
          <a:xfrm>
            <a:off x="-8640" y="-8640"/>
            <a:ext cx="9171000" cy="6874920"/>
            <a:chOff x="-8640" y="-8640"/>
            <a:chExt cx="9171000" cy="6874920"/>
          </a:xfrm>
        </p:grpSpPr>
        <p:sp>
          <p:nvSpPr>
            <p:cNvPr id="53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2853000"/>
                <a:gd name="textAreaBottom" fmla="*/ 2853360 h 285300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54" name="Straight Connector 7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55" name="Straight Connector 8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56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Freeform 14"/>
            <p:cNvSpPr/>
            <p:nvPr/>
          </p:nvSpPr>
          <p:spPr>
            <a:xfrm>
              <a:off x="809424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Freeform 15"/>
            <p:cNvSpPr/>
            <p:nvPr/>
          </p:nvSpPr>
          <p:spPr>
            <a:xfrm>
              <a:off x="806868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3" name="Group 6"/>
          <p:cNvGrpSpPr/>
          <p:nvPr/>
        </p:nvGrpSpPr>
        <p:grpSpPr>
          <a:xfrm>
            <a:off x="-8640" y="-8640"/>
            <a:ext cx="9171000" cy="6874920"/>
            <a:chOff x="-8640" y="-8640"/>
            <a:chExt cx="9171000" cy="6874920"/>
          </a:xfrm>
        </p:grpSpPr>
        <p:cxnSp>
          <p:nvCxnSpPr>
            <p:cNvPr id="64" name="Straight Connector 27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65" name="Straight Connector 28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66" name="Freeform 2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Freeform 3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Freeform 3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Freeform 3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Freeform 3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Freeform 34"/>
            <p:cNvSpPr/>
            <p:nvPr/>
          </p:nvSpPr>
          <p:spPr>
            <a:xfrm>
              <a:off x="809424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Freeform 35"/>
            <p:cNvSpPr/>
            <p:nvPr/>
          </p:nvSpPr>
          <p:spPr>
            <a:xfrm>
              <a:off x="806868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Freeform 17"/>
            <p:cNvSpPr/>
            <p:nvPr/>
          </p:nvSpPr>
          <p:spPr>
            <a:xfrm>
              <a:off x="-8640" y="-8640"/>
              <a:ext cx="863280" cy="5697720"/>
            </a:xfrm>
            <a:custGeom>
              <a:avLst/>
              <a:gdLst>
                <a:gd name="textAreaLeft" fmla="*/ 0 w 863280"/>
                <a:gd name="textAreaRight" fmla="*/ 863640 w 863280"/>
                <a:gd name="textAreaTop" fmla="*/ 0 h 5697720"/>
                <a:gd name="textAreaBottom" fmla="*/ 5698080 h 569772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es-ES" sz="5400" b="0" strike="noStrike" spc="-1">
                <a:solidFill>
                  <a:schemeClr val="accent1"/>
                </a:solidFill>
                <a:latin typeface="Trebuchet MS"/>
              </a:rPr>
              <a:t>Haga clic para modificar el estilo de título del patrón</a:t>
            </a:r>
            <a:endParaRPr lang="es-AR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dt" idx="4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s-AR" sz="900" b="0" strike="noStrike" spc="-1">
                <a:solidFill>
                  <a:srgbClr val="8B8B8B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es-AR" sz="900" b="0" strike="noStrike" spc="-1">
                <a:solidFill>
                  <a:srgbClr val="8B8B8B"/>
                </a:solidFill>
                <a:latin typeface="Trebuchet MS"/>
              </a:rPr>
              <a:t>&lt;fecha/hora&gt;</a:t>
            </a:r>
            <a:endParaRPr lang="es-AR" sz="900" b="0" strike="noStrike" spc="-1"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ftr" idx="5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s-AR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AR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sldNum" idx="6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s-AR" sz="900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874EB24-D50D-4ABA-B316-AB2E60767166}" type="slidenum">
              <a:rPr lang="es-AR" sz="900" b="0" strike="noStrike" spc="-1">
                <a:solidFill>
                  <a:schemeClr val="accent1"/>
                </a:solidFill>
                <a:latin typeface="Trebuchet MS"/>
              </a:rPr>
              <a:t>‹Nº›</a:t>
            </a:fld>
            <a:endParaRPr lang="es-AR" sz="900" b="0" strike="noStrike" spc="-1"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solidFill>
                  <a:srgbClr val="404040"/>
                </a:solidFill>
                <a:latin typeface="Trebuchet MS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404040"/>
                </a:solidFill>
                <a:latin typeface="Trebuchet MS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200" b="0" strike="noStrike" spc="-1">
                <a:solidFill>
                  <a:srgbClr val="404040"/>
                </a:solidFill>
                <a:latin typeface="Trebuchet MS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200" b="0" strike="noStrike" spc="-1">
                <a:solidFill>
                  <a:srgbClr val="404040"/>
                </a:solidFill>
                <a:latin typeface="Trebuchet MS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404040"/>
                </a:solidFill>
                <a:latin typeface="Trebuchet MS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404040"/>
                </a:solidFill>
                <a:latin typeface="Trebuchet MS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404040"/>
                </a:solidFill>
                <a:latin typeface="Trebuchet MS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6"/>
          <p:cNvGrpSpPr/>
          <p:nvPr/>
        </p:nvGrpSpPr>
        <p:grpSpPr>
          <a:xfrm>
            <a:off x="-8640" y="-8640"/>
            <a:ext cx="9171000" cy="6874920"/>
            <a:chOff x="-8640" y="-8640"/>
            <a:chExt cx="9171000" cy="6874920"/>
          </a:xfrm>
        </p:grpSpPr>
        <p:sp>
          <p:nvSpPr>
            <p:cNvPr id="116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2853000"/>
                <a:gd name="textAreaBottom" fmla="*/ 2853360 h 285300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117" name="Straight Connector 7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18" name="Straight Connector 8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19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Freeform 14"/>
            <p:cNvSpPr/>
            <p:nvPr/>
          </p:nvSpPr>
          <p:spPr>
            <a:xfrm>
              <a:off x="809424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Freeform 15"/>
            <p:cNvSpPr/>
            <p:nvPr/>
          </p:nvSpPr>
          <p:spPr>
            <a:xfrm>
              <a:off x="806868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s-ES" sz="4000" b="0" strike="noStrike" spc="-1">
                <a:solidFill>
                  <a:schemeClr val="accent1"/>
                </a:solidFill>
                <a:latin typeface="Trebuchet MS"/>
              </a:rPr>
              <a:t>Haga clic para modificar el estilo de título del patrón</a:t>
            </a:r>
            <a:endParaRPr lang="es-AR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4527360"/>
            <a:ext cx="6347520" cy="86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s-ES" sz="2000" b="0" strike="noStrike" spc="-1">
                <a:solidFill>
                  <a:srgbClr val="808080"/>
                </a:solidFill>
                <a:latin typeface="Trebuchet MS"/>
              </a:rPr>
              <a:t>Haga clic para modificar el estilo de texto del patrón</a:t>
            </a:r>
            <a:endParaRPr lang="es-AR" sz="20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 idx="7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s-AR" sz="900" b="0" strike="noStrike" spc="-1">
                <a:solidFill>
                  <a:srgbClr val="8B8B8B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es-AR" sz="900" b="0" strike="noStrike" spc="-1">
                <a:solidFill>
                  <a:srgbClr val="8B8B8B"/>
                </a:solidFill>
                <a:latin typeface="Trebuchet MS"/>
              </a:rPr>
              <a:t>&lt;fecha/hora&gt;</a:t>
            </a:r>
            <a:endParaRPr lang="es-AR" sz="900" b="0" strike="noStrike" spc="-1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 idx="8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s-AR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AR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130" name="PlaceHolder 5"/>
          <p:cNvSpPr>
            <a:spLocks noGrp="1"/>
          </p:cNvSpPr>
          <p:nvPr>
            <p:ph type="sldNum" idx="9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s-AR" sz="900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46D0F89-9A02-4647-8C00-35E891C1EAB7}" type="slidenum">
              <a:rPr lang="es-AR" sz="900" b="0" strike="noStrike" spc="-1">
                <a:solidFill>
                  <a:schemeClr val="accent1"/>
                </a:solidFill>
                <a:latin typeface="Trebuchet MS"/>
              </a:rPr>
              <a:t>‹Nº›</a:t>
            </a:fld>
            <a:endParaRPr lang="es-AR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16"/>
          <p:cNvGrpSpPr/>
          <p:nvPr/>
        </p:nvGrpSpPr>
        <p:grpSpPr>
          <a:xfrm>
            <a:off x="-8640" y="-8640"/>
            <a:ext cx="9171000" cy="6874920"/>
            <a:chOff x="-8640" y="-8640"/>
            <a:chExt cx="9171000" cy="6874920"/>
          </a:xfrm>
        </p:grpSpPr>
        <p:sp>
          <p:nvSpPr>
            <p:cNvPr id="221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2853000"/>
                <a:gd name="textAreaBottom" fmla="*/ 2853360 h 285300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222" name="Straight Connector 7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23" name="Straight Connector 8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24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Freeform 14"/>
            <p:cNvSpPr/>
            <p:nvPr/>
          </p:nvSpPr>
          <p:spPr>
            <a:xfrm>
              <a:off x="809424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Freeform 15"/>
            <p:cNvSpPr/>
            <p:nvPr/>
          </p:nvSpPr>
          <p:spPr>
            <a:xfrm>
              <a:off x="806868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chemeClr val="accent1"/>
                </a:solidFill>
                <a:latin typeface="Trebuchet MS"/>
              </a:rPr>
              <a:t>Haga clic para modificar el estilo de título del patrón</a:t>
            </a:r>
            <a:endParaRPr lang="es-A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2161080"/>
            <a:ext cx="3090240" cy="576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s-ES" sz="2400" b="0" strike="noStrike" spc="-1">
                <a:solidFill>
                  <a:srgbClr val="404040"/>
                </a:solidFill>
                <a:latin typeface="Trebuchet MS"/>
              </a:rPr>
              <a:t>Haga clic para modificar el estilo de texto del patrón</a:t>
            </a:r>
            <a:endParaRPr lang="es-AR" sz="24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09480" y="2737080"/>
            <a:ext cx="3090240" cy="330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</a:rPr>
              <a:t>Haga clic para modificar el estilo de texto del patrón</a:t>
            </a: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s-ES" sz="1600" b="0" strike="noStrike" spc="-1">
                <a:solidFill>
                  <a:srgbClr val="404040"/>
                </a:solidFill>
                <a:latin typeface="Trebuchet MS"/>
              </a:rPr>
              <a:t>Segundo nivel</a:t>
            </a:r>
            <a:endParaRPr lang="es-AR" sz="1600" b="0" strike="noStrike" spc="-1">
              <a:solidFill>
                <a:srgbClr val="404040"/>
              </a:solidFill>
              <a:latin typeface="Trebuchet MS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s-ES" sz="1400" b="0" strike="noStrike" spc="-1">
                <a:solidFill>
                  <a:srgbClr val="404040"/>
                </a:solidFill>
                <a:latin typeface="Trebuchet MS"/>
              </a:rPr>
              <a:t>Tercer nivel</a:t>
            </a:r>
            <a:endParaRPr lang="es-AR" sz="1400" b="0" strike="noStrike" spc="-1">
              <a:solidFill>
                <a:srgbClr val="404040"/>
              </a:solidFill>
              <a:latin typeface="Trebuchet MS"/>
            </a:endParaRPr>
          </a:p>
          <a:p>
            <a:pPr marL="1600200" lvl="3" indent="-2286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s-ES" sz="1200" b="0" strike="noStrike" spc="-1">
                <a:solidFill>
                  <a:srgbClr val="404040"/>
                </a:solidFill>
                <a:latin typeface="Trebuchet MS"/>
              </a:rPr>
              <a:t>Cuarto nivel</a:t>
            </a:r>
            <a:endParaRPr lang="es-AR" sz="1200" b="0" strike="noStrike" spc="-1">
              <a:solidFill>
                <a:srgbClr val="404040"/>
              </a:solidFill>
              <a:latin typeface="Trebuchet MS"/>
            </a:endParaRPr>
          </a:p>
          <a:p>
            <a:pPr marL="2057400" lvl="4" indent="-2286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s-ES" sz="1200" b="0" strike="noStrike" spc="-1">
                <a:solidFill>
                  <a:srgbClr val="404040"/>
                </a:solidFill>
                <a:latin typeface="Trebuchet MS"/>
              </a:rPr>
              <a:t>Quinto nivel</a:t>
            </a:r>
            <a:endParaRPr lang="es-AR" sz="12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3866760" y="2161080"/>
            <a:ext cx="3090240" cy="576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rgbClr val="404040"/>
                </a:solidFill>
                <a:latin typeface="Trebuchet MS"/>
              </a:rPr>
              <a:t>Haga clic para modificar el estilo de texto del patrón</a:t>
            </a:r>
            <a:endParaRPr lang="es-AR" sz="24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3866760" y="2737080"/>
            <a:ext cx="3090240" cy="330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</a:rPr>
              <a:t>Haga clic para modificar el estilo de texto del patrón</a:t>
            </a: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s-ES" sz="1600" b="0" strike="noStrike" spc="-1">
                <a:solidFill>
                  <a:srgbClr val="404040"/>
                </a:solidFill>
                <a:latin typeface="Trebuchet MS"/>
              </a:rPr>
              <a:t>Segundo nivel</a:t>
            </a:r>
            <a:endParaRPr lang="es-AR" sz="1600" b="0" strike="noStrike" spc="-1">
              <a:solidFill>
                <a:srgbClr val="404040"/>
              </a:solidFill>
              <a:latin typeface="Trebuchet MS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s-ES" sz="1400" b="0" strike="noStrike" spc="-1">
                <a:solidFill>
                  <a:srgbClr val="404040"/>
                </a:solidFill>
                <a:latin typeface="Trebuchet MS"/>
              </a:rPr>
              <a:t>Tercer nivel</a:t>
            </a:r>
            <a:endParaRPr lang="es-AR" sz="1400" b="0" strike="noStrike" spc="-1">
              <a:solidFill>
                <a:srgbClr val="404040"/>
              </a:solidFill>
              <a:latin typeface="Trebuchet MS"/>
            </a:endParaRPr>
          </a:p>
          <a:p>
            <a:pPr marL="1600200" lvl="3" indent="-2286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s-ES" sz="1200" b="0" strike="noStrike" spc="-1">
                <a:solidFill>
                  <a:srgbClr val="404040"/>
                </a:solidFill>
                <a:latin typeface="Trebuchet MS"/>
              </a:rPr>
              <a:t>Cuarto nivel</a:t>
            </a:r>
            <a:endParaRPr lang="es-AR" sz="1200" b="0" strike="noStrike" spc="-1">
              <a:solidFill>
                <a:srgbClr val="404040"/>
              </a:solidFill>
              <a:latin typeface="Trebuchet MS"/>
            </a:endParaRPr>
          </a:p>
          <a:p>
            <a:pPr marL="2057400" lvl="4" indent="-2286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s-ES" sz="1200" b="0" strike="noStrike" spc="-1">
                <a:solidFill>
                  <a:srgbClr val="404040"/>
                </a:solidFill>
                <a:latin typeface="Trebuchet MS"/>
              </a:rPr>
              <a:t>Quinto nivel</a:t>
            </a:r>
            <a:endParaRPr lang="es-AR" sz="12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dt" idx="13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s-AR" sz="900" b="0" strike="noStrike" spc="-1">
                <a:solidFill>
                  <a:srgbClr val="8B8B8B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es-AR" sz="900" b="0" strike="noStrike" spc="-1">
                <a:solidFill>
                  <a:srgbClr val="8B8B8B"/>
                </a:solidFill>
                <a:latin typeface="Trebuchet MS"/>
              </a:rPr>
              <a:t>&lt;fecha/hora&gt;</a:t>
            </a:r>
            <a:endParaRPr lang="es-AR" sz="900" b="0" strike="noStrike" spc="-1">
              <a:latin typeface="Times New Roman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 type="ftr" idx="14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s-AR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AR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238" name="PlaceHolder 8"/>
          <p:cNvSpPr>
            <a:spLocks noGrp="1"/>
          </p:cNvSpPr>
          <p:nvPr>
            <p:ph type="sldNum" idx="15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s-AR" sz="900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F075617-F706-4327-B95D-A9E887B9ECC0}" type="slidenum">
              <a:rPr lang="es-AR" sz="900" b="0" strike="noStrike" spc="-1">
                <a:solidFill>
                  <a:schemeClr val="accent1"/>
                </a:solidFill>
                <a:latin typeface="Trebuchet MS"/>
              </a:rPr>
              <a:t>‹Nº›</a:t>
            </a:fld>
            <a:endParaRPr lang="es-AR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roup 16"/>
          <p:cNvGrpSpPr/>
          <p:nvPr/>
        </p:nvGrpSpPr>
        <p:grpSpPr>
          <a:xfrm>
            <a:off x="-8640" y="-8640"/>
            <a:ext cx="9171000" cy="6874920"/>
            <a:chOff x="-8640" y="-8640"/>
            <a:chExt cx="9171000" cy="6874920"/>
          </a:xfrm>
        </p:grpSpPr>
        <p:sp>
          <p:nvSpPr>
            <p:cNvPr id="276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2853000"/>
                <a:gd name="textAreaBottom" fmla="*/ 2853360 h 285300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277" name="Straight Connector 7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78" name="Straight Connector 8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79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/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Freeform 14"/>
            <p:cNvSpPr/>
            <p:nvPr/>
          </p:nvSpPr>
          <p:spPr>
            <a:xfrm>
              <a:off x="809424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Freeform 15"/>
            <p:cNvSpPr/>
            <p:nvPr/>
          </p:nvSpPr>
          <p:spPr>
            <a:xfrm>
              <a:off x="806868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1498680"/>
            <a:ext cx="2790000" cy="1278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chemeClr val="accent1"/>
                </a:solidFill>
                <a:latin typeface="Trebuchet MS"/>
              </a:rPr>
              <a:t>Haga clic para modificar el estilo de título del patrón</a:t>
            </a:r>
            <a:endParaRPr lang="es-AR" sz="2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3571200" y="514800"/>
            <a:ext cx="3385800" cy="5526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404040"/>
                </a:solidFill>
                <a:latin typeface="Trebuchet MS"/>
              </a:rPr>
              <a:t>Haga clic para modificar el estilo de texto del patrón</a:t>
            </a:r>
            <a:endParaRPr lang="es-AR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864000" lvl="1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600" b="0" strike="noStrike" spc="-1">
                <a:solidFill>
                  <a:srgbClr val="404040"/>
                </a:solidFill>
                <a:latin typeface="Trebuchet MS"/>
              </a:rPr>
              <a:t>Segundo nivel</a:t>
            </a:r>
            <a:endParaRPr lang="es-AR" sz="1600" b="0" strike="noStrike" spc="-1">
              <a:solidFill>
                <a:srgbClr val="404040"/>
              </a:solidFill>
              <a:latin typeface="Trebuchet MS"/>
            </a:endParaRPr>
          </a:p>
          <a:p>
            <a:pPr marL="1296000" lvl="2" indent="-288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404040"/>
                </a:solidFill>
                <a:latin typeface="Trebuchet MS"/>
              </a:rPr>
              <a:t>Tercer nivel</a:t>
            </a:r>
            <a:endParaRPr lang="es-AR" sz="1400" b="0" strike="noStrike" spc="-1">
              <a:solidFill>
                <a:srgbClr val="404040"/>
              </a:solidFill>
              <a:latin typeface="Trebuchet MS"/>
            </a:endParaRPr>
          </a:p>
          <a:p>
            <a:pPr marL="1728000" lvl="3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200" b="0" strike="noStrike" spc="-1">
                <a:solidFill>
                  <a:srgbClr val="404040"/>
                </a:solidFill>
                <a:latin typeface="Trebuchet MS"/>
              </a:rPr>
              <a:t>Cuarto nivel</a:t>
            </a:r>
            <a:endParaRPr lang="es-AR" sz="1200" b="0" strike="noStrike" spc="-1">
              <a:solidFill>
                <a:srgbClr val="404040"/>
              </a:solidFill>
              <a:latin typeface="Trebuchet MS"/>
            </a:endParaRPr>
          </a:p>
          <a:p>
            <a:pPr marL="2160000" lvl="4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200" b="0" strike="noStrike" spc="-1">
                <a:solidFill>
                  <a:srgbClr val="404040"/>
                </a:solidFill>
                <a:latin typeface="Trebuchet MS"/>
              </a:rPr>
              <a:t>Quinto nivel</a:t>
            </a:r>
            <a:endParaRPr lang="es-AR" sz="12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09480" y="2777040"/>
            <a:ext cx="2790000" cy="258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400" b="0" strike="noStrike" spc="-1">
                <a:solidFill>
                  <a:srgbClr val="404040"/>
                </a:solidFill>
                <a:latin typeface="Trebuchet MS"/>
              </a:rPr>
              <a:t>Haga clic para modificar el estilo de texto del patrón</a:t>
            </a:r>
            <a:endParaRPr lang="es-AR" sz="14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dt" idx="16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s-AR" sz="900" b="0" strike="noStrike" spc="-1">
                <a:solidFill>
                  <a:srgbClr val="8B8B8B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es-AR" sz="900" b="0" strike="noStrike" spc="-1">
                <a:solidFill>
                  <a:srgbClr val="8B8B8B"/>
                </a:solidFill>
                <a:latin typeface="Trebuchet MS"/>
              </a:rPr>
              <a:t>&lt;fecha/hora&gt;</a:t>
            </a:r>
            <a:endParaRPr lang="es-AR" sz="900" b="0" strike="noStrike" spc="-1">
              <a:latin typeface="Times New Roman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ftr" idx="17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s-AR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AR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291" name="PlaceHolder 6"/>
          <p:cNvSpPr>
            <a:spLocks noGrp="1"/>
          </p:cNvSpPr>
          <p:nvPr>
            <p:ph type="sldNum" idx="18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s-AR" sz="900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3BBD2F9-E845-47D4-AA50-4F4091D6DF0F}" type="slidenum">
              <a:rPr lang="es-AR" sz="900" b="0" strike="noStrike" spc="-1">
                <a:solidFill>
                  <a:schemeClr val="accent1"/>
                </a:solidFill>
                <a:latin typeface="Trebuchet MS"/>
              </a:rPr>
              <a:t>‹Nº›</a:t>
            </a:fld>
            <a:endParaRPr lang="es-AR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ectangle 8"/>
          <p:cNvSpPr/>
          <p:nvPr/>
        </p:nvSpPr>
        <p:spPr>
          <a:xfrm>
            <a:off x="418680" y="0"/>
            <a:ext cx="8375400" cy="2018520"/>
          </a:xfrm>
          <a:prstGeom prst="rect">
            <a:avLst/>
          </a:prstGeom>
          <a:ln w="9360">
            <a:solidFill>
              <a:srgbClr val="E6F0E5"/>
            </a:solidFill>
            <a:miter/>
          </a:ln>
          <a:effectLst>
            <a:outerShdw blurRad="50760" dist="37674" dir="2700000" rotWithShape="0">
              <a:srgbClr val="D9D9D9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Rectangle 10"/>
          <p:cNvSpPr/>
          <p:nvPr/>
        </p:nvSpPr>
        <p:spPr>
          <a:xfrm>
            <a:off x="425160" y="0"/>
            <a:ext cx="8366400" cy="2011320"/>
          </a:xfrm>
          <a:prstGeom prst="rect">
            <a:avLst/>
          </a:prstGeom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Rectangle 12"/>
          <p:cNvSpPr/>
          <p:nvPr/>
        </p:nvSpPr>
        <p:spPr>
          <a:xfrm>
            <a:off x="374040" y="787320"/>
            <a:ext cx="95760" cy="70380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836640" y="548640"/>
            <a:ext cx="7625880" cy="117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000" b="0" strike="noStrike" spc="-1">
                <a:solidFill>
                  <a:srgbClr val="000000"/>
                </a:solidFill>
                <a:latin typeface="Avenir Next LT Pro"/>
              </a:rPr>
              <a:t>Click to edit Master title style</a:t>
            </a:r>
            <a:endParaRPr lang="es-AR" sz="3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836640" y="2477880"/>
            <a:ext cx="3702960" cy="3693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lang="es-AR" sz="2100" b="0" strike="noStrike" spc="-1">
              <a:solidFill>
                <a:srgbClr val="000000"/>
              </a:solidFill>
              <a:latin typeface="Avenir Next LT Pro"/>
            </a:endParaRPr>
          </a:p>
          <a:p>
            <a:pPr marL="864000" lvl="1" indent="-324000">
              <a:lnSpc>
                <a:spcPct val="110000"/>
              </a:lnSpc>
              <a:spcBef>
                <a:spcPts val="37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Second level</a:t>
            </a:r>
            <a:endParaRPr lang="es-AR" sz="1800" b="0" strike="noStrike" spc="-1">
              <a:solidFill>
                <a:srgbClr val="000000"/>
              </a:solidFill>
              <a:latin typeface="Avenir Next LT Pro"/>
            </a:endParaRPr>
          </a:p>
          <a:p>
            <a:pPr marL="1296000" lvl="2" indent="-288000">
              <a:lnSpc>
                <a:spcPct val="110000"/>
              </a:lnSpc>
              <a:spcBef>
                <a:spcPts val="37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venir Next LT Pro"/>
              </a:rPr>
              <a:t>Third level</a:t>
            </a:r>
            <a:endParaRPr lang="es-AR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728000" lvl="3" indent="-216000">
              <a:lnSpc>
                <a:spcPct val="110000"/>
              </a:lnSpc>
              <a:spcBef>
                <a:spcPts val="37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latin typeface="Avenir Next LT Pro"/>
              </a:rPr>
              <a:t>Fourth level</a:t>
            </a:r>
            <a:endParaRPr lang="es-AR" sz="1350" b="0" strike="noStrike" spc="-1">
              <a:solidFill>
                <a:srgbClr val="000000"/>
              </a:solidFill>
              <a:latin typeface="Avenir Next LT Pro"/>
            </a:endParaRPr>
          </a:p>
          <a:p>
            <a:pPr marL="2160000" lvl="4" indent="-216000">
              <a:lnSpc>
                <a:spcPct val="110000"/>
              </a:lnSpc>
              <a:spcBef>
                <a:spcPts val="37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latin typeface="Avenir Next LT Pro"/>
              </a:rPr>
              <a:t>Fifth level</a:t>
            </a:r>
            <a:endParaRPr lang="es-AR" sz="135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759560" y="2477880"/>
            <a:ext cx="3702960" cy="3693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lang="es-AR" sz="2100" b="0" strike="noStrike" spc="-1">
              <a:solidFill>
                <a:srgbClr val="000000"/>
              </a:solidFill>
              <a:latin typeface="Avenir Next LT Pro"/>
            </a:endParaRPr>
          </a:p>
          <a:p>
            <a:pPr marL="514440" lvl="1" indent="-171360">
              <a:lnSpc>
                <a:spcPct val="11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Second level</a:t>
            </a:r>
            <a:endParaRPr lang="es-AR" sz="1800" b="0" strike="noStrike" spc="-1">
              <a:solidFill>
                <a:srgbClr val="000000"/>
              </a:solidFill>
              <a:latin typeface="Avenir Next LT Pro"/>
            </a:endParaRPr>
          </a:p>
          <a:p>
            <a:pPr marL="857160" lvl="2" indent="-171360">
              <a:lnSpc>
                <a:spcPct val="11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Avenir Next LT Pro"/>
              </a:rPr>
              <a:t>Third level</a:t>
            </a:r>
            <a:endParaRPr lang="es-AR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200240" lvl="3" indent="-171360">
              <a:lnSpc>
                <a:spcPct val="11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Avenir Next LT Pro"/>
              </a:rPr>
              <a:t>Fourth level</a:t>
            </a:r>
            <a:endParaRPr lang="es-AR" sz="1350" b="0" strike="noStrike" spc="-1">
              <a:solidFill>
                <a:srgbClr val="000000"/>
              </a:solidFill>
              <a:latin typeface="Avenir Next LT Pro"/>
            </a:endParaRPr>
          </a:p>
          <a:p>
            <a:pPr marL="1542960" lvl="4" indent="-171360">
              <a:lnSpc>
                <a:spcPct val="11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Avenir Next LT Pro"/>
              </a:rPr>
              <a:t>Fifth level</a:t>
            </a:r>
            <a:endParaRPr lang="es-AR" sz="135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dt" idx="19"/>
          </p:nvPr>
        </p:nvSpPr>
        <p:spPr>
          <a:xfrm>
            <a:off x="8366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Avenir Next LT Pro"/>
              </a:rPr>
              <a:t>&lt;fecha/hora&gt;</a:t>
            </a:r>
            <a:endParaRPr lang="es-AR" sz="900" b="0" strike="noStrike" spc="-1">
              <a:latin typeface="Times New Roman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 type="ftr" idx="20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s-AR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AR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336" name="PlaceHolder 6"/>
          <p:cNvSpPr>
            <a:spLocks noGrp="1"/>
          </p:cNvSpPr>
          <p:nvPr>
            <p:ph type="sldNum" idx="21"/>
          </p:nvPr>
        </p:nvSpPr>
        <p:spPr>
          <a:xfrm>
            <a:off x="640548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B93BDDB-CA80-4705-B8AF-A23C1078091A}" type="slidenum">
              <a:rPr lang="en-US" sz="900" b="0" strike="noStrike" spc="-1">
                <a:solidFill>
                  <a:srgbClr val="8B8B8B"/>
                </a:solidFill>
                <a:latin typeface="Avenir Next LT Pro"/>
              </a:rPr>
              <a:t>‹Nº›</a:t>
            </a:fld>
            <a:endParaRPr lang="es-AR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Rectangle 8"/>
          <p:cNvSpPr/>
          <p:nvPr/>
        </p:nvSpPr>
        <p:spPr>
          <a:xfrm>
            <a:off x="418680" y="1162080"/>
            <a:ext cx="2805120" cy="4642920"/>
          </a:xfrm>
          <a:prstGeom prst="rect">
            <a:avLst/>
          </a:prstGeom>
          <a:ln w="12600">
            <a:solidFill>
              <a:srgbClr val="E6F0E5"/>
            </a:solidFill>
            <a:miter/>
          </a:ln>
          <a:effectLst>
            <a:outerShdw blurRad="50760" dist="37674" dir="2700000" rotWithShape="0">
              <a:srgbClr val="D9D9D9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Rectangle 10"/>
          <p:cNvSpPr/>
          <p:nvPr/>
        </p:nvSpPr>
        <p:spPr>
          <a:xfrm>
            <a:off x="374040" y="1618200"/>
            <a:ext cx="109440" cy="82260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51600" y="1710000"/>
            <a:ext cx="2324520" cy="170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550" b="0" strike="noStrike" spc="-1">
                <a:solidFill>
                  <a:srgbClr val="000000"/>
                </a:solidFill>
                <a:latin typeface="Avenir Next LT Pro"/>
              </a:rPr>
              <a:t>Click to edit Master title style</a:t>
            </a:r>
            <a:endParaRPr lang="es-AR" sz="255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3723840" y="1161360"/>
            <a:ext cx="5047200" cy="464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Avenir Next LT Pro"/>
              </a:rPr>
              <a:t>Click icon to add picture</a:t>
            </a:r>
            <a:endParaRPr lang="es-AR" sz="21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51600" y="3438000"/>
            <a:ext cx="2324520" cy="2057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1350" b="0" strike="noStrike" spc="-1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lang="es-AR" sz="135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dt" idx="22"/>
          </p:nvPr>
        </p:nvSpPr>
        <p:spPr>
          <a:xfrm>
            <a:off x="65160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Avenir Next LT Pro"/>
              </a:rPr>
              <a:t>&lt;fecha/hora&gt;</a:t>
            </a:r>
            <a:endParaRPr lang="es-AR" sz="900" b="0" strike="noStrike" spc="-1">
              <a:latin typeface="Times New Roman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ftr" idx="23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s-AR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AR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380" name="PlaceHolder 6"/>
          <p:cNvSpPr>
            <a:spLocks noGrp="1"/>
          </p:cNvSpPr>
          <p:nvPr>
            <p:ph type="sldNum" idx="24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E92B3C1-064B-4432-925C-8BA0EF218DF9}" type="slidenum">
              <a:rPr lang="en-US" sz="900" b="0" strike="noStrike" spc="-1">
                <a:solidFill>
                  <a:srgbClr val="8B8B8B"/>
                </a:solidFill>
                <a:latin typeface="Avenir Next LT Pro"/>
              </a:rPr>
              <a:t>‹Nº›</a:t>
            </a:fld>
            <a:endParaRPr lang="es-AR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Rectangle 7"/>
          <p:cNvSpPr/>
          <p:nvPr/>
        </p:nvSpPr>
        <p:spPr>
          <a:xfrm>
            <a:off x="418680" y="0"/>
            <a:ext cx="8375400" cy="2018520"/>
          </a:xfrm>
          <a:prstGeom prst="rect">
            <a:avLst/>
          </a:prstGeom>
          <a:ln w="9360">
            <a:solidFill>
              <a:srgbClr val="E6F0E5"/>
            </a:solidFill>
            <a:miter/>
          </a:ln>
          <a:effectLst>
            <a:outerShdw blurRad="50760" dist="37674" dir="2700000" rotWithShape="0">
              <a:srgbClr val="D9D9D9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Rectangle 9"/>
          <p:cNvSpPr/>
          <p:nvPr/>
        </p:nvSpPr>
        <p:spPr>
          <a:xfrm>
            <a:off x="425160" y="0"/>
            <a:ext cx="8366400" cy="2011320"/>
          </a:xfrm>
          <a:prstGeom prst="rect">
            <a:avLst/>
          </a:prstGeom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Rectangle 11"/>
          <p:cNvSpPr/>
          <p:nvPr/>
        </p:nvSpPr>
        <p:spPr>
          <a:xfrm>
            <a:off x="374040" y="787320"/>
            <a:ext cx="95760" cy="70380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836640" y="548640"/>
            <a:ext cx="7625880" cy="117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000" b="0" strike="noStrike" spc="-1">
                <a:solidFill>
                  <a:srgbClr val="000000"/>
                </a:solidFill>
                <a:latin typeface="Avenir Next LT Pro"/>
              </a:rPr>
              <a:t>Click to edit Master title style</a:t>
            </a:r>
            <a:endParaRPr lang="es-AR" sz="3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836640" y="2477880"/>
            <a:ext cx="7625880" cy="3693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lang="es-AR" sz="2100" b="0" strike="noStrike" spc="-1">
              <a:solidFill>
                <a:srgbClr val="000000"/>
              </a:solidFill>
              <a:latin typeface="Avenir Next LT Pro"/>
            </a:endParaRPr>
          </a:p>
          <a:p>
            <a:pPr marL="864000" lvl="1" indent="-324000">
              <a:lnSpc>
                <a:spcPct val="110000"/>
              </a:lnSpc>
              <a:spcBef>
                <a:spcPts val="37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Second level</a:t>
            </a:r>
            <a:endParaRPr lang="es-AR" sz="1800" b="0" strike="noStrike" spc="-1">
              <a:solidFill>
                <a:srgbClr val="000000"/>
              </a:solidFill>
              <a:latin typeface="Avenir Next LT Pro"/>
            </a:endParaRPr>
          </a:p>
          <a:p>
            <a:pPr marL="1296000" lvl="2" indent="-288000">
              <a:lnSpc>
                <a:spcPct val="110000"/>
              </a:lnSpc>
              <a:spcBef>
                <a:spcPts val="37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venir Next LT Pro"/>
              </a:rPr>
              <a:t>Third level</a:t>
            </a:r>
            <a:endParaRPr lang="es-AR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728000" lvl="3" indent="-216000">
              <a:lnSpc>
                <a:spcPct val="110000"/>
              </a:lnSpc>
              <a:spcBef>
                <a:spcPts val="37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latin typeface="Avenir Next LT Pro"/>
              </a:rPr>
              <a:t>Fourth level</a:t>
            </a:r>
            <a:endParaRPr lang="es-AR" sz="1350" b="0" strike="noStrike" spc="-1">
              <a:solidFill>
                <a:srgbClr val="000000"/>
              </a:solidFill>
              <a:latin typeface="Avenir Next LT Pro"/>
            </a:endParaRPr>
          </a:p>
          <a:p>
            <a:pPr marL="2160000" lvl="4" indent="-216000">
              <a:lnSpc>
                <a:spcPct val="110000"/>
              </a:lnSpc>
              <a:spcBef>
                <a:spcPts val="37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latin typeface="Avenir Next LT Pro"/>
              </a:rPr>
              <a:t>Fifth level</a:t>
            </a:r>
            <a:endParaRPr lang="es-AR" sz="135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dt" idx="25"/>
          </p:nvPr>
        </p:nvSpPr>
        <p:spPr>
          <a:xfrm>
            <a:off x="8366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Avenir Next LT Pro"/>
              </a:rPr>
              <a:t>&lt;fecha/hora&gt;</a:t>
            </a:r>
            <a:endParaRPr lang="es-AR" sz="900" b="0" strike="noStrike" spc="-1">
              <a:latin typeface="Times New Roman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ftr" idx="26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s-AR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AR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24" name="PlaceHolder 5"/>
          <p:cNvSpPr>
            <a:spLocks noGrp="1"/>
          </p:cNvSpPr>
          <p:nvPr>
            <p:ph type="sldNum" idx="27"/>
          </p:nvPr>
        </p:nvSpPr>
        <p:spPr>
          <a:xfrm>
            <a:off x="640548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CB32B8-5472-4E6B-BB13-28748A628487}" type="slidenum">
              <a:rPr lang="en-US" sz="900" b="0" strike="noStrike" spc="-1">
                <a:solidFill>
                  <a:srgbClr val="8B8B8B"/>
                </a:solidFill>
                <a:latin typeface="Avenir Next LT Pro"/>
              </a:rPr>
              <a:t>‹Nº›</a:t>
            </a:fld>
            <a:endParaRPr lang="es-AR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 10"/>
          <p:cNvSpPr/>
          <p:nvPr/>
        </p:nvSpPr>
        <p:spPr>
          <a:xfrm>
            <a:off x="418680" y="0"/>
            <a:ext cx="8375400" cy="2018520"/>
          </a:xfrm>
          <a:prstGeom prst="rect">
            <a:avLst/>
          </a:prstGeom>
          <a:ln w="9360">
            <a:solidFill>
              <a:srgbClr val="E6F0E5"/>
            </a:solidFill>
            <a:miter/>
          </a:ln>
          <a:effectLst>
            <a:outerShdw blurRad="50760" dist="37674" dir="2700000" rotWithShape="0">
              <a:srgbClr val="D9D9D9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Rectangle 12"/>
          <p:cNvSpPr/>
          <p:nvPr/>
        </p:nvSpPr>
        <p:spPr>
          <a:xfrm>
            <a:off x="425160" y="0"/>
            <a:ext cx="8366400" cy="2011320"/>
          </a:xfrm>
          <a:prstGeom prst="rect">
            <a:avLst/>
          </a:prstGeom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Rectangle 14"/>
          <p:cNvSpPr/>
          <p:nvPr/>
        </p:nvSpPr>
        <p:spPr>
          <a:xfrm>
            <a:off x="374040" y="787320"/>
            <a:ext cx="95760" cy="70380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836640" y="548640"/>
            <a:ext cx="7625880" cy="117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000" b="0" strike="noStrike" spc="-1">
                <a:solidFill>
                  <a:srgbClr val="000000"/>
                </a:solidFill>
                <a:latin typeface="Avenir Next LT Pro"/>
              </a:rPr>
              <a:t>Click to edit Master title style</a:t>
            </a:r>
            <a:endParaRPr lang="es-AR" sz="3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836640" y="2372760"/>
            <a:ext cx="370296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lang="es-AR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836640" y="3203640"/>
            <a:ext cx="3702960" cy="2968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lang="es-AR" sz="1800" b="0" strike="noStrike" spc="-1">
              <a:solidFill>
                <a:srgbClr val="000000"/>
              </a:solidFill>
              <a:latin typeface="Avenir Next LT Pro"/>
            </a:endParaRPr>
          </a:p>
          <a:p>
            <a:pPr marL="514440" lvl="1" indent="-171360">
              <a:lnSpc>
                <a:spcPct val="11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Avenir Next LT Pro"/>
              </a:rPr>
              <a:t>Second level</a:t>
            </a:r>
            <a:endParaRPr lang="es-AR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857160" lvl="2" indent="-171360">
              <a:lnSpc>
                <a:spcPct val="11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Avenir Next LT Pro"/>
              </a:rPr>
              <a:t>Third level</a:t>
            </a:r>
            <a:endParaRPr lang="es-AR" sz="1350" b="0" strike="noStrike" spc="-1">
              <a:solidFill>
                <a:srgbClr val="000000"/>
              </a:solidFill>
              <a:latin typeface="Avenir Next LT Pro"/>
            </a:endParaRPr>
          </a:p>
          <a:p>
            <a:pPr marL="1200240" lvl="3" indent="-171360">
              <a:lnSpc>
                <a:spcPct val="11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Avenir Next LT Pro"/>
              </a:rPr>
              <a:t>Fourth level</a:t>
            </a:r>
            <a:endParaRPr lang="es-AR" sz="1350" b="0" strike="noStrike" spc="-1">
              <a:solidFill>
                <a:srgbClr val="000000"/>
              </a:solidFill>
              <a:latin typeface="Avenir Next LT Pro"/>
            </a:endParaRPr>
          </a:p>
          <a:p>
            <a:pPr marL="1542960" lvl="4" indent="-171360">
              <a:lnSpc>
                <a:spcPct val="11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Avenir Next LT Pro"/>
              </a:rPr>
              <a:t>Fifth level</a:t>
            </a:r>
            <a:endParaRPr lang="es-AR" sz="135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4759560" y="2372760"/>
            <a:ext cx="370296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11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lang="es-AR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8" name="PlaceHolder 5"/>
          <p:cNvSpPr>
            <a:spLocks noGrp="1"/>
          </p:cNvSpPr>
          <p:nvPr>
            <p:ph type="body"/>
          </p:nvPr>
        </p:nvSpPr>
        <p:spPr>
          <a:xfrm>
            <a:off x="4759560" y="3203640"/>
            <a:ext cx="3702960" cy="2968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lang="es-AR" sz="1800" b="0" strike="noStrike" spc="-1">
              <a:solidFill>
                <a:srgbClr val="000000"/>
              </a:solidFill>
              <a:latin typeface="Avenir Next LT Pro"/>
            </a:endParaRPr>
          </a:p>
          <a:p>
            <a:pPr marL="514440" lvl="1" indent="-171360">
              <a:lnSpc>
                <a:spcPct val="11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Avenir Next LT Pro"/>
              </a:rPr>
              <a:t>Second level</a:t>
            </a:r>
            <a:endParaRPr lang="es-AR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857160" lvl="2" indent="-171360">
              <a:lnSpc>
                <a:spcPct val="11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Avenir Next LT Pro"/>
              </a:rPr>
              <a:t>Third level</a:t>
            </a:r>
            <a:endParaRPr lang="es-AR" sz="1350" b="0" strike="noStrike" spc="-1">
              <a:solidFill>
                <a:srgbClr val="000000"/>
              </a:solidFill>
              <a:latin typeface="Avenir Next LT Pro"/>
            </a:endParaRPr>
          </a:p>
          <a:p>
            <a:pPr marL="1200240" lvl="3" indent="-171360">
              <a:lnSpc>
                <a:spcPct val="11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Avenir Next LT Pro"/>
              </a:rPr>
              <a:t>Fourth level</a:t>
            </a:r>
            <a:endParaRPr lang="es-AR" sz="1350" b="0" strike="noStrike" spc="-1">
              <a:solidFill>
                <a:srgbClr val="000000"/>
              </a:solidFill>
              <a:latin typeface="Avenir Next LT Pro"/>
            </a:endParaRPr>
          </a:p>
          <a:p>
            <a:pPr marL="1542960" lvl="4" indent="-171360">
              <a:lnSpc>
                <a:spcPct val="11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Avenir Next LT Pro"/>
              </a:rPr>
              <a:t>Fifth level</a:t>
            </a:r>
            <a:endParaRPr lang="es-AR" sz="135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9" name="PlaceHolder 6"/>
          <p:cNvSpPr>
            <a:spLocks noGrp="1"/>
          </p:cNvSpPr>
          <p:nvPr>
            <p:ph type="dt" idx="28"/>
          </p:nvPr>
        </p:nvSpPr>
        <p:spPr>
          <a:xfrm>
            <a:off x="8366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Avenir Next LT Pro"/>
              </a:rPr>
              <a:t>&lt;fecha/hora&gt;</a:t>
            </a:r>
            <a:endParaRPr lang="es-AR" sz="900" b="0" strike="noStrike" spc="-1">
              <a:latin typeface="Times New Roman"/>
            </a:endParaRPr>
          </a:p>
        </p:txBody>
      </p:sp>
      <p:sp>
        <p:nvSpPr>
          <p:cNvPr id="470" name="PlaceHolder 7"/>
          <p:cNvSpPr>
            <a:spLocks noGrp="1"/>
          </p:cNvSpPr>
          <p:nvPr>
            <p:ph type="ftr" idx="29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s-AR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AR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71" name="PlaceHolder 8"/>
          <p:cNvSpPr>
            <a:spLocks noGrp="1"/>
          </p:cNvSpPr>
          <p:nvPr>
            <p:ph type="sldNum" idx="30"/>
          </p:nvPr>
        </p:nvSpPr>
        <p:spPr>
          <a:xfrm>
            <a:off x="640548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12FC4C5-5F7C-4C78-827B-DA356CD13F73}" type="slidenum">
              <a:rPr lang="en-US" sz="900" b="0" strike="noStrike" spc="-1">
                <a:solidFill>
                  <a:srgbClr val="8B8B8B"/>
                </a:solidFill>
                <a:latin typeface="Avenir Next LT Pro"/>
              </a:rPr>
              <a:t>‹Nº›</a:t>
            </a:fld>
            <a:endParaRPr lang="es-AR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clarin.com/economia/pobreza-argentina-llego-39-2-_0_OJBQprk1VJ.html" TargetMode="External"/><Relationship Id="rId1" Type="http://schemas.openxmlformats.org/officeDocument/2006/relationships/slideLayout" Target="../slideLayouts/slideLayout8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a%C3%ADs_desarrollado" TargetMode="External"/><Relationship Id="rId2" Type="http://schemas.openxmlformats.org/officeDocument/2006/relationships/hyperlink" Target="https://es.wikipedia.org/wiki/Anexo:Pa%C3%ADses_por_%C3%ADndice_de_desarrollo_humano#cite_note-5" TargetMode="External"/><Relationship Id="rId1" Type="http://schemas.openxmlformats.org/officeDocument/2006/relationships/slideLayout" Target="../slideLayouts/slideLayout98.xml"/><Relationship Id="rId6" Type="http://schemas.openxmlformats.org/officeDocument/2006/relationships/image" Target="../media/image20.png"/><Relationship Id="rId5" Type="http://schemas.openxmlformats.org/officeDocument/2006/relationships/hyperlink" Target="https://es.wikipedia.org/wiki/Pa%C3%ADs_subdesarrollado" TargetMode="External"/><Relationship Id="rId4" Type="http://schemas.openxmlformats.org/officeDocument/2006/relationships/hyperlink" Target="https://es.wikipedia.org/wiki/Pa%C3%ADs_en_v%C3%ADas_de_desarroll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749880" y="188640"/>
            <a:ext cx="7156440" cy="2457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2900" lvl="0" indent="-342900" algn="ctr" fontAlgn="base">
              <a:buFont typeface="Arial" panose="020B0604020202020204" pitchFamily="34" charset="0"/>
              <a:buChar char="●"/>
            </a:pPr>
            <a:r>
              <a:rPr lang="es-AR" sz="6000" b="1" i="1" strike="noStrike" spc="-1" dirty="0">
                <a:solidFill>
                  <a:schemeClr val="accent1"/>
                </a:solidFill>
                <a:latin typeface="Comic Sans MS"/>
              </a:rPr>
              <a:t>  </a:t>
            </a:r>
            <a:br>
              <a:rPr sz="6000" dirty="0"/>
            </a:br>
            <a:r>
              <a:rPr lang="es-ES" sz="3600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Análisis de las condiciones de vida de la población argentina: indicadores socioeconómicos. </a:t>
            </a:r>
            <a:br>
              <a:rPr lang="es-AR" sz="3600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Symbols"/>
                <a:ea typeface="Noto Sans Symbols"/>
                <a:cs typeface="Noto Sans Symbols"/>
              </a:rPr>
            </a:br>
            <a:r>
              <a:rPr lang="es-ES" sz="3600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Comparación de las desigualdades territoriales: el proceso de conformación de asimetrías en las regiones argentinas.</a:t>
            </a:r>
            <a:endParaRPr lang="es-AR" sz="3600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Symbols"/>
              <a:ea typeface="Noto Sans Symbols"/>
              <a:cs typeface="Noto Sans Symbol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1187640" y="126864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s-AR" sz="3600" b="0" strike="noStrike" spc="-1">
                <a:solidFill>
                  <a:schemeClr val="accent1"/>
                </a:solidFill>
                <a:latin typeface="Trebuchet MS"/>
              </a:rPr>
              <a:t>INCLUSIÓN SOCIAL.</a:t>
            </a:r>
            <a:endParaRPr lang="es-A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533" name="6 Marcador de contenido" descr="descarga.jpg"/>
          <p:cNvPicPr/>
          <p:nvPr/>
        </p:nvPicPr>
        <p:blipFill>
          <a:blip r:embed="rId2"/>
          <a:stretch/>
        </p:blipFill>
        <p:spPr>
          <a:xfrm>
            <a:off x="3132000" y="2277000"/>
            <a:ext cx="2736000" cy="2736000"/>
          </a:xfrm>
          <a:prstGeom prst="rect">
            <a:avLst/>
          </a:prstGeom>
          <a:ln w="0">
            <a:noFill/>
          </a:ln>
        </p:spPr>
      </p:pic>
      <p:sp>
        <p:nvSpPr>
          <p:cNvPr id="534" name="4 CuadroTexto"/>
          <p:cNvSpPr/>
          <p:nvPr/>
        </p:nvSpPr>
        <p:spPr>
          <a:xfrm>
            <a:off x="502920" y="4577760"/>
            <a:ext cx="8640720" cy="179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latin typeface="Comic Sans MS"/>
              </a:rPr>
              <a:t> Es el proceso que revierte la exclusión social generando recursos y oportunidades para la integración de todos en la vida económica, social y cultural.</a:t>
            </a:r>
            <a:endParaRPr lang="es-A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5 Imagen" descr="images (6).jpg"/>
          <p:cNvPicPr/>
          <p:nvPr/>
        </p:nvPicPr>
        <p:blipFill>
          <a:blip r:embed="rId2"/>
          <a:stretch/>
        </p:blipFill>
        <p:spPr>
          <a:xfrm>
            <a:off x="2051640" y="3573000"/>
            <a:ext cx="4824000" cy="2634120"/>
          </a:xfrm>
          <a:prstGeom prst="rect">
            <a:avLst/>
          </a:prstGeom>
          <a:ln w="0">
            <a:noFill/>
          </a:ln>
        </p:spPr>
      </p:pic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s-AR" sz="3600" b="0" strike="noStrike" spc="-1">
                <a:solidFill>
                  <a:schemeClr val="accent1"/>
                </a:solidFill>
                <a:latin typeface="Trebuchet MS"/>
              </a:rPr>
              <a:t>La Exclusión social..</a:t>
            </a:r>
            <a:endParaRPr lang="es-A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37" name="6 CuadroTexto"/>
          <p:cNvSpPr/>
          <p:nvPr/>
        </p:nvSpPr>
        <p:spPr>
          <a:xfrm>
            <a:off x="539640" y="1268640"/>
            <a:ext cx="8352720" cy="22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latin typeface="Trebuchet MS"/>
              </a:rPr>
              <a:t>La sociedad no genera condiciones para evitar que algunas personas o sectores sociales tengan desventajas basadas en género, edad, ubicación, etc. Repasemos acciones de Inclusión Social….</a:t>
            </a:r>
            <a:endParaRPr lang="es-A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1258200" y="2565000"/>
            <a:ext cx="6595200" cy="1822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s-AR" sz="4000" b="0" strike="noStrike" spc="-1" dirty="0">
                <a:solidFill>
                  <a:schemeClr val="accent1"/>
                </a:solidFill>
                <a:latin typeface="Comic Sans MS"/>
              </a:rPr>
              <a:t>PARA CONOCER, MEDIR E INTERPRETAR LAS</a:t>
            </a:r>
            <a:br>
              <a:rPr sz="4000" dirty="0"/>
            </a:br>
            <a:r>
              <a:rPr lang="es-AR" sz="4000" b="0" strike="noStrike" spc="-1" dirty="0">
                <a:solidFill>
                  <a:schemeClr val="accent1"/>
                </a:solidFill>
                <a:latin typeface="Comic Sans MS"/>
              </a:rPr>
              <a:t>CONDICIONES DE VIDA</a:t>
            </a:r>
            <a:br>
              <a:rPr lang="es-AR" sz="4000" b="0" strike="noStrike" spc="-1" dirty="0">
                <a:solidFill>
                  <a:schemeClr val="accent1"/>
                </a:solidFill>
                <a:latin typeface="Comic Sans MS"/>
              </a:rPr>
            </a:br>
            <a:r>
              <a:rPr lang="es-AR" sz="4000" b="0" strike="noStrike" spc="-1" dirty="0">
                <a:solidFill>
                  <a:schemeClr val="accent1"/>
                </a:solidFill>
                <a:latin typeface="Comic Sans MS"/>
              </a:rPr>
              <a:t>hay diferentes METODOLOGÍAS</a:t>
            </a:r>
            <a:endParaRPr lang="es-AR" sz="4000" b="0" strike="noStrike" spc="-1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323640" y="404640"/>
            <a:ext cx="8460000" cy="1143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</a:pPr>
            <a:r>
              <a:rPr lang="es-AR" sz="2700" b="0" strike="noStrike" spc="-1">
                <a:solidFill>
                  <a:schemeClr val="accent1"/>
                </a:solidFill>
                <a:latin typeface="Trebuchet MS"/>
              </a:rPr>
              <a:t>Entre los métodos para medir la pobreza se encuentran los </a:t>
            </a:r>
            <a:r>
              <a:rPr lang="es-AR" sz="2700" b="1" strike="noStrike" spc="-1">
                <a:solidFill>
                  <a:schemeClr val="accent1"/>
                </a:solidFill>
                <a:latin typeface="Trebuchet MS"/>
              </a:rPr>
              <a:t>estadísticos</a:t>
            </a:r>
            <a:r>
              <a:rPr lang="es-AR" sz="2700" b="0" strike="noStrike" spc="-1">
                <a:solidFill>
                  <a:schemeClr val="accent1"/>
                </a:solidFill>
                <a:latin typeface="Trebuchet MS"/>
              </a:rPr>
              <a:t>, y entre ellos están muy difundidos dos tipos:</a:t>
            </a:r>
            <a:br>
              <a:rPr sz="3600"/>
            </a:br>
            <a:endParaRPr lang="es-AR" sz="27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22680" y="2352960"/>
            <a:ext cx="4427640" cy="1863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25000" lnSpcReduction="20000"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16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marL="457200" lvl="1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s-AR" sz="7600" b="1" strike="noStrike" spc="-1">
                <a:solidFill>
                  <a:srgbClr val="404040"/>
                </a:solidFill>
                <a:latin typeface="Trebuchet MS"/>
              </a:rPr>
              <a:t>Ingreso: como una medida de bienestar. Un ejemplo es la línea de pobreza, que tiene en cuenta la capacidad de comprar de un conjunto de bienes y servicios considerados básicos</a:t>
            </a:r>
            <a:r>
              <a:rPr lang="es-AR" sz="10800" b="1" strike="noStrike" spc="-1">
                <a:solidFill>
                  <a:srgbClr val="404040"/>
                </a:solidFill>
                <a:latin typeface="Trebuchet MS"/>
              </a:rPr>
              <a:t>;</a:t>
            </a:r>
            <a:endParaRPr lang="es-AR" sz="108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112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112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544" name="6 Marcador de contenido" descr="descarga.jpg"/>
          <p:cNvPicPr/>
          <p:nvPr/>
        </p:nvPicPr>
        <p:blipFill>
          <a:blip r:embed="rId2"/>
          <a:stretch/>
        </p:blipFill>
        <p:spPr>
          <a:xfrm>
            <a:off x="921600" y="3465360"/>
            <a:ext cx="2466720" cy="1847520"/>
          </a:xfrm>
          <a:prstGeom prst="rect">
            <a:avLst/>
          </a:prstGeom>
          <a:ln w="0">
            <a:noFill/>
          </a:ln>
        </p:spPr>
      </p:pic>
      <p:sp>
        <p:nvSpPr>
          <p:cNvPr id="545" name="PlaceHolder 3"/>
          <p:cNvSpPr>
            <a:spLocks noGrp="1"/>
          </p:cNvSpPr>
          <p:nvPr>
            <p:ph/>
          </p:nvPr>
        </p:nvSpPr>
        <p:spPr>
          <a:xfrm>
            <a:off x="4531320" y="997200"/>
            <a:ext cx="4571640" cy="2304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25000" lnSpcReduction="20000"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AR" sz="2400" b="0" strike="noStrike" spc="-1">
                <a:solidFill>
                  <a:srgbClr val="404040"/>
                </a:solidFill>
                <a:latin typeface="Trebuchet MS"/>
              </a:rPr>
              <a:t>;</a:t>
            </a: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80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s-AR" sz="8000" b="1" strike="noStrike" spc="-1">
                <a:solidFill>
                  <a:srgbClr val="404040"/>
                </a:solidFill>
                <a:latin typeface="Trebuchet MS"/>
              </a:rPr>
              <a:t>Indicadores: </a:t>
            </a:r>
            <a:r>
              <a:rPr lang="es-AR" sz="8000" b="0" strike="noStrike" spc="-1">
                <a:solidFill>
                  <a:srgbClr val="404040"/>
                </a:solidFill>
                <a:latin typeface="Trebuchet MS"/>
              </a:rPr>
              <a:t>dan cuenta de las condiciones generales y de mediano y largo plazo que determinan las condiciones de vida, como el acceso a la educación, etc.</a:t>
            </a: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112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24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546" name="7 Marcador de contenido" descr="40679.jpg"/>
          <p:cNvPicPr/>
          <p:nvPr/>
        </p:nvPicPr>
        <p:blipFill>
          <a:blip r:embed="rId3"/>
          <a:stretch/>
        </p:blipFill>
        <p:spPr>
          <a:xfrm>
            <a:off x="3940560" y="2908080"/>
            <a:ext cx="2944080" cy="2962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0" y="260640"/>
            <a:ext cx="8457840" cy="99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s-AR" sz="3200" b="0" strike="noStrike" spc="-1">
                <a:solidFill>
                  <a:schemeClr val="accent1"/>
                </a:solidFill>
                <a:latin typeface="Trebuchet MS"/>
              </a:rPr>
              <a:t> Existen los INDICADORES</a:t>
            </a:r>
            <a:endParaRPr lang="es-AR" sz="32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548" name="6 Marcador de contenido" descr="images (7).jpg"/>
          <p:cNvPicPr/>
          <p:nvPr/>
        </p:nvPicPr>
        <p:blipFill>
          <a:blip r:embed="rId2"/>
          <a:stretch/>
        </p:blipFill>
        <p:spPr>
          <a:xfrm>
            <a:off x="2411640" y="3789000"/>
            <a:ext cx="4032000" cy="2482200"/>
          </a:xfrm>
          <a:prstGeom prst="rect">
            <a:avLst/>
          </a:prstGeom>
          <a:ln w="0">
            <a:noFill/>
          </a:ln>
        </p:spPr>
      </p:pic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571320" y="1357200"/>
            <a:ext cx="7600680" cy="257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AR" sz="2400" b="0" strike="noStrike" spc="-1">
                <a:solidFill>
                  <a:srgbClr val="404040"/>
                </a:solidFill>
                <a:latin typeface="Comic Sans MS"/>
              </a:rPr>
              <a:t>Éstos métodos estadísticos para medir aspectos de la realidad y procesarlos como un dato.  Sirviendo de base y guía para la formulación y monitoreo de políticas públicas y privadas.</a:t>
            </a:r>
            <a:endParaRPr lang="es-AR" sz="24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AR" sz="2400" b="0" strike="noStrike" spc="-1">
                <a:solidFill>
                  <a:srgbClr val="404040"/>
                </a:solidFill>
                <a:latin typeface="Comic Sans MS"/>
              </a:rPr>
              <a:t>Se construyen por encuestas de organismos públicos, privados o censos.</a:t>
            </a:r>
            <a:endParaRPr lang="es-AR" sz="24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20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s-AR" sz="4000" b="0" strike="noStrike" spc="-1">
                <a:solidFill>
                  <a:schemeClr val="accent1"/>
                </a:solidFill>
                <a:latin typeface="Trebuchet MS"/>
              </a:rPr>
              <a:t>NBI EN LA ARGENTINA</a:t>
            </a:r>
            <a:endParaRPr lang="es-AR" sz="40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-756720" y="908640"/>
            <a:ext cx="4752000" cy="90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9000"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es-AR" sz="5400" b="0" strike="noStrike" spc="-1">
                <a:solidFill>
                  <a:schemeClr val="accent1"/>
                </a:solidFill>
                <a:latin typeface="Trebuchet MS"/>
              </a:rPr>
              <a:t>NBI</a:t>
            </a:r>
            <a:endParaRPr lang="es-AR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755640" y="1745280"/>
            <a:ext cx="8208720" cy="4248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AR" sz="1800" b="0" strike="noStrike" spc="-1">
                <a:solidFill>
                  <a:srgbClr val="808080"/>
                </a:solidFill>
                <a:latin typeface="Trebuchet MS"/>
              </a:rPr>
              <a:t>* </a:t>
            </a:r>
            <a:r>
              <a:rPr lang="es-AR" sz="2800" b="0" strike="noStrike" spc="-1">
                <a:solidFill>
                  <a:srgbClr val="808080"/>
                </a:solidFill>
                <a:latin typeface="Comic Sans MS"/>
              </a:rPr>
              <a:t>Surge en 1984 y es el indicador de NECESIDADES BASICAS INSATISFECHAS </a:t>
            </a:r>
            <a:endParaRPr lang="es-AR" sz="2800" b="0" strike="noStrike" spc="-1">
              <a:latin typeface="Arial"/>
            </a:endParaRPr>
          </a:p>
          <a:p>
            <a:pPr indent="0"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AR" sz="2800" b="0" strike="noStrike" spc="-1">
                <a:solidFill>
                  <a:srgbClr val="808080"/>
                </a:solidFill>
                <a:latin typeface="Comic Sans MS"/>
              </a:rPr>
              <a:t>* Se llevo acabo en cada censo nacional </a:t>
            </a:r>
            <a:endParaRPr lang="es-AR" sz="2800" b="0" strike="noStrike" spc="-1">
              <a:latin typeface="Arial"/>
            </a:endParaRPr>
          </a:p>
          <a:p>
            <a:pPr indent="0"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AR" sz="2800" b="0" strike="noStrike" spc="-1">
                <a:solidFill>
                  <a:srgbClr val="808080"/>
                </a:solidFill>
                <a:latin typeface="Comic Sans MS"/>
              </a:rPr>
              <a:t>* Es un indicador que mide la pobreza de los hogares a partir de la identificación de ciertos umbrales de privaciones de bienes, recursos y oportunidades ocupacionales de acceso a servicios </a:t>
            </a:r>
            <a:endParaRPr lang="es-A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buNone/>
            </a:pPr>
            <a:endParaRPr lang="es-A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subTitle"/>
          </p:nvPr>
        </p:nvSpPr>
        <p:spPr>
          <a:xfrm>
            <a:off x="1130760" y="4050720"/>
            <a:ext cx="5826240" cy="109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buNone/>
            </a:pPr>
            <a:endParaRPr lang="es-AR" sz="3200" b="0" strike="noStrike" spc="-1">
              <a:latin typeface="Arial"/>
            </a:endParaRPr>
          </a:p>
        </p:txBody>
      </p:sp>
      <p:pic>
        <p:nvPicPr>
          <p:cNvPr id="555" name="Imagen 554"/>
          <p:cNvPicPr/>
          <p:nvPr/>
        </p:nvPicPr>
        <p:blipFill>
          <a:blip r:embed="rId2"/>
          <a:stretch/>
        </p:blipFill>
        <p:spPr>
          <a:xfrm>
            <a:off x="26280" y="942840"/>
            <a:ext cx="9143640" cy="5011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80D8CC4-6E80-79F5-79C7-37823CB25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86" y="1572768"/>
            <a:ext cx="8094351" cy="35661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7 Imagen" descr="descarga (1).jpg"/>
          <p:cNvPicPr/>
          <p:nvPr/>
        </p:nvPicPr>
        <p:blipFill>
          <a:blip r:embed="rId2"/>
          <a:stretch/>
        </p:blipFill>
        <p:spPr>
          <a:xfrm>
            <a:off x="1619640" y="2205000"/>
            <a:ext cx="5625000" cy="3777120"/>
          </a:xfrm>
          <a:prstGeom prst="rect">
            <a:avLst/>
          </a:prstGeom>
          <a:ln w="0">
            <a:noFill/>
          </a:ln>
        </p:spPr>
      </p:pic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</a:pPr>
            <a:r>
              <a:rPr lang="es-AR" sz="3600" b="0" strike="noStrike" spc="-1">
                <a:solidFill>
                  <a:schemeClr val="accent1"/>
                </a:solidFill>
                <a:latin typeface="Trebuchet MS"/>
              </a:rPr>
              <a:t>Las características que se tiene en cuenta para el NBI en los hogares son:</a:t>
            </a:r>
            <a:endParaRPr lang="es-A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3348000" y="256500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AR" sz="2400" b="0" strike="noStrike" spc="-1">
                <a:solidFill>
                  <a:srgbClr val="404040"/>
                </a:solidFill>
                <a:latin typeface="Comic Sans MS"/>
              </a:rPr>
              <a:t>     Viviendas precarias</a:t>
            </a:r>
            <a:endParaRPr lang="es-AR" sz="24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397080" y="1700640"/>
            <a:ext cx="8746560" cy="200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s-AR" sz="4800" b="0" strike="noStrike" spc="-1">
                <a:solidFill>
                  <a:schemeClr val="accent1"/>
                </a:solidFill>
                <a:latin typeface="Comic Sans MS"/>
              </a:rPr>
              <a:t>Miradas sobre el desarrollo</a:t>
            </a:r>
            <a:br>
              <a:rPr sz="4800"/>
            </a:br>
            <a:r>
              <a:rPr lang="es-AR" sz="4800" b="0" strike="noStrike" spc="-1">
                <a:solidFill>
                  <a:schemeClr val="accent1"/>
                </a:solidFill>
                <a:latin typeface="Comic Sans MS"/>
              </a:rPr>
              <a:t> y las condiciones de vida</a:t>
            </a:r>
            <a:endParaRPr lang="es-AR" sz="4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:p15="http://schemas.microsoft.com/office/powerpoint/2012/main" xmlns="">
      <p:transition spd="slow" advTm="4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/>
          </p:nvPr>
        </p:nvSpPr>
        <p:spPr>
          <a:xfrm>
            <a:off x="366120" y="85716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AR" sz="2400" b="0" strike="noStrike" spc="-1">
                <a:solidFill>
                  <a:srgbClr val="404040"/>
                </a:solidFill>
                <a:latin typeface="Trebuchet MS"/>
              </a:rPr>
              <a:t>Carencias sanitarias </a:t>
            </a:r>
          </a:p>
        </p:txBody>
      </p:sp>
      <p:sp>
        <p:nvSpPr>
          <p:cNvPr id="561" name="PlaceHolder 2"/>
          <p:cNvSpPr>
            <a:spLocks noGrp="1"/>
          </p:cNvSpPr>
          <p:nvPr>
            <p:ph/>
          </p:nvPr>
        </p:nvSpPr>
        <p:spPr>
          <a:xfrm>
            <a:off x="4644000" y="332640"/>
            <a:ext cx="4499640" cy="1944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AR" sz="2400" b="0" strike="noStrike" spc="-1">
                <a:solidFill>
                  <a:srgbClr val="404040"/>
                </a:solidFill>
                <a:latin typeface="Comic Sans MS"/>
              </a:rPr>
              <a:t>Inasistencia Escolar: hogares en donde al menos 1 niño no asiste a la escuela </a:t>
            </a:r>
            <a:endParaRPr lang="es-AR" sz="24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562" name="Imagen 561"/>
          <p:cNvPicPr/>
          <p:nvPr/>
        </p:nvPicPr>
        <p:blipFill>
          <a:blip r:embed="rId2"/>
          <a:stretch/>
        </p:blipFill>
        <p:spPr>
          <a:xfrm>
            <a:off x="270000" y="2160000"/>
            <a:ext cx="3510000" cy="2160000"/>
          </a:xfrm>
          <a:prstGeom prst="rect">
            <a:avLst/>
          </a:prstGeom>
          <a:ln w="0">
            <a:noFill/>
          </a:ln>
        </p:spPr>
      </p:pic>
      <p:pic>
        <p:nvPicPr>
          <p:cNvPr id="563" name="Imagen 562"/>
          <p:cNvPicPr/>
          <p:nvPr/>
        </p:nvPicPr>
        <p:blipFill>
          <a:blip r:embed="rId3"/>
          <a:stretch/>
        </p:blipFill>
        <p:spPr>
          <a:xfrm>
            <a:off x="4849200" y="2350800"/>
            <a:ext cx="3790800" cy="2149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4 Marcador de contenido" descr="images.jpg"/>
          <p:cNvPicPr/>
          <p:nvPr/>
        </p:nvPicPr>
        <p:blipFill>
          <a:blip r:embed="rId2"/>
          <a:stretch/>
        </p:blipFill>
        <p:spPr>
          <a:xfrm>
            <a:off x="5652000" y="3767400"/>
            <a:ext cx="3635640" cy="3090240"/>
          </a:xfrm>
          <a:prstGeom prst="rect">
            <a:avLst/>
          </a:prstGeom>
          <a:ln w="0">
            <a:noFill/>
          </a:ln>
        </p:spPr>
      </p:pic>
      <p:sp>
        <p:nvSpPr>
          <p:cNvPr id="541" name="PlaceHolder 1"/>
          <p:cNvSpPr>
            <a:spLocks noGrp="1"/>
          </p:cNvSpPr>
          <p:nvPr>
            <p:ph/>
          </p:nvPr>
        </p:nvSpPr>
        <p:spPr>
          <a:xfrm>
            <a:off x="219600" y="260640"/>
            <a:ext cx="6512400" cy="472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25000" lnSpcReduction="20000"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</a:pPr>
            <a:endParaRPr lang="es-AR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</a:pPr>
            <a:endParaRPr lang="es-AR" sz="11200" b="0" strike="noStrike" spc="-1" dirty="0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112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s-AR" sz="11200" b="0" strike="noStrike" spc="-1" dirty="0">
                <a:solidFill>
                  <a:srgbClr val="404040"/>
                </a:solidFill>
                <a:latin typeface="Comic Sans MS"/>
              </a:rPr>
              <a:t>La </a:t>
            </a:r>
            <a:r>
              <a:rPr lang="es-AR" sz="11200" b="0" strike="noStrike" spc="-1" dirty="0">
                <a:solidFill>
                  <a:schemeClr val="accent2">
                    <a:lumMod val="75000"/>
                    <a:lumOff val="25000"/>
                  </a:schemeClr>
                </a:solidFill>
                <a:latin typeface="Comic Sans MS"/>
              </a:rPr>
              <a:t>pobreza</a:t>
            </a:r>
            <a:r>
              <a:rPr lang="es-AR" sz="11200" b="0" strike="noStrike" spc="-1" dirty="0">
                <a:solidFill>
                  <a:srgbClr val="404040"/>
                </a:solidFill>
                <a:latin typeface="Comic Sans MS"/>
              </a:rPr>
              <a:t> es uno de los principales aspectos que se tienen en cuenta para considerar cómo son las condiciones de la vida de una población.</a:t>
            </a:r>
            <a:endParaRPr lang="es-AR" sz="112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s-AR" sz="11200" b="0" strike="noStrike" spc="-1" dirty="0">
                <a:solidFill>
                  <a:srgbClr val="404040"/>
                </a:solidFill>
                <a:latin typeface="Comic Sans MS"/>
              </a:rPr>
              <a:t>Se define como el acceso        	insuficiente e inadecuado a 	recursos considerados básico e 	imprescindibles para el bienestar 	humano.</a:t>
            </a:r>
            <a:endParaRPr lang="es-AR" sz="11200" b="0" strike="noStrike" spc="-1" dirty="0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AR" sz="11200" b="0" strike="noStrike" spc="-1" dirty="0">
                <a:solidFill>
                  <a:srgbClr val="404040"/>
                </a:solidFill>
                <a:latin typeface="Comic Sans MS"/>
              </a:rPr>
              <a:t> </a:t>
            </a:r>
            <a:endParaRPr lang="es-AR" sz="112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99756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836640" y="548640"/>
            <a:ext cx="7625880" cy="1179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txBody>
          <a:bodyPr anchor="ctr">
            <a:norm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s-AR" sz="2400" b="0" strike="noStrike" spc="-1">
                <a:solidFill>
                  <a:srgbClr val="000000"/>
                </a:solidFill>
                <a:latin typeface="Avenir Next LT Pro"/>
              </a:rPr>
              <a:t>FORMAS DE MEDIR LA POBREZA E INDIGENCIA</a:t>
            </a:r>
          </a:p>
        </p:txBody>
      </p:sp>
      <p:sp>
        <p:nvSpPr>
          <p:cNvPr id="565" name="PlaceHolder 2"/>
          <p:cNvSpPr>
            <a:spLocks noGrp="1"/>
          </p:cNvSpPr>
          <p:nvPr>
            <p:ph/>
          </p:nvPr>
        </p:nvSpPr>
        <p:spPr>
          <a:xfrm>
            <a:off x="836640" y="2477880"/>
            <a:ext cx="3702960" cy="3693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txBody>
          <a:bodyPr anchor="t">
            <a:normAutofit fontScale="98500"/>
          </a:bodyPr>
          <a:lstStyle/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729" b="0" strike="noStrike" spc="-1">
                <a:solidFill>
                  <a:srgbClr val="000000"/>
                </a:solidFill>
                <a:latin typeface="Avenir Next LT Pro"/>
              </a:rPr>
              <a:t>CBA: canasta básica alimentaria (incluye solo alimentos)</a:t>
            </a:r>
          </a:p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729" b="0" strike="noStrike" spc="-1">
                <a:solidFill>
                  <a:srgbClr val="000000"/>
                </a:solidFill>
                <a:latin typeface="Avenir Next LT Pro"/>
              </a:rPr>
              <a:t> CBT: canasta básica total (incluye además de los alimentos , salud , educación y vivienda)</a:t>
            </a:r>
          </a:p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729" b="0" strike="noStrike" spc="-1">
                <a:solidFill>
                  <a:srgbClr val="000000"/>
                </a:solidFill>
                <a:latin typeface="Avenir Next LT Pro"/>
              </a:rPr>
              <a:t>NBI necesidades básicas insatisfechas se relaciona  con la vivienda y sus habitantes: Hacinamiento, viviendas inconvenientes, condiciones sanitarias, asistencia escolar e incapacidad de subsistencia</a:t>
            </a:r>
          </a:p>
          <a:p>
            <a:pPr marL="171360" indent="0">
              <a:lnSpc>
                <a:spcPct val="11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s-AR" sz="2100" b="0" strike="noStrike" spc="-1">
              <a:solidFill>
                <a:srgbClr val="000000"/>
              </a:solidFill>
              <a:latin typeface="Avenir Next LT Pro"/>
            </a:endParaRPr>
          </a:p>
          <a:p>
            <a:pPr indent="0">
              <a:lnSpc>
                <a:spcPct val="11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s-AR" sz="21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566" name="Imagen 11"/>
          <p:cNvPicPr/>
          <p:nvPr/>
        </p:nvPicPr>
        <p:blipFill>
          <a:blip r:embed="rId2"/>
          <a:stretch/>
        </p:blipFill>
        <p:spPr>
          <a:xfrm>
            <a:off x="5178240" y="3908520"/>
            <a:ext cx="3200040" cy="1808640"/>
          </a:xfrm>
          <a:prstGeom prst="rect">
            <a:avLst/>
          </a:prstGeom>
          <a:ln w="0">
            <a:noFill/>
          </a:ln>
        </p:spPr>
      </p:pic>
      <p:sp>
        <p:nvSpPr>
          <p:cNvPr id="567" name="PlaceHolder 3"/>
          <p:cNvSpPr>
            <a:spLocks noGrp="1"/>
          </p:cNvSpPr>
          <p:nvPr>
            <p:ph/>
          </p:nvPr>
        </p:nvSpPr>
        <p:spPr>
          <a:xfrm>
            <a:off x="4759560" y="2477880"/>
            <a:ext cx="3702960" cy="3693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100" b="0" strike="noStrike" spc="-1">
                <a:solidFill>
                  <a:srgbClr val="000000"/>
                </a:solidFill>
                <a:latin typeface="Avenir Next LT Pro"/>
              </a:rPr>
              <a:t>Cuando la población no cubre la CBA es </a:t>
            </a:r>
            <a:r>
              <a:rPr lang="es-AR" sz="2100" b="1" strike="noStrike" spc="-1">
                <a:solidFill>
                  <a:srgbClr val="000000"/>
                </a:solidFill>
                <a:latin typeface="Avenir Next LT Pro"/>
              </a:rPr>
              <a:t>indigente</a:t>
            </a:r>
            <a:r>
              <a:rPr lang="es-AR" sz="2100" b="0" strike="noStrike" spc="-1">
                <a:solidFill>
                  <a:srgbClr val="000000"/>
                </a:solidFill>
                <a:latin typeface="Avenir Next LT Pro"/>
              </a:rPr>
              <a:t> </a:t>
            </a:r>
          </a:p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100" b="0" strike="noStrike" spc="-1">
                <a:solidFill>
                  <a:srgbClr val="000000"/>
                </a:solidFill>
                <a:latin typeface="Avenir Next LT Pro"/>
              </a:rPr>
              <a:t> Cuando no cubre la CBT es </a:t>
            </a:r>
            <a:r>
              <a:rPr lang="es-AR" sz="2100" b="1" strike="noStrike" spc="-1">
                <a:solidFill>
                  <a:srgbClr val="000000"/>
                </a:solidFill>
                <a:latin typeface="Avenir Next LT Pro"/>
              </a:rPr>
              <a:t>pobre</a:t>
            </a:r>
            <a:endParaRPr lang="es-AR" sz="21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3CB790A-15B2-258C-B12C-2EA16FB5B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30" y="237745"/>
            <a:ext cx="7967354" cy="378656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D534441-990D-8399-D4C4-069DA1F05120}"/>
              </a:ext>
            </a:extLst>
          </p:cNvPr>
          <p:cNvSpPr txBox="1"/>
          <p:nvPr/>
        </p:nvSpPr>
        <p:spPr>
          <a:xfrm>
            <a:off x="0" y="3562355"/>
            <a:ext cx="15897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DATOS OFICIALES INDEC</a:t>
            </a:r>
          </a:p>
          <a:p>
            <a:endParaRPr lang="es-AR" sz="9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12440B-B6A4-062F-AF04-6B647B25440D}"/>
              </a:ext>
            </a:extLst>
          </p:cNvPr>
          <p:cNvSpPr txBox="1"/>
          <p:nvPr/>
        </p:nvSpPr>
        <p:spPr>
          <a:xfrm>
            <a:off x="-64008" y="4398263"/>
            <a:ext cx="9290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AR" sz="16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Un </a:t>
            </a:r>
            <a:r>
              <a:rPr lang="es-AR" sz="1600" b="1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hogar de cuatro integrantes</a:t>
            </a:r>
            <a:r>
              <a:rPr lang="es-AR" sz="16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 necesitó </a:t>
            </a:r>
            <a:r>
              <a:rPr lang="es-AR" sz="1600" b="1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$964.619,82</a:t>
            </a:r>
            <a:r>
              <a:rPr lang="es-AR" sz="16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 para superar el umbral de </a:t>
            </a:r>
            <a:r>
              <a:rPr lang="es-AR" sz="1600" b="1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pobreza en septiembre de 2024</a:t>
            </a:r>
            <a:r>
              <a:rPr lang="es-AR" sz="16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: 2,6% más que el mes previo y 202% interanual. </a:t>
            </a:r>
          </a:p>
          <a:p>
            <a:pPr algn="just"/>
            <a:r>
              <a:rPr lang="es-AR" sz="16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El costo de la </a:t>
            </a:r>
            <a:r>
              <a:rPr lang="es-AR" sz="1600" b="1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Canasta Básica Total</a:t>
            </a:r>
            <a:r>
              <a:rPr lang="es-AR" sz="16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 se incrementó un </a:t>
            </a:r>
            <a:r>
              <a:rPr lang="es-AR" sz="1600" b="1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2,6%</a:t>
            </a:r>
            <a:r>
              <a:rPr lang="es-AR" sz="16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 en septiembre con respecto a agosto, mientras que presentó aumento de </a:t>
            </a:r>
            <a:r>
              <a:rPr lang="es-AR" sz="1600" b="1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202% interanual</a:t>
            </a:r>
            <a:r>
              <a:rPr lang="es-AR" sz="16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. De esta manera, acumula una suba del </a:t>
            </a:r>
            <a:r>
              <a:rPr lang="es-AR" sz="1600" b="1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94,6%</a:t>
            </a:r>
            <a:r>
              <a:rPr lang="es-AR" sz="16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 en lo que va del </a:t>
            </a:r>
            <a:r>
              <a:rPr lang="es-AR" sz="1600" b="1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2024</a:t>
            </a:r>
            <a:r>
              <a:rPr lang="es-AR" sz="16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just"/>
            <a:r>
              <a:rPr lang="es-AR" sz="1600" b="1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Para no caer debajo de esta línea</a:t>
            </a:r>
            <a:r>
              <a:rPr lang="es-AR" sz="16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, un </a:t>
            </a:r>
            <a:r>
              <a:rPr lang="es-AR" sz="1600" b="1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hogar de 3</a:t>
            </a:r>
            <a:r>
              <a:rPr lang="es-AR" sz="16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 integrantes debió generar más de </a:t>
            </a:r>
            <a:r>
              <a:rPr lang="es-AR" sz="1600" b="1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$767.950</a:t>
            </a:r>
            <a:r>
              <a:rPr lang="es-AR" sz="16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, una familia de </a:t>
            </a:r>
            <a:r>
              <a:rPr lang="es-AR" sz="1600" b="1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4 integrantes</a:t>
            </a:r>
            <a:r>
              <a:rPr lang="es-AR" sz="16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s-AR" sz="1600" b="1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$964.620</a:t>
            </a:r>
            <a:r>
              <a:rPr lang="es-AR" sz="16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, mientras un hogar de</a:t>
            </a:r>
            <a:r>
              <a:rPr lang="es-AR" sz="1600" b="1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 5 integrantes</a:t>
            </a:r>
            <a:r>
              <a:rPr lang="es-AR" sz="16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 (varón, mujer y tres hijos), debió ingresar </a:t>
            </a:r>
            <a:r>
              <a:rPr lang="es-AR" sz="1600" b="1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más de $1.014.568</a:t>
            </a:r>
            <a:r>
              <a:rPr lang="es-AR" sz="16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 para no ser consideradas </a:t>
            </a:r>
            <a:r>
              <a:rPr lang="es-AR" sz="1600" b="1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pobres</a:t>
            </a:r>
            <a:r>
              <a:rPr lang="es-AR" sz="16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. Hay que recordar que estos índices </a:t>
            </a:r>
            <a:r>
              <a:rPr lang="es-AR" sz="1600" b="1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no incluyen alquileres</a:t>
            </a:r>
            <a:r>
              <a:rPr lang="es-AR" sz="16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297415-9641-AFEE-EBF4-52C77C5A1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729" y="1554480"/>
            <a:ext cx="9228407" cy="374904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98704EF-04B6-3E83-7345-1D7A19A54550}"/>
              </a:ext>
            </a:extLst>
          </p:cNvPr>
          <p:cNvSpPr txBox="1"/>
          <p:nvPr/>
        </p:nvSpPr>
        <p:spPr>
          <a:xfrm>
            <a:off x="1238249" y="5303520"/>
            <a:ext cx="7038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>
                <a:solidFill>
                  <a:srgbClr val="414042"/>
                </a:solidFill>
                <a:latin typeface="open sans" panose="020B0606030504020204" pitchFamily="34" charset="0"/>
              </a:rPr>
              <a:t>L</a:t>
            </a:r>
            <a:r>
              <a:rPr lang="es-AR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a </a:t>
            </a:r>
            <a:r>
              <a:rPr lang="es-AR" b="1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Canasta Básica Alimentaria</a:t>
            </a:r>
            <a:r>
              <a:rPr lang="es-AR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, que marca el umbral para no caer en la </a:t>
            </a:r>
            <a:r>
              <a:rPr lang="es-AR" b="1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indigencia</a:t>
            </a:r>
            <a:r>
              <a:rPr lang="es-AR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es-AR" b="1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creció 1,7%</a:t>
            </a:r>
            <a:r>
              <a:rPr lang="es-AR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 en comparación con el mes anterior, marcando un </a:t>
            </a:r>
            <a:r>
              <a:rPr lang="es-AR" b="1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189,9% interanual</a:t>
            </a:r>
            <a:r>
              <a:rPr lang="es-AR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 y un alza del </a:t>
            </a:r>
            <a:r>
              <a:rPr lang="es-AR" b="1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78,1%</a:t>
            </a:r>
            <a:r>
              <a:rPr lang="es-AR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 en el año. Para no caer debajo de esta línea,</a:t>
            </a:r>
          </a:p>
          <a:p>
            <a:pPr algn="just"/>
            <a:r>
              <a:rPr lang="es-AR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30246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415C3FE-17B9-7D08-A222-29AAC2CA0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30" y="1204952"/>
            <a:ext cx="7124825" cy="44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67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836640" y="548640"/>
            <a:ext cx="7625880" cy="1179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txBody>
          <a:bodyPr anchor="ctr">
            <a:norm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s-AR" sz="2400" b="0" strike="noStrike" spc="-1">
                <a:solidFill>
                  <a:srgbClr val="000000"/>
                </a:solidFill>
                <a:latin typeface="Avenir Next LT Pro"/>
              </a:rPr>
              <a:t>“Evolución de la pobreza e indigencia en Argentina </a:t>
            </a:r>
            <a:br>
              <a:rPr sz="2400"/>
            </a:br>
            <a:r>
              <a:rPr lang="es-AR" sz="2400" b="0" strike="noStrike" spc="-1">
                <a:solidFill>
                  <a:srgbClr val="000000"/>
                </a:solidFill>
                <a:latin typeface="Avenir Next LT Pro"/>
              </a:rPr>
              <a:t> a través de los años”</a:t>
            </a:r>
          </a:p>
        </p:txBody>
      </p:sp>
      <p:sp>
        <p:nvSpPr>
          <p:cNvPr id="3" name="CuadroTexto 2">
            <a:hlinkClick r:id="rId2" tooltip="evolución y pobreza por aglomerados infografía"/>
            <a:extLst>
              <a:ext uri="{FF2B5EF4-FFF2-40B4-BE49-F238E27FC236}">
                <a16:creationId xmlns:a16="http://schemas.microsoft.com/office/drawing/2014/main" id="{F7BCF352-E2B3-2694-435C-F65A5A095321}"/>
              </a:ext>
            </a:extLst>
          </p:cNvPr>
          <p:cNvSpPr txBox="1"/>
          <p:nvPr/>
        </p:nvSpPr>
        <p:spPr>
          <a:xfrm>
            <a:off x="2458830" y="1955548"/>
            <a:ext cx="21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hlinkClick r:id="rId2"/>
              </a:rPr>
              <a:t>Infografía datos</a:t>
            </a:r>
            <a:r>
              <a:rPr lang="es-AR" dirty="0"/>
              <a:t>…   link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D393BC-2D3F-088F-C84D-AC093907C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03" t="13728" r="47177" b="4266"/>
          <a:stretch/>
        </p:blipFill>
        <p:spPr>
          <a:xfrm>
            <a:off x="4830096" y="1821426"/>
            <a:ext cx="3421627" cy="42180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/>
          </p:nvPr>
        </p:nvSpPr>
        <p:spPr>
          <a:xfrm>
            <a:off x="380880" y="692640"/>
            <a:ext cx="8367120" cy="6165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AR" sz="2400" b="1" strike="noStrike" spc="-1">
                <a:solidFill>
                  <a:srgbClr val="808080"/>
                </a:solidFill>
                <a:latin typeface="Trebuchet MS"/>
              </a:rPr>
              <a:t>LA ONU también mide condiciones de vida:</a:t>
            </a:r>
            <a:endParaRPr lang="es-AR" sz="24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AR" sz="2400" b="1" strike="noStrike" spc="-1">
                <a:solidFill>
                  <a:srgbClr val="808080"/>
                </a:solidFill>
                <a:latin typeface="Trebuchet MS"/>
              </a:rPr>
              <a:t>El IDH (índice de desarrollo humano)  es una estadística de enlace global para medir y evaluar las condiciones de vida. Fue elaborado por el Programa de las Naciones Unidas .</a:t>
            </a:r>
            <a:endParaRPr lang="es-AR" sz="24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AR" sz="2400" b="1" strike="noStrike" spc="-1">
                <a:solidFill>
                  <a:srgbClr val="808080"/>
                </a:solidFill>
                <a:latin typeface="Trebuchet MS"/>
              </a:rPr>
              <a:t>Sus objetivos son: </a:t>
            </a:r>
            <a:endParaRPr lang="es-AR" sz="24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24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s-AR" sz="2400" b="1" strike="noStrike" spc="-1">
                <a:solidFill>
                  <a:srgbClr val="808080"/>
                </a:solidFill>
                <a:latin typeface="Trebuchet MS"/>
              </a:rPr>
              <a:t> * Realizar comparaciones entre los países.</a:t>
            </a:r>
            <a:endParaRPr lang="es-AR" sz="24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s-AR" sz="2400" b="1" strike="noStrike" spc="-1">
                <a:solidFill>
                  <a:srgbClr val="808080"/>
                </a:solidFill>
                <a:latin typeface="Trebuchet MS"/>
              </a:rPr>
              <a:t> * Evaluar condiciones de vida como salud, educación e ingresos.</a:t>
            </a:r>
            <a:endParaRPr lang="es-AR" sz="24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s-AR" sz="2400" b="1" strike="noStrike" spc="-1">
                <a:solidFill>
                  <a:srgbClr val="808080"/>
                </a:solidFill>
                <a:latin typeface="Trebuchet MS"/>
              </a:rPr>
              <a:t> * Caracterizar esas condiciones en un país en particular</a:t>
            </a:r>
            <a:r>
              <a:rPr lang="es-AR" sz="2400" b="0" strike="noStrike" spc="-1">
                <a:solidFill>
                  <a:srgbClr val="808080"/>
                </a:solidFill>
                <a:latin typeface="Trebuchet MS"/>
              </a:rPr>
              <a:t>.</a:t>
            </a:r>
            <a:endParaRPr lang="es-AR" sz="24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2000" b="0" strike="noStrike" spc="-1">
              <a:solidFill>
                <a:srgbClr val="404040"/>
              </a:solidFill>
              <a:latin typeface="Trebuchet MS"/>
            </a:endParaRPr>
          </a:p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20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20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3 Imagen" descr="idh.png"/>
          <p:cNvPicPr/>
          <p:nvPr/>
        </p:nvPicPr>
        <p:blipFill>
          <a:blip r:embed="rId2"/>
          <a:stretch/>
        </p:blipFill>
        <p:spPr>
          <a:xfrm>
            <a:off x="395640" y="764640"/>
            <a:ext cx="7920360" cy="5347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836640" y="548640"/>
            <a:ext cx="7625880" cy="1179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s-AR" sz="3000" b="0" strike="noStrike" spc="-1">
                <a:solidFill>
                  <a:srgbClr val="000000"/>
                </a:solidFill>
                <a:latin typeface="Avenir Next LT Pro"/>
              </a:rPr>
              <a:t>AMERICA LATINA </a:t>
            </a: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836640" y="2372760"/>
            <a:ext cx="370296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11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s-AR" sz="1800" b="1" strike="noStrike" spc="-1">
                <a:solidFill>
                  <a:srgbClr val="000000"/>
                </a:solidFill>
                <a:latin typeface="Avenir Next LT Pro"/>
              </a:rPr>
              <a:t>PAISES CON I.D.H MEDIO-ALTO</a:t>
            </a:r>
            <a:endParaRPr lang="es-AR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/>
          </p:nvPr>
        </p:nvSpPr>
        <p:spPr>
          <a:xfrm>
            <a:off x="836640" y="3203640"/>
            <a:ext cx="3702960" cy="2968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Avenir Next LT Pro"/>
              </a:rPr>
              <a:t>URUGUAY</a:t>
            </a:r>
          </a:p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Avenir Next LT Pro"/>
              </a:rPr>
              <a:t>CHILE </a:t>
            </a:r>
          </a:p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Avenir Next LT Pro"/>
              </a:rPr>
              <a:t>COSTA RICA </a:t>
            </a:r>
          </a:p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Avenir Next LT Pro"/>
              </a:rPr>
              <a:t>ARGENTINA</a:t>
            </a:r>
          </a:p>
        </p:txBody>
      </p:sp>
      <p:sp>
        <p:nvSpPr>
          <p:cNvPr id="577" name="PlaceHolder 4"/>
          <p:cNvSpPr>
            <a:spLocks noGrp="1"/>
          </p:cNvSpPr>
          <p:nvPr>
            <p:ph/>
          </p:nvPr>
        </p:nvSpPr>
        <p:spPr>
          <a:xfrm>
            <a:off x="4759560" y="2372760"/>
            <a:ext cx="370296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11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s-AR" sz="1800" b="1" strike="noStrike" spc="-1">
                <a:solidFill>
                  <a:srgbClr val="000000"/>
                </a:solidFill>
                <a:latin typeface="Avenir Next LT Pro"/>
              </a:rPr>
              <a:t>PAISES CON IDH BAJO</a:t>
            </a:r>
            <a:endParaRPr lang="es-AR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78" name="PlaceHolder 5"/>
          <p:cNvSpPr>
            <a:spLocks noGrp="1"/>
          </p:cNvSpPr>
          <p:nvPr>
            <p:ph/>
          </p:nvPr>
        </p:nvSpPr>
        <p:spPr>
          <a:xfrm>
            <a:off x="4759560" y="3203640"/>
            <a:ext cx="3702960" cy="2968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Avenir Next LT Pro"/>
              </a:rPr>
              <a:t>HAITI</a:t>
            </a:r>
          </a:p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Avenir Next LT Pro"/>
              </a:rPr>
              <a:t>GUATEMALA </a:t>
            </a:r>
          </a:p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Avenir Next LT Pro"/>
              </a:rPr>
              <a:t>NICARAGUA </a:t>
            </a:r>
          </a:p>
          <a:p>
            <a:pPr marL="171360" indent="-171360">
              <a:lnSpc>
                <a:spcPct val="11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Avenir Next LT Pro"/>
              </a:rPr>
              <a:t>EL SALVADOR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/>
          </p:nvPr>
        </p:nvSpPr>
        <p:spPr>
          <a:xfrm>
            <a:off x="3276000" y="0"/>
            <a:ext cx="5472360" cy="638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</a:pPr>
            <a:endParaRPr lang="es-AR" sz="24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</a:pPr>
            <a:endParaRPr lang="es-AR" sz="24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</a:pPr>
            <a:endParaRPr lang="es-AR" sz="24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s-AR" sz="2800" b="0" strike="noStrike" spc="-1">
                <a:solidFill>
                  <a:srgbClr val="404040"/>
                </a:solidFill>
                <a:latin typeface="Comic Sans MS"/>
              </a:rPr>
              <a:t>La ONU consideró durante mucho tiempo al desarrollo  como un sinónimo de crecimiento económico.</a:t>
            </a:r>
            <a:endParaRPr lang="es-AR" sz="28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</a:pPr>
            <a:endParaRPr lang="es-AR" sz="2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s-AR" sz="2800" b="0" strike="noStrike" spc="-1">
                <a:solidFill>
                  <a:srgbClr val="404040"/>
                </a:solidFill>
                <a:latin typeface="Comic Sans MS"/>
              </a:rPr>
              <a:t>Esta línea de pensamiento suponía que los beneficios del crecimiento económico se extenderían hacia todos los grupos sociales.</a:t>
            </a:r>
            <a:endParaRPr lang="es-AR" sz="28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</a:pPr>
            <a:endParaRPr lang="es-AR" sz="28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516" name="4 Imagen" descr="images (1).jpg"/>
          <p:cNvPicPr/>
          <p:nvPr/>
        </p:nvPicPr>
        <p:blipFill>
          <a:blip r:embed="rId2"/>
          <a:stretch/>
        </p:blipFill>
        <p:spPr>
          <a:xfrm>
            <a:off x="323640" y="1628640"/>
            <a:ext cx="2790000" cy="411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:p15="http://schemas.microsoft.com/office/powerpoint/2012/main" xmlns="">
      <p:transition spd="slow" advTm="8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CB14774-7D04-0F7B-8631-95F5948DE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573980"/>
              </p:ext>
            </p:extLst>
          </p:nvPr>
        </p:nvGraphicFramePr>
        <p:xfrm>
          <a:off x="7475434" y="3746095"/>
          <a:ext cx="1668566" cy="823910"/>
        </p:xfrm>
        <a:graphic>
          <a:graphicData uri="http://schemas.openxmlformats.org/drawingml/2006/table">
            <a:tbl>
              <a:tblPr/>
              <a:tblGrid>
                <a:gridCol w="834283">
                  <a:extLst>
                    <a:ext uri="{9D8B030D-6E8A-4147-A177-3AD203B41FA5}">
                      <a16:colId xmlns:a16="http://schemas.microsoft.com/office/drawing/2014/main" val="2401031985"/>
                    </a:ext>
                  </a:extLst>
                </a:gridCol>
                <a:gridCol w="834283">
                  <a:extLst>
                    <a:ext uri="{9D8B030D-6E8A-4147-A177-3AD203B41FA5}">
                      <a16:colId xmlns:a16="http://schemas.microsoft.com/office/drawing/2014/main" val="2737645804"/>
                    </a:ext>
                  </a:extLst>
                </a:gridCol>
              </a:tblGrid>
              <a:tr h="164782">
                <a:tc>
                  <a:txBody>
                    <a:bodyPr/>
                    <a:lstStyle/>
                    <a:p>
                      <a:r>
                        <a:rPr lang="es-AR" sz="800" b="1">
                          <a:effectLst/>
                        </a:rPr>
                        <a:t>División</a:t>
                      </a:r>
                      <a:endParaRPr lang="es-AR" sz="800">
                        <a:effectLst/>
                      </a:endParaRPr>
                    </a:p>
                  </a:txBody>
                  <a:tcPr marL="41196" marR="41196" marT="20598" marB="205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800" b="1">
                          <a:effectLst/>
                        </a:rPr>
                        <a:t>Comprende</a:t>
                      </a:r>
                      <a:endParaRPr lang="es-AR" sz="800">
                        <a:effectLst/>
                      </a:endParaRPr>
                    </a:p>
                  </a:txBody>
                  <a:tcPr marL="41196" marR="41196" marT="20598" marB="205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675814"/>
                  </a:ext>
                </a:extLst>
              </a:tr>
              <a:tr h="164782">
                <a:tc>
                  <a:txBody>
                    <a:bodyPr/>
                    <a:lstStyle/>
                    <a:p>
                      <a:r>
                        <a:rPr lang="es-AR" sz="800" b="1">
                          <a:solidFill>
                            <a:srgbClr val="009900"/>
                          </a:solidFill>
                          <a:effectLst/>
                        </a:rPr>
                        <a:t>Muy alto</a:t>
                      </a:r>
                      <a:endParaRPr lang="es-AR" sz="800">
                        <a:effectLst/>
                      </a:endParaRPr>
                    </a:p>
                  </a:txBody>
                  <a:tcPr marL="41196" marR="41196" marT="20598" marB="205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800">
                          <a:effectLst/>
                        </a:rPr>
                        <a:t>66 países</a:t>
                      </a:r>
                    </a:p>
                  </a:txBody>
                  <a:tcPr marL="41196" marR="41196" marT="20598" marB="205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92647"/>
                  </a:ext>
                </a:extLst>
              </a:tr>
              <a:tr h="164782">
                <a:tc>
                  <a:txBody>
                    <a:bodyPr/>
                    <a:lstStyle/>
                    <a:p>
                      <a:r>
                        <a:rPr lang="es-AR" sz="800" b="1" dirty="0">
                          <a:solidFill>
                            <a:srgbClr val="00CC00"/>
                          </a:solidFill>
                          <a:effectLst/>
                        </a:rPr>
                        <a:t>Alto</a:t>
                      </a:r>
                      <a:endParaRPr lang="es-AR" sz="800" dirty="0">
                        <a:effectLst/>
                      </a:endParaRPr>
                    </a:p>
                  </a:txBody>
                  <a:tcPr marL="41196" marR="41196" marT="20598" marB="205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800">
                          <a:effectLst/>
                        </a:rPr>
                        <a:t>53 países</a:t>
                      </a:r>
                    </a:p>
                  </a:txBody>
                  <a:tcPr marL="41196" marR="41196" marT="20598" marB="205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82438"/>
                  </a:ext>
                </a:extLst>
              </a:tr>
              <a:tr h="164782">
                <a:tc>
                  <a:txBody>
                    <a:bodyPr/>
                    <a:lstStyle/>
                    <a:p>
                      <a:r>
                        <a:rPr lang="es-AR" sz="800" b="1">
                          <a:solidFill>
                            <a:srgbClr val="FFCC00"/>
                          </a:solidFill>
                          <a:effectLst/>
                        </a:rPr>
                        <a:t>Medio</a:t>
                      </a:r>
                      <a:endParaRPr lang="es-AR" sz="800">
                        <a:effectLst/>
                      </a:endParaRPr>
                    </a:p>
                  </a:txBody>
                  <a:tcPr marL="41196" marR="41196" marT="20598" marB="205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800">
                          <a:effectLst/>
                        </a:rPr>
                        <a:t>37 países</a:t>
                      </a:r>
                    </a:p>
                  </a:txBody>
                  <a:tcPr marL="41196" marR="41196" marT="20598" marB="205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731225"/>
                  </a:ext>
                </a:extLst>
              </a:tr>
              <a:tr h="164782">
                <a:tc>
                  <a:txBody>
                    <a:bodyPr/>
                    <a:lstStyle/>
                    <a:p>
                      <a:r>
                        <a:rPr lang="es-AR" sz="800" b="1">
                          <a:solidFill>
                            <a:srgbClr val="990000"/>
                          </a:solidFill>
                          <a:effectLst/>
                        </a:rPr>
                        <a:t>Bajo</a:t>
                      </a:r>
                      <a:endParaRPr lang="es-AR" sz="800">
                        <a:effectLst/>
                      </a:endParaRPr>
                    </a:p>
                  </a:txBody>
                  <a:tcPr marL="41196" marR="41196" marT="20598" marB="205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800" dirty="0">
                          <a:effectLst/>
                        </a:rPr>
                        <a:t>33 países</a:t>
                      </a:r>
                    </a:p>
                  </a:txBody>
                  <a:tcPr marL="41196" marR="41196" marT="20598" marB="205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7586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969188B4-E4A1-9281-4950-024DC863A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49" y="-210816"/>
            <a:ext cx="6248826" cy="29238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0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2000" dirty="0">
                <a:solidFill>
                  <a:srgbClr val="202122"/>
                </a:solidFill>
                <a:cs typeface="Arial" panose="020B0604020202020204" pitchFamily="34" charset="0"/>
              </a:rPr>
              <a:t>IDH 2022 - PNUD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 países se dividen en cuatro grandes categorías de desarrollo humano: muy alto, alto, medio y bajo.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informes anteriores a 2010, la inclusión en cada una de estas categorías estaba basada en puntos de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corte de valores del IDH; sin embargo, desde el informe de 2010, la clasificación está basada en cuartiles,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modo que se divide en cuatro partes de los 191 países representados.</a:t>
            </a:r>
            <a:r>
              <a:rPr kumimoji="0" lang="es-AR" altLang="es-AR" sz="1000" b="0" i="0" u="none" strike="noStrike" cap="none" normalizeH="0" baseline="30000" dirty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5</a:t>
            </a: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endParaRPr kumimoji="0" lang="es-AR" altLang="es-A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grupo «desarrollo humano muy alto» se añadió a partir del informe 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2007 y, también desde el informe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ese año, la primera categoría se refiere a los </a:t>
            </a: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País desarrollado"/>
              </a:rPr>
              <a:t>países desarrollados</a:t>
            </a: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las dos siguientes agrupan a los </a:t>
            </a: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País en vías de desarrollo"/>
              </a:rPr>
              <a:t>países en desarrollo</a:t>
            </a: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 en la última agrupa a los </a:t>
            </a: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País subdesarrollado"/>
              </a:rPr>
              <a:t>países subdesarrollados</a:t>
            </a: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s-AR" altLang="es-A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D25489-0FC1-EC51-6CBA-BF14F59F0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9723" y="2415030"/>
            <a:ext cx="6732695" cy="34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4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323640" y="0"/>
            <a:ext cx="8820000" cy="115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s-AR" sz="3600" b="0" strike="noStrike" spc="-1">
                <a:solidFill>
                  <a:schemeClr val="accent1"/>
                </a:solidFill>
                <a:latin typeface="Comic Sans MS"/>
              </a:rPr>
              <a:t> PRODUCTO BRUTO INTERNO (PBI)</a:t>
            </a:r>
            <a:endParaRPr lang="es-A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/>
          </p:nvPr>
        </p:nvSpPr>
        <p:spPr>
          <a:xfrm>
            <a:off x="539640" y="1124640"/>
            <a:ext cx="8208720" cy="259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AR" sz="2800" b="0" strike="noStrike" spc="-1">
                <a:solidFill>
                  <a:srgbClr val="404040"/>
                </a:solidFill>
                <a:latin typeface="Comic Sans MS"/>
              </a:rPr>
              <a:t>El PBI por habitante, es el principal indicador utilizado para medir el desarrollo.</a:t>
            </a:r>
            <a:endParaRPr lang="es-AR" sz="2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2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AR" sz="2800" b="0" strike="noStrike" spc="-1">
                <a:solidFill>
                  <a:srgbClr val="404040"/>
                </a:solidFill>
                <a:latin typeface="Comic Sans MS"/>
              </a:rPr>
              <a:t>Los países de mayor PBI por habitante eran los más desarrollados…</a:t>
            </a:r>
            <a:endParaRPr lang="es-AR" sz="28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519" name="4 Imagen" descr="images.jpg"/>
          <p:cNvPicPr/>
          <p:nvPr/>
        </p:nvPicPr>
        <p:blipFill>
          <a:blip r:embed="rId2"/>
          <a:stretch/>
        </p:blipFill>
        <p:spPr>
          <a:xfrm>
            <a:off x="2267640" y="3789000"/>
            <a:ext cx="4824000" cy="230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:p15="http://schemas.microsoft.com/office/powerpoint/2012/main" xmlns=""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15120" y="1744560"/>
            <a:ext cx="8686440" cy="837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s-AR" sz="4000" b="0" strike="noStrike" spc="-1">
                <a:solidFill>
                  <a:schemeClr val="accent1"/>
                </a:solidFill>
                <a:latin typeface="Trebuchet MS"/>
              </a:rPr>
              <a:t>EN LA DÉCADA DE 1970</a:t>
            </a:r>
            <a:endParaRPr lang="es-AR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1403640" y="3429000"/>
            <a:ext cx="7454160" cy="21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AR" sz="2800" b="0" strike="noStrike" spc="-1">
                <a:solidFill>
                  <a:srgbClr val="404040"/>
                </a:solidFill>
                <a:latin typeface="Comic Sans MS"/>
              </a:rPr>
              <a:t>Se reconoció que el desarrollo </a:t>
            </a:r>
            <a:endParaRPr lang="es-AR" sz="2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AR" sz="2800" b="0" strike="noStrike" spc="-1">
                <a:solidFill>
                  <a:srgbClr val="404040"/>
                </a:solidFill>
                <a:latin typeface="Comic Sans MS"/>
              </a:rPr>
              <a:t>debía centrarse en la satisfacción de las</a:t>
            </a:r>
            <a:endParaRPr lang="es-AR" sz="2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AR" sz="2800" b="0" strike="noStrike" spc="-1">
                <a:solidFill>
                  <a:srgbClr val="404040"/>
                </a:solidFill>
                <a:latin typeface="Comic Sans MS"/>
              </a:rPr>
              <a:t>necesidades básicas de las personas</a:t>
            </a:r>
            <a:endParaRPr lang="es-AR" sz="2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22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AR"/>
          </a:p>
        </p:txBody>
      </p:sp>
      <p:sp>
        <p:nvSpPr>
          <p:cNvPr id="523" name="Auto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AR"/>
          </a:p>
        </p:txBody>
      </p:sp>
      <p:sp>
        <p:nvSpPr>
          <p:cNvPr id="524" name="AutoShape 6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A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:p15="http://schemas.microsoft.com/office/powerpoint/2012/main" xmlns=""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</a:pPr>
            <a:br>
              <a:rPr sz="3600"/>
            </a:br>
            <a:br>
              <a:rPr sz="3600"/>
            </a:br>
            <a:r>
              <a:rPr lang="es-AR" sz="3600" b="0" strike="noStrike" spc="-1">
                <a:solidFill>
                  <a:schemeClr val="accent1"/>
                </a:solidFill>
                <a:latin typeface="Comic Sans MS"/>
              </a:rPr>
              <a:t>ACTUALMENTE…</a:t>
            </a:r>
            <a:br>
              <a:rPr sz="3600"/>
            </a:br>
            <a:endParaRPr lang="es-A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/>
          </p:nvPr>
        </p:nvSpPr>
        <p:spPr>
          <a:xfrm>
            <a:off x="461520" y="233208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AR" sz="2800" b="0" strike="noStrike" spc="-1">
                <a:solidFill>
                  <a:srgbClr val="404040"/>
                </a:solidFill>
                <a:latin typeface="Comic Sans MS"/>
              </a:rPr>
              <a:t>Se reconoce que el hecho de que un país crezca económicamente NO es suficiente para que gran parte de la población logre mejores calidades de vida.</a:t>
            </a:r>
            <a:endParaRPr lang="es-AR" sz="2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AR" sz="2800" b="0" strike="noStrike" spc="-1">
                <a:solidFill>
                  <a:srgbClr val="404040"/>
                </a:solidFill>
                <a:latin typeface="Comic Sans MS"/>
              </a:rPr>
              <a:t>ES ESENCIAL COMO SE DISTRIBUYE LA RIQUEZA GENERADA ENTRE LOS HABITANTES</a:t>
            </a:r>
            <a:endParaRPr lang="es-AR" sz="2800" b="0" strike="noStrike" spc="-1">
              <a:solidFill>
                <a:srgbClr val="404040"/>
              </a:solidFill>
              <a:latin typeface="Trebuchet MS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2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785880" y="214200"/>
            <a:ext cx="7818480" cy="206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s-AR" sz="3600" b="0" strike="noStrike" spc="-1">
                <a:solidFill>
                  <a:schemeClr val="accent2">
                    <a:lumMod val="60000"/>
                    <a:lumOff val="40000"/>
                  </a:schemeClr>
                </a:solidFill>
                <a:latin typeface="Trebuchet MS"/>
              </a:rPr>
              <a:t>Y SE ANALIZA MÁS COMO LAS PERSONAS PUEDEN HACER EFECTIVOS DERECHOS SOCIALES FUNDAMENTALES</a:t>
            </a:r>
            <a:endParaRPr lang="es-A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/>
          </p:nvPr>
        </p:nvSpPr>
        <p:spPr>
          <a:xfrm>
            <a:off x="785880" y="1845000"/>
            <a:ext cx="7704360" cy="6048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2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AR" sz="2800" b="0" strike="noStrike" spc="-1">
                <a:solidFill>
                  <a:srgbClr val="404040"/>
                </a:solidFill>
                <a:latin typeface="Trebuchet MS"/>
              </a:rPr>
              <a:t>Implican la satisfacción plena de necesidades básicas de :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s-AR" sz="2800" b="0" strike="noStrike" spc="-1">
                <a:solidFill>
                  <a:srgbClr val="404040"/>
                </a:solidFill>
                <a:latin typeface="Trebuchet MS"/>
              </a:rPr>
              <a:t>Educación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s-AR" sz="2800" b="0" strike="noStrike" spc="-1">
                <a:solidFill>
                  <a:srgbClr val="404040"/>
                </a:solidFill>
                <a:latin typeface="Trebuchet MS"/>
              </a:rPr>
              <a:t>Salud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s-AR" sz="2800" b="0" strike="noStrike" spc="-1">
                <a:solidFill>
                  <a:srgbClr val="404040"/>
                </a:solidFill>
                <a:latin typeface="Trebuchet MS"/>
              </a:rPr>
              <a:t>Nutrición y vivienda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/>
              <a:buChar char="•"/>
              <a:tabLst>
                <a:tab pos="0" algn="l"/>
              </a:tabLst>
            </a:pPr>
            <a:r>
              <a:rPr lang="es-AR" sz="2800" b="0" strike="noStrike" spc="-1">
                <a:solidFill>
                  <a:srgbClr val="404040"/>
                </a:solidFill>
                <a:latin typeface="Trebuchet MS"/>
              </a:rPr>
              <a:t>La participación libre y activa de la construcción de la sociedad.</a:t>
            </a: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AR" sz="40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/>
    </mc:Choice>
    <mc:Fallback xmlns:p15="http://schemas.microsoft.com/office/powerpoint/2012/main" xmlns="">
      <p:transition spd="slow" advTm="1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1043640" y="404640"/>
            <a:ext cx="6798240" cy="130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s-AR" sz="3600" b="0" strike="noStrike" spc="-1">
                <a:solidFill>
                  <a:schemeClr val="accent1"/>
                </a:solidFill>
                <a:latin typeface="Trebuchet MS"/>
              </a:rPr>
              <a:t>NECESIDADES BÁSICAS.</a:t>
            </a:r>
            <a:endParaRPr lang="es-A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30" name="6 CuadroTexto"/>
          <p:cNvSpPr/>
          <p:nvPr/>
        </p:nvSpPr>
        <p:spPr>
          <a:xfrm>
            <a:off x="971640" y="1340640"/>
            <a:ext cx="6408360" cy="441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chemeClr val="accent1">
                    <a:lumMod val="50000"/>
                  </a:schemeClr>
                </a:solidFill>
                <a:latin typeface="Trebuchet MS"/>
              </a:rPr>
              <a:t>La satisfacción de éstas deberían estar al alcance de todos los individuos, y son:</a:t>
            </a:r>
            <a:br>
              <a:rPr sz="1800"/>
            </a:br>
            <a:r>
              <a:rPr lang="es-AR" sz="1800" b="0" strike="noStrike" spc="-1">
                <a:solidFill>
                  <a:schemeClr val="accent1">
                    <a:lumMod val="50000"/>
                  </a:schemeClr>
                </a:solidFill>
                <a:latin typeface="Trebuchet MS"/>
              </a:rPr>
              <a:t>- Alimentación: asegure un desarrollo físico adecuado.</a:t>
            </a:r>
            <a:br>
              <a:rPr sz="1800"/>
            </a:br>
            <a:r>
              <a:rPr lang="es-AR" sz="1800" b="0" strike="noStrike" spc="-1">
                <a:solidFill>
                  <a:schemeClr val="accent1">
                    <a:lumMod val="50000"/>
                  </a:schemeClr>
                </a:solidFill>
                <a:latin typeface="Trebuchet MS"/>
              </a:rPr>
              <a:t>- Vivienda: equipada para abrigar.</a:t>
            </a:r>
            <a:br>
              <a:rPr sz="1800"/>
            </a:br>
            <a:r>
              <a:rPr lang="es-AR" sz="1800" b="0" strike="noStrike" spc="-1">
                <a:solidFill>
                  <a:schemeClr val="accent1">
                    <a:lumMod val="50000"/>
                  </a:schemeClr>
                </a:solidFill>
                <a:latin typeface="Trebuchet MS"/>
              </a:rPr>
              <a:t>- Medios sanitarios: cuidado de la salud.</a:t>
            </a:r>
            <a:br>
              <a:rPr sz="1800"/>
            </a:br>
            <a:r>
              <a:rPr lang="es-AR" sz="1800" b="0" strike="noStrike" spc="-1">
                <a:solidFill>
                  <a:schemeClr val="accent1">
                    <a:lumMod val="50000"/>
                  </a:schemeClr>
                </a:solidFill>
                <a:latin typeface="Trebuchet MS"/>
              </a:rPr>
              <a:t>- Educación: Para desempeñarse laboralmente y en actividades Sociales.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r>
              <a:rPr lang="es-AR" sz="2000" b="1" i="1" strike="noStrike" spc="-1">
                <a:solidFill>
                  <a:srgbClr val="000000"/>
                </a:solidFill>
                <a:latin typeface="Trebuchet MS"/>
              </a:rPr>
              <a:t>La capacidad de la población para satisfacer sus necesidades básicas depende del desarrollo económico y las acciones políticas de un país en cuanto a la distribución de la riqueza de la sociedad. También existen otras necesidades no materiales que son </a:t>
            </a:r>
            <a:r>
              <a:rPr lang="es-AR" sz="2000" b="1" i="1" u="sng" strike="noStrike" spc="-1">
                <a:solidFill>
                  <a:srgbClr val="000000"/>
                </a:solidFill>
                <a:uFillTx/>
                <a:latin typeface="Trebuchet MS"/>
              </a:rPr>
              <a:t>condiciones indispensables </a:t>
            </a:r>
            <a:r>
              <a:rPr lang="es-AR" sz="2000" b="1" i="1" strike="noStrike" spc="-1">
                <a:solidFill>
                  <a:srgbClr val="000000"/>
                </a:solidFill>
                <a:latin typeface="Trebuchet MS"/>
              </a:rPr>
              <a:t>para el DESARROLLO DE UN PAIS</a:t>
            </a:r>
            <a:endParaRPr lang="es-A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1187640" y="198900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s-AR" sz="4000" b="0" strike="noStrike" spc="-1">
                <a:solidFill>
                  <a:schemeClr val="accent1"/>
                </a:solidFill>
                <a:latin typeface="Comic Sans MS"/>
              </a:rPr>
              <a:t>¿De qué condiciones hablamos?</a:t>
            </a:r>
            <a:endParaRPr lang="es-AR" sz="40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73F23"/>
      </a:dk2>
      <a:lt2>
        <a:srgbClr val="EBE6E7"/>
      </a:lt2>
      <a:accent1>
        <a:srgbClr val="20B596"/>
      </a:accent1>
      <a:accent2>
        <a:srgbClr val="14B951"/>
      </a:accent2>
      <a:accent3>
        <a:srgbClr val="27B821"/>
      </a:accent3>
      <a:accent4>
        <a:srgbClr val="5EB414"/>
      </a:accent4>
      <a:accent5>
        <a:srgbClr val="98A91E"/>
      </a:accent5>
      <a:accent6>
        <a:srgbClr val="CC9616"/>
      </a:accent6>
      <a:hlink>
        <a:srgbClr val="718B2E"/>
      </a:hlink>
      <a:folHlink>
        <a:srgbClr val="8484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AccentBoxVTI">
  <a:themeElements>
    <a:clrScheme name="AnalogousFromDarkSeedLeftStep">
      <a:dk1>
        <a:srgbClr val="000000"/>
      </a:dk1>
      <a:lt1>
        <a:srgbClr val="FFFFFF"/>
      </a:lt1>
      <a:dk2>
        <a:srgbClr val="273F23"/>
      </a:dk2>
      <a:lt2>
        <a:srgbClr val="EBE6E7"/>
      </a:lt2>
      <a:accent1>
        <a:srgbClr val="20B596"/>
      </a:accent1>
      <a:accent2>
        <a:srgbClr val="14B951"/>
      </a:accent2>
      <a:accent3>
        <a:srgbClr val="27B821"/>
      </a:accent3>
      <a:accent4>
        <a:srgbClr val="5EB414"/>
      </a:accent4>
      <a:accent5>
        <a:srgbClr val="98A91E"/>
      </a:accent5>
      <a:accent6>
        <a:srgbClr val="CC9616"/>
      </a:accent6>
      <a:hlink>
        <a:srgbClr val="718B2E"/>
      </a:hlink>
      <a:folHlink>
        <a:srgbClr val="8484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AccentBoxVTI">
  <a:themeElements>
    <a:clrScheme name="AnalogousFromDarkSeedLeftStep">
      <a:dk1>
        <a:srgbClr val="000000"/>
      </a:dk1>
      <a:lt1>
        <a:srgbClr val="FFFFFF"/>
      </a:lt1>
      <a:dk2>
        <a:srgbClr val="273F23"/>
      </a:dk2>
      <a:lt2>
        <a:srgbClr val="EBE6E7"/>
      </a:lt2>
      <a:accent1>
        <a:srgbClr val="20B596"/>
      </a:accent1>
      <a:accent2>
        <a:srgbClr val="14B951"/>
      </a:accent2>
      <a:accent3>
        <a:srgbClr val="27B821"/>
      </a:accent3>
      <a:accent4>
        <a:srgbClr val="5EB414"/>
      </a:accent4>
      <a:accent5>
        <a:srgbClr val="98A91E"/>
      </a:accent5>
      <a:accent6>
        <a:srgbClr val="CC9616"/>
      </a:accent6>
      <a:hlink>
        <a:srgbClr val="718B2E"/>
      </a:hlink>
      <a:folHlink>
        <a:srgbClr val="8484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3_AccentBoxVTI">
  <a:themeElements>
    <a:clrScheme name="AnalogousFromDarkSeedLeftStep">
      <a:dk1>
        <a:srgbClr val="000000"/>
      </a:dk1>
      <a:lt1>
        <a:srgbClr val="FFFFFF"/>
      </a:lt1>
      <a:dk2>
        <a:srgbClr val="273F23"/>
      </a:dk2>
      <a:lt2>
        <a:srgbClr val="EBE6E7"/>
      </a:lt2>
      <a:accent1>
        <a:srgbClr val="20B596"/>
      </a:accent1>
      <a:accent2>
        <a:srgbClr val="14B951"/>
      </a:accent2>
      <a:accent3>
        <a:srgbClr val="27B821"/>
      </a:accent3>
      <a:accent4>
        <a:srgbClr val="5EB414"/>
      </a:accent4>
      <a:accent5>
        <a:srgbClr val="98A91E"/>
      </a:accent5>
      <a:accent6>
        <a:srgbClr val="CC9616"/>
      </a:accent6>
      <a:hlink>
        <a:srgbClr val="718B2E"/>
      </a:hlink>
      <a:folHlink>
        <a:srgbClr val="8484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2064</TotalTime>
  <Words>1242</Words>
  <Application>Microsoft Office PowerPoint</Application>
  <PresentationFormat>Presentación en pantalla (4:3)</PresentationFormat>
  <Paragraphs>157</Paragraphs>
  <Slides>30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10</vt:i4>
      </vt:variant>
      <vt:variant>
        <vt:lpstr>Títulos de diapositiva</vt:lpstr>
      </vt:variant>
      <vt:variant>
        <vt:i4>30</vt:i4>
      </vt:variant>
    </vt:vector>
  </HeadingPairs>
  <TitlesOfParts>
    <vt:vector size="51" baseType="lpstr">
      <vt:lpstr>Aptos</vt:lpstr>
      <vt:lpstr>Arial</vt:lpstr>
      <vt:lpstr>Avenir Next LT Pro</vt:lpstr>
      <vt:lpstr>Comic Sans MS</vt:lpstr>
      <vt:lpstr>Noto Sans Symbols</vt:lpstr>
      <vt:lpstr>open sans</vt:lpstr>
      <vt:lpstr>Symbol</vt:lpstr>
      <vt:lpstr>Times New Roman</vt:lpstr>
      <vt:lpstr>Trebuchet MS</vt:lpstr>
      <vt:lpstr>Wingdings</vt:lpstr>
      <vt:lpstr>Wingdings 3</vt:lpstr>
      <vt:lpstr>Faceta</vt:lpstr>
      <vt:lpstr>Faceta</vt:lpstr>
      <vt:lpstr>Faceta</vt:lpstr>
      <vt:lpstr>Faceta</vt:lpstr>
      <vt:lpstr>Faceta</vt:lpstr>
      <vt:lpstr>AccentBoxVTI</vt:lpstr>
      <vt:lpstr>1_AccentBoxVTI</vt:lpstr>
      <vt:lpstr>2_AccentBoxVTI</vt:lpstr>
      <vt:lpstr>3_AccentBoxVTI</vt:lpstr>
      <vt:lpstr>1_Faceta</vt:lpstr>
      <vt:lpstr>   Análisis de las condiciones de vida de la población argentina: indicadores socioeconómicos.  Comparación de las desigualdades territoriales: el proceso de conformación de asimetrías en las regiones argentinas.</vt:lpstr>
      <vt:lpstr>Miradas sobre el desarrollo  y las condiciones de vida</vt:lpstr>
      <vt:lpstr>Presentación de PowerPoint</vt:lpstr>
      <vt:lpstr> PRODUCTO BRUTO INTERNO (PBI)</vt:lpstr>
      <vt:lpstr>EN LA DÉCADA DE 1970</vt:lpstr>
      <vt:lpstr>  ACTUALMENTE… </vt:lpstr>
      <vt:lpstr>Y SE ANALIZA MÁS COMO LAS PERSONAS PUEDEN HACER EFECTIVOS DERECHOS SOCIALES FUNDAMENTALES</vt:lpstr>
      <vt:lpstr>NECESIDADES BÁSICAS.</vt:lpstr>
      <vt:lpstr>¿De qué condiciones hablamos?</vt:lpstr>
      <vt:lpstr>INCLUSIÓN SOCIAL.</vt:lpstr>
      <vt:lpstr>La Exclusión social..</vt:lpstr>
      <vt:lpstr>PARA CONOCER, MEDIR E INTERPRETAR LAS CONDICIONES DE VIDA hay diferentes METODOLOGÍAS</vt:lpstr>
      <vt:lpstr>Entre los métodos para medir la pobreza se encuentran los estadísticos, y entre ellos están muy difundidos dos tipos: </vt:lpstr>
      <vt:lpstr> Existen los INDICADORES</vt:lpstr>
      <vt:lpstr>NBI EN LA ARGENTINA</vt:lpstr>
      <vt:lpstr>NBI</vt:lpstr>
      <vt:lpstr>Presentación de PowerPoint</vt:lpstr>
      <vt:lpstr>Presentación de PowerPoint</vt:lpstr>
      <vt:lpstr>Las características que se tiene en cuenta para el NBI en los hogares son:</vt:lpstr>
      <vt:lpstr>Presentación de PowerPoint</vt:lpstr>
      <vt:lpstr>Presentación de PowerPoint</vt:lpstr>
      <vt:lpstr>FORMAS DE MEDIR LA POBREZA E INDIGENCIA</vt:lpstr>
      <vt:lpstr>Presentación de PowerPoint</vt:lpstr>
      <vt:lpstr>Presentación de PowerPoint</vt:lpstr>
      <vt:lpstr>Presentación de PowerPoint</vt:lpstr>
      <vt:lpstr>“Evolución de la pobreza e indigencia en Argentina   a través de los años”</vt:lpstr>
      <vt:lpstr>Presentación de PowerPoint</vt:lpstr>
      <vt:lpstr>Presentación de PowerPoint</vt:lpstr>
      <vt:lpstr>AMERICA LATINA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Miradas sobre le desarrollo y las condiciones de vida</dc:title>
  <dc:subject/>
  <dc:creator>Alumno</dc:creator>
  <dc:description/>
  <cp:lastModifiedBy>Gabriela Aparicio</cp:lastModifiedBy>
  <cp:revision>86</cp:revision>
  <dcterms:created xsi:type="dcterms:W3CDTF">2014-07-29T01:05:23Z</dcterms:created>
  <dcterms:modified xsi:type="dcterms:W3CDTF">2024-10-18T14:04:57Z</dcterms:modified>
  <dc:language>es-AR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Presentación en pantalla (4:3)</vt:lpwstr>
  </property>
  <property fmtid="{D5CDD505-2E9C-101B-9397-08002B2CF9AE}" pid="3" name="Slides">
    <vt:r8>32</vt:r8>
  </property>
</Properties>
</file>