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72" r:id="rId7"/>
    <p:sldId id="267" r:id="rId8"/>
    <p:sldId id="268" r:id="rId9"/>
    <p:sldId id="264" r:id="rId10"/>
    <p:sldId id="271" r:id="rId11"/>
    <p:sldId id="266" r:id="rId12"/>
    <p:sldId id="273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64"/>
    <a:srgbClr val="C33A1F"/>
    <a:srgbClr val="0000CC"/>
    <a:srgbClr val="9EFF29"/>
    <a:srgbClr val="FF2549"/>
    <a:srgbClr val="007033"/>
    <a:srgbClr val="003635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8AEAAF-5C34-45F1-B503-64EA9F9E0D74}" v="1650" dt="2022-07-17T13:40:11.312"/>
    <p1510:client id="{9E5294F9-E59C-495B-9F96-D3EB7CFC78F7}" v="488" dt="2022-07-20T15:07:51.807"/>
    <p1510:client id="{FA5EBCBB-EB7A-4E36-9313-FCA7E9DBA3FC}" v="24" dt="2022-07-20T16:56:52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9433" y="2558845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4683" y="1740311"/>
            <a:ext cx="7382308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B32F-CA81-473C-864E-981EFF3CDC60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73302-13E7-4653-8EFC-31A21F27D3A8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CBF1E-B794-4C37-964F-6035584EEFC0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97B7-CACA-4C21-8B37-119692B69692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98976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128252"/>
            <a:ext cx="8246070" cy="3650224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34AA-E966-4FB5-9D9F-BCF1C139556C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8" y="318046"/>
            <a:ext cx="682764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069258"/>
            <a:ext cx="6850625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BE28-446A-43B9-BFBE-E5DEFA0A1173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2E326-4BAA-45AC-AD8E-82801690F5AE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2247C-A18F-410E-9599-D9360A6EC46A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116788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accent6">
                    <a:lumMod val="5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864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9104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864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9104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E223-8C1F-4393-9E97-48A07EE68B23}" type="datetime1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09201-F9B5-4C0C-AED6-B42F33B78E0F}" type="datetime1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32CD-AB43-40FB-8AA6-18729FF930F2}" type="datetime1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F7D84-E6D0-44EF-9AF8-B27DE43C0B32}" type="datetime1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A59A6-20E9-4552-A97A-7967BDB16816}" type="datetime1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9345" y="3408678"/>
            <a:ext cx="7462441" cy="59550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br>
              <a:rPr lang="en-US" dirty="0">
                <a:cs typeface="Calibri"/>
              </a:rPr>
            </a:br>
            <a:br>
              <a:rPr lang="en-US"/>
            </a:br>
            <a:endParaRPr lang="en-US" sz="2400" dirty="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050" y="1828796"/>
            <a:ext cx="6950307" cy="730043"/>
          </a:xfrm>
        </p:spPr>
        <p:txBody>
          <a:bodyPr/>
          <a:lstStyle/>
          <a:p>
            <a:r>
              <a:rPr lang="en-US" dirty="0">
                <a:latin typeface="+mj-lt"/>
              </a:rPr>
              <a:t>ĐỀ TÀI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6740F-069F-449B-9A3C-F6489539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771" y="1342022"/>
            <a:ext cx="3174967" cy="36502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1600" dirty="0">
                <a:latin typeface="+mj-lt"/>
              </a:rPr>
              <a:t>- </a:t>
            </a:r>
            <a:r>
              <a:rPr lang="en-US" sz="1600" dirty="0" err="1">
                <a:latin typeface="+mj-lt"/>
              </a:rPr>
              <a:t>Để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định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giá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đúng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giá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trị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của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một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căn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hộ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rất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khó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khăn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người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định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giá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đòi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hỏi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không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chỉ</a:t>
            </a:r>
            <a:r>
              <a:rPr lang="en-US" sz="1600" dirty="0">
                <a:latin typeface="+mj-lt"/>
              </a:rPr>
              <a:t> am </a:t>
            </a:r>
            <a:r>
              <a:rPr lang="en-US" sz="1600" dirty="0" err="1">
                <a:latin typeface="+mj-lt"/>
              </a:rPr>
              <a:t>hiểu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về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thị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trường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bất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động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sản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mà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cần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phải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hiểu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biết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sâu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sắc</a:t>
            </a:r>
            <a:r>
              <a:rPr lang="en-US" sz="1600" dirty="0">
                <a:latin typeface="+mj-lt"/>
              </a:rPr>
              <a:t> chi </a:t>
            </a:r>
            <a:r>
              <a:rPr lang="en-US" sz="1600" dirty="0" err="1">
                <a:latin typeface="+mj-lt"/>
              </a:rPr>
              <a:t>tiết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của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từng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căn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hộ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cần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định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giá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đó</a:t>
            </a:r>
            <a:r>
              <a:rPr lang="en-US" sz="1600" dirty="0">
                <a:latin typeface="+mj-lt"/>
              </a:rPr>
              <a:t>.</a:t>
            </a:r>
          </a:p>
          <a:p>
            <a:pPr marL="0" indent="0" algn="just">
              <a:buNone/>
            </a:pPr>
            <a:r>
              <a:rPr lang="en-US" sz="1600" dirty="0">
                <a:latin typeface="+mj-lt"/>
              </a:rPr>
              <a:t>- </a:t>
            </a:r>
            <a:r>
              <a:rPr lang="en-US" sz="1600" dirty="0" err="1">
                <a:latin typeface="+mj-lt"/>
              </a:rPr>
              <a:t>Nhưng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ngày</a:t>
            </a:r>
            <a:r>
              <a:rPr lang="en-US" sz="1600" dirty="0">
                <a:latin typeface="+mj-lt"/>
              </a:rPr>
              <a:t> nay </a:t>
            </a:r>
            <a:r>
              <a:rPr lang="en-US" sz="1600" dirty="0" err="1">
                <a:latin typeface="+mj-lt"/>
              </a:rPr>
              <a:t>bằng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các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công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cụ</a:t>
            </a:r>
            <a:r>
              <a:rPr lang="en-US" sz="1600" dirty="0">
                <a:latin typeface="+mj-lt"/>
              </a:rPr>
              <a:t>, </a:t>
            </a:r>
            <a:r>
              <a:rPr lang="en-US" sz="1600" dirty="0" err="1">
                <a:latin typeface="+mj-lt"/>
              </a:rPr>
              <a:t>mô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hình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thuật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toán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thì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việc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định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giá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đúng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giá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trị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căn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hộ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trở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nên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dễ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dàng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hơn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cho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mọi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người</a:t>
            </a:r>
            <a:r>
              <a:rPr lang="en-US" sz="1600" dirty="0">
                <a:latin typeface="+mj-lt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pic>
        <p:nvPicPr>
          <p:cNvPr id="1026" name="Picture 2" descr="Thẩm định giá căn hộ chung cư">
            <a:extLst>
              <a:ext uri="{FF2B5EF4-FFF2-40B4-BE49-F238E27FC236}">
                <a16:creationId xmlns:a16="http://schemas.microsoft.com/office/drawing/2014/main" id="{4253104D-A0A3-301F-1DD0-FE08D8F8C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423" y="1342022"/>
            <a:ext cx="4834025" cy="3222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434B-8055-7E35-DD63-8887B0C5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14683-F6B2-6D13-B9A1-014F5CCBE08C}"/>
              </a:ext>
            </a:extLst>
          </p:cNvPr>
          <p:cNvSpPr/>
          <p:nvPr/>
        </p:nvSpPr>
        <p:spPr>
          <a:xfrm>
            <a:off x="173976" y="2602338"/>
            <a:ext cx="1358900" cy="763526"/>
          </a:xfrm>
          <a:prstGeom prst="rect">
            <a:avLst/>
          </a:prstGeom>
          <a:scene3d>
            <a:camera prst="obliqueBottom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500" dirty="0">
                <a:latin typeface="+mj-lt"/>
                <a:cs typeface="Arial"/>
              </a:rPr>
              <a:t>Data Crawling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BC63D-CA13-AFB4-9461-D8EA3BC7BA40}"/>
              </a:ext>
            </a:extLst>
          </p:cNvPr>
          <p:cNvSpPr/>
          <p:nvPr/>
        </p:nvSpPr>
        <p:spPr>
          <a:xfrm>
            <a:off x="2139519" y="2505277"/>
            <a:ext cx="1358900" cy="957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400" dirty="0">
                <a:latin typeface="+mj-lt"/>
                <a:cs typeface="Arial"/>
              </a:rPr>
              <a:t>Data Cleanning&amp;</a:t>
            </a:r>
            <a:endParaRPr lang="vi-VN" sz="1400" dirty="0"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vi-VN" sz="1400" dirty="0" err="1">
                <a:latin typeface="+mj-lt"/>
                <a:cs typeface="Arial"/>
              </a:rPr>
              <a:t>Preprocessing</a:t>
            </a:r>
            <a:endParaRPr lang="vi-VN" sz="1400" dirty="0" err="1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FCED12-C91E-1D77-6DD6-ABBA9C55C9C1}"/>
              </a:ext>
            </a:extLst>
          </p:cNvPr>
          <p:cNvSpPr/>
          <p:nvPr/>
        </p:nvSpPr>
        <p:spPr>
          <a:xfrm>
            <a:off x="4105062" y="2602339"/>
            <a:ext cx="1358900" cy="7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400" dirty="0" err="1">
                <a:latin typeface="+mj-lt"/>
                <a:cs typeface="Arial"/>
              </a:rPr>
              <a:t>Feature</a:t>
            </a:r>
            <a:r>
              <a:rPr lang="vi-VN" sz="1400" dirty="0">
                <a:latin typeface="+mj-lt"/>
                <a:cs typeface="Arial"/>
              </a:rPr>
              <a:t> </a:t>
            </a:r>
            <a:r>
              <a:rPr lang="vi-VN" sz="1400" dirty="0" err="1">
                <a:latin typeface="+mj-lt"/>
                <a:cs typeface="Arial"/>
              </a:rPr>
              <a:t>extraction</a:t>
            </a:r>
            <a:endParaRPr lang="vi-VN" sz="1400">
              <a:latin typeface="+mj-lt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636D99-07E6-5CED-F97B-831DDEF1C1C0}"/>
              </a:ext>
            </a:extLst>
          </p:cNvPr>
          <p:cNvSpPr/>
          <p:nvPr/>
        </p:nvSpPr>
        <p:spPr>
          <a:xfrm>
            <a:off x="5948422" y="2603826"/>
            <a:ext cx="1241654" cy="762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500" dirty="0" err="1">
                <a:latin typeface="+mj-lt"/>
                <a:cs typeface="Arial"/>
              </a:rPr>
              <a:t>Train</a:t>
            </a:r>
            <a:r>
              <a:rPr lang="vi-VN" sz="1500" dirty="0">
                <a:latin typeface="+mj-lt"/>
                <a:cs typeface="Arial"/>
              </a:rPr>
              <a:t> </a:t>
            </a:r>
            <a:r>
              <a:rPr lang="vi-VN" sz="1500" dirty="0" err="1">
                <a:latin typeface="+mj-lt"/>
                <a:cs typeface="Arial"/>
              </a:rPr>
              <a:t>Model</a:t>
            </a:r>
            <a:endParaRPr lang="vi-VN" sz="1500" dirty="0">
              <a:latin typeface="+mj-lt"/>
              <a:cs typeface="Arial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A15525-B740-F8CF-DF1A-DAEC4DD8B588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532876" y="2984101"/>
            <a:ext cx="6066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576257-49B8-98AE-5054-4CBAC32B349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498419" y="2984102"/>
            <a:ext cx="606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3FCEB1-9D02-6171-0336-5B1E739FB1A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463962" y="2984102"/>
            <a:ext cx="484460" cy="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Big Data Machine Learning with SparkML — Part 2 — Ensemble Methods | by  Sailaja Karra | Medium">
            <a:extLst>
              <a:ext uri="{FF2B5EF4-FFF2-40B4-BE49-F238E27FC236}">
                <a16:creationId xmlns:a16="http://schemas.microsoft.com/office/drawing/2014/main" id="{94EE078F-9D63-81BC-ECF8-D533008CC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267" y="3841872"/>
            <a:ext cx="1864603" cy="765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Hình ảnh 7">
            <a:extLst>
              <a:ext uri="{FF2B5EF4-FFF2-40B4-BE49-F238E27FC236}">
                <a16:creationId xmlns:a16="http://schemas.microsoft.com/office/drawing/2014/main" id="{54EBEF1A-4129-3DEA-074A-92805159C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30" y="1860926"/>
            <a:ext cx="1655266" cy="351397"/>
          </a:xfrm>
          <a:prstGeom prst="rect">
            <a:avLst/>
          </a:prstGeom>
        </p:spPr>
      </p:pic>
      <p:pic>
        <p:nvPicPr>
          <p:cNvPr id="1030" name="Picture 6" descr="Spark from getting started to giving up – spark SQL | Develop Paper">
            <a:extLst>
              <a:ext uri="{FF2B5EF4-FFF2-40B4-BE49-F238E27FC236}">
                <a16:creationId xmlns:a16="http://schemas.microsoft.com/office/drawing/2014/main" id="{B0FC8525-BDD0-195A-DB0F-133C9864C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063" y="3719458"/>
            <a:ext cx="1358900" cy="56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roduction to Streamlit for Machine Learning Web App | by Hasan Ersan  YAĞCI | Medium">
            <a:extLst>
              <a:ext uri="{FF2B5EF4-FFF2-40B4-BE49-F238E27FC236}">
                <a16:creationId xmlns:a16="http://schemas.microsoft.com/office/drawing/2014/main" id="{DBA9C0D1-079A-4F16-06E8-2AD82A80F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730" y="2941373"/>
            <a:ext cx="1744584" cy="104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5063271C-2B3E-8EC9-DF70-7954DB1E9865}"/>
              </a:ext>
            </a:extLst>
          </p:cNvPr>
          <p:cNvSpPr/>
          <p:nvPr/>
        </p:nvSpPr>
        <p:spPr>
          <a:xfrm>
            <a:off x="5887893" y="1300686"/>
            <a:ext cx="1358900" cy="7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vi-VN" sz="1500" dirty="0" err="1">
                <a:latin typeface="+mj-lt"/>
                <a:ea typeface="+mn-lt"/>
                <a:cs typeface="Arial"/>
              </a:rPr>
              <a:t>Evaluation</a:t>
            </a:r>
            <a:r>
              <a:rPr lang="vi-VN" sz="1500" dirty="0">
                <a:latin typeface="+mj-lt"/>
                <a:ea typeface="+mn-lt"/>
                <a:cs typeface="Arial"/>
              </a:rPr>
              <a:t> </a:t>
            </a:r>
            <a:r>
              <a:rPr lang="vi-VN" sz="1500" dirty="0" err="1">
                <a:latin typeface="+mj-lt"/>
                <a:ea typeface="+mn-lt"/>
                <a:cs typeface="Arial"/>
              </a:rPr>
              <a:t>Model</a:t>
            </a:r>
            <a:endParaRPr lang="vi-VN" sz="1500">
              <a:latin typeface="+mj-lt"/>
              <a:ea typeface="+mn-lt"/>
              <a:cs typeface="Arial"/>
            </a:endParaRPr>
          </a:p>
        </p:txBody>
      </p:sp>
      <p:sp>
        <p:nvSpPr>
          <p:cNvPr id="40" name="Rectangle 6">
            <a:extLst>
              <a:ext uri="{FF2B5EF4-FFF2-40B4-BE49-F238E27FC236}">
                <a16:creationId xmlns:a16="http://schemas.microsoft.com/office/drawing/2014/main" id="{82436B0E-E236-DB67-F783-66149FCB6312}"/>
              </a:ext>
            </a:extLst>
          </p:cNvPr>
          <p:cNvSpPr/>
          <p:nvPr/>
        </p:nvSpPr>
        <p:spPr>
          <a:xfrm>
            <a:off x="7629760" y="1998535"/>
            <a:ext cx="1358900" cy="763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500" dirty="0">
                <a:latin typeface="+mj-lt"/>
                <a:ea typeface="+mn-lt"/>
                <a:cs typeface="Arial"/>
              </a:rPr>
              <a:t>Demo + Prediction</a:t>
            </a:r>
            <a:endParaRPr lang="vi-VN" sz="1500" dirty="0" err="1">
              <a:latin typeface="+mj-lt"/>
              <a:cs typeface="Arial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827F610-0401-0B39-49C9-36CC6D8EADB2}"/>
              </a:ext>
            </a:extLst>
          </p:cNvPr>
          <p:cNvCxnSpPr>
            <a:cxnSpLocks/>
          </p:cNvCxnSpPr>
          <p:nvPr/>
        </p:nvCxnSpPr>
        <p:spPr>
          <a:xfrm flipH="1" flipV="1">
            <a:off x="6594538" y="2036530"/>
            <a:ext cx="5771" cy="685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A437DE2-7FCA-2B7F-7092-8BFC5C58FDF2}"/>
              </a:ext>
            </a:extLst>
          </p:cNvPr>
          <p:cNvCxnSpPr>
            <a:cxnSpLocks/>
            <a:stCxn id="7" idx="3"/>
            <a:endCxn id="40" idx="1"/>
          </p:cNvCxnSpPr>
          <p:nvPr/>
        </p:nvCxnSpPr>
        <p:spPr>
          <a:xfrm>
            <a:off x="7245983" y="1773515"/>
            <a:ext cx="383777" cy="58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40EEB0-EED0-BDBB-193A-00046DA67CD8}"/>
              </a:ext>
            </a:extLst>
          </p:cNvPr>
          <p:cNvCxnSpPr>
            <a:cxnSpLocks/>
          </p:cNvCxnSpPr>
          <p:nvPr/>
        </p:nvCxnSpPr>
        <p:spPr>
          <a:xfrm flipH="1">
            <a:off x="2881088" y="1657601"/>
            <a:ext cx="3013017" cy="82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Web Scraping – Daedalus @ LDV">
            <a:extLst>
              <a:ext uri="{FF2B5EF4-FFF2-40B4-BE49-F238E27FC236}">
                <a16:creationId xmlns:a16="http://schemas.microsoft.com/office/drawing/2014/main" id="{C93AA5DE-6656-2095-1842-098950B37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6" y="3435621"/>
            <a:ext cx="1655266" cy="71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eautifulSoupを使ったスクレイピング入門 - ライトハウスラボ株式会社">
            <a:extLst>
              <a:ext uri="{FF2B5EF4-FFF2-40B4-BE49-F238E27FC236}">
                <a16:creationId xmlns:a16="http://schemas.microsoft.com/office/drawing/2014/main" id="{DE7797B1-598B-BB4C-CFE4-53637F6B9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90" y="4075391"/>
            <a:ext cx="1652158" cy="82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Right Brace 1055">
            <a:extLst>
              <a:ext uri="{FF2B5EF4-FFF2-40B4-BE49-F238E27FC236}">
                <a16:creationId xmlns:a16="http://schemas.microsoft.com/office/drawing/2014/main" id="{2DE5EBC1-A5A2-82E6-6FE8-BC92B0E1B241}"/>
              </a:ext>
            </a:extLst>
          </p:cNvPr>
          <p:cNvSpPr/>
          <p:nvPr/>
        </p:nvSpPr>
        <p:spPr>
          <a:xfrm rot="5400000">
            <a:off x="5611129" y="2302662"/>
            <a:ext cx="312825" cy="284506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pic>
        <p:nvPicPr>
          <p:cNvPr id="1057" name="Picture 16" descr="scikit-learn - Wikipedia">
            <a:extLst>
              <a:ext uri="{FF2B5EF4-FFF2-40B4-BE49-F238E27FC236}">
                <a16:creationId xmlns:a16="http://schemas.microsoft.com/office/drawing/2014/main" id="{ABCBB084-74E8-2AF8-C3BF-733972029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008" y="1180659"/>
            <a:ext cx="1107633" cy="59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6440CC4-0060-2CEA-209E-854A00BCA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3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Calibri (Headings)"/>
              </a:rPr>
              <a:t>3</a:t>
            </a:r>
            <a:r>
              <a:rPr lang="en-US" dirty="0">
                <a:latin typeface="Calibri (Headings)"/>
              </a:rPr>
              <a:t>. </a:t>
            </a:r>
            <a:r>
              <a:rPr lang="vi-VN" dirty="0">
                <a:latin typeface="Calibri (Headings)"/>
              </a:rPr>
              <a:t>Dataset.</a:t>
            </a:r>
            <a:endParaRPr lang="en-US" dirty="0">
              <a:latin typeface="Calibri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1800" b="1" dirty="0">
                <a:latin typeface="Calibri (Headings)"/>
              </a:rPr>
              <a:t>Được thu thập từ trang web: </a:t>
            </a:r>
            <a:r>
              <a:rPr lang="vi-VN" sz="1800" b="1" dirty="0">
                <a:solidFill>
                  <a:schemeClr val="tx2"/>
                </a:solidFill>
                <a:latin typeface="Calibri (Headings)"/>
              </a:rPr>
              <a:t>https://nhadatvui.vn/ </a:t>
            </a:r>
          </a:p>
          <a:p>
            <a:endParaRPr lang="en-US" dirty="0">
              <a:latin typeface="Calibri (Headings)"/>
            </a:endParaRPr>
          </a:p>
          <a:p>
            <a:endParaRPr lang="en-US" dirty="0">
              <a:latin typeface="Calibri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D0427-138F-69F1-EC1A-E62EC8838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75" y="1460728"/>
            <a:ext cx="5040895" cy="22220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A5022-E6B1-5FBA-31F8-479C874AA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918" y="1460728"/>
            <a:ext cx="2313207" cy="34953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F89EAEC-93BB-C1CA-D6DB-867433D45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75" y="3187045"/>
            <a:ext cx="3845397" cy="16564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0343-2EF6-1FFA-B714-0975C527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70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Calibri (Headings)"/>
              </a:rPr>
              <a:t>3</a:t>
            </a:r>
            <a:r>
              <a:rPr lang="en-US" dirty="0">
                <a:latin typeface="Calibri (Headings)"/>
              </a:rPr>
              <a:t>. </a:t>
            </a:r>
            <a:r>
              <a:rPr lang="vi-VN" dirty="0">
                <a:latin typeface="Calibri (Headings)"/>
              </a:rPr>
              <a:t>Dataset.</a:t>
            </a:r>
            <a:endParaRPr lang="en-US" dirty="0">
              <a:latin typeface="Calibri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Calibri (Headings)"/>
            </a:endParaRPr>
          </a:p>
          <a:p>
            <a:endParaRPr lang="en-US" dirty="0">
              <a:latin typeface="Calibri (Headings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9B0B63-44B5-C148-3E63-8400BF155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24" y="1128800"/>
            <a:ext cx="8430352" cy="144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72E7E5-A930-DC29-5658-F358D77D7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24" y="2964514"/>
            <a:ext cx="8430352" cy="15004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6D97F-80E3-AC35-8689-FB149AC0F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7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dirty="0">
                <a:latin typeface="Calibri (Headings)"/>
              </a:rPr>
              <a:t>4</a:t>
            </a:r>
            <a:r>
              <a:rPr lang="en-US" dirty="0">
                <a:latin typeface="Calibri (Headings)"/>
              </a:rPr>
              <a:t>. </a:t>
            </a:r>
            <a:r>
              <a:rPr lang="vi-VN" dirty="0">
                <a:latin typeface="Calibri (Headings)"/>
              </a:rPr>
              <a:t>Mô </a:t>
            </a:r>
            <a:r>
              <a:rPr lang="en-US" dirty="0">
                <a:latin typeface="Calibri (Headings)"/>
              </a:rPr>
              <a:t>H</a:t>
            </a:r>
            <a:r>
              <a:rPr lang="vi-VN" dirty="0">
                <a:latin typeface="Calibri (Headings)"/>
              </a:rPr>
              <a:t>ình</a:t>
            </a:r>
            <a:r>
              <a:rPr lang="en-US" dirty="0">
                <a:latin typeface="Calibri (Headings)"/>
              </a:rPr>
              <a:t> T</a:t>
            </a:r>
            <a:r>
              <a:rPr lang="vi-VN" dirty="0">
                <a:latin typeface="Calibri (Headings)"/>
              </a:rPr>
              <a:t>hực </a:t>
            </a:r>
            <a:r>
              <a:rPr lang="en-US" dirty="0">
                <a:latin typeface="Calibri (Headings)"/>
              </a:rPr>
              <a:t>N</a:t>
            </a:r>
            <a:r>
              <a:rPr lang="vi-VN" dirty="0">
                <a:latin typeface="Calibri (Headings)"/>
              </a:rPr>
              <a:t>ghiệm.</a:t>
            </a:r>
            <a:endParaRPr lang="en-US" dirty="0">
              <a:latin typeface="Calibri (Headings)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B087D02-6C1B-A281-1028-A03AED96A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213831"/>
              </p:ext>
            </p:extLst>
          </p:nvPr>
        </p:nvGraphicFramePr>
        <p:xfrm>
          <a:off x="317500" y="1407471"/>
          <a:ext cx="8509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2824">
                  <a:extLst>
                    <a:ext uri="{9D8B030D-6E8A-4147-A177-3AD203B41FA5}">
                      <a16:colId xmlns:a16="http://schemas.microsoft.com/office/drawing/2014/main" val="602853380"/>
                    </a:ext>
                  </a:extLst>
                </a:gridCol>
                <a:gridCol w="1130270">
                  <a:extLst>
                    <a:ext uri="{9D8B030D-6E8A-4147-A177-3AD203B41FA5}">
                      <a16:colId xmlns:a16="http://schemas.microsoft.com/office/drawing/2014/main" val="3695630876"/>
                    </a:ext>
                  </a:extLst>
                </a:gridCol>
                <a:gridCol w="1087181">
                  <a:extLst>
                    <a:ext uri="{9D8B030D-6E8A-4147-A177-3AD203B41FA5}">
                      <a16:colId xmlns:a16="http://schemas.microsoft.com/office/drawing/2014/main" val="1906243943"/>
                    </a:ext>
                  </a:extLst>
                </a:gridCol>
                <a:gridCol w="875355">
                  <a:extLst>
                    <a:ext uri="{9D8B030D-6E8A-4147-A177-3AD203B41FA5}">
                      <a16:colId xmlns:a16="http://schemas.microsoft.com/office/drawing/2014/main" val="527791164"/>
                    </a:ext>
                  </a:extLst>
                </a:gridCol>
                <a:gridCol w="1149841">
                  <a:extLst>
                    <a:ext uri="{9D8B030D-6E8A-4147-A177-3AD203B41FA5}">
                      <a16:colId xmlns:a16="http://schemas.microsoft.com/office/drawing/2014/main" val="373464115"/>
                    </a:ext>
                  </a:extLst>
                </a:gridCol>
                <a:gridCol w="820779">
                  <a:extLst>
                    <a:ext uri="{9D8B030D-6E8A-4147-A177-3AD203B41FA5}">
                      <a16:colId xmlns:a16="http://schemas.microsoft.com/office/drawing/2014/main" val="979363805"/>
                    </a:ext>
                  </a:extLst>
                </a:gridCol>
                <a:gridCol w="1502750">
                  <a:extLst>
                    <a:ext uri="{9D8B030D-6E8A-4147-A177-3AD203B41FA5}">
                      <a16:colId xmlns:a16="http://schemas.microsoft.com/office/drawing/2014/main" val="1507047472"/>
                    </a:ext>
                  </a:extLst>
                </a:gridCol>
              </a:tblGrid>
              <a:tr h="216523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+mn-lt"/>
                        </a:rPr>
                        <a:t>Mô hình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1000" dirty="0" err="1">
                          <a:latin typeface="+mn-lt"/>
                        </a:rPr>
                        <a:t>Train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1000" dirty="0" err="1">
                          <a:latin typeface="+mn-lt"/>
                        </a:rPr>
                        <a:t>Test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54137"/>
                  </a:ext>
                </a:extLst>
              </a:tr>
              <a:tr h="21652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1000" dirty="0">
                          <a:latin typeface="+mn-lt"/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1000" dirty="0">
                          <a:latin typeface="+mn-lt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1000" dirty="0">
                          <a:latin typeface="+mn-lt"/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1000" b="0" i="0" u="none" strike="noStrike" noProof="0" dirty="0">
                          <a:latin typeface="+mn-lt"/>
                        </a:rPr>
                        <a:t>RMSE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vi-VN" sz="1000" b="0" i="0" u="none" strike="noStrike" noProof="0" dirty="0">
                          <a:latin typeface="+mn-lt"/>
                        </a:rPr>
                        <a:t>MAE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000" b="0" i="0" u="none" strike="noStrike" noProof="0" dirty="0">
                          <a:latin typeface="+mn-lt"/>
                        </a:rPr>
                        <a:t>R2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42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000" b="0" i="0" u="none" strike="noStrike" noProof="0" dirty="0">
                          <a:latin typeface="+mn-lt"/>
                        </a:rPr>
                        <a:t>L</a:t>
                      </a:r>
                      <a:r>
                        <a:rPr lang="en-US" sz="1000" b="0" i="0" u="none" strike="noStrike" noProof="0" dirty="0" err="1">
                          <a:latin typeface="+mn-lt"/>
                        </a:rPr>
                        <a:t>inear</a:t>
                      </a:r>
                      <a:r>
                        <a:rPr lang="vi-VN" sz="1000" b="0" i="0" u="none" strike="noStrike" noProof="0" dirty="0">
                          <a:latin typeface="+mn-lt"/>
                        </a:rPr>
                        <a:t> </a:t>
                      </a:r>
                      <a:r>
                        <a:rPr lang="vi-VN" sz="1000" b="0" i="0" u="none" strike="noStrike" noProof="0" dirty="0" err="1">
                          <a:latin typeface="+mn-lt"/>
                        </a:rPr>
                        <a:t>regression</a:t>
                      </a:r>
                      <a:endParaRPr lang="vi-VN" sz="1000" dirty="0" err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26771.879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-VN" sz="1000" b="1" i="0" kern="1200" noProof="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4045.207</a:t>
                      </a:r>
                      <a:endParaRPr lang="vi-VN" sz="1000" b="1" i="0" kern="1200" noProof="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0.031566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194*10^9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4*10^9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 dirty="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-69*10^12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499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latin typeface="+mn-lt"/>
                        </a:rPr>
                        <a:t>Isotonic</a:t>
                      </a:r>
                      <a:r>
                        <a:rPr lang="vi-VN" sz="1000" b="0" i="0" u="none" strike="noStrike" noProof="0" dirty="0">
                          <a:latin typeface="+mn-lt"/>
                        </a:rPr>
                        <a:t> </a:t>
                      </a:r>
                      <a:r>
                        <a:rPr lang="vi-VN" sz="1000" b="0" i="0" u="none" strike="noStrike" noProof="0" dirty="0" err="1">
                          <a:latin typeface="+mn-lt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27410.016</a:t>
                      </a:r>
                      <a:endParaRPr lang="vi-VN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vi-VN" sz="1000" b="1" i="0" kern="1200" noProof="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5364.36</a:t>
                      </a:r>
                      <a:r>
                        <a:rPr lang="en-US" sz="1000" b="1" i="0" kern="1200" noProof="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vi-VN" sz="1000" b="1" i="0" kern="1200" noProof="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-0.015151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23594.512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5541.002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-0.022278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47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000" b="0" i="0" u="none" strike="noStrike" noProof="0" dirty="0">
                          <a:latin typeface="+mn-lt"/>
                        </a:rPr>
                        <a:t>D</a:t>
                      </a:r>
                      <a:r>
                        <a:rPr lang="en-US" sz="1000" b="0" i="0" u="none" strike="noStrike" noProof="0" dirty="0" err="1">
                          <a:latin typeface="+mn-lt"/>
                        </a:rPr>
                        <a:t>ecision</a:t>
                      </a:r>
                      <a:r>
                        <a:rPr lang="vi-VN" sz="1000" b="0" i="0" u="none" strike="noStrike" noProof="0" dirty="0">
                          <a:latin typeface="+mn-lt"/>
                        </a:rPr>
                        <a:t> </a:t>
                      </a:r>
                      <a:r>
                        <a:rPr lang="vi-VN" sz="1000" b="0" i="0" u="none" strike="noStrike" noProof="0" dirty="0" err="1">
                          <a:latin typeface="+mn-lt"/>
                        </a:rPr>
                        <a:t>Tree</a:t>
                      </a:r>
                      <a:endParaRPr lang="vi-VN" sz="1000" dirty="0" err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26353.633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vi-VN" sz="1000" b="1" i="0" kern="1200" noProof="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3710.437</a:t>
                      </a:r>
                      <a:endParaRPr lang="vi-VN" sz="1000" b="1" i="0" kern="1200" noProof="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0.061589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22684.633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4007.568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0.055046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075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000" b="0" i="0" u="none" strike="noStrike" noProof="0" dirty="0">
                          <a:latin typeface="+mn-lt"/>
                        </a:rPr>
                        <a:t>R</a:t>
                      </a:r>
                      <a:r>
                        <a:rPr lang="en-US" sz="1000" b="0" i="0" u="none" strike="noStrike" noProof="0" dirty="0" err="1">
                          <a:latin typeface="+mn-lt"/>
                        </a:rPr>
                        <a:t>andom</a:t>
                      </a:r>
                      <a:r>
                        <a:rPr lang="vi-VN" sz="1000" b="0" i="0" u="none" strike="noStrike" noProof="0" dirty="0">
                          <a:latin typeface="+mn-lt"/>
                        </a:rPr>
                        <a:t> </a:t>
                      </a:r>
                      <a:r>
                        <a:rPr lang="vi-VN" sz="1000" b="0" i="0" u="none" strike="noStrike" noProof="0" dirty="0" err="1">
                          <a:latin typeface="+mn-lt"/>
                        </a:rPr>
                        <a:t>forest</a:t>
                      </a:r>
                      <a:endParaRPr lang="vi-VN" sz="1000" dirty="0" err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26658.690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vi-VN" sz="1000" b="1" i="0" kern="1200" noProof="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3822.5</a:t>
                      </a:r>
                      <a:r>
                        <a:rPr lang="en-US" sz="1000" b="1" i="0" kern="1200" noProof="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vi-VN" sz="1000" b="1" i="0" kern="1200" noProof="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0.039738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22724.981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4052.877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0.051682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013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000" b="0" i="0" u="none" strike="noStrike" noProof="0" dirty="0">
                          <a:latin typeface="+mn-lt"/>
                        </a:rPr>
                        <a:t>G</a:t>
                      </a:r>
                      <a:r>
                        <a:rPr lang="en-US" sz="1000" b="0" i="0" u="none" strike="noStrike" noProof="0" dirty="0" err="1">
                          <a:latin typeface="+mn-lt"/>
                        </a:rPr>
                        <a:t>radient</a:t>
                      </a:r>
                      <a:r>
                        <a:rPr lang="vi-VN" sz="1000" b="0" i="0" u="none" strike="noStrike" noProof="0" dirty="0">
                          <a:latin typeface="+mn-lt"/>
                        </a:rPr>
                        <a:t> </a:t>
                      </a:r>
                      <a:r>
                        <a:rPr lang="en-US" sz="1000" b="0" i="0" u="none" strike="noStrike" noProof="0" dirty="0">
                          <a:latin typeface="+mn-lt"/>
                        </a:rPr>
                        <a:t>boosted</a:t>
                      </a:r>
                      <a:r>
                        <a:rPr lang="vi-VN" sz="1000" b="0" i="0" u="none" strike="noStrike" noProof="0" dirty="0">
                          <a:latin typeface="+mn-lt"/>
                        </a:rPr>
                        <a:t> 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25730.973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3122.993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0.105409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22403.987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3692.714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0.078283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364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000" b="0" i="0" u="none" strike="noStrike" noProof="0">
                          <a:latin typeface="+mn-lt"/>
                        </a:rPr>
                        <a:t>L</a:t>
                      </a:r>
                      <a:r>
                        <a:rPr lang="en-US" sz="1000" b="0" i="0" u="none" strike="noStrike" noProof="0" err="1">
                          <a:latin typeface="+mn-lt"/>
                        </a:rPr>
                        <a:t>inear</a:t>
                      </a:r>
                      <a:r>
                        <a:rPr lang="vi-VN" sz="1000" b="0" i="0" u="none" strike="noStrike" noProof="0">
                          <a:latin typeface="+mn-lt"/>
                        </a:rPr>
                        <a:t> regression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 – rm outlier</a:t>
                      </a:r>
                      <a:endParaRPr lang="vi-VN" sz="1000" dirty="0" err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2142.923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1377.784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0.411774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10188394.424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257330.711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-12402142.180489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031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>
                          <a:latin typeface="+mn-lt"/>
                        </a:rPr>
                        <a:t>Isotonic</a:t>
                      </a:r>
                      <a:r>
                        <a:rPr lang="vi-VN" sz="1000" b="0" i="0" u="none" strike="noStrike" noProof="0">
                          <a:latin typeface="+mn-lt"/>
                        </a:rPr>
                        <a:t> regression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– rm outlier</a:t>
                      </a:r>
                      <a:endParaRPr lang="vi-VN" sz="1000" b="0" i="0" u="none" strike="noStrike" noProof="0" dirty="0" err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3073.719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2230.709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-0.210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3219.397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2367.577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4345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000" b="0" i="0" u="none" strike="noStrike" noProof="0" dirty="0">
                          <a:latin typeface="+mn-lt"/>
                        </a:rPr>
                        <a:t>D</a:t>
                      </a:r>
                      <a:r>
                        <a:rPr lang="en-US" sz="1000" b="0" i="0" u="none" strike="noStrike" noProof="0" err="1">
                          <a:latin typeface="+mn-lt"/>
                        </a:rPr>
                        <a:t>ecision</a:t>
                      </a:r>
                      <a:r>
                        <a:rPr lang="vi-VN" sz="1000" b="0" i="0" u="none" strike="noStrike" noProof="0">
                          <a:latin typeface="+mn-lt"/>
                        </a:rPr>
                        <a:t> Tree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– rm outlier</a:t>
                      </a:r>
                      <a:endParaRPr lang="vi-VN" sz="1000" dirty="0" err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2157.361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1405.536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0.404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2361.477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1527.278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0.333726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49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000" b="0" i="0" u="none" strike="noStrike" noProof="0" dirty="0">
                          <a:latin typeface="+mn-lt"/>
                        </a:rPr>
                        <a:t>R</a:t>
                      </a:r>
                      <a:r>
                        <a:rPr lang="en-US" sz="1000" b="0" i="0" u="none" strike="noStrike" noProof="0" err="1">
                          <a:latin typeface="+mn-lt"/>
                        </a:rPr>
                        <a:t>andom</a:t>
                      </a:r>
                      <a:r>
                        <a:rPr lang="vi-VN" sz="1000" b="0" i="0" u="none" strike="noStrike" noProof="0">
                          <a:latin typeface="+mn-lt"/>
                        </a:rPr>
                        <a:t> forest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– rm outlier</a:t>
                      </a:r>
                      <a:endParaRPr lang="vi-VN" sz="1000" dirty="0" err="1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2154.020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1371.071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0.405666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2293.125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1471.629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731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vi-VN" sz="1000" b="0" i="0" u="none" strike="noStrike" noProof="0" dirty="0">
                          <a:latin typeface="+mn-lt"/>
                        </a:rPr>
                        <a:t>G</a:t>
                      </a:r>
                      <a:r>
                        <a:rPr lang="en-US" sz="1000" b="0" i="0" u="none" strike="noStrike" noProof="0" dirty="0" err="1">
                          <a:latin typeface="+mn-lt"/>
                        </a:rPr>
                        <a:t>radient</a:t>
                      </a:r>
                      <a:r>
                        <a:rPr lang="vi-VN" sz="1000" b="0" i="0" u="none" strike="noStrike" noProof="0" dirty="0">
                          <a:latin typeface="+mn-lt"/>
                        </a:rPr>
                        <a:t> 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boosted</a:t>
                      </a:r>
                      <a:r>
                        <a:rPr lang="vi-VN" sz="1000" b="0" i="0" u="none" strike="noStrike" noProof="0">
                          <a:latin typeface="+mn-lt"/>
                        </a:rPr>
                        <a:t> </a:t>
                      </a:r>
                      <a:r>
                        <a:rPr lang="en-US" sz="1000" b="0" i="0" u="none" strike="noStrike" noProof="0">
                          <a:latin typeface="+mn-lt"/>
                        </a:rPr>
                        <a:t>– rm outlier</a:t>
                      </a:r>
                      <a:endParaRPr lang="vi-VN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1843.131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1175.838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0.565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2168.854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1370.056</a:t>
                      </a:r>
                      <a:endParaRPr lang="en-US" sz="1000" b="1" i="0" kern="1200" dirty="0">
                        <a:solidFill>
                          <a:srgbClr val="21212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>
                        <a:buNone/>
                      </a:pPr>
                      <a:r>
                        <a:rPr lang="en-US" sz="1000" b="1" i="0" kern="1200" dirty="0">
                          <a:solidFill>
                            <a:srgbClr val="21212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0.437987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9872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FBF266-A40C-3200-6E6A-28103EC0B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2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 (Headings)"/>
              </a:rPr>
              <a:t>5</a:t>
            </a:r>
            <a:r>
              <a:rPr lang="en-US" dirty="0">
                <a:latin typeface="Calibri (Headings)"/>
              </a:rPr>
              <a:t>. </a:t>
            </a:r>
            <a:r>
              <a:rPr lang="vi-VN" dirty="0" err="1">
                <a:latin typeface="Calibri (Headings)"/>
                <a:cs typeface="Times New Roman"/>
              </a:rPr>
              <a:t>Demo</a:t>
            </a:r>
            <a:r>
              <a:rPr lang="vi-VN" dirty="0">
                <a:latin typeface="Calibri (Headings)"/>
                <a:cs typeface="Times New Roman"/>
              </a:rPr>
              <a:t>.</a:t>
            </a:r>
            <a:endParaRPr lang="en-US" dirty="0">
              <a:latin typeface="Calibri (Headings)"/>
              <a:cs typeface="Times New Roman"/>
            </a:endParaRPr>
          </a:p>
        </p:txBody>
      </p:sp>
      <p:pic>
        <p:nvPicPr>
          <p:cNvPr id="5" name="Hình ảnh 5" descr="Ảnh có chứa văn bản, ảnh chụp màn hình, màn hình&#10;&#10;Mô tả được tự động tạo">
            <a:extLst>
              <a:ext uri="{FF2B5EF4-FFF2-40B4-BE49-F238E27FC236}">
                <a16:creationId xmlns:a16="http://schemas.microsoft.com/office/drawing/2014/main" id="{CD08FD7E-09CD-9F63-6055-9BE2AC9CE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76" y="1051911"/>
            <a:ext cx="6320376" cy="35610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4B78-6DAD-1DDE-69DF-24D07E0F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45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alibri (Headings)"/>
              </a:rPr>
              <a:t>6</a:t>
            </a:r>
            <a:r>
              <a:rPr lang="en-US" dirty="0">
                <a:latin typeface="Calibri (Headings)"/>
              </a:rPr>
              <a:t>. </a:t>
            </a:r>
            <a:r>
              <a:rPr lang="en-US" dirty="0" err="1">
                <a:latin typeface="Calibri (Headings)"/>
              </a:rPr>
              <a:t>Kết</a:t>
            </a:r>
            <a:r>
              <a:rPr lang="en-US" dirty="0">
                <a:latin typeface="Calibri (Headings)"/>
              </a:rPr>
              <a:t> Luận &amp; </a:t>
            </a:r>
            <a:r>
              <a:rPr lang="en-US" dirty="0" err="1">
                <a:latin typeface="Calibri (Headings)"/>
              </a:rPr>
              <a:t>Hướng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Phát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Triển</a:t>
            </a:r>
            <a:endParaRPr lang="en-US" dirty="0">
              <a:latin typeface="Calibri (Headings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 (Headings)"/>
              </a:rPr>
              <a:t>Thu </a:t>
            </a:r>
            <a:r>
              <a:rPr lang="en-US" dirty="0" err="1">
                <a:latin typeface="Calibri (Headings)"/>
              </a:rPr>
              <a:t>thập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dữ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liệu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từ</a:t>
            </a:r>
            <a:r>
              <a:rPr lang="en-US" dirty="0">
                <a:latin typeface="Calibri (Headings)"/>
              </a:rPr>
              <a:t> nhadatvui.vn, </a:t>
            </a:r>
            <a:r>
              <a:rPr lang="en-US" dirty="0" err="1">
                <a:latin typeface="Calibri (Headings)"/>
              </a:rPr>
              <a:t>xử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lý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và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làm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sạch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từ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đó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cho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ra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bộ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dữ</a:t>
            </a:r>
            <a:r>
              <a:rPr lang="en-US" dirty="0">
                <a:latin typeface="Calibri (Headings)"/>
              </a:rPr>
              <a:t> </a:t>
            </a:r>
            <a:r>
              <a:rPr lang="vi-VN" dirty="0">
                <a:latin typeface="Calibri (Headings)"/>
              </a:rPr>
              <a:t>liệu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hoàn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chỉnh</a:t>
            </a:r>
            <a:r>
              <a:rPr lang="vi-VN" dirty="0">
                <a:latin typeface="Calibri (Headings)"/>
              </a:rPr>
              <a:t>.</a:t>
            </a:r>
            <a:endParaRPr lang="en-US" dirty="0">
              <a:latin typeface="Calibri (Headings)"/>
            </a:endParaRPr>
          </a:p>
          <a:p>
            <a:r>
              <a:rPr lang="en-US" dirty="0" err="1">
                <a:latin typeface="Calibri (Headings)"/>
              </a:rPr>
              <a:t>Dữ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liệu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thể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hiện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sự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tương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quan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thấp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đối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với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giá</a:t>
            </a:r>
            <a:r>
              <a:rPr lang="en-US" dirty="0">
                <a:latin typeface="Calibri (Headings)"/>
              </a:rPr>
              <a:t> BDS.</a:t>
            </a:r>
          </a:p>
          <a:p>
            <a:r>
              <a:rPr lang="en-US" dirty="0" err="1">
                <a:latin typeface="Calibri (Headings)"/>
              </a:rPr>
              <a:t>Tiền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xử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lý</a:t>
            </a:r>
            <a:r>
              <a:rPr lang="en-US" dirty="0">
                <a:latin typeface="Calibri (Headings)"/>
              </a:rPr>
              <a:t>, </a:t>
            </a:r>
            <a:r>
              <a:rPr lang="en-US" dirty="0" err="1">
                <a:latin typeface="Calibri (Headings)"/>
              </a:rPr>
              <a:t>trích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xuất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thuộc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tính</a:t>
            </a:r>
            <a:r>
              <a:rPr lang="en-US" dirty="0">
                <a:latin typeface="Calibri (Headings)"/>
              </a:rPr>
              <a:t>, </a:t>
            </a:r>
            <a:r>
              <a:rPr lang="en-US" dirty="0" err="1">
                <a:latin typeface="Calibri (Headings)"/>
              </a:rPr>
              <a:t>loại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bỏ</a:t>
            </a:r>
            <a:r>
              <a:rPr lang="en-US" dirty="0">
                <a:latin typeface="Calibri (Headings)"/>
              </a:rPr>
              <a:t> outlier </a:t>
            </a:r>
            <a:r>
              <a:rPr lang="en-US" dirty="0" err="1">
                <a:latin typeface="Calibri (Headings)"/>
              </a:rPr>
              <a:t>cải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thiện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hiệu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suất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mô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hình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sử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dụng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PySpak</a:t>
            </a:r>
            <a:r>
              <a:rPr lang="en-US" dirty="0">
                <a:latin typeface="Calibri (Headings)"/>
              </a:rPr>
              <a:t> SQL.</a:t>
            </a:r>
          </a:p>
          <a:p>
            <a:r>
              <a:rPr lang="en-US" dirty="0" err="1">
                <a:latin typeface="Calibri (Headings)"/>
              </a:rPr>
              <a:t>Thực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nghiệm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trên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các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thuật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toán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khác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nhau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với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PySpark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Mlib</a:t>
            </a:r>
            <a:r>
              <a:rPr lang="en-US" dirty="0">
                <a:latin typeface="Calibri (Headings)"/>
              </a:rPr>
              <a:t>, </a:t>
            </a:r>
            <a:r>
              <a:rPr lang="en-US" dirty="0" err="1">
                <a:latin typeface="Calibri (Headings)"/>
              </a:rPr>
              <a:t>mô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hình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tối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ưu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là</a:t>
            </a:r>
            <a:r>
              <a:rPr lang="en-US" dirty="0">
                <a:latin typeface="Calibri (Headings)"/>
              </a:rPr>
              <a:t> Gradient boosting </a:t>
            </a:r>
            <a:r>
              <a:rPr lang="en-US" dirty="0" err="1">
                <a:latin typeface="Calibri (Headings)"/>
              </a:rPr>
              <a:t>trên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dữ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liệu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đã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loại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bỏ</a:t>
            </a:r>
            <a:r>
              <a:rPr lang="en-US" dirty="0">
                <a:latin typeface="Calibri (Headings)"/>
              </a:rPr>
              <a:t> outliers.</a:t>
            </a:r>
          </a:p>
          <a:p>
            <a:r>
              <a:rPr lang="en-US" dirty="0" err="1">
                <a:latin typeface="Calibri (Headings)"/>
              </a:rPr>
              <a:t>Xây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dựng</a:t>
            </a:r>
            <a:r>
              <a:rPr lang="en-US" dirty="0">
                <a:latin typeface="Calibri (Headings)"/>
              </a:rPr>
              <a:t> demo web app </a:t>
            </a:r>
            <a:r>
              <a:rPr lang="en-US" dirty="0" err="1">
                <a:latin typeface="Calibri (Headings)"/>
              </a:rPr>
              <a:t>với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Streamlit</a:t>
            </a:r>
            <a:r>
              <a:rPr lang="en-US" dirty="0">
                <a:latin typeface="Calibri (Headings)"/>
              </a:rPr>
              <a:t>.</a:t>
            </a:r>
          </a:p>
          <a:p>
            <a:r>
              <a:rPr lang="en-US" dirty="0" err="1">
                <a:latin typeface="Calibri (Headings)"/>
              </a:rPr>
              <a:t>Hướng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Phát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Triển</a:t>
            </a:r>
            <a:r>
              <a:rPr lang="en-US" dirty="0">
                <a:latin typeface="Calibri (Headings)"/>
              </a:rPr>
              <a:t>: </a:t>
            </a:r>
            <a:r>
              <a:rPr lang="en-US" dirty="0" err="1">
                <a:latin typeface="Calibri (Headings)"/>
              </a:rPr>
              <a:t>Cải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tiến</a:t>
            </a:r>
            <a:r>
              <a:rPr lang="en-US" dirty="0">
                <a:latin typeface="Calibri (Headings)"/>
              </a:rPr>
              <a:t>, </a:t>
            </a:r>
            <a:r>
              <a:rPr lang="en-US" dirty="0" err="1">
                <a:latin typeface="Calibri (Headings)"/>
              </a:rPr>
              <a:t>nghiên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cứu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sâu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hơn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các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phương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pháp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kết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hợp</a:t>
            </a:r>
            <a:r>
              <a:rPr lang="en-US" dirty="0">
                <a:latin typeface="Calibri (Headings)"/>
              </a:rPr>
              <a:t>, </a:t>
            </a:r>
            <a:r>
              <a:rPr lang="en-US" dirty="0" err="1">
                <a:latin typeface="Calibri (Headings)"/>
              </a:rPr>
              <a:t>rút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trích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thông</a:t>
            </a:r>
            <a:r>
              <a:rPr lang="en-US" dirty="0">
                <a:latin typeface="Calibri (Headings)"/>
              </a:rPr>
              <a:t> tin </a:t>
            </a:r>
            <a:r>
              <a:rPr lang="en-US" dirty="0" err="1">
                <a:latin typeface="Calibri (Headings)"/>
              </a:rPr>
              <a:t>từ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biến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tương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quan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thấp</a:t>
            </a:r>
            <a:r>
              <a:rPr lang="en-US" dirty="0">
                <a:latin typeface="Calibri (Headings)"/>
              </a:rPr>
              <a:t>, </a:t>
            </a:r>
            <a:r>
              <a:rPr lang="en-US" dirty="0" err="1">
                <a:latin typeface="Calibri (Headings)"/>
              </a:rPr>
              <a:t>thu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thập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thêm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dữ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liệu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trong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tương</a:t>
            </a:r>
            <a:r>
              <a:rPr lang="en-US" dirty="0">
                <a:latin typeface="Calibri (Headings)"/>
              </a:rPr>
              <a:t> </a:t>
            </a:r>
            <a:r>
              <a:rPr lang="en-US" dirty="0" err="1">
                <a:latin typeface="Calibri (Headings)"/>
              </a:rPr>
              <a:t>lai</a:t>
            </a:r>
            <a:r>
              <a:rPr lang="en-US" dirty="0">
                <a:latin typeface="Calibri (Headings)"/>
              </a:rPr>
              <a:t>.</a:t>
            </a:r>
          </a:p>
          <a:p>
            <a:endParaRPr lang="en-US" dirty="0">
              <a:latin typeface="Calibri (Headings)"/>
            </a:endParaRPr>
          </a:p>
          <a:p>
            <a:endParaRPr lang="en-US" dirty="0">
              <a:latin typeface="Calibri (Headings)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68535-DF93-4F89-E65E-03693769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0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D8E6-0C68-01FC-51CC-B7EBA7D04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34" y="2189987"/>
            <a:ext cx="8259098" cy="763526"/>
          </a:xfrm>
        </p:spPr>
        <p:txBody>
          <a:bodyPr/>
          <a:lstStyle/>
          <a:p>
            <a:r>
              <a:rPr lang="en-US" dirty="0"/>
              <a:t>		Thank You For Watching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DE617B-F2A7-2431-CCDB-4BECE733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7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2270AFD8898FE84B8C0DEF4AF569EE5F" ma:contentTypeVersion="7" ma:contentTypeDescription="Tạo tài liệu mới." ma:contentTypeScope="" ma:versionID="ccf6e1a1137c1f694e052b72ff6c5481">
  <xsd:schema xmlns:xsd="http://www.w3.org/2001/XMLSchema" xmlns:xs="http://www.w3.org/2001/XMLSchema" xmlns:p="http://schemas.microsoft.com/office/2006/metadata/properties" xmlns:ns3="32a3f031-5e38-462b-b0c0-9200614458f0" xmlns:ns4="a069508f-c851-4346-9bc8-e3754af750ae" targetNamespace="http://schemas.microsoft.com/office/2006/metadata/properties" ma:root="true" ma:fieldsID="fb49dbfcfca0d21fbdbbe17e06940024" ns3:_="" ns4:_="">
    <xsd:import namespace="32a3f031-5e38-462b-b0c0-9200614458f0"/>
    <xsd:import namespace="a069508f-c851-4346-9bc8-e3754af750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3f031-5e38-462b-b0c0-9200614458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69508f-c851-4346-9bc8-e3754af750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C1C052-B122-4D9C-8BF0-415E9D7B961A}">
  <ds:schemaRefs>
    <ds:schemaRef ds:uri="http://purl.org/dc/terms/"/>
    <ds:schemaRef ds:uri="http://schemas.openxmlformats.org/package/2006/metadata/core-properties"/>
    <ds:schemaRef ds:uri="a069508f-c851-4346-9bc8-e3754af750ae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32a3f031-5e38-462b-b0c0-9200614458f0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8F3D7A6-C5BE-404B-8182-C8B0BCACDA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a3f031-5e38-462b-b0c0-9200614458f0"/>
    <ds:schemaRef ds:uri="a069508f-c851-4346-9bc8-e3754af750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C3EFD4-EBD9-455D-9815-A4E8152F1B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On-screen Show (16:9)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(Headings)</vt:lpstr>
      <vt:lpstr>Office Theme</vt:lpstr>
      <vt:lpstr>Xây dựng hệ thống dự đoán giá trị bất động sản theo thời gian thực  </vt:lpstr>
      <vt:lpstr>1. Giới Thiệu</vt:lpstr>
      <vt:lpstr>3. Kiến Trúc Hệ Thống</vt:lpstr>
      <vt:lpstr>3. Dataset.</vt:lpstr>
      <vt:lpstr>3. Dataset.</vt:lpstr>
      <vt:lpstr>4. Mô Hình Thực Nghiệm.</vt:lpstr>
      <vt:lpstr>5. Demo.</vt:lpstr>
      <vt:lpstr>6. Kết Luận &amp; Hướng Phát Triển</vt:lpstr>
      <vt:lpstr>  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hệ thống dự đoán giá trị bất động sản theo thời gian thực</dc:title>
  <dc:creator/>
  <cp:lastModifiedBy/>
  <cp:revision>58</cp:revision>
  <dcterms:created xsi:type="dcterms:W3CDTF">2017-08-01T15:40:51Z</dcterms:created>
  <dcterms:modified xsi:type="dcterms:W3CDTF">2024-04-10T10:39:14Z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0x0101002270AFD8898FE84B8C0DEF4AF569EE5F</vt:lpwstr>
  </property>
</Properties>
</file>