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5" r:id="rId16"/>
    <p:sldId id="272" r:id="rId17"/>
    <p:sldId id="273" r:id="rId18"/>
    <p:sldId id="274"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4" y="14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A3B4F-BD04-4539-8A00-403B994C1446}" type="datetimeFigureOut">
              <a:rPr lang="en-AU" smtClean="0"/>
              <a:t>7/06/2024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E4697-9A72-4401-966A-C4051B40465C}" type="slidenum">
              <a:rPr lang="en-AU" smtClean="0"/>
              <a:t>‹#›</a:t>
            </a:fld>
            <a:endParaRPr lang="en-AU" dirty="0"/>
          </a:p>
        </p:txBody>
      </p:sp>
    </p:spTree>
    <p:extLst>
      <p:ext uri="{BB962C8B-B14F-4D97-AF65-F5344CB8AC3E}">
        <p14:creationId xmlns:p14="http://schemas.microsoft.com/office/powerpoint/2010/main" val="375189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5E4697-9A72-4401-966A-C4051B40465C}" type="slidenum">
              <a:rPr lang="en-AU" smtClean="0"/>
              <a:t>7</a:t>
            </a:fld>
            <a:endParaRPr lang="en-AU"/>
          </a:p>
        </p:txBody>
      </p:sp>
    </p:spTree>
    <p:extLst>
      <p:ext uri="{BB962C8B-B14F-4D97-AF65-F5344CB8AC3E}">
        <p14:creationId xmlns:p14="http://schemas.microsoft.com/office/powerpoint/2010/main" val="379117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5E4697-9A72-4401-966A-C4051B40465C}" type="slidenum">
              <a:rPr lang="en-AU" smtClean="0"/>
              <a:t>8</a:t>
            </a:fld>
            <a:endParaRPr lang="en-AU"/>
          </a:p>
        </p:txBody>
      </p:sp>
    </p:spTree>
    <p:extLst>
      <p:ext uri="{BB962C8B-B14F-4D97-AF65-F5344CB8AC3E}">
        <p14:creationId xmlns:p14="http://schemas.microsoft.com/office/powerpoint/2010/main" val="427540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5E4697-9A72-4401-966A-C4051B40465C}" type="slidenum">
              <a:rPr lang="en-AU" smtClean="0"/>
              <a:t>18</a:t>
            </a:fld>
            <a:endParaRPr lang="en-AU" dirty="0"/>
          </a:p>
        </p:txBody>
      </p:sp>
    </p:spTree>
    <p:extLst>
      <p:ext uri="{BB962C8B-B14F-4D97-AF65-F5344CB8AC3E}">
        <p14:creationId xmlns:p14="http://schemas.microsoft.com/office/powerpoint/2010/main" val="69958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5E4697-9A72-4401-966A-C4051B40465C}" type="slidenum">
              <a:rPr lang="en-AU" smtClean="0"/>
              <a:t>19</a:t>
            </a:fld>
            <a:endParaRPr lang="en-AU" dirty="0"/>
          </a:p>
        </p:txBody>
      </p:sp>
    </p:spTree>
    <p:extLst>
      <p:ext uri="{BB962C8B-B14F-4D97-AF65-F5344CB8AC3E}">
        <p14:creationId xmlns:p14="http://schemas.microsoft.com/office/powerpoint/2010/main" val="363310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5E4697-9A72-4401-966A-C4051B40465C}" type="slidenum">
              <a:rPr lang="en-AU" smtClean="0"/>
              <a:t>20</a:t>
            </a:fld>
            <a:endParaRPr lang="en-AU" dirty="0"/>
          </a:p>
        </p:txBody>
      </p:sp>
    </p:spTree>
    <p:extLst>
      <p:ext uri="{BB962C8B-B14F-4D97-AF65-F5344CB8AC3E}">
        <p14:creationId xmlns:p14="http://schemas.microsoft.com/office/powerpoint/2010/main" val="80814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5E4697-9A72-4401-966A-C4051B40465C}" type="slidenum">
              <a:rPr lang="en-AU" smtClean="0"/>
              <a:t>21</a:t>
            </a:fld>
            <a:endParaRPr lang="en-AU" dirty="0"/>
          </a:p>
        </p:txBody>
      </p:sp>
    </p:spTree>
    <p:extLst>
      <p:ext uri="{BB962C8B-B14F-4D97-AF65-F5344CB8AC3E}">
        <p14:creationId xmlns:p14="http://schemas.microsoft.com/office/powerpoint/2010/main" val="281695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6/7/2024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48817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70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2627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8533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181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930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917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75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4117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388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6/7/2024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196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6/7/2024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806475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rnabbiswas1/microsoft-azure-predictive-maintenance"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D770E1-2F9E-81E3-35D4-93BC6D7EBCF2}"/>
              </a:ext>
            </a:extLst>
          </p:cNvPr>
          <p:cNvSpPr>
            <a:spLocks noGrp="1"/>
          </p:cNvSpPr>
          <p:nvPr>
            <p:ph type="ctrTitle"/>
          </p:nvPr>
        </p:nvSpPr>
        <p:spPr>
          <a:xfrm>
            <a:off x="960438" y="639763"/>
            <a:ext cx="6021207" cy="3227387"/>
          </a:xfrm>
        </p:spPr>
        <p:txBody>
          <a:bodyPr anchor="b">
            <a:normAutofit fontScale="90000"/>
          </a:bodyPr>
          <a:lstStyle/>
          <a:p>
            <a:pPr algn="l"/>
            <a:r>
              <a:rPr lang="en-US" dirty="0"/>
              <a:t>Predictive Maintenance</a:t>
            </a:r>
            <a:endParaRPr lang="en-AU" dirty="0"/>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BD33E301-F981-86C3-8B30-8F308DD1658D}"/>
              </a:ext>
            </a:extLst>
          </p:cNvPr>
          <p:cNvSpPr>
            <a:spLocks noGrp="1"/>
          </p:cNvSpPr>
          <p:nvPr>
            <p:ph type="subTitle" idx="1"/>
          </p:nvPr>
        </p:nvSpPr>
        <p:spPr>
          <a:xfrm>
            <a:off x="960438" y="4525963"/>
            <a:ext cx="6021207" cy="1509712"/>
          </a:xfrm>
        </p:spPr>
        <p:txBody>
          <a:bodyPr anchor="t">
            <a:normAutofit/>
          </a:bodyPr>
          <a:lstStyle/>
          <a:p>
            <a:pPr algn="l"/>
            <a:r>
              <a:rPr lang="en-US" dirty="0"/>
              <a:t>Ton Nattapan</a:t>
            </a:r>
            <a:endParaRPr lang="en-AU" dirty="0"/>
          </a:p>
        </p:txBody>
      </p:sp>
      <p:pic>
        <p:nvPicPr>
          <p:cNvPr id="4" name="Picture 3" descr="Vehicle in snow">
            <a:extLst>
              <a:ext uri="{FF2B5EF4-FFF2-40B4-BE49-F238E27FC236}">
                <a16:creationId xmlns:a16="http://schemas.microsoft.com/office/drawing/2014/main" id="{33285F6A-9C34-A273-8557-1049E36D1B9F}"/>
              </a:ext>
            </a:extLst>
          </p:cNvPr>
          <p:cNvPicPr>
            <a:picLocks noChangeAspect="1"/>
          </p:cNvPicPr>
          <p:nvPr/>
        </p:nvPicPr>
        <p:blipFill rotWithShape="1">
          <a:blip r:embed="rId2"/>
          <a:srcRect l="20269" r="34570" b="375"/>
          <a:stretch/>
        </p:blipFill>
        <p:spPr>
          <a:xfrm>
            <a:off x="7534655" y="10"/>
            <a:ext cx="4657345" cy="6857990"/>
          </a:xfrm>
          <a:prstGeom prst="rect">
            <a:avLst/>
          </a:prstGeom>
        </p:spPr>
      </p:pic>
    </p:spTree>
    <p:extLst>
      <p:ext uri="{BB962C8B-B14F-4D97-AF65-F5344CB8AC3E}">
        <p14:creationId xmlns:p14="http://schemas.microsoft.com/office/powerpoint/2010/main" val="33538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A0FA7CE-CE4F-DB46-5A73-0B31E724D8CD}"/>
              </a:ext>
            </a:extLst>
          </p:cNvPr>
          <p:cNvPicPr>
            <a:picLocks noChangeAspect="1"/>
          </p:cNvPicPr>
          <p:nvPr/>
        </p:nvPicPr>
        <p:blipFill>
          <a:blip r:embed="rId2"/>
          <a:stretch>
            <a:fillRect/>
          </a:stretch>
        </p:blipFill>
        <p:spPr>
          <a:xfrm>
            <a:off x="2136838" y="1987236"/>
            <a:ext cx="7915275" cy="4552950"/>
          </a:xfrm>
          <a:prstGeom prst="rect">
            <a:avLst/>
          </a:prstGeom>
        </p:spPr>
      </p:pic>
      <p:sp>
        <p:nvSpPr>
          <p:cNvPr id="21" name="Title 1">
            <a:extLst>
              <a:ext uri="{FF2B5EF4-FFF2-40B4-BE49-F238E27FC236}">
                <a16:creationId xmlns:a16="http://schemas.microsoft.com/office/drawing/2014/main" id="{298A04B2-88F9-62AF-9C8F-612B10533952}"/>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Distribution of numerical features</a:t>
            </a:r>
            <a:br>
              <a:rPr lang="en-US" sz="1200" b="0" dirty="0">
                <a:solidFill>
                  <a:srgbClr val="CCCCCC"/>
                </a:solidFill>
                <a:effectLst/>
                <a:highlight>
                  <a:srgbClr val="1F1F1F"/>
                </a:highlight>
                <a:latin typeface="Consolas" panose="020B0609020204030204" pitchFamily="49" charset="0"/>
              </a:rPr>
            </a:br>
            <a:endParaRPr lang="en-AU" sz="4800" dirty="0"/>
          </a:p>
        </p:txBody>
      </p:sp>
    </p:spTree>
    <p:extLst>
      <p:ext uri="{BB962C8B-B14F-4D97-AF65-F5344CB8AC3E}">
        <p14:creationId xmlns:p14="http://schemas.microsoft.com/office/powerpoint/2010/main" val="147556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219826-8D9E-5405-39C8-B04E1586484F}"/>
              </a:ext>
            </a:extLst>
          </p:cNvPr>
          <p:cNvPicPr>
            <a:picLocks noChangeAspect="1"/>
          </p:cNvPicPr>
          <p:nvPr/>
        </p:nvPicPr>
        <p:blipFill>
          <a:blip r:embed="rId2"/>
          <a:stretch>
            <a:fillRect/>
          </a:stretch>
        </p:blipFill>
        <p:spPr>
          <a:xfrm>
            <a:off x="2046351" y="2090017"/>
            <a:ext cx="8096250" cy="4476750"/>
          </a:xfrm>
          <a:prstGeom prst="rect">
            <a:avLst/>
          </a:prstGeom>
        </p:spPr>
      </p:pic>
      <p:sp>
        <p:nvSpPr>
          <p:cNvPr id="7" name="Title 1">
            <a:extLst>
              <a:ext uri="{FF2B5EF4-FFF2-40B4-BE49-F238E27FC236}">
                <a16:creationId xmlns:a16="http://schemas.microsoft.com/office/drawing/2014/main" id="{9CD9742D-EFF4-D371-7E00-EA3593AD68AC}"/>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count of components</a:t>
            </a:r>
            <a:br>
              <a:rPr lang="en-US" sz="1200" b="0" dirty="0">
                <a:solidFill>
                  <a:srgbClr val="CCCCCC"/>
                </a:solidFill>
                <a:effectLst/>
                <a:highlight>
                  <a:srgbClr val="1F1F1F"/>
                </a:highlight>
                <a:latin typeface="Consolas" panose="020B0609020204030204" pitchFamily="49" charset="0"/>
              </a:rPr>
            </a:br>
            <a:endParaRPr lang="en-AU" sz="4800" dirty="0"/>
          </a:p>
        </p:txBody>
      </p:sp>
    </p:spTree>
    <p:extLst>
      <p:ext uri="{BB962C8B-B14F-4D97-AF65-F5344CB8AC3E}">
        <p14:creationId xmlns:p14="http://schemas.microsoft.com/office/powerpoint/2010/main" val="134725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016123-0EBD-6C0F-2808-D75FE7964908}"/>
              </a:ext>
            </a:extLst>
          </p:cNvPr>
          <p:cNvPicPr>
            <a:picLocks noChangeAspect="1"/>
          </p:cNvPicPr>
          <p:nvPr/>
        </p:nvPicPr>
        <p:blipFill>
          <a:blip r:embed="rId2"/>
          <a:stretch>
            <a:fillRect/>
          </a:stretch>
        </p:blipFill>
        <p:spPr>
          <a:xfrm>
            <a:off x="2164500" y="2090017"/>
            <a:ext cx="8181975" cy="4476750"/>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count of model</a:t>
            </a:r>
            <a:br>
              <a:rPr lang="en-US" sz="1200" b="0" dirty="0">
                <a:solidFill>
                  <a:srgbClr val="CCCCCC"/>
                </a:solidFill>
                <a:effectLst/>
                <a:highlight>
                  <a:srgbClr val="1F1F1F"/>
                </a:highlight>
                <a:latin typeface="Consolas" panose="020B0609020204030204" pitchFamily="49" charset="0"/>
              </a:rPr>
            </a:br>
            <a:endParaRPr lang="en-AU" sz="4800" dirty="0"/>
          </a:p>
        </p:txBody>
      </p:sp>
      <p:sp>
        <p:nvSpPr>
          <p:cNvPr id="15" name="Rectangle 14">
            <a:extLst>
              <a:ext uri="{FF2B5EF4-FFF2-40B4-BE49-F238E27FC236}">
                <a16:creationId xmlns:a16="http://schemas.microsoft.com/office/drawing/2014/main" id="{313774EC-D749-D077-BD36-FFB40113C93A}"/>
              </a:ext>
            </a:extLst>
          </p:cNvPr>
          <p:cNvSpPr/>
          <p:nvPr/>
        </p:nvSpPr>
        <p:spPr>
          <a:xfrm>
            <a:off x="7130562" y="627479"/>
            <a:ext cx="4388416" cy="852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Is there relationship between failure and model?</a:t>
            </a:r>
          </a:p>
        </p:txBody>
      </p:sp>
    </p:spTree>
    <p:extLst>
      <p:ext uri="{BB962C8B-B14F-4D97-AF65-F5344CB8AC3E}">
        <p14:creationId xmlns:p14="http://schemas.microsoft.com/office/powerpoint/2010/main" val="367926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295EBA-331F-D7F0-4D02-1CAD2693C6A9}"/>
              </a:ext>
            </a:extLst>
          </p:cNvPr>
          <p:cNvPicPr>
            <a:picLocks noChangeAspect="1"/>
          </p:cNvPicPr>
          <p:nvPr/>
        </p:nvPicPr>
        <p:blipFill>
          <a:blip r:embed="rId2"/>
          <a:stretch>
            <a:fillRect/>
          </a:stretch>
        </p:blipFill>
        <p:spPr>
          <a:xfrm>
            <a:off x="2046351" y="2090017"/>
            <a:ext cx="8181975" cy="4476750"/>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count of failure</a:t>
            </a:r>
            <a:br>
              <a:rPr lang="en-US" sz="1200" b="0" dirty="0">
                <a:solidFill>
                  <a:srgbClr val="CCCCCC"/>
                </a:solidFill>
                <a:effectLst/>
                <a:highlight>
                  <a:srgbClr val="1F1F1F"/>
                </a:highlight>
                <a:latin typeface="Consolas" panose="020B0609020204030204" pitchFamily="49" charset="0"/>
              </a:rPr>
            </a:br>
            <a:endParaRPr lang="en-AU" sz="4800" dirty="0"/>
          </a:p>
        </p:txBody>
      </p:sp>
    </p:spTree>
    <p:extLst>
      <p:ext uri="{BB962C8B-B14F-4D97-AF65-F5344CB8AC3E}">
        <p14:creationId xmlns:p14="http://schemas.microsoft.com/office/powerpoint/2010/main" val="12414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7D1EC9-3BB2-7B52-2644-25F3593504FC}"/>
              </a:ext>
            </a:extLst>
          </p:cNvPr>
          <p:cNvPicPr>
            <a:picLocks noChangeAspect="1"/>
          </p:cNvPicPr>
          <p:nvPr/>
        </p:nvPicPr>
        <p:blipFill>
          <a:blip r:embed="rId2"/>
          <a:stretch>
            <a:fillRect/>
          </a:stretch>
        </p:blipFill>
        <p:spPr>
          <a:xfrm>
            <a:off x="2551175" y="2090017"/>
            <a:ext cx="7172325" cy="4295775"/>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correlation between </a:t>
            </a:r>
            <a:r>
              <a:rPr lang="en-US" sz="1800" b="0" dirty="0" err="1">
                <a:solidFill>
                  <a:srgbClr val="6A9955"/>
                </a:solidFill>
                <a:effectLst/>
                <a:latin typeface="Franklin Gothic Demi Cond (Headings)"/>
              </a:rPr>
              <a:t>duration_days</a:t>
            </a:r>
            <a:r>
              <a:rPr lang="en-US" sz="1800" b="0" dirty="0">
                <a:solidFill>
                  <a:srgbClr val="6A9955"/>
                </a:solidFill>
                <a:effectLst/>
                <a:latin typeface="Franklin Gothic Demi Cond (Headings)"/>
              </a:rPr>
              <a:t> and age</a:t>
            </a:r>
            <a:br>
              <a:rPr lang="en-US" sz="1200" b="0" dirty="0">
                <a:solidFill>
                  <a:srgbClr val="CCCCCC"/>
                </a:solidFill>
                <a:effectLst/>
                <a:highlight>
                  <a:srgbClr val="1F1F1F"/>
                </a:highlight>
                <a:latin typeface="Consolas" panose="020B0609020204030204" pitchFamily="49" charset="0"/>
              </a:rPr>
            </a:br>
            <a:endParaRPr lang="en-AU" sz="4800" dirty="0"/>
          </a:p>
        </p:txBody>
      </p:sp>
      <p:sp>
        <p:nvSpPr>
          <p:cNvPr id="9" name="Rectangle 8">
            <a:extLst>
              <a:ext uri="{FF2B5EF4-FFF2-40B4-BE49-F238E27FC236}">
                <a16:creationId xmlns:a16="http://schemas.microsoft.com/office/drawing/2014/main" id="{616DD06B-5BF6-7B05-59BD-C3907954BB8F}"/>
              </a:ext>
            </a:extLst>
          </p:cNvPr>
          <p:cNvSpPr/>
          <p:nvPr/>
        </p:nvSpPr>
        <p:spPr>
          <a:xfrm>
            <a:off x="7130562" y="627479"/>
            <a:ext cx="4388416" cy="852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There is no relation between </a:t>
            </a:r>
            <a:r>
              <a:rPr lang="en-AU" dirty="0" err="1"/>
              <a:t>duration_days</a:t>
            </a:r>
            <a:r>
              <a:rPr lang="en-AU" dirty="0"/>
              <a:t> and age.</a:t>
            </a:r>
          </a:p>
        </p:txBody>
      </p:sp>
    </p:spTree>
    <p:extLst>
      <p:ext uri="{BB962C8B-B14F-4D97-AF65-F5344CB8AC3E}">
        <p14:creationId xmlns:p14="http://schemas.microsoft.com/office/powerpoint/2010/main" val="32412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20F9A-A394-DAEF-1242-ED64A63A0671}"/>
              </a:ext>
            </a:extLst>
          </p:cNvPr>
          <p:cNvPicPr>
            <a:picLocks noChangeAspect="1"/>
          </p:cNvPicPr>
          <p:nvPr/>
        </p:nvPicPr>
        <p:blipFill>
          <a:blip r:embed="rId2"/>
          <a:stretch>
            <a:fillRect/>
          </a:stretch>
        </p:blipFill>
        <p:spPr>
          <a:xfrm>
            <a:off x="3308413" y="1796736"/>
            <a:ext cx="5572125" cy="4743450"/>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err="1">
                <a:solidFill>
                  <a:srgbClr val="6A9955"/>
                </a:solidFill>
                <a:effectLst/>
                <a:latin typeface="Franklin Gothic Demi Cond (Headings)"/>
              </a:rPr>
              <a:t>Pairplot</a:t>
            </a:r>
            <a:r>
              <a:rPr lang="en-US" sz="1800" b="0" dirty="0">
                <a:solidFill>
                  <a:srgbClr val="6A9955"/>
                </a:solidFill>
                <a:effectLst/>
                <a:latin typeface="Franklin Gothic Demi Cond (Headings)"/>
              </a:rPr>
              <a:t> of age and </a:t>
            </a:r>
            <a:r>
              <a:rPr lang="en-US" sz="1800" b="0" dirty="0" err="1">
                <a:solidFill>
                  <a:srgbClr val="6A9955"/>
                </a:solidFill>
                <a:effectLst/>
                <a:latin typeface="Franklin Gothic Demi Cond (Headings)"/>
              </a:rPr>
              <a:t>duration_days</a:t>
            </a:r>
            <a:br>
              <a:rPr lang="en-US" sz="1200" b="0" dirty="0">
                <a:solidFill>
                  <a:srgbClr val="CCCCCC"/>
                </a:solidFill>
                <a:effectLst/>
                <a:highlight>
                  <a:srgbClr val="1F1F1F"/>
                </a:highlight>
                <a:latin typeface="Consolas" panose="020B0609020204030204" pitchFamily="49" charset="0"/>
              </a:rPr>
            </a:br>
            <a:endParaRPr lang="en-AU" sz="4800" dirty="0"/>
          </a:p>
        </p:txBody>
      </p:sp>
    </p:spTree>
    <p:extLst>
      <p:ext uri="{BB962C8B-B14F-4D97-AF65-F5344CB8AC3E}">
        <p14:creationId xmlns:p14="http://schemas.microsoft.com/office/powerpoint/2010/main" val="411099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A57209-E270-01F8-8663-B7F18F538BE2}"/>
              </a:ext>
            </a:extLst>
          </p:cNvPr>
          <p:cNvPicPr>
            <a:picLocks noChangeAspect="1"/>
          </p:cNvPicPr>
          <p:nvPr/>
        </p:nvPicPr>
        <p:blipFill>
          <a:blip r:embed="rId2"/>
          <a:stretch>
            <a:fillRect/>
          </a:stretch>
        </p:blipFill>
        <p:spPr>
          <a:xfrm>
            <a:off x="1517713" y="2090017"/>
            <a:ext cx="9109407" cy="4767983"/>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Relationship between failure and components</a:t>
            </a:r>
            <a:br>
              <a:rPr lang="en-US" sz="1200" b="0" dirty="0">
                <a:solidFill>
                  <a:srgbClr val="CCCCCC"/>
                </a:solidFill>
                <a:effectLst/>
                <a:highlight>
                  <a:srgbClr val="1F1F1F"/>
                </a:highlight>
                <a:latin typeface="Consolas" panose="020B0609020204030204" pitchFamily="49" charset="0"/>
              </a:rPr>
            </a:br>
            <a:endParaRPr lang="en-AU" sz="4800" dirty="0"/>
          </a:p>
        </p:txBody>
      </p:sp>
    </p:spTree>
    <p:extLst>
      <p:ext uri="{BB962C8B-B14F-4D97-AF65-F5344CB8AC3E}">
        <p14:creationId xmlns:p14="http://schemas.microsoft.com/office/powerpoint/2010/main" val="253048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6C124A-D5D6-E477-A375-70AF041F7EC5}"/>
              </a:ext>
            </a:extLst>
          </p:cNvPr>
          <p:cNvPicPr>
            <a:picLocks noChangeAspect="1"/>
          </p:cNvPicPr>
          <p:nvPr/>
        </p:nvPicPr>
        <p:blipFill>
          <a:blip r:embed="rId2"/>
          <a:stretch>
            <a:fillRect/>
          </a:stretch>
        </p:blipFill>
        <p:spPr>
          <a:xfrm>
            <a:off x="1543890" y="2090017"/>
            <a:ext cx="9104220" cy="4767983"/>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Relationship between failure and machine model</a:t>
            </a:r>
            <a:br>
              <a:rPr lang="en-US" sz="1200" b="0" dirty="0">
                <a:solidFill>
                  <a:srgbClr val="CCCCCC"/>
                </a:solidFill>
                <a:effectLst/>
                <a:highlight>
                  <a:srgbClr val="1F1F1F"/>
                </a:highlight>
                <a:latin typeface="Consolas" panose="020B0609020204030204" pitchFamily="49" charset="0"/>
              </a:rPr>
            </a:br>
            <a:endParaRPr lang="en-AU" sz="4800" dirty="0"/>
          </a:p>
        </p:txBody>
      </p:sp>
      <p:sp>
        <p:nvSpPr>
          <p:cNvPr id="5" name="Rectangle 4">
            <a:extLst>
              <a:ext uri="{FF2B5EF4-FFF2-40B4-BE49-F238E27FC236}">
                <a16:creationId xmlns:a16="http://schemas.microsoft.com/office/drawing/2014/main" id="{D42C758C-38E2-23FB-BD85-200494CF8679}"/>
              </a:ext>
            </a:extLst>
          </p:cNvPr>
          <p:cNvSpPr/>
          <p:nvPr/>
        </p:nvSpPr>
        <p:spPr>
          <a:xfrm>
            <a:off x="7130562" y="627479"/>
            <a:ext cx="4388416" cy="852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Is there relationship failure and model?</a:t>
            </a:r>
          </a:p>
        </p:txBody>
      </p:sp>
    </p:spTree>
    <p:extLst>
      <p:ext uri="{BB962C8B-B14F-4D97-AF65-F5344CB8AC3E}">
        <p14:creationId xmlns:p14="http://schemas.microsoft.com/office/powerpoint/2010/main" val="383618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77377-734F-7DE1-FB7A-9178F5DB67CC}"/>
              </a:ext>
            </a:extLst>
          </p:cNvPr>
          <p:cNvPicPr>
            <a:picLocks noChangeAspect="1"/>
          </p:cNvPicPr>
          <p:nvPr/>
        </p:nvPicPr>
        <p:blipFill>
          <a:blip r:embed="rId3"/>
          <a:stretch>
            <a:fillRect/>
          </a:stretch>
        </p:blipFill>
        <p:spPr>
          <a:xfrm>
            <a:off x="1308163" y="1647825"/>
            <a:ext cx="9572625" cy="5210175"/>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Box Plot of Duration Days for Each Model</a:t>
            </a:r>
            <a:br>
              <a:rPr lang="en-US" sz="1200" b="0" dirty="0">
                <a:solidFill>
                  <a:srgbClr val="CCCCCC"/>
                </a:solidFill>
                <a:effectLst/>
                <a:highlight>
                  <a:srgbClr val="1F1F1F"/>
                </a:highlight>
                <a:latin typeface="Consolas" panose="020B0609020204030204" pitchFamily="49" charset="0"/>
              </a:rPr>
            </a:br>
            <a:endParaRPr lang="en-AU" sz="4800" dirty="0"/>
          </a:p>
        </p:txBody>
      </p:sp>
    </p:spTree>
    <p:extLst>
      <p:ext uri="{BB962C8B-B14F-4D97-AF65-F5344CB8AC3E}">
        <p14:creationId xmlns:p14="http://schemas.microsoft.com/office/powerpoint/2010/main" val="93596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EDA</a:t>
            </a:r>
            <a:br>
              <a:rPr lang="en-US" sz="4800" dirty="0"/>
            </a:br>
            <a:r>
              <a:rPr lang="en-US" sz="1800" dirty="0">
                <a:solidFill>
                  <a:srgbClr val="6A9955"/>
                </a:solidFill>
                <a:latin typeface="Franklin Gothic Demi Cond (Headings)"/>
              </a:rPr>
              <a:t>- ANOVA to test if there is relationship between ‘model’ and ‘failure’</a:t>
            </a:r>
            <a:br>
              <a:rPr lang="en-US" sz="1200" b="0" dirty="0">
                <a:solidFill>
                  <a:srgbClr val="CCCCCC"/>
                </a:solidFill>
                <a:effectLst/>
                <a:highlight>
                  <a:srgbClr val="1F1F1F"/>
                </a:highlight>
                <a:latin typeface="Consolas" panose="020B0609020204030204" pitchFamily="49" charset="0"/>
              </a:rPr>
            </a:br>
            <a:endParaRPr lang="en-AU" sz="4800" dirty="0"/>
          </a:p>
        </p:txBody>
      </p:sp>
      <p:pic>
        <p:nvPicPr>
          <p:cNvPr id="4" name="Picture 3">
            <a:extLst>
              <a:ext uri="{FF2B5EF4-FFF2-40B4-BE49-F238E27FC236}">
                <a16:creationId xmlns:a16="http://schemas.microsoft.com/office/drawing/2014/main" id="{B00263BA-FAB1-357C-9050-F0E1BDA5F5A6}"/>
              </a:ext>
            </a:extLst>
          </p:cNvPr>
          <p:cNvPicPr>
            <a:picLocks noChangeAspect="1"/>
          </p:cNvPicPr>
          <p:nvPr/>
        </p:nvPicPr>
        <p:blipFill>
          <a:blip r:embed="rId3"/>
          <a:stretch>
            <a:fillRect/>
          </a:stretch>
        </p:blipFill>
        <p:spPr>
          <a:xfrm>
            <a:off x="2881407" y="1815610"/>
            <a:ext cx="6429185" cy="2290397"/>
          </a:xfrm>
          <a:prstGeom prst="rect">
            <a:avLst/>
          </a:prstGeom>
        </p:spPr>
      </p:pic>
      <p:sp>
        <p:nvSpPr>
          <p:cNvPr id="5" name="Rectangle 4">
            <a:extLst>
              <a:ext uri="{FF2B5EF4-FFF2-40B4-BE49-F238E27FC236}">
                <a16:creationId xmlns:a16="http://schemas.microsoft.com/office/drawing/2014/main" id="{18A53FAA-9F5E-E29E-6ADA-954156C48CCE}"/>
              </a:ext>
            </a:extLst>
          </p:cNvPr>
          <p:cNvSpPr/>
          <p:nvPr/>
        </p:nvSpPr>
        <p:spPr>
          <a:xfrm>
            <a:off x="1220665" y="4293751"/>
            <a:ext cx="9750669" cy="2031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Interpretation:</a:t>
            </a:r>
          </a:p>
          <a:p>
            <a:endParaRPr lang="en-US" dirty="0"/>
          </a:p>
          <a:p>
            <a:pPr marL="285750" indent="-285750">
              <a:buFont typeface="Arial" panose="020B0604020202020204" pitchFamily="34" charset="0"/>
              <a:buChar char="•"/>
            </a:pPr>
            <a:r>
              <a:rPr lang="en-US" dirty="0"/>
              <a:t>This p-value is much higher than the common significance threshold (0.05)</a:t>
            </a:r>
          </a:p>
          <a:p>
            <a:pPr marL="285750" indent="-285750">
              <a:buFont typeface="Arial" panose="020B0604020202020204" pitchFamily="34" charset="0"/>
              <a:buChar char="•"/>
            </a:pPr>
            <a:r>
              <a:rPr lang="en-US" dirty="0"/>
              <a:t>There is no significant relationship between 'model' and '</a:t>
            </a:r>
            <a:r>
              <a:rPr lang="en-US" dirty="0" err="1"/>
              <a:t>duration_days</a:t>
            </a:r>
            <a:r>
              <a:rPr lang="en-US" dirty="0"/>
              <a:t>’. </a:t>
            </a:r>
          </a:p>
          <a:p>
            <a:pPr marL="285750" indent="-285750">
              <a:buFont typeface="Arial" panose="020B0604020202020204" pitchFamily="34" charset="0"/>
              <a:buChar char="•"/>
            </a:pPr>
            <a:r>
              <a:rPr lang="en-US" dirty="0"/>
              <a:t>The different model categories do not have statistically different means for </a:t>
            </a:r>
            <a:r>
              <a:rPr lang="en-US" dirty="0" err="1"/>
              <a:t>duration_days</a:t>
            </a:r>
            <a:r>
              <a:rPr lang="en-US" dirty="0"/>
              <a:t>.</a:t>
            </a:r>
            <a:endParaRPr lang="en-AU"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2810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BA19-C3FD-E3F2-F840-D7D1420F1763}"/>
              </a:ext>
            </a:extLst>
          </p:cNvPr>
          <p:cNvSpPr>
            <a:spLocks noGrp="1"/>
          </p:cNvSpPr>
          <p:nvPr>
            <p:ph type="title"/>
          </p:nvPr>
        </p:nvSpPr>
        <p:spPr/>
        <p:txBody>
          <a:bodyPr/>
          <a:lstStyle/>
          <a:p>
            <a:r>
              <a:rPr lang="en-US" sz="6600" dirty="0"/>
              <a:t>Objective</a:t>
            </a:r>
            <a:endParaRPr lang="en-AU" dirty="0"/>
          </a:p>
        </p:txBody>
      </p:sp>
      <p:sp>
        <p:nvSpPr>
          <p:cNvPr id="3" name="Content Placeholder 2">
            <a:extLst>
              <a:ext uri="{FF2B5EF4-FFF2-40B4-BE49-F238E27FC236}">
                <a16:creationId xmlns:a16="http://schemas.microsoft.com/office/drawing/2014/main" id="{5CADD946-D538-F776-0356-AFD1EA2BAE9B}"/>
              </a:ext>
            </a:extLst>
          </p:cNvPr>
          <p:cNvSpPr>
            <a:spLocks noGrp="1"/>
          </p:cNvSpPr>
          <p:nvPr>
            <p:ph idx="1"/>
          </p:nvPr>
        </p:nvSpPr>
        <p:spPr/>
        <p:txBody>
          <a:bodyPr/>
          <a:lstStyle/>
          <a:p>
            <a:pPr marL="457200" indent="-457200">
              <a:buFont typeface="Arial" panose="020B0604020202020204" pitchFamily="34" charset="0"/>
              <a:buChar char="•"/>
            </a:pPr>
            <a:r>
              <a:rPr lang="en-US" sz="2800" dirty="0"/>
              <a:t>Predict the life expectancy of machine components and the operational hours of the machine to be used in scheduled maintenance</a:t>
            </a:r>
          </a:p>
          <a:p>
            <a:endParaRPr lang="en-AU" dirty="0"/>
          </a:p>
        </p:txBody>
      </p:sp>
    </p:spTree>
    <p:extLst>
      <p:ext uri="{BB962C8B-B14F-4D97-AF65-F5344CB8AC3E}">
        <p14:creationId xmlns:p14="http://schemas.microsoft.com/office/powerpoint/2010/main" val="17783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fontScale="90000"/>
          </a:bodyPr>
          <a:lstStyle/>
          <a:p>
            <a:pPr>
              <a:lnSpc>
                <a:spcPct val="150000"/>
              </a:lnSpc>
            </a:pPr>
            <a:r>
              <a:rPr lang="en-US" sz="4400" dirty="0"/>
              <a:t>Prediction</a:t>
            </a:r>
            <a:br>
              <a:rPr lang="en-US" sz="4800" dirty="0"/>
            </a:br>
            <a:r>
              <a:rPr lang="en-US" sz="2700" dirty="0">
                <a:solidFill>
                  <a:srgbClr val="6A9955"/>
                </a:solidFill>
                <a:latin typeface="Franklin Gothic Demi Cond (Headings)"/>
              </a:rPr>
              <a:t>- Mean and standard deviation of '</a:t>
            </a:r>
            <a:r>
              <a:rPr lang="en-US" sz="2700" dirty="0" err="1">
                <a:solidFill>
                  <a:srgbClr val="6A9955"/>
                </a:solidFill>
                <a:latin typeface="Franklin Gothic Demi Cond (Headings)"/>
              </a:rPr>
              <a:t>duration_days</a:t>
            </a:r>
            <a:r>
              <a:rPr lang="en-US" sz="2700" dirty="0">
                <a:solidFill>
                  <a:srgbClr val="6A9955"/>
                </a:solidFill>
                <a:latin typeface="Franklin Gothic Demi Cond (Headings)"/>
              </a:rPr>
              <a:t>' (unable to find </a:t>
            </a:r>
            <a:r>
              <a:rPr lang="en-US" sz="2700" dirty="0" err="1">
                <a:solidFill>
                  <a:srgbClr val="6A9955"/>
                </a:solidFill>
                <a:latin typeface="Franklin Gothic Demi Cond (Headings)"/>
              </a:rPr>
              <a:t>relattionship</a:t>
            </a:r>
            <a:r>
              <a:rPr lang="en-US" sz="2700" dirty="0">
                <a:solidFill>
                  <a:srgbClr val="6A9955"/>
                </a:solidFill>
                <a:latin typeface="Franklin Gothic Demi Cond (Headings)"/>
              </a:rPr>
              <a:t> among features)</a:t>
            </a:r>
            <a:endParaRPr lang="en-AU" sz="4800" dirty="0"/>
          </a:p>
        </p:txBody>
      </p:sp>
      <p:pic>
        <p:nvPicPr>
          <p:cNvPr id="3" name="Picture 2">
            <a:extLst>
              <a:ext uri="{FF2B5EF4-FFF2-40B4-BE49-F238E27FC236}">
                <a16:creationId xmlns:a16="http://schemas.microsoft.com/office/drawing/2014/main" id="{007CFCA9-108C-C27B-C516-1AC1CEF16D24}"/>
              </a:ext>
            </a:extLst>
          </p:cNvPr>
          <p:cNvPicPr>
            <a:picLocks noChangeAspect="1"/>
          </p:cNvPicPr>
          <p:nvPr/>
        </p:nvPicPr>
        <p:blipFill>
          <a:blip r:embed="rId3"/>
          <a:stretch>
            <a:fillRect/>
          </a:stretch>
        </p:blipFill>
        <p:spPr>
          <a:xfrm>
            <a:off x="291331" y="2873107"/>
            <a:ext cx="5426297" cy="2906945"/>
          </a:xfrm>
          <a:prstGeom prst="rect">
            <a:avLst/>
          </a:prstGeom>
        </p:spPr>
      </p:pic>
      <p:sp>
        <p:nvSpPr>
          <p:cNvPr id="7" name="Rectangle 6">
            <a:extLst>
              <a:ext uri="{FF2B5EF4-FFF2-40B4-BE49-F238E27FC236}">
                <a16:creationId xmlns:a16="http://schemas.microsoft.com/office/drawing/2014/main" id="{663CF497-582D-1B0B-23D1-C4CE53F5E9F1}"/>
              </a:ext>
            </a:extLst>
          </p:cNvPr>
          <p:cNvSpPr/>
          <p:nvPr/>
        </p:nvSpPr>
        <p:spPr>
          <a:xfrm>
            <a:off x="5948855" y="1667462"/>
            <a:ext cx="6086923" cy="50696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700" dirty="0">
                <a:solidFill>
                  <a:schemeClr val="bg1"/>
                </a:solidFill>
              </a:rPr>
              <a:t>Interpretation:</a:t>
            </a:r>
          </a:p>
          <a:p>
            <a:endParaRPr lang="en-US" sz="1700" dirty="0"/>
          </a:p>
          <a:p>
            <a:pPr marL="285750" indent="-285750">
              <a:buFont typeface="Arial" panose="020B0604020202020204" pitchFamily="34" charset="0"/>
              <a:buChar char="•"/>
            </a:pPr>
            <a:r>
              <a:rPr lang="en-US" sz="1700" dirty="0">
                <a:solidFill>
                  <a:schemeClr val="tx1"/>
                </a:solidFill>
              </a:rPr>
              <a:t>The mean duration </a:t>
            </a:r>
            <a:r>
              <a:rPr lang="en-US" sz="1700" dirty="0"/>
              <a:t>is higher when there is a failure compared to when there is no failure. This suggests that components tend to last longer before failing, possibly indicating that failures occur less frequently but after longer usage periods. Alternatively, it might imply that replacements due to failures are delayed compared to scheduled maintenance, leading to higher mean durations.</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solidFill>
                  <a:schemeClr val="tx1"/>
                </a:solidFill>
              </a:rPr>
              <a:t>The standard deviation </a:t>
            </a:r>
            <a:r>
              <a:rPr lang="en-US" sz="1700" dirty="0"/>
              <a:t>values are high across all components and for both failure and non-failure cases. This suggests a significant variability in the duration of components, indicating that the time until maintenance or failure can vary widely. Therefore, using the mean alone as a predictor might not be reliable, and other statistical measures or models might be needed to account for the high variability.</a:t>
            </a:r>
          </a:p>
        </p:txBody>
      </p:sp>
    </p:spTree>
    <p:extLst>
      <p:ext uri="{BB962C8B-B14F-4D97-AF65-F5344CB8AC3E}">
        <p14:creationId xmlns:p14="http://schemas.microsoft.com/office/powerpoint/2010/main" val="368399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6DC6BE2-2585-9C6C-F493-AB0F3BC4D1A8}"/>
              </a:ext>
            </a:extLst>
          </p:cNvPr>
          <p:cNvPicPr>
            <a:picLocks noChangeAspect="1"/>
          </p:cNvPicPr>
          <p:nvPr/>
        </p:nvPicPr>
        <p:blipFill>
          <a:blip r:embed="rId3"/>
          <a:stretch>
            <a:fillRect/>
          </a:stretch>
        </p:blipFill>
        <p:spPr>
          <a:xfrm>
            <a:off x="8307411" y="2640305"/>
            <a:ext cx="2864566" cy="3535200"/>
          </a:xfrm>
          <a:prstGeom prst="rect">
            <a:avLst/>
          </a:prstGeom>
        </p:spPr>
      </p:pic>
      <p:pic>
        <p:nvPicPr>
          <p:cNvPr id="12" name="Picture 11">
            <a:extLst>
              <a:ext uri="{FF2B5EF4-FFF2-40B4-BE49-F238E27FC236}">
                <a16:creationId xmlns:a16="http://schemas.microsoft.com/office/drawing/2014/main" id="{0336D7E8-EED4-88B4-37E0-42F06BA642DE}"/>
              </a:ext>
            </a:extLst>
          </p:cNvPr>
          <p:cNvPicPr>
            <a:picLocks noChangeAspect="1"/>
          </p:cNvPicPr>
          <p:nvPr/>
        </p:nvPicPr>
        <p:blipFill>
          <a:blip r:embed="rId4"/>
          <a:stretch>
            <a:fillRect/>
          </a:stretch>
        </p:blipFill>
        <p:spPr>
          <a:xfrm>
            <a:off x="4221163" y="2640306"/>
            <a:ext cx="2862743" cy="3535200"/>
          </a:xfrm>
          <a:prstGeom prst="rect">
            <a:avLst/>
          </a:prstGeom>
        </p:spPr>
      </p:pic>
      <p:pic>
        <p:nvPicPr>
          <p:cNvPr id="10" name="Picture 9">
            <a:extLst>
              <a:ext uri="{FF2B5EF4-FFF2-40B4-BE49-F238E27FC236}">
                <a16:creationId xmlns:a16="http://schemas.microsoft.com/office/drawing/2014/main" id="{82736E27-46DA-CC09-018A-F97E7EF78F7A}"/>
              </a:ext>
            </a:extLst>
          </p:cNvPr>
          <p:cNvPicPr>
            <a:picLocks noChangeAspect="1"/>
          </p:cNvPicPr>
          <p:nvPr/>
        </p:nvPicPr>
        <p:blipFill>
          <a:blip r:embed="rId5"/>
          <a:stretch>
            <a:fillRect/>
          </a:stretch>
        </p:blipFill>
        <p:spPr>
          <a:xfrm>
            <a:off x="959014" y="2640306"/>
            <a:ext cx="2922049" cy="3535200"/>
          </a:xfrm>
          <a:prstGeom prst="rect">
            <a:avLst/>
          </a:prstGeom>
        </p:spPr>
      </p:pic>
      <p:sp>
        <p:nvSpPr>
          <p:cNvPr id="6" name="Title 1">
            <a:extLst>
              <a:ext uri="{FF2B5EF4-FFF2-40B4-BE49-F238E27FC236}">
                <a16:creationId xmlns:a16="http://schemas.microsoft.com/office/drawing/2014/main" id="{41784E13-759B-B077-8E48-F315EC358929}"/>
              </a:ext>
            </a:extLst>
          </p:cNvPr>
          <p:cNvSpPr>
            <a:spLocks noGrp="1"/>
          </p:cNvSpPr>
          <p:nvPr>
            <p:ph type="title"/>
          </p:nvPr>
        </p:nvSpPr>
        <p:spPr>
          <a:xfrm>
            <a:off x="960120" y="317814"/>
            <a:ext cx="10268712" cy="1700784"/>
          </a:xfrm>
        </p:spPr>
        <p:txBody>
          <a:bodyPr>
            <a:normAutofit/>
          </a:bodyPr>
          <a:lstStyle/>
          <a:p>
            <a:pPr>
              <a:lnSpc>
                <a:spcPct val="150000"/>
              </a:lnSpc>
            </a:pPr>
            <a:r>
              <a:rPr lang="en-US" sz="4400" dirty="0"/>
              <a:t>Prediction</a:t>
            </a:r>
            <a:br>
              <a:rPr lang="en-US" sz="4800" dirty="0"/>
            </a:br>
            <a:r>
              <a:rPr lang="en-US" sz="2400" dirty="0">
                <a:solidFill>
                  <a:srgbClr val="6A9955"/>
                </a:solidFill>
                <a:latin typeface="Franklin Gothic Demi Cond (Headings)"/>
              </a:rPr>
              <a:t>- 14 days moving average prediction of '</a:t>
            </a:r>
            <a:r>
              <a:rPr lang="en-US" sz="2400" dirty="0" err="1">
                <a:solidFill>
                  <a:srgbClr val="6A9955"/>
                </a:solidFill>
                <a:latin typeface="Franklin Gothic Demi Cond (Headings)"/>
              </a:rPr>
              <a:t>day_used</a:t>
            </a:r>
            <a:r>
              <a:rPr lang="en-US" sz="2400" dirty="0">
                <a:solidFill>
                  <a:srgbClr val="6A9955"/>
                </a:solidFill>
                <a:latin typeface="Franklin Gothic Demi Cond (Headings)"/>
              </a:rPr>
              <a:t>’ for Each Machine</a:t>
            </a:r>
            <a:endParaRPr lang="en-AU" sz="4800" dirty="0"/>
          </a:p>
        </p:txBody>
      </p:sp>
      <p:sp>
        <p:nvSpPr>
          <p:cNvPr id="16" name="Rectangle 15">
            <a:extLst>
              <a:ext uri="{FF2B5EF4-FFF2-40B4-BE49-F238E27FC236}">
                <a16:creationId xmlns:a16="http://schemas.microsoft.com/office/drawing/2014/main" id="{CA630190-E5C3-5454-C859-DD5DA8884FB8}"/>
              </a:ext>
            </a:extLst>
          </p:cNvPr>
          <p:cNvSpPr/>
          <p:nvPr/>
        </p:nvSpPr>
        <p:spPr>
          <a:xfrm>
            <a:off x="7169728" y="4099219"/>
            <a:ext cx="1137684" cy="6159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AU" sz="4000" dirty="0">
                <a:solidFill>
                  <a:schemeClr val="tx1"/>
                </a:solidFill>
              </a:rPr>
              <a:t>…</a:t>
            </a:r>
          </a:p>
        </p:txBody>
      </p:sp>
    </p:spTree>
    <p:extLst>
      <p:ext uri="{BB962C8B-B14F-4D97-AF65-F5344CB8AC3E}">
        <p14:creationId xmlns:p14="http://schemas.microsoft.com/office/powerpoint/2010/main" val="37480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F02E69E-6A9F-680E-5D2C-CA5D83E11B2C}"/>
              </a:ext>
            </a:extLst>
          </p:cNvPr>
          <p:cNvSpPr>
            <a:spLocks noGrp="1"/>
          </p:cNvSpPr>
          <p:nvPr>
            <p:ph type="body" idx="1"/>
          </p:nvPr>
        </p:nvSpPr>
        <p:spPr/>
        <p:txBody>
          <a:bodyPr/>
          <a:lstStyle/>
          <a:p>
            <a:r>
              <a:rPr lang="en-US" dirty="0"/>
              <a:t>Sources</a:t>
            </a:r>
            <a:endParaRPr lang="en-AU" dirty="0"/>
          </a:p>
        </p:txBody>
      </p:sp>
      <p:sp>
        <p:nvSpPr>
          <p:cNvPr id="3" name="Content Placeholder 2">
            <a:extLst>
              <a:ext uri="{FF2B5EF4-FFF2-40B4-BE49-F238E27FC236}">
                <a16:creationId xmlns:a16="http://schemas.microsoft.com/office/drawing/2014/main" id="{4D9FF86A-9D09-C6AD-4098-EEF222519178}"/>
              </a:ext>
            </a:extLst>
          </p:cNvPr>
          <p:cNvSpPr>
            <a:spLocks noGrp="1"/>
          </p:cNvSpPr>
          <p:nvPr>
            <p:ph sz="half" idx="2"/>
          </p:nvPr>
        </p:nvSpPr>
        <p:spPr/>
        <p:txBody>
          <a:bodyPr>
            <a:normAutofit/>
          </a:bodyPr>
          <a:lstStyle/>
          <a:p>
            <a:r>
              <a:rPr lang="en-US" dirty="0"/>
              <a:t>Sources: </a:t>
            </a:r>
            <a:r>
              <a:rPr lang="en-AU" dirty="0">
                <a:hlinkClick r:id="rId2"/>
              </a:rPr>
              <a:t>https://www.kaggle.com/datasets/arnabbiswas1/microsoft-azure-predictive-maintenance</a:t>
            </a:r>
            <a:endParaRPr lang="en-AU" dirty="0"/>
          </a:p>
          <a:p>
            <a:endParaRPr lang="en-AU" dirty="0"/>
          </a:p>
          <a:p>
            <a:endParaRPr lang="en-AU" dirty="0"/>
          </a:p>
          <a:p>
            <a:endParaRPr lang="en-AU" dirty="0"/>
          </a:p>
        </p:txBody>
      </p:sp>
      <p:sp>
        <p:nvSpPr>
          <p:cNvPr id="5" name="Text Placeholder 4">
            <a:extLst>
              <a:ext uri="{FF2B5EF4-FFF2-40B4-BE49-F238E27FC236}">
                <a16:creationId xmlns:a16="http://schemas.microsoft.com/office/drawing/2014/main" id="{C122B529-1F59-E51E-8646-37609AAE9D78}"/>
              </a:ext>
            </a:extLst>
          </p:cNvPr>
          <p:cNvSpPr>
            <a:spLocks noGrp="1"/>
          </p:cNvSpPr>
          <p:nvPr>
            <p:ph type="body" sz="quarter" idx="3"/>
          </p:nvPr>
        </p:nvSpPr>
        <p:spPr/>
        <p:txBody>
          <a:bodyPr/>
          <a:lstStyle/>
          <a:p>
            <a:r>
              <a:rPr lang="en-AU" dirty="0"/>
              <a:t>Dataset context</a:t>
            </a:r>
          </a:p>
        </p:txBody>
      </p:sp>
      <p:sp>
        <p:nvSpPr>
          <p:cNvPr id="6" name="Content Placeholder 5">
            <a:extLst>
              <a:ext uri="{FF2B5EF4-FFF2-40B4-BE49-F238E27FC236}">
                <a16:creationId xmlns:a16="http://schemas.microsoft.com/office/drawing/2014/main" id="{E0CE2D1B-C37D-4A18-6381-6A1FD3512CDA}"/>
              </a:ext>
            </a:extLst>
          </p:cNvPr>
          <p:cNvSpPr>
            <a:spLocks noGrp="1"/>
          </p:cNvSpPr>
          <p:nvPr>
            <p:ph sz="quarter" idx="4"/>
          </p:nvPr>
        </p:nvSpPr>
        <p:spPr/>
        <p:txBody>
          <a:bodyPr>
            <a:normAutofit fontScale="55000" lnSpcReduction="20000"/>
          </a:bodyPr>
          <a:lstStyle/>
          <a:p>
            <a:pPr marL="457200" indent="-457200">
              <a:buFont typeface="Arial" panose="020B0604020202020204" pitchFamily="34" charset="0"/>
              <a:buChar char="•"/>
            </a:pPr>
            <a:r>
              <a:rPr lang="en-US" dirty="0"/>
              <a:t>Machine conditions and usage: The operating conditions of a machine e.g. data collected from sensors.</a:t>
            </a:r>
          </a:p>
          <a:p>
            <a:pPr marL="457200" indent="-457200">
              <a:buFont typeface="Arial" panose="020B0604020202020204" pitchFamily="34" charset="0"/>
              <a:buChar char="•"/>
            </a:pPr>
            <a:r>
              <a:rPr lang="en-US" dirty="0"/>
              <a:t>Failure history: The failure history of a machine or component within the machine.</a:t>
            </a:r>
          </a:p>
          <a:p>
            <a:pPr marL="457200" indent="-457200">
              <a:buFont typeface="Arial" panose="020B0604020202020204" pitchFamily="34" charset="0"/>
              <a:buChar char="•"/>
            </a:pPr>
            <a:r>
              <a:rPr lang="en-US" dirty="0"/>
              <a:t>Maintenance history: The repair history of a machine, e.g. error codes, previous maintenance activities or component replacements.</a:t>
            </a:r>
          </a:p>
          <a:p>
            <a:pPr marL="457200" indent="-457200">
              <a:buFont typeface="Arial" panose="020B0604020202020204" pitchFamily="34" charset="0"/>
              <a:buChar char="•"/>
            </a:pPr>
            <a:r>
              <a:rPr lang="en-US" dirty="0"/>
              <a:t>Machine features: The features of a machine, e.g. engine size, make and model, location.</a:t>
            </a:r>
            <a:endParaRPr lang="en-AU" dirty="0"/>
          </a:p>
        </p:txBody>
      </p:sp>
      <p:sp>
        <p:nvSpPr>
          <p:cNvPr id="2" name="Title 1">
            <a:extLst>
              <a:ext uri="{FF2B5EF4-FFF2-40B4-BE49-F238E27FC236}">
                <a16:creationId xmlns:a16="http://schemas.microsoft.com/office/drawing/2014/main" id="{30568985-DB7B-7A73-4B71-FF1F237DE46A}"/>
              </a:ext>
            </a:extLst>
          </p:cNvPr>
          <p:cNvSpPr>
            <a:spLocks noGrp="1"/>
          </p:cNvSpPr>
          <p:nvPr>
            <p:ph type="title"/>
          </p:nvPr>
        </p:nvSpPr>
        <p:spPr/>
        <p:txBody>
          <a:bodyPr/>
          <a:lstStyle/>
          <a:p>
            <a:r>
              <a:rPr lang="en-US" dirty="0"/>
              <a:t>Dataset </a:t>
            </a:r>
            <a:endParaRPr lang="en-AU" dirty="0"/>
          </a:p>
        </p:txBody>
      </p:sp>
    </p:spTree>
    <p:extLst>
      <p:ext uri="{BB962C8B-B14F-4D97-AF65-F5344CB8AC3E}">
        <p14:creationId xmlns:p14="http://schemas.microsoft.com/office/powerpoint/2010/main" val="408639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33F72A-DC0E-CB5A-46BA-E3EBBC40B6B2}"/>
              </a:ext>
            </a:extLst>
          </p:cNvPr>
          <p:cNvSpPr>
            <a:spLocks noGrp="1"/>
          </p:cNvSpPr>
          <p:nvPr>
            <p:ph type="title"/>
          </p:nvPr>
        </p:nvSpPr>
        <p:spPr/>
        <p:txBody>
          <a:bodyPr/>
          <a:lstStyle/>
          <a:p>
            <a:r>
              <a:rPr lang="en-US" dirty="0" err="1"/>
              <a:t>DatASETs</a:t>
            </a:r>
            <a:endParaRPr lang="en-AU" dirty="0"/>
          </a:p>
        </p:txBody>
      </p:sp>
      <p:sp>
        <p:nvSpPr>
          <p:cNvPr id="7" name="Content Placeholder 6">
            <a:extLst>
              <a:ext uri="{FF2B5EF4-FFF2-40B4-BE49-F238E27FC236}">
                <a16:creationId xmlns:a16="http://schemas.microsoft.com/office/drawing/2014/main" id="{72A1AFCE-3AFF-E453-02A1-1142FA815A42}"/>
              </a:ext>
            </a:extLst>
          </p:cNvPr>
          <p:cNvSpPr>
            <a:spLocks noGrp="1"/>
          </p:cNvSpPr>
          <p:nvPr>
            <p:ph idx="1"/>
          </p:nvPr>
        </p:nvSpPr>
        <p:spPr/>
        <p:txBody>
          <a:bodyPr/>
          <a:lstStyle/>
          <a:p>
            <a:r>
              <a:rPr lang="en-US" b="1" i="0" dirty="0">
                <a:solidFill>
                  <a:srgbClr val="3C4043"/>
                </a:solidFill>
                <a:effectLst/>
                <a:highlight>
                  <a:srgbClr val="FFFFFF"/>
                </a:highlight>
                <a:latin typeface="Inter"/>
              </a:rPr>
              <a:t>Telemetry Time Series Data (PdM_telemetry.csv)</a:t>
            </a:r>
          </a:p>
          <a:p>
            <a:r>
              <a:rPr lang="en-AU" b="1" i="0" dirty="0">
                <a:solidFill>
                  <a:srgbClr val="3C4043"/>
                </a:solidFill>
                <a:effectLst/>
                <a:highlight>
                  <a:srgbClr val="FFFFFF"/>
                </a:highlight>
                <a:latin typeface="Inter"/>
              </a:rPr>
              <a:t>Error (PdM_errors.csv)</a:t>
            </a:r>
            <a:endParaRPr lang="en-US" b="1" dirty="0">
              <a:solidFill>
                <a:srgbClr val="3C4043"/>
              </a:solidFill>
              <a:highlight>
                <a:srgbClr val="FFFFFF"/>
              </a:highlight>
              <a:latin typeface="Inter"/>
            </a:endParaRPr>
          </a:p>
          <a:p>
            <a:r>
              <a:rPr lang="en-AU" b="1" i="0" dirty="0">
                <a:solidFill>
                  <a:srgbClr val="3C4043"/>
                </a:solidFill>
                <a:effectLst/>
                <a:highlight>
                  <a:srgbClr val="FFFFFF"/>
                </a:highlight>
                <a:latin typeface="Inter"/>
              </a:rPr>
              <a:t>Maintenance (PdM_maint.csv)</a:t>
            </a:r>
            <a:endParaRPr lang="en-US" b="1" i="0" dirty="0">
              <a:solidFill>
                <a:srgbClr val="3C4043"/>
              </a:solidFill>
              <a:effectLst/>
              <a:highlight>
                <a:srgbClr val="FFFFFF"/>
              </a:highlight>
              <a:latin typeface="Inter"/>
            </a:endParaRPr>
          </a:p>
          <a:p>
            <a:r>
              <a:rPr lang="en-AU" b="1" i="0" dirty="0">
                <a:solidFill>
                  <a:srgbClr val="3C4043"/>
                </a:solidFill>
                <a:effectLst/>
                <a:highlight>
                  <a:srgbClr val="FFFFFF"/>
                </a:highlight>
                <a:latin typeface="Inter"/>
              </a:rPr>
              <a:t>Failures (PdM_failures.csv)</a:t>
            </a:r>
            <a:endParaRPr lang="en-US" b="1" dirty="0">
              <a:solidFill>
                <a:srgbClr val="3C4043"/>
              </a:solidFill>
              <a:highlight>
                <a:srgbClr val="FFFFFF"/>
              </a:highlight>
              <a:latin typeface="Inter"/>
            </a:endParaRPr>
          </a:p>
          <a:p>
            <a:r>
              <a:rPr lang="en-US" b="1" i="0" dirty="0">
                <a:solidFill>
                  <a:srgbClr val="3C4043"/>
                </a:solidFill>
                <a:effectLst/>
                <a:highlight>
                  <a:srgbClr val="FFFFFF"/>
                </a:highlight>
                <a:latin typeface="Inter"/>
              </a:rPr>
              <a:t>Metadata of Machines (PdM_Machines.csv)</a:t>
            </a:r>
            <a:endParaRPr lang="en-AU" dirty="0"/>
          </a:p>
        </p:txBody>
      </p:sp>
    </p:spTree>
    <p:extLst>
      <p:ext uri="{BB962C8B-B14F-4D97-AF65-F5344CB8AC3E}">
        <p14:creationId xmlns:p14="http://schemas.microsoft.com/office/powerpoint/2010/main" val="415555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D1D1-A0B0-5F0B-ACA1-AC6DE3B068EB}"/>
              </a:ext>
            </a:extLst>
          </p:cNvPr>
          <p:cNvSpPr>
            <a:spLocks noGrp="1"/>
          </p:cNvSpPr>
          <p:nvPr>
            <p:ph type="title"/>
          </p:nvPr>
        </p:nvSpPr>
        <p:spPr/>
        <p:txBody>
          <a:bodyPr/>
          <a:lstStyle/>
          <a:p>
            <a:r>
              <a:rPr lang="en-US" dirty="0"/>
              <a:t>Feature engineering</a:t>
            </a:r>
            <a:endParaRPr lang="en-AU" dirty="0"/>
          </a:p>
        </p:txBody>
      </p:sp>
      <p:sp>
        <p:nvSpPr>
          <p:cNvPr id="3" name="Content Placeholder 2">
            <a:extLst>
              <a:ext uri="{FF2B5EF4-FFF2-40B4-BE49-F238E27FC236}">
                <a16:creationId xmlns:a16="http://schemas.microsoft.com/office/drawing/2014/main" id="{1D53C014-355C-5433-D728-D58C88424F1D}"/>
              </a:ext>
            </a:extLst>
          </p:cNvPr>
          <p:cNvSpPr>
            <a:spLocks noGrp="1"/>
          </p:cNvSpPr>
          <p:nvPr>
            <p:ph idx="1"/>
          </p:nvPr>
        </p:nvSpPr>
        <p:spPr/>
        <p:txBody>
          <a:bodyPr/>
          <a:lstStyle/>
          <a:p>
            <a:pPr marL="457200" indent="-457200">
              <a:buFont typeface="Arial" panose="020B0604020202020204" pitchFamily="34" charset="0"/>
              <a:buChar char="•"/>
            </a:pPr>
            <a:r>
              <a:rPr lang="en-US" dirty="0"/>
              <a:t>Use telemetry </a:t>
            </a:r>
            <a:r>
              <a:rPr lang="en-US" dirty="0" err="1"/>
              <a:t>dataframe</a:t>
            </a:r>
            <a:r>
              <a:rPr lang="en-US" dirty="0"/>
              <a:t> to calculate machine operating hours for each day</a:t>
            </a:r>
          </a:p>
          <a:p>
            <a:pPr marL="457200" indent="-457200">
              <a:buFont typeface="Arial" panose="020B0604020202020204" pitchFamily="34" charset="0"/>
              <a:buChar char="•"/>
            </a:pPr>
            <a:r>
              <a:rPr lang="en-US" dirty="0"/>
              <a:t>Preparing </a:t>
            </a:r>
            <a:r>
              <a:rPr lang="en-US" dirty="0" err="1"/>
              <a:t>dataframe</a:t>
            </a:r>
            <a:r>
              <a:rPr lang="en-US" dirty="0"/>
              <a:t> to calculate life expectancy of components</a:t>
            </a:r>
          </a:p>
          <a:p>
            <a:pPr marL="457200" indent="-457200">
              <a:buFont typeface="Arial" panose="020B0604020202020204" pitchFamily="34" charset="0"/>
              <a:buChar char="•"/>
            </a:pPr>
            <a:r>
              <a:rPr lang="en-US" dirty="0"/>
              <a:t>Create a new </a:t>
            </a:r>
            <a:r>
              <a:rPr lang="en-US" dirty="0" err="1"/>
              <a:t>dataframe</a:t>
            </a:r>
            <a:r>
              <a:rPr lang="en-US" dirty="0"/>
              <a:t> of date vs age of the machine</a:t>
            </a:r>
            <a:endParaRPr lang="en-AU" dirty="0"/>
          </a:p>
        </p:txBody>
      </p:sp>
    </p:spTree>
    <p:extLst>
      <p:ext uri="{BB962C8B-B14F-4D97-AF65-F5344CB8AC3E}">
        <p14:creationId xmlns:p14="http://schemas.microsoft.com/office/powerpoint/2010/main" val="1764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7151-265F-C4EE-C5E6-1189E90E765E}"/>
              </a:ext>
            </a:extLst>
          </p:cNvPr>
          <p:cNvSpPr>
            <a:spLocks noGrp="1"/>
          </p:cNvSpPr>
          <p:nvPr>
            <p:ph type="title"/>
          </p:nvPr>
        </p:nvSpPr>
        <p:spPr/>
        <p:txBody>
          <a:bodyPr>
            <a:normAutofit fontScale="90000"/>
          </a:bodyPr>
          <a:lstStyle/>
          <a:p>
            <a:pPr>
              <a:lnSpc>
                <a:spcPct val="150000"/>
              </a:lnSpc>
            </a:pPr>
            <a:r>
              <a:rPr lang="en-US" sz="4400" dirty="0"/>
              <a:t>Feature</a:t>
            </a:r>
            <a:r>
              <a:rPr lang="en-US" sz="4800" dirty="0"/>
              <a:t> engineering</a:t>
            </a:r>
            <a:br>
              <a:rPr lang="en-US" sz="4800" dirty="0"/>
            </a:br>
            <a:r>
              <a:rPr lang="en-US" sz="1800" dirty="0">
                <a:solidFill>
                  <a:srgbClr val="6A9955"/>
                </a:solidFill>
                <a:latin typeface="Franklin Gothic Demi Cond (Headings)"/>
              </a:rPr>
              <a:t>- </a:t>
            </a:r>
            <a:r>
              <a:rPr lang="en-US" sz="1800" b="0" dirty="0">
                <a:solidFill>
                  <a:srgbClr val="6A9955"/>
                </a:solidFill>
                <a:effectLst/>
                <a:latin typeface="Franklin Gothic Demi Cond (Headings)"/>
              </a:rPr>
              <a:t>Use telemetry </a:t>
            </a:r>
            <a:r>
              <a:rPr lang="en-US" sz="1800" b="0" dirty="0" err="1">
                <a:solidFill>
                  <a:srgbClr val="6A9955"/>
                </a:solidFill>
                <a:effectLst/>
                <a:latin typeface="Franklin Gothic Demi Cond (Headings)"/>
              </a:rPr>
              <a:t>dataframe</a:t>
            </a:r>
            <a:r>
              <a:rPr lang="en-US" sz="1800" b="0" dirty="0">
                <a:solidFill>
                  <a:srgbClr val="6A9955"/>
                </a:solidFill>
                <a:effectLst/>
                <a:latin typeface="Franklin Gothic Demi Cond (Headings)"/>
              </a:rPr>
              <a:t> to calculate machine working hours for each day</a:t>
            </a:r>
            <a:br>
              <a:rPr lang="en-US" sz="1200" b="0" dirty="0">
                <a:solidFill>
                  <a:srgbClr val="CCCCCC"/>
                </a:solidFill>
                <a:effectLst/>
                <a:highlight>
                  <a:srgbClr val="1F1F1F"/>
                </a:highlight>
                <a:latin typeface="Consolas" panose="020B0609020204030204" pitchFamily="49" charset="0"/>
              </a:rPr>
            </a:br>
            <a:endParaRPr lang="en-AU" sz="4800" dirty="0"/>
          </a:p>
        </p:txBody>
      </p:sp>
      <p:pic>
        <p:nvPicPr>
          <p:cNvPr id="7" name="Content Placeholder 6">
            <a:extLst>
              <a:ext uri="{FF2B5EF4-FFF2-40B4-BE49-F238E27FC236}">
                <a16:creationId xmlns:a16="http://schemas.microsoft.com/office/drawing/2014/main" id="{FA58C9F7-7CD6-F480-72A8-6DCE5A3A3A50}"/>
              </a:ext>
            </a:extLst>
          </p:cNvPr>
          <p:cNvPicPr>
            <a:picLocks noGrp="1" noChangeAspect="1"/>
          </p:cNvPicPr>
          <p:nvPr>
            <p:ph sz="half" idx="1"/>
          </p:nvPr>
        </p:nvPicPr>
        <p:blipFill>
          <a:blip r:embed="rId2"/>
          <a:stretch>
            <a:fillRect/>
          </a:stretch>
        </p:blipFill>
        <p:spPr>
          <a:xfrm>
            <a:off x="1279589" y="3468139"/>
            <a:ext cx="4814887" cy="1776839"/>
          </a:xfrm>
        </p:spPr>
      </p:pic>
      <p:pic>
        <p:nvPicPr>
          <p:cNvPr id="9" name="Content Placeholder 8">
            <a:extLst>
              <a:ext uri="{FF2B5EF4-FFF2-40B4-BE49-F238E27FC236}">
                <a16:creationId xmlns:a16="http://schemas.microsoft.com/office/drawing/2014/main" id="{066974D9-CEF2-C60E-0A65-A087E1F51EBE}"/>
              </a:ext>
            </a:extLst>
          </p:cNvPr>
          <p:cNvPicPr>
            <a:picLocks noGrp="1" noChangeAspect="1"/>
          </p:cNvPicPr>
          <p:nvPr>
            <p:ph sz="half" idx="2"/>
          </p:nvPr>
        </p:nvPicPr>
        <p:blipFill>
          <a:blip r:embed="rId3"/>
          <a:stretch>
            <a:fillRect/>
          </a:stretch>
        </p:blipFill>
        <p:spPr>
          <a:xfrm>
            <a:off x="7270011" y="3203574"/>
            <a:ext cx="3543300" cy="2352675"/>
          </a:xfrm>
        </p:spPr>
      </p:pic>
      <p:sp>
        <p:nvSpPr>
          <p:cNvPr id="10" name="Arrow: Right 9">
            <a:extLst>
              <a:ext uri="{FF2B5EF4-FFF2-40B4-BE49-F238E27FC236}">
                <a16:creationId xmlns:a16="http://schemas.microsoft.com/office/drawing/2014/main" id="{94F9B3A3-1561-1921-FC88-7E47FA6F1FA8}"/>
              </a:ext>
            </a:extLst>
          </p:cNvPr>
          <p:cNvSpPr/>
          <p:nvPr/>
        </p:nvSpPr>
        <p:spPr>
          <a:xfrm>
            <a:off x="6218692" y="413759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28AD628B-CB5F-6E6F-A58D-0C10B973BA6A}"/>
              </a:ext>
            </a:extLst>
          </p:cNvPr>
          <p:cNvSpPr/>
          <p:nvPr/>
        </p:nvSpPr>
        <p:spPr>
          <a:xfrm>
            <a:off x="104054" y="3468139"/>
            <a:ext cx="1014066" cy="177683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Telemetry</a:t>
            </a:r>
          </a:p>
        </p:txBody>
      </p:sp>
      <p:sp>
        <p:nvSpPr>
          <p:cNvPr id="13" name="Rectangle 12">
            <a:extLst>
              <a:ext uri="{FF2B5EF4-FFF2-40B4-BE49-F238E27FC236}">
                <a16:creationId xmlns:a16="http://schemas.microsoft.com/office/drawing/2014/main" id="{6FD0AF99-3171-31FD-6D91-80D8E0A5BF4B}"/>
              </a:ext>
            </a:extLst>
          </p:cNvPr>
          <p:cNvSpPr/>
          <p:nvPr/>
        </p:nvSpPr>
        <p:spPr>
          <a:xfrm>
            <a:off x="9556709" y="2961256"/>
            <a:ext cx="1329513" cy="27668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 name="Rectangle 14">
            <a:extLst>
              <a:ext uri="{FF2B5EF4-FFF2-40B4-BE49-F238E27FC236}">
                <a16:creationId xmlns:a16="http://schemas.microsoft.com/office/drawing/2014/main" id="{9530A197-651B-F55A-4DE6-E3B66767F2C1}"/>
              </a:ext>
            </a:extLst>
          </p:cNvPr>
          <p:cNvSpPr/>
          <p:nvPr/>
        </p:nvSpPr>
        <p:spPr>
          <a:xfrm>
            <a:off x="1308839" y="2996470"/>
            <a:ext cx="1427573" cy="27668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7" name="Rectangle 16">
            <a:extLst>
              <a:ext uri="{FF2B5EF4-FFF2-40B4-BE49-F238E27FC236}">
                <a16:creationId xmlns:a16="http://schemas.microsoft.com/office/drawing/2014/main" id="{A2288538-553E-6842-1E99-638E6A0EA070}"/>
              </a:ext>
            </a:extLst>
          </p:cNvPr>
          <p:cNvSpPr/>
          <p:nvPr/>
        </p:nvSpPr>
        <p:spPr>
          <a:xfrm>
            <a:off x="11073880" y="3249175"/>
            <a:ext cx="1014066" cy="23070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Machine working hours, used in work hours prediction</a:t>
            </a:r>
          </a:p>
        </p:txBody>
      </p:sp>
    </p:spTree>
    <p:extLst>
      <p:ext uri="{BB962C8B-B14F-4D97-AF65-F5344CB8AC3E}">
        <p14:creationId xmlns:p14="http://schemas.microsoft.com/office/powerpoint/2010/main" val="212726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7151-265F-C4EE-C5E6-1189E90E765E}"/>
              </a:ext>
            </a:extLst>
          </p:cNvPr>
          <p:cNvSpPr>
            <a:spLocks noGrp="1"/>
          </p:cNvSpPr>
          <p:nvPr>
            <p:ph type="title"/>
          </p:nvPr>
        </p:nvSpPr>
        <p:spPr/>
        <p:txBody>
          <a:bodyPr>
            <a:normAutofit fontScale="90000"/>
          </a:bodyPr>
          <a:lstStyle/>
          <a:p>
            <a:pPr>
              <a:lnSpc>
                <a:spcPct val="150000"/>
              </a:lnSpc>
            </a:pPr>
            <a:r>
              <a:rPr lang="en-US" sz="4400" dirty="0"/>
              <a:t>Feature</a:t>
            </a:r>
            <a:r>
              <a:rPr lang="en-US" sz="4800" dirty="0"/>
              <a:t> engineering</a:t>
            </a:r>
            <a:br>
              <a:rPr lang="en-US" sz="4800" dirty="0"/>
            </a:br>
            <a:r>
              <a:rPr lang="en-US" sz="1800" dirty="0">
                <a:solidFill>
                  <a:srgbClr val="6A9955"/>
                </a:solidFill>
                <a:latin typeface="Franklin Gothic Demi Cond (Headings)"/>
              </a:rPr>
              <a:t>- Merging and comparing </a:t>
            </a:r>
            <a:r>
              <a:rPr lang="en-US" sz="1800" dirty="0" err="1">
                <a:solidFill>
                  <a:srgbClr val="6A9955"/>
                </a:solidFill>
                <a:latin typeface="Franklin Gothic Demi Cond (Headings)"/>
              </a:rPr>
              <a:t>dF</a:t>
            </a:r>
            <a:r>
              <a:rPr lang="en-US" sz="1800" dirty="0">
                <a:solidFill>
                  <a:srgbClr val="6A9955"/>
                </a:solidFill>
                <a:latin typeface="Franklin Gothic Demi Cond (Headings)"/>
              </a:rPr>
              <a:t> ‘</a:t>
            </a:r>
            <a:r>
              <a:rPr lang="en-US" sz="1800" dirty="0" err="1">
                <a:solidFill>
                  <a:srgbClr val="6A9955"/>
                </a:solidFill>
                <a:latin typeface="Franklin Gothic Demi Cond (Headings)"/>
              </a:rPr>
              <a:t>maint</a:t>
            </a:r>
            <a:r>
              <a:rPr lang="en-US" sz="1800" dirty="0">
                <a:solidFill>
                  <a:srgbClr val="6A9955"/>
                </a:solidFill>
                <a:latin typeface="Franklin Gothic Demi Cond (Headings)"/>
              </a:rPr>
              <a:t>’ and ‘failure’ to create ‘</a:t>
            </a:r>
            <a:r>
              <a:rPr lang="en-US" sz="1800" dirty="0" err="1">
                <a:solidFill>
                  <a:srgbClr val="6A9955"/>
                </a:solidFill>
                <a:latin typeface="Franklin Gothic Demi Cond (Headings)"/>
              </a:rPr>
              <a:t>maint_flagged</a:t>
            </a:r>
            <a:r>
              <a:rPr lang="en-US" sz="1800" dirty="0">
                <a:solidFill>
                  <a:srgbClr val="6A9955"/>
                </a:solidFill>
                <a:latin typeface="Franklin Gothic Demi Cond (Headings)"/>
              </a:rPr>
              <a:t>’ </a:t>
            </a:r>
            <a:br>
              <a:rPr lang="en-US" sz="1200" b="0" dirty="0">
                <a:solidFill>
                  <a:srgbClr val="CCCCCC"/>
                </a:solidFill>
                <a:effectLst/>
                <a:highlight>
                  <a:srgbClr val="1F1F1F"/>
                </a:highlight>
                <a:latin typeface="Consolas" panose="020B0609020204030204" pitchFamily="49" charset="0"/>
              </a:rPr>
            </a:br>
            <a:endParaRPr lang="en-AU" sz="4800" dirty="0"/>
          </a:p>
        </p:txBody>
      </p:sp>
      <p:sp>
        <p:nvSpPr>
          <p:cNvPr id="10" name="Arrow: Right 9">
            <a:extLst>
              <a:ext uri="{FF2B5EF4-FFF2-40B4-BE49-F238E27FC236}">
                <a16:creationId xmlns:a16="http://schemas.microsoft.com/office/drawing/2014/main" id="{94F9B3A3-1561-1921-FC88-7E47FA6F1FA8}"/>
              </a:ext>
            </a:extLst>
          </p:cNvPr>
          <p:cNvSpPr/>
          <p:nvPr/>
        </p:nvSpPr>
        <p:spPr>
          <a:xfrm>
            <a:off x="5447818" y="413759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Content Placeholder 5">
            <a:extLst>
              <a:ext uri="{FF2B5EF4-FFF2-40B4-BE49-F238E27FC236}">
                <a16:creationId xmlns:a16="http://schemas.microsoft.com/office/drawing/2014/main" id="{3DB1B6B6-EA2A-87DA-8F15-5FFCD80D55C2}"/>
              </a:ext>
            </a:extLst>
          </p:cNvPr>
          <p:cNvPicPr>
            <a:picLocks noGrp="1" noChangeAspect="1"/>
          </p:cNvPicPr>
          <p:nvPr>
            <p:ph sz="half" idx="1"/>
          </p:nvPr>
        </p:nvPicPr>
        <p:blipFill>
          <a:blip r:embed="rId3"/>
          <a:stretch>
            <a:fillRect/>
          </a:stretch>
        </p:blipFill>
        <p:spPr>
          <a:xfrm>
            <a:off x="1495852" y="2941637"/>
            <a:ext cx="3867150" cy="1438275"/>
          </a:xfrm>
        </p:spPr>
      </p:pic>
      <p:pic>
        <p:nvPicPr>
          <p:cNvPr id="11" name="Picture 10">
            <a:extLst>
              <a:ext uri="{FF2B5EF4-FFF2-40B4-BE49-F238E27FC236}">
                <a16:creationId xmlns:a16="http://schemas.microsoft.com/office/drawing/2014/main" id="{83A6CC29-68FF-2F46-EE27-33A5F64577A8}"/>
              </a:ext>
            </a:extLst>
          </p:cNvPr>
          <p:cNvPicPr>
            <a:picLocks noChangeAspect="1"/>
          </p:cNvPicPr>
          <p:nvPr/>
        </p:nvPicPr>
        <p:blipFill>
          <a:blip r:embed="rId4"/>
          <a:stretch>
            <a:fillRect/>
          </a:stretch>
        </p:blipFill>
        <p:spPr>
          <a:xfrm>
            <a:off x="1505377" y="4511361"/>
            <a:ext cx="3857625" cy="1304925"/>
          </a:xfrm>
          <a:prstGeom prst="rect">
            <a:avLst/>
          </a:prstGeom>
        </p:spPr>
      </p:pic>
      <p:sp>
        <p:nvSpPr>
          <p:cNvPr id="12" name="Rectangle 11">
            <a:extLst>
              <a:ext uri="{FF2B5EF4-FFF2-40B4-BE49-F238E27FC236}">
                <a16:creationId xmlns:a16="http://schemas.microsoft.com/office/drawing/2014/main" id="{35B300C5-073D-1483-0EA3-0C670884EC7E}"/>
              </a:ext>
            </a:extLst>
          </p:cNvPr>
          <p:cNvSpPr/>
          <p:nvPr/>
        </p:nvSpPr>
        <p:spPr>
          <a:xfrm>
            <a:off x="10141581" y="3605047"/>
            <a:ext cx="955388" cy="156604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DBBD7BA6-ADD2-8AA6-3A03-261E5559FC4B}"/>
              </a:ext>
            </a:extLst>
          </p:cNvPr>
          <p:cNvSpPr/>
          <p:nvPr/>
        </p:nvSpPr>
        <p:spPr>
          <a:xfrm>
            <a:off x="173038" y="2941637"/>
            <a:ext cx="1014066" cy="14382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rPr>
              <a:t>Replaced component</a:t>
            </a:r>
          </a:p>
        </p:txBody>
      </p:sp>
      <p:sp>
        <p:nvSpPr>
          <p:cNvPr id="14" name="Rectangle 13">
            <a:extLst>
              <a:ext uri="{FF2B5EF4-FFF2-40B4-BE49-F238E27FC236}">
                <a16:creationId xmlns:a16="http://schemas.microsoft.com/office/drawing/2014/main" id="{C6B5FFBC-2D33-DC47-6828-8E3265797C5F}"/>
              </a:ext>
            </a:extLst>
          </p:cNvPr>
          <p:cNvSpPr/>
          <p:nvPr/>
        </p:nvSpPr>
        <p:spPr>
          <a:xfrm>
            <a:off x="173038" y="4504847"/>
            <a:ext cx="1014066" cy="13114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rPr>
              <a:t>Failure component</a:t>
            </a:r>
          </a:p>
        </p:txBody>
      </p:sp>
      <p:pic>
        <p:nvPicPr>
          <p:cNvPr id="18" name="Picture 17">
            <a:extLst>
              <a:ext uri="{FF2B5EF4-FFF2-40B4-BE49-F238E27FC236}">
                <a16:creationId xmlns:a16="http://schemas.microsoft.com/office/drawing/2014/main" id="{B29A99C8-1376-95AF-DED0-684E1F46277C}"/>
              </a:ext>
            </a:extLst>
          </p:cNvPr>
          <p:cNvPicPr>
            <a:picLocks noChangeAspect="1"/>
          </p:cNvPicPr>
          <p:nvPr/>
        </p:nvPicPr>
        <p:blipFill>
          <a:blip r:embed="rId5"/>
          <a:stretch>
            <a:fillRect/>
          </a:stretch>
        </p:blipFill>
        <p:spPr>
          <a:xfrm>
            <a:off x="6503187" y="3717924"/>
            <a:ext cx="4495800" cy="1323975"/>
          </a:xfrm>
          <a:prstGeom prst="rect">
            <a:avLst/>
          </a:prstGeom>
        </p:spPr>
      </p:pic>
      <p:sp>
        <p:nvSpPr>
          <p:cNvPr id="19" name="Rectangle 18">
            <a:extLst>
              <a:ext uri="{FF2B5EF4-FFF2-40B4-BE49-F238E27FC236}">
                <a16:creationId xmlns:a16="http://schemas.microsoft.com/office/drawing/2014/main" id="{40F88217-FDBB-2175-F19F-697D8BA9F931}"/>
              </a:ext>
            </a:extLst>
          </p:cNvPr>
          <p:cNvSpPr/>
          <p:nvPr/>
        </p:nvSpPr>
        <p:spPr>
          <a:xfrm>
            <a:off x="11177934" y="3732348"/>
            <a:ext cx="955388" cy="13114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rPr>
              <a:t>Label failure component</a:t>
            </a:r>
          </a:p>
        </p:txBody>
      </p:sp>
    </p:spTree>
    <p:extLst>
      <p:ext uri="{BB962C8B-B14F-4D97-AF65-F5344CB8AC3E}">
        <p14:creationId xmlns:p14="http://schemas.microsoft.com/office/powerpoint/2010/main" val="395625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7151-265F-C4EE-C5E6-1189E90E765E}"/>
              </a:ext>
            </a:extLst>
          </p:cNvPr>
          <p:cNvSpPr>
            <a:spLocks noGrp="1"/>
          </p:cNvSpPr>
          <p:nvPr>
            <p:ph type="title"/>
          </p:nvPr>
        </p:nvSpPr>
        <p:spPr/>
        <p:txBody>
          <a:bodyPr>
            <a:normAutofit fontScale="90000"/>
          </a:bodyPr>
          <a:lstStyle/>
          <a:p>
            <a:pPr>
              <a:lnSpc>
                <a:spcPct val="150000"/>
              </a:lnSpc>
            </a:pPr>
            <a:r>
              <a:rPr lang="en-US" sz="4400" dirty="0"/>
              <a:t>Feature</a:t>
            </a:r>
            <a:r>
              <a:rPr lang="en-US" sz="4800" dirty="0"/>
              <a:t> engineering</a:t>
            </a:r>
            <a:br>
              <a:rPr lang="en-US" sz="4800" dirty="0"/>
            </a:br>
            <a:r>
              <a:rPr lang="en-US" sz="1800" dirty="0">
                <a:solidFill>
                  <a:srgbClr val="6A9955"/>
                </a:solidFill>
                <a:latin typeface="Franklin Gothic Demi Cond (Headings)"/>
              </a:rPr>
              <a:t>- Add 'model'  and  'age' column in </a:t>
            </a:r>
            <a:r>
              <a:rPr lang="en-US" sz="1800" dirty="0" err="1">
                <a:solidFill>
                  <a:srgbClr val="6A9955"/>
                </a:solidFill>
                <a:latin typeface="Franklin Gothic Demi Cond (Headings)"/>
              </a:rPr>
              <a:t>df</a:t>
            </a:r>
            <a:r>
              <a:rPr lang="en-US" sz="1800" dirty="0">
                <a:solidFill>
                  <a:srgbClr val="6A9955"/>
                </a:solidFill>
                <a:latin typeface="Franklin Gothic Demi Cond (Headings)"/>
              </a:rPr>
              <a:t> 'machine' to </a:t>
            </a:r>
            <a:r>
              <a:rPr lang="en-US" sz="1800" dirty="0" err="1">
                <a:solidFill>
                  <a:srgbClr val="6A9955"/>
                </a:solidFill>
                <a:latin typeface="Franklin Gothic Demi Cond (Headings)"/>
              </a:rPr>
              <a:t>df</a:t>
            </a:r>
            <a:r>
              <a:rPr lang="en-US" sz="1800" dirty="0">
                <a:solidFill>
                  <a:srgbClr val="6A9955"/>
                </a:solidFill>
                <a:latin typeface="Franklin Gothic Demi Cond (Headings)"/>
              </a:rPr>
              <a:t> '</a:t>
            </a:r>
            <a:r>
              <a:rPr lang="en-US" sz="1800" dirty="0" err="1">
                <a:solidFill>
                  <a:srgbClr val="6A9955"/>
                </a:solidFill>
                <a:latin typeface="Franklin Gothic Demi Cond (Headings)"/>
              </a:rPr>
              <a:t>machine_flagged</a:t>
            </a:r>
            <a:r>
              <a:rPr lang="en-US" sz="1800" dirty="0">
                <a:solidFill>
                  <a:srgbClr val="6A9955"/>
                </a:solidFill>
                <a:latin typeface="Franklin Gothic Demi Cond (Headings)"/>
              </a:rPr>
              <a:t>'</a:t>
            </a:r>
            <a:br>
              <a:rPr lang="en-US" sz="1200" b="0" dirty="0">
                <a:solidFill>
                  <a:srgbClr val="CCCCCC"/>
                </a:solidFill>
                <a:effectLst/>
                <a:highlight>
                  <a:srgbClr val="1F1F1F"/>
                </a:highlight>
                <a:latin typeface="Consolas" panose="020B0609020204030204" pitchFamily="49" charset="0"/>
              </a:rPr>
            </a:br>
            <a:endParaRPr lang="en-AU" sz="4800" dirty="0"/>
          </a:p>
        </p:txBody>
      </p:sp>
      <p:sp>
        <p:nvSpPr>
          <p:cNvPr id="10" name="Arrow: Right 9">
            <a:extLst>
              <a:ext uri="{FF2B5EF4-FFF2-40B4-BE49-F238E27FC236}">
                <a16:creationId xmlns:a16="http://schemas.microsoft.com/office/drawing/2014/main" id="{94F9B3A3-1561-1921-FC88-7E47FA6F1FA8}"/>
              </a:ext>
            </a:extLst>
          </p:cNvPr>
          <p:cNvSpPr/>
          <p:nvPr/>
        </p:nvSpPr>
        <p:spPr>
          <a:xfrm rot="5400000">
            <a:off x="5359198" y="3831448"/>
            <a:ext cx="48920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DBBD7BA6-ADD2-8AA6-3A03-261E5559FC4B}"/>
              </a:ext>
            </a:extLst>
          </p:cNvPr>
          <p:cNvSpPr/>
          <p:nvPr/>
        </p:nvSpPr>
        <p:spPr>
          <a:xfrm>
            <a:off x="9264284" y="4403658"/>
            <a:ext cx="2323978" cy="13239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err="1">
                <a:solidFill>
                  <a:schemeClr val="tx1"/>
                </a:solidFill>
              </a:rPr>
              <a:t>Dataframe</a:t>
            </a:r>
            <a:r>
              <a:rPr lang="en-AU" sz="1200" dirty="0">
                <a:solidFill>
                  <a:schemeClr val="tx1"/>
                </a:solidFill>
              </a:rPr>
              <a:t> to be used in component life expectancy prediction</a:t>
            </a:r>
          </a:p>
        </p:txBody>
      </p:sp>
      <p:pic>
        <p:nvPicPr>
          <p:cNvPr id="18" name="Picture 17">
            <a:extLst>
              <a:ext uri="{FF2B5EF4-FFF2-40B4-BE49-F238E27FC236}">
                <a16:creationId xmlns:a16="http://schemas.microsoft.com/office/drawing/2014/main" id="{B29A99C8-1376-95AF-DED0-684E1F46277C}"/>
              </a:ext>
            </a:extLst>
          </p:cNvPr>
          <p:cNvPicPr>
            <a:picLocks noChangeAspect="1"/>
          </p:cNvPicPr>
          <p:nvPr/>
        </p:nvPicPr>
        <p:blipFill>
          <a:blip r:embed="rId3"/>
          <a:stretch>
            <a:fillRect/>
          </a:stretch>
        </p:blipFill>
        <p:spPr>
          <a:xfrm>
            <a:off x="3355900" y="2416109"/>
            <a:ext cx="4495800" cy="1323975"/>
          </a:xfrm>
          <a:prstGeom prst="rect">
            <a:avLst/>
          </a:prstGeom>
        </p:spPr>
      </p:pic>
      <p:sp>
        <p:nvSpPr>
          <p:cNvPr id="19" name="Rectangle 18">
            <a:extLst>
              <a:ext uri="{FF2B5EF4-FFF2-40B4-BE49-F238E27FC236}">
                <a16:creationId xmlns:a16="http://schemas.microsoft.com/office/drawing/2014/main" id="{40F88217-FDBB-2175-F19F-697D8BA9F931}"/>
              </a:ext>
            </a:extLst>
          </p:cNvPr>
          <p:cNvSpPr/>
          <p:nvPr/>
        </p:nvSpPr>
        <p:spPr>
          <a:xfrm>
            <a:off x="8031448" y="2422376"/>
            <a:ext cx="955388" cy="13114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tx1"/>
                </a:solidFill>
              </a:rPr>
              <a:t>Label failure component</a:t>
            </a:r>
          </a:p>
        </p:txBody>
      </p:sp>
      <p:pic>
        <p:nvPicPr>
          <p:cNvPr id="15" name="Picture 14">
            <a:extLst>
              <a:ext uri="{FF2B5EF4-FFF2-40B4-BE49-F238E27FC236}">
                <a16:creationId xmlns:a16="http://schemas.microsoft.com/office/drawing/2014/main" id="{8B2334F8-0EF6-D15B-CF4A-EB2B819BF07C}"/>
              </a:ext>
            </a:extLst>
          </p:cNvPr>
          <p:cNvPicPr>
            <a:picLocks noChangeAspect="1"/>
          </p:cNvPicPr>
          <p:nvPr/>
        </p:nvPicPr>
        <p:blipFill>
          <a:blip r:embed="rId4"/>
          <a:stretch>
            <a:fillRect/>
          </a:stretch>
        </p:blipFill>
        <p:spPr>
          <a:xfrm>
            <a:off x="2165275" y="4407444"/>
            <a:ext cx="6877050" cy="1323975"/>
          </a:xfrm>
          <a:prstGeom prst="rect">
            <a:avLst/>
          </a:prstGeom>
        </p:spPr>
      </p:pic>
    </p:spTree>
    <p:extLst>
      <p:ext uri="{BB962C8B-B14F-4D97-AF65-F5344CB8AC3E}">
        <p14:creationId xmlns:p14="http://schemas.microsoft.com/office/powerpoint/2010/main" val="248026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BA19-C3FD-E3F2-F840-D7D1420F1763}"/>
              </a:ext>
            </a:extLst>
          </p:cNvPr>
          <p:cNvSpPr>
            <a:spLocks noGrp="1"/>
          </p:cNvSpPr>
          <p:nvPr>
            <p:ph type="title"/>
          </p:nvPr>
        </p:nvSpPr>
        <p:spPr/>
        <p:txBody>
          <a:bodyPr/>
          <a:lstStyle/>
          <a:p>
            <a:r>
              <a:rPr lang="en-US" dirty="0"/>
              <a:t>EDA – Basic Stats</a:t>
            </a:r>
            <a:endParaRPr lang="en-AU" dirty="0"/>
          </a:p>
        </p:txBody>
      </p:sp>
      <p:pic>
        <p:nvPicPr>
          <p:cNvPr id="7" name="Picture 6">
            <a:extLst>
              <a:ext uri="{FF2B5EF4-FFF2-40B4-BE49-F238E27FC236}">
                <a16:creationId xmlns:a16="http://schemas.microsoft.com/office/drawing/2014/main" id="{F37C8EEA-D07E-EAE4-EC17-D8AFA413C488}"/>
              </a:ext>
            </a:extLst>
          </p:cNvPr>
          <p:cNvPicPr>
            <a:picLocks noChangeAspect="1"/>
          </p:cNvPicPr>
          <p:nvPr/>
        </p:nvPicPr>
        <p:blipFill>
          <a:blip r:embed="rId2"/>
          <a:stretch>
            <a:fillRect/>
          </a:stretch>
        </p:blipFill>
        <p:spPr>
          <a:xfrm>
            <a:off x="1726405" y="4739961"/>
            <a:ext cx="2057400" cy="1800225"/>
          </a:xfrm>
          <a:prstGeom prst="rect">
            <a:avLst/>
          </a:prstGeom>
        </p:spPr>
      </p:pic>
      <p:pic>
        <p:nvPicPr>
          <p:cNvPr id="10" name="Picture 9">
            <a:extLst>
              <a:ext uri="{FF2B5EF4-FFF2-40B4-BE49-F238E27FC236}">
                <a16:creationId xmlns:a16="http://schemas.microsoft.com/office/drawing/2014/main" id="{F5F5E094-AC0E-24A4-2F67-E75F725DD97F}"/>
              </a:ext>
            </a:extLst>
          </p:cNvPr>
          <p:cNvPicPr>
            <a:picLocks noChangeAspect="1"/>
          </p:cNvPicPr>
          <p:nvPr/>
        </p:nvPicPr>
        <p:blipFill>
          <a:blip r:embed="rId3"/>
          <a:stretch>
            <a:fillRect/>
          </a:stretch>
        </p:blipFill>
        <p:spPr>
          <a:xfrm>
            <a:off x="6479931" y="1639375"/>
            <a:ext cx="5414848" cy="5039974"/>
          </a:xfrm>
          <a:prstGeom prst="rect">
            <a:avLst/>
          </a:prstGeom>
        </p:spPr>
      </p:pic>
      <p:pic>
        <p:nvPicPr>
          <p:cNvPr id="12" name="Picture 11">
            <a:extLst>
              <a:ext uri="{FF2B5EF4-FFF2-40B4-BE49-F238E27FC236}">
                <a16:creationId xmlns:a16="http://schemas.microsoft.com/office/drawing/2014/main" id="{DEDCE936-06A3-20EF-9DF8-FDC6A130DD84}"/>
              </a:ext>
            </a:extLst>
          </p:cNvPr>
          <p:cNvPicPr>
            <a:picLocks noChangeAspect="1"/>
          </p:cNvPicPr>
          <p:nvPr/>
        </p:nvPicPr>
        <p:blipFill>
          <a:blip r:embed="rId4"/>
          <a:stretch>
            <a:fillRect/>
          </a:stretch>
        </p:blipFill>
        <p:spPr>
          <a:xfrm>
            <a:off x="511968" y="2333625"/>
            <a:ext cx="4486275" cy="2190750"/>
          </a:xfrm>
          <a:prstGeom prst="rect">
            <a:avLst/>
          </a:prstGeom>
        </p:spPr>
      </p:pic>
    </p:spTree>
    <p:extLst>
      <p:ext uri="{BB962C8B-B14F-4D97-AF65-F5344CB8AC3E}">
        <p14:creationId xmlns:p14="http://schemas.microsoft.com/office/powerpoint/2010/main" val="3243372005"/>
      </p:ext>
    </p:extLst>
  </p:cSld>
  <p:clrMapOvr>
    <a:masterClrMapping/>
  </p:clrMapOvr>
</p:sld>
</file>

<file path=ppt/theme/theme1.xml><?xml version="1.0" encoding="utf-8"?>
<a:theme xmlns:a="http://schemas.openxmlformats.org/drawingml/2006/main" name="Juxtapo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1793</TotalTime>
  <Words>647</Words>
  <Application>Microsoft Office PowerPoint</Application>
  <PresentationFormat>Widescreen</PresentationFormat>
  <Paragraphs>66</Paragraphs>
  <Slides>21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Consolas</vt:lpstr>
      <vt:lpstr>Franklin Gothic Demi Cond</vt:lpstr>
      <vt:lpstr>Franklin Gothic Demi Cond (Headings)</vt:lpstr>
      <vt:lpstr>Franklin Gothic Medium</vt:lpstr>
      <vt:lpstr>Inter</vt:lpstr>
      <vt:lpstr>Wingdings</vt:lpstr>
      <vt:lpstr>JuxtaposeVTI</vt:lpstr>
      <vt:lpstr>Predictive Maintenance</vt:lpstr>
      <vt:lpstr>Objective</vt:lpstr>
      <vt:lpstr>Dataset </vt:lpstr>
      <vt:lpstr>DatASETs</vt:lpstr>
      <vt:lpstr>Feature engineering</vt:lpstr>
      <vt:lpstr>Feature engineering - Use telemetry dataframe to calculate machine working hours for each day </vt:lpstr>
      <vt:lpstr>Feature engineering - Merging and comparing dF ‘maint’ and ‘failure’ to create ‘maint_flagged’  </vt:lpstr>
      <vt:lpstr>Feature engineering - Add 'model'  and  'age' column in df 'machine' to df 'machine_flagged' </vt:lpstr>
      <vt:lpstr>EDA – Basic Stats</vt:lpstr>
      <vt:lpstr>EDA - Distribution of numerical features </vt:lpstr>
      <vt:lpstr>EDA - count of components </vt:lpstr>
      <vt:lpstr>EDA - count of model </vt:lpstr>
      <vt:lpstr>EDA - count of failure </vt:lpstr>
      <vt:lpstr>EDA - correlation between duration_days and age </vt:lpstr>
      <vt:lpstr>EDA - Pairplot of age and duration_days </vt:lpstr>
      <vt:lpstr>EDA - Relationship between failure and components </vt:lpstr>
      <vt:lpstr>EDA - Relationship between failure and machine model </vt:lpstr>
      <vt:lpstr>EDA - Box Plot of Duration Days for Each Model </vt:lpstr>
      <vt:lpstr>EDA - ANOVA to test if there is relationship between ‘model’ and ‘failure’ </vt:lpstr>
      <vt:lpstr>Prediction - Mean and standard deviation of 'duration_days' (unable to find relattionship among features)</vt:lpstr>
      <vt:lpstr>Prediction - 14 days moving average prediction of 'day_used’ for Each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Nattapan Ngamsutam</dc:creator>
  <cp:lastModifiedBy>Nattapan Ngamsutam</cp:lastModifiedBy>
  <cp:revision>55</cp:revision>
  <dcterms:created xsi:type="dcterms:W3CDTF">2024-06-05T07:08:15Z</dcterms:created>
  <dcterms:modified xsi:type="dcterms:W3CDTF">2024-06-07T03:08:57Z</dcterms:modified>
</cp:coreProperties>
</file>