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yasudan_2018 M" initials="JM" lastIdx="2" clrIdx="0">
    <p:extLst>
      <p:ext uri="{19B8F6BF-5375-455C-9EA6-DF929625EA0E}">
        <p15:presenceInfo xmlns:p15="http://schemas.microsoft.com/office/powerpoint/2012/main" userId="95428058cf7dd49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9-21T22:34:23.633" idx="1">
    <p:pos x="3774" y="1176"/>
    <p:text>Mention if severity is Low, Medium or High</p:text>
    <p:extLst>
      <p:ext uri="{C676402C-5697-4E1C-873F-D02D1690AC5C}">
        <p15:threadingInfo xmlns:p15="http://schemas.microsoft.com/office/powerpoint/2012/main" timeZoneBias="-330"/>
      </p:ext>
    </p:extLst>
  </p:cm>
  <p:cm authorId="1" dt="2021-09-21T22:35:09.300" idx="2">
    <p:pos x="4629" y="1179"/>
    <p:text>Mention if probability of the risk occuring is Low, Medium or High</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8E89BF0-7FFA-4101-9A7A-60F3959F48C1}" type="datetimeFigureOut">
              <a:rPr lang="en-US" smtClean="0"/>
              <a:t>10/4/2021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521568-365A-4DB8-8873-2A22CD994FB2}" type="slidenum">
              <a:rPr lang="en-US" smtClean="0"/>
              <a:t>‹#›</a:t>
            </a:fld>
            <a:endParaRPr lang="en-US"/>
          </a:p>
        </p:txBody>
      </p:sp>
    </p:spTree>
    <p:extLst>
      <p:ext uri="{BB962C8B-B14F-4D97-AF65-F5344CB8AC3E}">
        <p14:creationId xmlns:p14="http://schemas.microsoft.com/office/powerpoint/2010/main" val="3580183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E89BF0-7FFA-4101-9A7A-60F3959F48C1}" type="datetimeFigureOut">
              <a:rPr lang="en-US" smtClean="0"/>
              <a:t>10/4/2021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521568-365A-4DB8-8873-2A22CD994FB2}" type="slidenum">
              <a:rPr lang="en-US" smtClean="0"/>
              <a:t>‹#›</a:t>
            </a:fld>
            <a:endParaRPr lang="en-US"/>
          </a:p>
        </p:txBody>
      </p:sp>
    </p:spTree>
    <p:extLst>
      <p:ext uri="{BB962C8B-B14F-4D97-AF65-F5344CB8AC3E}">
        <p14:creationId xmlns:p14="http://schemas.microsoft.com/office/powerpoint/2010/main" val="772757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E89BF0-7FFA-4101-9A7A-60F3959F48C1}" type="datetimeFigureOut">
              <a:rPr lang="en-US" smtClean="0"/>
              <a:t>10/4/2021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521568-365A-4DB8-8873-2A22CD994FB2}" type="slidenum">
              <a:rPr lang="en-US" smtClean="0"/>
              <a:t>‹#›</a:t>
            </a:fld>
            <a:endParaRPr lang="en-US"/>
          </a:p>
        </p:txBody>
      </p:sp>
    </p:spTree>
    <p:extLst>
      <p:ext uri="{BB962C8B-B14F-4D97-AF65-F5344CB8AC3E}">
        <p14:creationId xmlns:p14="http://schemas.microsoft.com/office/powerpoint/2010/main" val="3126252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E89BF0-7FFA-4101-9A7A-60F3959F48C1}" type="datetimeFigureOut">
              <a:rPr lang="en-US" smtClean="0"/>
              <a:t>10/4/2021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521568-365A-4DB8-8873-2A22CD994FB2}" type="slidenum">
              <a:rPr lang="en-US" smtClean="0"/>
              <a:t>‹#›</a:t>
            </a:fld>
            <a:endParaRPr lang="en-US"/>
          </a:p>
        </p:txBody>
      </p:sp>
    </p:spTree>
    <p:extLst>
      <p:ext uri="{BB962C8B-B14F-4D97-AF65-F5344CB8AC3E}">
        <p14:creationId xmlns:p14="http://schemas.microsoft.com/office/powerpoint/2010/main" val="1698351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E89BF0-7FFA-4101-9A7A-60F3959F48C1}" type="datetimeFigureOut">
              <a:rPr lang="en-US" smtClean="0"/>
              <a:t>10/4/2021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521568-365A-4DB8-8873-2A22CD994FB2}" type="slidenum">
              <a:rPr lang="en-US" smtClean="0"/>
              <a:t>‹#›</a:t>
            </a:fld>
            <a:endParaRPr lang="en-US"/>
          </a:p>
        </p:txBody>
      </p:sp>
    </p:spTree>
    <p:extLst>
      <p:ext uri="{BB962C8B-B14F-4D97-AF65-F5344CB8AC3E}">
        <p14:creationId xmlns:p14="http://schemas.microsoft.com/office/powerpoint/2010/main" val="1169478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8E89BF0-7FFA-4101-9A7A-60F3959F48C1}" type="datetimeFigureOut">
              <a:rPr lang="en-US" smtClean="0"/>
              <a:t>10/4/2021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521568-365A-4DB8-8873-2A22CD994FB2}" type="slidenum">
              <a:rPr lang="en-US" smtClean="0"/>
              <a:t>‹#›</a:t>
            </a:fld>
            <a:endParaRPr lang="en-US"/>
          </a:p>
        </p:txBody>
      </p:sp>
    </p:spTree>
    <p:extLst>
      <p:ext uri="{BB962C8B-B14F-4D97-AF65-F5344CB8AC3E}">
        <p14:creationId xmlns:p14="http://schemas.microsoft.com/office/powerpoint/2010/main" val="2648590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8E89BF0-7FFA-4101-9A7A-60F3959F48C1}" type="datetimeFigureOut">
              <a:rPr lang="en-US" smtClean="0"/>
              <a:t>10/4/2021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521568-365A-4DB8-8873-2A22CD994FB2}" type="slidenum">
              <a:rPr lang="en-US" smtClean="0"/>
              <a:t>‹#›</a:t>
            </a:fld>
            <a:endParaRPr lang="en-US"/>
          </a:p>
        </p:txBody>
      </p:sp>
    </p:spTree>
    <p:extLst>
      <p:ext uri="{BB962C8B-B14F-4D97-AF65-F5344CB8AC3E}">
        <p14:creationId xmlns:p14="http://schemas.microsoft.com/office/powerpoint/2010/main" val="2318663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8E89BF0-7FFA-4101-9A7A-60F3959F48C1}" type="datetimeFigureOut">
              <a:rPr lang="en-US" smtClean="0"/>
              <a:t>10/4/2021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521568-365A-4DB8-8873-2A22CD994FB2}" type="slidenum">
              <a:rPr lang="en-US" smtClean="0"/>
              <a:t>‹#›</a:t>
            </a:fld>
            <a:endParaRPr lang="en-US"/>
          </a:p>
        </p:txBody>
      </p:sp>
    </p:spTree>
    <p:extLst>
      <p:ext uri="{BB962C8B-B14F-4D97-AF65-F5344CB8AC3E}">
        <p14:creationId xmlns:p14="http://schemas.microsoft.com/office/powerpoint/2010/main" val="979557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E89BF0-7FFA-4101-9A7A-60F3959F48C1}" type="datetimeFigureOut">
              <a:rPr lang="en-US" smtClean="0"/>
              <a:t>10/4/2021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521568-365A-4DB8-8873-2A22CD994FB2}" type="slidenum">
              <a:rPr lang="en-US" smtClean="0"/>
              <a:t>‹#›</a:t>
            </a:fld>
            <a:endParaRPr lang="en-US"/>
          </a:p>
        </p:txBody>
      </p:sp>
    </p:spTree>
    <p:extLst>
      <p:ext uri="{BB962C8B-B14F-4D97-AF65-F5344CB8AC3E}">
        <p14:creationId xmlns:p14="http://schemas.microsoft.com/office/powerpoint/2010/main" val="1848131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E89BF0-7FFA-4101-9A7A-60F3959F48C1}" type="datetimeFigureOut">
              <a:rPr lang="en-US" smtClean="0"/>
              <a:t>10/4/2021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521568-365A-4DB8-8873-2A22CD994FB2}" type="slidenum">
              <a:rPr lang="en-US" smtClean="0"/>
              <a:t>‹#›</a:t>
            </a:fld>
            <a:endParaRPr lang="en-US"/>
          </a:p>
        </p:txBody>
      </p:sp>
    </p:spTree>
    <p:extLst>
      <p:ext uri="{BB962C8B-B14F-4D97-AF65-F5344CB8AC3E}">
        <p14:creationId xmlns:p14="http://schemas.microsoft.com/office/powerpoint/2010/main" val="383271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E89BF0-7FFA-4101-9A7A-60F3959F48C1}" type="datetimeFigureOut">
              <a:rPr lang="en-US" smtClean="0"/>
              <a:t>10/4/2021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521568-365A-4DB8-8873-2A22CD994FB2}" type="slidenum">
              <a:rPr lang="en-US" smtClean="0"/>
              <a:t>‹#›</a:t>
            </a:fld>
            <a:endParaRPr lang="en-US"/>
          </a:p>
        </p:txBody>
      </p:sp>
    </p:spTree>
    <p:extLst>
      <p:ext uri="{BB962C8B-B14F-4D97-AF65-F5344CB8AC3E}">
        <p14:creationId xmlns:p14="http://schemas.microsoft.com/office/powerpoint/2010/main" val="2429620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E89BF0-7FFA-4101-9A7A-60F3959F48C1}" type="datetimeFigureOut">
              <a:rPr lang="en-US" smtClean="0"/>
              <a:t>10/4/2021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521568-365A-4DB8-8873-2A22CD994FB2}" type="slidenum">
              <a:rPr lang="en-US" smtClean="0"/>
              <a:t>‹#›</a:t>
            </a:fld>
            <a:endParaRPr lang="en-US"/>
          </a:p>
        </p:txBody>
      </p:sp>
    </p:spTree>
    <p:extLst>
      <p:ext uri="{BB962C8B-B14F-4D97-AF65-F5344CB8AC3E}">
        <p14:creationId xmlns:p14="http://schemas.microsoft.com/office/powerpoint/2010/main" val="36434290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TONAL SCIENCE</a:t>
            </a:r>
          </a:p>
        </p:txBody>
      </p:sp>
      <p:sp>
        <p:nvSpPr>
          <p:cNvPr id="3" name="Subtitle 2"/>
          <p:cNvSpPr>
            <a:spLocks noGrp="1"/>
          </p:cNvSpPr>
          <p:nvPr>
            <p:ph type="subTitle" idx="1"/>
          </p:nvPr>
        </p:nvSpPr>
        <p:spPr>
          <a:xfrm>
            <a:off x="1524000" y="3602038"/>
            <a:ext cx="9144000" cy="885295"/>
          </a:xfrm>
        </p:spPr>
        <p:txBody>
          <a:bodyPr/>
          <a:lstStyle/>
          <a:p>
            <a:r>
              <a:rPr lang="en-US" dirty="0"/>
              <a:t>Topic 1:  3D Motion Capture from 2D Videos</a:t>
            </a:r>
          </a:p>
        </p:txBody>
      </p:sp>
      <p:sp>
        <p:nvSpPr>
          <p:cNvPr id="4" name="Subtitle 2"/>
          <p:cNvSpPr txBox="1">
            <a:spLocks/>
          </p:cNvSpPr>
          <p:nvPr/>
        </p:nvSpPr>
        <p:spPr>
          <a:xfrm>
            <a:off x="1524000" y="4380971"/>
            <a:ext cx="9465578" cy="135466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400" dirty="0"/>
              <a:t>Deepa </a:t>
            </a:r>
            <a:r>
              <a:rPr lang="en-US" sz="1400" dirty="0" err="1"/>
              <a:t>Sharanya</a:t>
            </a:r>
            <a:r>
              <a:rPr lang="en-US" sz="1400" dirty="0"/>
              <a:t> S</a:t>
            </a:r>
          </a:p>
          <a:p>
            <a:r>
              <a:rPr lang="en-US" sz="1400" dirty="0"/>
              <a:t>Albert Joseph A</a:t>
            </a:r>
          </a:p>
          <a:p>
            <a:r>
              <a:rPr lang="en-US" sz="1400" dirty="0"/>
              <a:t>Avinash S</a:t>
            </a:r>
          </a:p>
          <a:p>
            <a:r>
              <a:rPr lang="en-US" sz="1400" dirty="0"/>
              <a:t>Priyadarshini P</a:t>
            </a:r>
          </a:p>
        </p:txBody>
      </p:sp>
    </p:spTree>
    <p:extLst>
      <p:ext uri="{BB962C8B-B14F-4D97-AF65-F5344CB8AC3E}">
        <p14:creationId xmlns:p14="http://schemas.microsoft.com/office/powerpoint/2010/main" val="3474823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Overall Plan</a:t>
            </a:r>
          </a:p>
        </p:txBody>
      </p:sp>
      <p:sp>
        <p:nvSpPr>
          <p:cNvPr id="3" name="Content Placeholder 2"/>
          <p:cNvSpPr>
            <a:spLocks noGrp="1"/>
          </p:cNvSpPr>
          <p:nvPr>
            <p:ph idx="1"/>
          </p:nvPr>
        </p:nvSpPr>
        <p:spPr/>
        <p:txBody>
          <a:bodyPr>
            <a:normAutofit/>
          </a:bodyPr>
          <a:lstStyle/>
          <a:p>
            <a:pPr marL="0" indent="0">
              <a:buNone/>
            </a:pPr>
            <a:r>
              <a:rPr lang="en-US" dirty="0"/>
              <a:t>Our topic is “Capturing Human motion from real-time 2D videos using </a:t>
            </a:r>
            <a:r>
              <a:rPr lang="en-US" dirty="0" err="1"/>
              <a:t>OpenPose</a:t>
            </a:r>
            <a:r>
              <a:rPr lang="en-US" dirty="0"/>
              <a:t> and </a:t>
            </a:r>
            <a:r>
              <a:rPr lang="en-US" dirty="0" err="1"/>
              <a:t>Mediapipe</a:t>
            </a:r>
            <a:r>
              <a:rPr lang="en-US" dirty="0"/>
              <a:t> model in any of the free and open source 3D computer graphics toolset”. We planned to add plugin available in the computer graphics toolset to make the motion capture along with </a:t>
            </a:r>
            <a:r>
              <a:rPr lang="en-US" dirty="0" err="1"/>
              <a:t>Openpose</a:t>
            </a:r>
            <a:r>
              <a:rPr lang="en-US" dirty="0"/>
              <a:t> and </a:t>
            </a:r>
            <a:r>
              <a:rPr lang="en-US" dirty="0" err="1"/>
              <a:t>MediaPipe</a:t>
            </a:r>
            <a:r>
              <a:rPr lang="en-US" dirty="0"/>
              <a:t> to capture the motion better. Then we create a 3D human model using 3D computer graphics technology software. Then Transfer the captured motion to the model in the open source 3D computer graphics toolset. Create pose variations in the model using python script and show the variations in the pose. We planned to capture complex motions using </a:t>
            </a:r>
            <a:r>
              <a:rPr lang="en-US" dirty="0" err="1"/>
              <a:t>mediapipe</a:t>
            </a:r>
            <a:r>
              <a:rPr lang="en-US"/>
              <a:t>.</a:t>
            </a:r>
            <a:endParaRPr lang="en-US" dirty="0"/>
          </a:p>
        </p:txBody>
      </p:sp>
    </p:spTree>
    <p:extLst>
      <p:ext uri="{BB962C8B-B14F-4D97-AF65-F5344CB8AC3E}">
        <p14:creationId xmlns:p14="http://schemas.microsoft.com/office/powerpoint/2010/main" val="4042198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699" y="0"/>
            <a:ext cx="10515600" cy="1048623"/>
          </a:xfrm>
        </p:spPr>
        <p:txBody>
          <a:bodyPr/>
          <a:lstStyle/>
          <a:p>
            <a:r>
              <a:rPr lang="en-US" dirty="0"/>
              <a:t>Detailed Schedule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74164915"/>
              </p:ext>
            </p:extLst>
          </p:nvPr>
        </p:nvGraphicFramePr>
        <p:xfrm>
          <a:off x="198966" y="1241572"/>
          <a:ext cx="11794068" cy="4846320"/>
        </p:xfrm>
        <a:graphic>
          <a:graphicData uri="http://schemas.openxmlformats.org/drawingml/2006/table">
            <a:tbl>
              <a:tblPr firstRow="1" bandRow="1">
                <a:tableStyleId>{5C22544A-7EE6-4342-B048-85BDC9FD1C3A}</a:tableStyleId>
              </a:tblPr>
              <a:tblGrid>
                <a:gridCol w="397936">
                  <a:extLst>
                    <a:ext uri="{9D8B030D-6E8A-4147-A177-3AD203B41FA5}">
                      <a16:colId xmlns:a16="http://schemas.microsoft.com/office/drawing/2014/main" val="20000"/>
                    </a:ext>
                  </a:extLst>
                </a:gridCol>
                <a:gridCol w="4572000">
                  <a:extLst>
                    <a:ext uri="{9D8B030D-6E8A-4147-A177-3AD203B41FA5}">
                      <a16:colId xmlns:a16="http://schemas.microsoft.com/office/drawing/2014/main" val="20001"/>
                    </a:ext>
                  </a:extLst>
                </a:gridCol>
                <a:gridCol w="1253067">
                  <a:extLst>
                    <a:ext uri="{9D8B030D-6E8A-4147-A177-3AD203B41FA5}">
                      <a16:colId xmlns:a16="http://schemas.microsoft.com/office/drawing/2014/main" val="20002"/>
                    </a:ext>
                  </a:extLst>
                </a:gridCol>
                <a:gridCol w="1270000">
                  <a:extLst>
                    <a:ext uri="{9D8B030D-6E8A-4147-A177-3AD203B41FA5}">
                      <a16:colId xmlns:a16="http://schemas.microsoft.com/office/drawing/2014/main" val="20003"/>
                    </a:ext>
                  </a:extLst>
                </a:gridCol>
                <a:gridCol w="1270000">
                  <a:extLst>
                    <a:ext uri="{9D8B030D-6E8A-4147-A177-3AD203B41FA5}">
                      <a16:colId xmlns:a16="http://schemas.microsoft.com/office/drawing/2014/main" val="20004"/>
                    </a:ext>
                  </a:extLst>
                </a:gridCol>
                <a:gridCol w="3031065">
                  <a:extLst>
                    <a:ext uri="{9D8B030D-6E8A-4147-A177-3AD203B41FA5}">
                      <a16:colId xmlns:a16="http://schemas.microsoft.com/office/drawing/2014/main" val="20005"/>
                    </a:ext>
                  </a:extLst>
                </a:gridCol>
              </a:tblGrid>
              <a:tr h="334101">
                <a:tc>
                  <a:txBody>
                    <a:bodyPr/>
                    <a:lstStyle/>
                    <a:p>
                      <a:r>
                        <a:rPr lang="en-US" dirty="0"/>
                        <a:t>#</a:t>
                      </a:r>
                    </a:p>
                  </a:txBody>
                  <a:tcPr/>
                </a:tc>
                <a:tc>
                  <a:txBody>
                    <a:bodyPr/>
                    <a:lstStyle/>
                    <a:p>
                      <a:r>
                        <a:rPr lang="en-US" dirty="0"/>
                        <a:t>Task</a:t>
                      </a:r>
                    </a:p>
                  </a:txBody>
                  <a:tcPr/>
                </a:tc>
                <a:tc>
                  <a:txBody>
                    <a:bodyPr/>
                    <a:lstStyle/>
                    <a:p>
                      <a:r>
                        <a:rPr lang="en-US" dirty="0"/>
                        <a:t>Owner</a:t>
                      </a:r>
                    </a:p>
                  </a:txBody>
                  <a:tcPr/>
                </a:tc>
                <a:tc>
                  <a:txBody>
                    <a:bodyPr/>
                    <a:lstStyle/>
                    <a:p>
                      <a:r>
                        <a:rPr lang="en-US" dirty="0"/>
                        <a:t>Start Date</a:t>
                      </a:r>
                    </a:p>
                  </a:txBody>
                  <a:tcPr/>
                </a:tc>
                <a:tc>
                  <a:txBody>
                    <a:bodyPr/>
                    <a:lstStyle/>
                    <a:p>
                      <a:r>
                        <a:rPr lang="en-US" dirty="0"/>
                        <a:t>End Date</a:t>
                      </a:r>
                    </a:p>
                  </a:txBody>
                  <a:tcPr/>
                </a:tc>
                <a:tc>
                  <a:txBody>
                    <a:bodyPr/>
                    <a:lstStyle/>
                    <a:p>
                      <a:r>
                        <a:rPr lang="en-US" dirty="0"/>
                        <a:t>Dependencies</a:t>
                      </a:r>
                    </a:p>
                  </a:txBody>
                  <a:tcPr/>
                </a:tc>
                <a:extLst>
                  <a:ext uri="{0D108BD9-81ED-4DB2-BD59-A6C34878D82A}">
                    <a16:rowId xmlns:a16="http://schemas.microsoft.com/office/drawing/2014/main" val="10000"/>
                  </a:ext>
                </a:extLst>
              </a:tr>
              <a:tr h="334101">
                <a:tc>
                  <a:txBody>
                    <a:bodyPr/>
                    <a:lstStyle/>
                    <a:p>
                      <a:r>
                        <a:rPr lang="en-US" dirty="0"/>
                        <a:t>1</a:t>
                      </a:r>
                    </a:p>
                  </a:txBody>
                  <a:tcPr/>
                </a:tc>
                <a:tc>
                  <a:txBody>
                    <a:bodyPr/>
                    <a:lstStyle/>
                    <a:p>
                      <a:r>
                        <a:rPr lang="en-US" dirty="0"/>
                        <a:t>Creation of 3D model</a:t>
                      </a:r>
                    </a:p>
                  </a:txBody>
                  <a:tcPr/>
                </a:tc>
                <a:tc>
                  <a:txBody>
                    <a:bodyPr/>
                    <a:lstStyle/>
                    <a:p>
                      <a:r>
                        <a:rPr lang="en-US" dirty="0"/>
                        <a:t>Avinash S </a:t>
                      </a:r>
                    </a:p>
                  </a:txBody>
                  <a:tcPr/>
                </a:tc>
                <a:tc>
                  <a:txBody>
                    <a:bodyPr/>
                    <a:lstStyle/>
                    <a:p>
                      <a:r>
                        <a:rPr lang="en-US" dirty="0"/>
                        <a:t>02.10.2021</a:t>
                      </a:r>
                    </a:p>
                  </a:txBody>
                  <a:tcPr/>
                </a:tc>
                <a:tc>
                  <a:txBody>
                    <a:bodyPr/>
                    <a:lstStyle/>
                    <a:p>
                      <a:r>
                        <a:rPr lang="en-US" dirty="0"/>
                        <a:t>04.10.2021</a:t>
                      </a:r>
                    </a:p>
                  </a:txBody>
                  <a:tcPr/>
                </a:tc>
                <a:tc>
                  <a:txBody>
                    <a:bodyPr/>
                    <a:lstStyle/>
                    <a:p>
                      <a:r>
                        <a:rPr lang="en-US" dirty="0" err="1"/>
                        <a:t>Mixamo</a:t>
                      </a:r>
                      <a:endParaRPr lang="en-US" dirty="0"/>
                    </a:p>
                  </a:txBody>
                  <a:tcPr/>
                </a:tc>
                <a:extLst>
                  <a:ext uri="{0D108BD9-81ED-4DB2-BD59-A6C34878D82A}">
                    <a16:rowId xmlns:a16="http://schemas.microsoft.com/office/drawing/2014/main" val="10001"/>
                  </a:ext>
                </a:extLst>
              </a:tr>
              <a:tr h="584676">
                <a:tc>
                  <a:txBody>
                    <a:bodyPr/>
                    <a:lstStyle/>
                    <a:p>
                      <a:r>
                        <a:rPr lang="en-US" dirty="0"/>
                        <a:t>2</a:t>
                      </a:r>
                    </a:p>
                  </a:txBody>
                  <a:tcPr/>
                </a:tc>
                <a:tc>
                  <a:txBody>
                    <a:bodyPr/>
                    <a:lstStyle/>
                    <a:p>
                      <a:r>
                        <a:rPr lang="en-US" dirty="0"/>
                        <a:t>Integrating </a:t>
                      </a:r>
                      <a:r>
                        <a:rPr lang="en-US" dirty="0" err="1"/>
                        <a:t>Openpose</a:t>
                      </a:r>
                      <a:r>
                        <a:rPr lang="en-US" dirty="0"/>
                        <a:t> and Blender to capture motion from a real-time video</a:t>
                      </a:r>
                    </a:p>
                  </a:txBody>
                  <a:tcPr/>
                </a:tc>
                <a:tc>
                  <a:txBody>
                    <a:bodyPr/>
                    <a:lstStyle/>
                    <a:p>
                      <a:r>
                        <a:rPr lang="en-US" dirty="0"/>
                        <a:t>Albert Joseph A</a:t>
                      </a:r>
                    </a:p>
                  </a:txBody>
                  <a:tcPr/>
                </a:tc>
                <a:tc>
                  <a:txBody>
                    <a:bodyPr/>
                    <a:lstStyle/>
                    <a:p>
                      <a:r>
                        <a:rPr lang="en-US" dirty="0"/>
                        <a:t>04.10.2021</a:t>
                      </a:r>
                    </a:p>
                  </a:txBody>
                  <a:tcPr/>
                </a:tc>
                <a:tc>
                  <a:txBody>
                    <a:bodyPr/>
                    <a:lstStyle/>
                    <a:p>
                      <a:r>
                        <a:rPr lang="en-US" dirty="0"/>
                        <a:t>08.10.2021</a:t>
                      </a:r>
                    </a:p>
                  </a:txBody>
                  <a:tcPr/>
                </a:tc>
                <a:tc>
                  <a:txBody>
                    <a:bodyPr/>
                    <a:lstStyle/>
                    <a:p>
                      <a:r>
                        <a:rPr lang="en-US" dirty="0" err="1"/>
                        <a:t>OpenPose</a:t>
                      </a:r>
                      <a:r>
                        <a:rPr lang="en-US" dirty="0"/>
                        <a:t> model, Blender</a:t>
                      </a:r>
                    </a:p>
                  </a:txBody>
                  <a:tcPr/>
                </a:tc>
                <a:extLst>
                  <a:ext uri="{0D108BD9-81ED-4DB2-BD59-A6C34878D82A}">
                    <a16:rowId xmlns:a16="http://schemas.microsoft.com/office/drawing/2014/main" val="10002"/>
                  </a:ext>
                </a:extLst>
              </a:tr>
              <a:tr h="835252">
                <a:tc>
                  <a:txBody>
                    <a:bodyPr/>
                    <a:lstStyle/>
                    <a:p>
                      <a:r>
                        <a:rPr lang="en-US" dirty="0"/>
                        <a:t>3</a:t>
                      </a:r>
                    </a:p>
                  </a:txBody>
                  <a:tcPr/>
                </a:tc>
                <a:tc>
                  <a:txBody>
                    <a:bodyPr/>
                    <a:lstStyle/>
                    <a:p>
                      <a:r>
                        <a:rPr lang="en-US" dirty="0"/>
                        <a:t>Integrating </a:t>
                      </a:r>
                      <a:r>
                        <a:rPr lang="en-US" dirty="0" err="1"/>
                        <a:t>Mediapipe’s</a:t>
                      </a:r>
                      <a:r>
                        <a:rPr lang="en-US" dirty="0"/>
                        <a:t> Pose and Blender to </a:t>
                      </a:r>
                      <a:r>
                        <a:rPr lang="en-US" dirty="0" err="1"/>
                        <a:t>caputer</a:t>
                      </a:r>
                      <a:r>
                        <a:rPr lang="en-US" dirty="0"/>
                        <a:t> motion automatically in </a:t>
                      </a:r>
                      <a:r>
                        <a:rPr lang="en-US" dirty="0" err="1"/>
                        <a:t>realtime</a:t>
                      </a:r>
                      <a:r>
                        <a:rPr lang="en-US" dirty="0"/>
                        <a:t> videos</a:t>
                      </a:r>
                    </a:p>
                  </a:txBody>
                  <a:tcPr/>
                </a:tc>
                <a:tc>
                  <a:txBody>
                    <a:bodyPr/>
                    <a:lstStyle/>
                    <a:p>
                      <a:r>
                        <a:rPr lang="en-US" dirty="0"/>
                        <a:t>Priyadarshini P</a:t>
                      </a:r>
                    </a:p>
                  </a:txBody>
                  <a:tcPr/>
                </a:tc>
                <a:tc>
                  <a:txBody>
                    <a:bodyPr/>
                    <a:lstStyle/>
                    <a:p>
                      <a:r>
                        <a:rPr lang="en-US" dirty="0"/>
                        <a:t>04.10.2021</a:t>
                      </a:r>
                    </a:p>
                  </a:txBody>
                  <a:tcPr/>
                </a:tc>
                <a:tc>
                  <a:txBody>
                    <a:bodyPr/>
                    <a:lstStyle/>
                    <a:p>
                      <a:r>
                        <a:rPr lang="en-US" dirty="0"/>
                        <a:t>08.10.2021</a:t>
                      </a:r>
                    </a:p>
                  </a:txBody>
                  <a:tcPr/>
                </a:tc>
                <a:tc>
                  <a:txBody>
                    <a:bodyPr/>
                    <a:lstStyle/>
                    <a:p>
                      <a:r>
                        <a:rPr lang="en-US" dirty="0" err="1"/>
                        <a:t>Mediapipe</a:t>
                      </a:r>
                      <a:r>
                        <a:rPr lang="en-US" dirty="0"/>
                        <a:t> model, Blender</a:t>
                      </a:r>
                    </a:p>
                  </a:txBody>
                  <a:tcPr/>
                </a:tc>
                <a:extLst>
                  <a:ext uri="{0D108BD9-81ED-4DB2-BD59-A6C34878D82A}">
                    <a16:rowId xmlns:a16="http://schemas.microsoft.com/office/drawing/2014/main" val="10003"/>
                  </a:ext>
                </a:extLst>
              </a:tr>
              <a:tr h="584676">
                <a:tc>
                  <a:txBody>
                    <a:bodyPr/>
                    <a:lstStyle/>
                    <a:p>
                      <a:r>
                        <a:rPr lang="en-US" dirty="0"/>
                        <a:t>4</a:t>
                      </a:r>
                    </a:p>
                  </a:txBody>
                  <a:tcPr/>
                </a:tc>
                <a:tc>
                  <a:txBody>
                    <a:bodyPr/>
                    <a:lstStyle/>
                    <a:p>
                      <a:r>
                        <a:rPr lang="en-US" dirty="0"/>
                        <a:t>Transferring the captured motion to a 3D avatar as animation. </a:t>
                      </a:r>
                    </a:p>
                  </a:txBody>
                  <a:tcPr/>
                </a:tc>
                <a:tc>
                  <a:txBody>
                    <a:bodyPr/>
                    <a:lstStyle/>
                    <a:p>
                      <a:r>
                        <a:rPr lang="en-US" dirty="0"/>
                        <a:t>Deepa </a:t>
                      </a:r>
                      <a:r>
                        <a:rPr lang="en-US" dirty="0" err="1"/>
                        <a:t>Sharanya</a:t>
                      </a:r>
                      <a:r>
                        <a:rPr lang="en-US" dirty="0"/>
                        <a:t> S</a:t>
                      </a:r>
                    </a:p>
                  </a:txBody>
                  <a:tcPr/>
                </a:tc>
                <a:tc>
                  <a:txBody>
                    <a:bodyPr/>
                    <a:lstStyle/>
                    <a:p>
                      <a:r>
                        <a:rPr lang="en-US" dirty="0"/>
                        <a:t>08.10.2021</a:t>
                      </a:r>
                    </a:p>
                  </a:txBody>
                  <a:tcPr/>
                </a:tc>
                <a:tc>
                  <a:txBody>
                    <a:bodyPr/>
                    <a:lstStyle/>
                    <a:p>
                      <a:r>
                        <a:rPr lang="en-US" dirty="0"/>
                        <a:t>10.10.2021</a:t>
                      </a:r>
                    </a:p>
                  </a:txBody>
                  <a:tcPr/>
                </a:tc>
                <a:tc>
                  <a:txBody>
                    <a:bodyPr/>
                    <a:lstStyle/>
                    <a:p>
                      <a:r>
                        <a:rPr lang="en-US" dirty="0"/>
                        <a:t>Blender, Json</a:t>
                      </a:r>
                    </a:p>
                  </a:txBody>
                  <a:tcPr/>
                </a:tc>
                <a:extLst>
                  <a:ext uri="{0D108BD9-81ED-4DB2-BD59-A6C34878D82A}">
                    <a16:rowId xmlns:a16="http://schemas.microsoft.com/office/drawing/2014/main" val="10004"/>
                  </a:ext>
                </a:extLst>
              </a:tr>
              <a:tr h="584676">
                <a:tc>
                  <a:txBody>
                    <a:bodyPr/>
                    <a:lstStyle/>
                    <a:p>
                      <a:r>
                        <a:rPr lang="en-US" dirty="0"/>
                        <a:t>5</a:t>
                      </a:r>
                    </a:p>
                  </a:txBody>
                  <a:tcPr/>
                </a:tc>
                <a:tc>
                  <a:txBody>
                    <a:bodyPr/>
                    <a:lstStyle/>
                    <a:p>
                      <a:r>
                        <a:rPr lang="en-US" dirty="0"/>
                        <a:t>Creation of pose variations from 3D avatars using Python Script </a:t>
                      </a:r>
                    </a:p>
                  </a:txBody>
                  <a:tcPr/>
                </a:tc>
                <a:tc>
                  <a:txBody>
                    <a:bodyPr/>
                    <a:lstStyle/>
                    <a:p>
                      <a:r>
                        <a:rPr lang="en-US" dirty="0"/>
                        <a:t>Avinash S</a:t>
                      </a:r>
                    </a:p>
                  </a:txBody>
                  <a:tcPr/>
                </a:tc>
                <a:tc>
                  <a:txBody>
                    <a:bodyPr/>
                    <a:lstStyle/>
                    <a:p>
                      <a:r>
                        <a:rPr lang="en-US" dirty="0"/>
                        <a:t>10.10.2021</a:t>
                      </a:r>
                    </a:p>
                  </a:txBody>
                  <a:tcPr/>
                </a:tc>
                <a:tc>
                  <a:txBody>
                    <a:bodyPr/>
                    <a:lstStyle/>
                    <a:p>
                      <a:r>
                        <a:rPr lang="en-US" dirty="0"/>
                        <a:t>12.10.2021</a:t>
                      </a:r>
                    </a:p>
                  </a:txBody>
                  <a:tcPr/>
                </a:tc>
                <a:tc>
                  <a:txBody>
                    <a:bodyPr/>
                    <a:lstStyle/>
                    <a:p>
                      <a:r>
                        <a:rPr lang="en-US" dirty="0"/>
                        <a:t>Blender, Python</a:t>
                      </a:r>
                    </a:p>
                  </a:txBody>
                  <a:tcPr/>
                </a:tc>
                <a:extLst>
                  <a:ext uri="{0D108BD9-81ED-4DB2-BD59-A6C34878D82A}">
                    <a16:rowId xmlns:a16="http://schemas.microsoft.com/office/drawing/2014/main" val="10005"/>
                  </a:ext>
                </a:extLst>
              </a:tr>
              <a:tr h="584676">
                <a:tc>
                  <a:txBody>
                    <a:bodyPr/>
                    <a:lstStyle/>
                    <a:p>
                      <a:r>
                        <a:rPr lang="en-US" dirty="0"/>
                        <a:t>6</a:t>
                      </a:r>
                    </a:p>
                  </a:txBody>
                  <a:tcPr/>
                </a:tc>
                <a:tc>
                  <a:txBody>
                    <a:bodyPr/>
                    <a:lstStyle/>
                    <a:p>
                      <a:r>
                        <a:rPr lang="en-US" dirty="0"/>
                        <a:t>Model testing and debugging </a:t>
                      </a:r>
                    </a:p>
                  </a:txBody>
                  <a:tcPr/>
                </a:tc>
                <a:tc>
                  <a:txBody>
                    <a:bodyPr/>
                    <a:lstStyle/>
                    <a:p>
                      <a:r>
                        <a:rPr lang="en-US" dirty="0"/>
                        <a:t>Albert Joseph A</a:t>
                      </a:r>
                    </a:p>
                  </a:txBody>
                  <a:tcPr/>
                </a:tc>
                <a:tc>
                  <a:txBody>
                    <a:bodyPr/>
                    <a:lstStyle/>
                    <a:p>
                      <a:r>
                        <a:rPr lang="en-US" dirty="0"/>
                        <a:t>12.10.2021</a:t>
                      </a:r>
                    </a:p>
                  </a:txBody>
                  <a:tcPr/>
                </a:tc>
                <a:tc>
                  <a:txBody>
                    <a:bodyPr/>
                    <a:lstStyle/>
                    <a:p>
                      <a:r>
                        <a:rPr lang="en-US" dirty="0"/>
                        <a:t>12.10.2021</a:t>
                      </a:r>
                    </a:p>
                  </a:txBody>
                  <a:tcPr/>
                </a:tc>
                <a:tc>
                  <a:txBody>
                    <a:bodyPr/>
                    <a:lstStyle/>
                    <a:p>
                      <a:r>
                        <a:rPr lang="en-US" dirty="0"/>
                        <a:t>Blender</a:t>
                      </a:r>
                    </a:p>
                  </a:txBody>
                  <a:tcPr/>
                </a:tc>
                <a:extLst>
                  <a:ext uri="{0D108BD9-81ED-4DB2-BD59-A6C34878D82A}">
                    <a16:rowId xmlns:a16="http://schemas.microsoft.com/office/drawing/2014/main" val="10006"/>
                  </a:ext>
                </a:extLst>
              </a:tr>
              <a:tr h="584676">
                <a:tc>
                  <a:txBody>
                    <a:bodyPr/>
                    <a:lstStyle/>
                    <a:p>
                      <a:r>
                        <a:rPr lang="en-US" dirty="0"/>
                        <a:t>7</a:t>
                      </a:r>
                    </a:p>
                  </a:txBody>
                  <a:tcPr/>
                </a:tc>
                <a:tc>
                  <a:txBody>
                    <a:bodyPr/>
                    <a:lstStyle/>
                    <a:p>
                      <a:r>
                        <a:rPr lang="en-US" dirty="0"/>
                        <a:t>Uploading finished project in Git Repo</a:t>
                      </a:r>
                    </a:p>
                  </a:txBody>
                  <a:tcPr/>
                </a:tc>
                <a:tc>
                  <a:txBody>
                    <a:bodyPr/>
                    <a:lstStyle/>
                    <a:p>
                      <a:r>
                        <a:rPr lang="en-US" dirty="0"/>
                        <a:t>Deepa </a:t>
                      </a:r>
                      <a:r>
                        <a:rPr lang="en-US" dirty="0" err="1"/>
                        <a:t>Sharanya</a:t>
                      </a:r>
                      <a:r>
                        <a:rPr lang="en-US" dirty="0"/>
                        <a:t> S</a:t>
                      </a:r>
                    </a:p>
                  </a:txBody>
                  <a:tcPr/>
                </a:tc>
                <a:tc>
                  <a:txBody>
                    <a:bodyPr/>
                    <a:lstStyle/>
                    <a:p>
                      <a:r>
                        <a:rPr lang="en-US" dirty="0"/>
                        <a:t>13.10.2021</a:t>
                      </a:r>
                    </a:p>
                  </a:txBody>
                  <a:tcPr/>
                </a:tc>
                <a:tc>
                  <a:txBody>
                    <a:bodyPr/>
                    <a:lstStyle/>
                    <a:p>
                      <a:r>
                        <a:rPr lang="en-US" dirty="0"/>
                        <a:t>13.10.2021</a:t>
                      </a:r>
                    </a:p>
                  </a:txBody>
                  <a:tcPr/>
                </a:tc>
                <a:tc>
                  <a:txBody>
                    <a:bodyPr/>
                    <a:lstStyle/>
                    <a:p>
                      <a:r>
                        <a:rPr lang="en-US" dirty="0"/>
                        <a:t>GitHub, Blender</a:t>
                      </a: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749955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Risks &amp; Mitigation / Action plan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74732694"/>
              </p:ext>
            </p:extLst>
          </p:nvPr>
        </p:nvGraphicFramePr>
        <p:xfrm>
          <a:off x="228600" y="1825625"/>
          <a:ext cx="11743268" cy="1925320"/>
        </p:xfrm>
        <a:graphic>
          <a:graphicData uri="http://schemas.openxmlformats.org/drawingml/2006/table">
            <a:tbl>
              <a:tblPr firstRow="1" bandRow="1">
                <a:tableStyleId>{5C22544A-7EE6-4342-B048-85BDC9FD1C3A}</a:tableStyleId>
              </a:tblPr>
              <a:tblGrid>
                <a:gridCol w="474133">
                  <a:extLst>
                    <a:ext uri="{9D8B030D-6E8A-4147-A177-3AD203B41FA5}">
                      <a16:colId xmlns:a16="http://schemas.microsoft.com/office/drawing/2014/main" val="20000"/>
                    </a:ext>
                  </a:extLst>
                </a:gridCol>
                <a:gridCol w="3718265">
                  <a:extLst>
                    <a:ext uri="{9D8B030D-6E8A-4147-A177-3AD203B41FA5}">
                      <a16:colId xmlns:a16="http://schemas.microsoft.com/office/drawing/2014/main" val="20001"/>
                    </a:ext>
                  </a:extLst>
                </a:gridCol>
                <a:gridCol w="1810469">
                  <a:extLst>
                    <a:ext uri="{9D8B030D-6E8A-4147-A177-3AD203B41FA5}">
                      <a16:colId xmlns:a16="http://schemas.microsoft.com/office/drawing/2014/main" val="20002"/>
                    </a:ext>
                  </a:extLst>
                </a:gridCol>
                <a:gridCol w="1312333">
                  <a:extLst>
                    <a:ext uri="{9D8B030D-6E8A-4147-A177-3AD203B41FA5}">
                      <a16:colId xmlns:a16="http://schemas.microsoft.com/office/drawing/2014/main" val="20003"/>
                    </a:ext>
                  </a:extLst>
                </a:gridCol>
                <a:gridCol w="4428068">
                  <a:extLst>
                    <a:ext uri="{9D8B030D-6E8A-4147-A177-3AD203B41FA5}">
                      <a16:colId xmlns:a16="http://schemas.microsoft.com/office/drawing/2014/main" val="20004"/>
                    </a:ext>
                  </a:extLst>
                </a:gridCol>
              </a:tblGrid>
              <a:tr h="370840">
                <a:tc>
                  <a:txBody>
                    <a:bodyPr/>
                    <a:lstStyle/>
                    <a:p>
                      <a:r>
                        <a:rPr lang="en-US" dirty="0"/>
                        <a:t>#</a:t>
                      </a:r>
                    </a:p>
                  </a:txBody>
                  <a:tcPr/>
                </a:tc>
                <a:tc>
                  <a:txBody>
                    <a:bodyPr/>
                    <a:lstStyle/>
                    <a:p>
                      <a:r>
                        <a:rPr lang="en-US" dirty="0"/>
                        <a:t>Risk</a:t>
                      </a:r>
                    </a:p>
                  </a:txBody>
                  <a:tcPr/>
                </a:tc>
                <a:tc>
                  <a:txBody>
                    <a:bodyPr/>
                    <a:lstStyle/>
                    <a:p>
                      <a:r>
                        <a:rPr lang="en-US" dirty="0"/>
                        <a:t>Severity</a:t>
                      </a:r>
                    </a:p>
                  </a:txBody>
                  <a:tcPr/>
                </a:tc>
                <a:tc>
                  <a:txBody>
                    <a:bodyPr/>
                    <a:lstStyle/>
                    <a:p>
                      <a:r>
                        <a:rPr lang="en-US" dirty="0"/>
                        <a:t>Probability</a:t>
                      </a:r>
                    </a:p>
                  </a:txBody>
                  <a:tcPr/>
                </a:tc>
                <a:tc>
                  <a:txBody>
                    <a:bodyPr/>
                    <a:lstStyle/>
                    <a:p>
                      <a:r>
                        <a:rPr lang="en-US" dirty="0"/>
                        <a:t>Mitigation / Action Plan </a:t>
                      </a:r>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dirty="0"/>
                        <a:t>Frame rate drop</a:t>
                      </a:r>
                    </a:p>
                  </a:txBody>
                  <a:tcPr/>
                </a:tc>
                <a:tc>
                  <a:txBody>
                    <a:bodyPr/>
                    <a:lstStyle/>
                    <a:p>
                      <a:r>
                        <a:rPr lang="en-US" dirty="0"/>
                        <a:t>Gives rise to latency in FPS</a:t>
                      </a:r>
                    </a:p>
                  </a:txBody>
                  <a:tcPr/>
                </a:tc>
                <a:tc>
                  <a:txBody>
                    <a:bodyPr/>
                    <a:lstStyle/>
                    <a:p>
                      <a:r>
                        <a:rPr lang="en-US" dirty="0"/>
                        <a:t>20%</a:t>
                      </a:r>
                    </a:p>
                  </a:txBody>
                  <a:tcPr/>
                </a:tc>
                <a:tc>
                  <a:txBody>
                    <a:bodyPr/>
                    <a:lstStyle/>
                    <a:p>
                      <a:r>
                        <a:rPr lang="en-US" dirty="0"/>
                        <a:t>Identifying plugins to overcome </a:t>
                      </a:r>
                    </a:p>
                  </a:txBody>
                  <a:tcPr/>
                </a:tc>
                <a:extLst>
                  <a:ext uri="{0D108BD9-81ED-4DB2-BD59-A6C34878D82A}">
                    <a16:rowId xmlns:a16="http://schemas.microsoft.com/office/drawing/2014/main" val="10001"/>
                  </a:ext>
                </a:extLst>
              </a:tr>
              <a:tr h="370840">
                <a:tc>
                  <a:txBody>
                    <a:bodyPr/>
                    <a:lstStyle/>
                    <a:p>
                      <a:r>
                        <a:rPr lang="en-US" dirty="0"/>
                        <a:t>2</a:t>
                      </a:r>
                    </a:p>
                  </a:txBody>
                  <a:tcPr/>
                </a:tc>
                <a:tc>
                  <a:txBody>
                    <a:bodyPr/>
                    <a:lstStyle/>
                    <a:p>
                      <a:r>
                        <a:rPr lang="en-US" dirty="0" err="1"/>
                        <a:t>MoCap</a:t>
                      </a:r>
                      <a:r>
                        <a:rPr lang="en-US" dirty="0"/>
                        <a:t> is quite difficult while using OpenPose and </a:t>
                      </a:r>
                      <a:r>
                        <a:rPr lang="en-US" dirty="0" err="1"/>
                        <a:t>MediaPipe</a:t>
                      </a:r>
                      <a:endParaRPr lang="en-US" dirty="0"/>
                    </a:p>
                  </a:txBody>
                  <a:tcPr/>
                </a:tc>
                <a:tc>
                  <a:txBody>
                    <a:bodyPr/>
                    <a:lstStyle/>
                    <a:p>
                      <a:r>
                        <a:rPr lang="en-US" dirty="0"/>
                        <a:t>Implementation of model may take much time</a:t>
                      </a:r>
                    </a:p>
                  </a:txBody>
                  <a:tcPr/>
                </a:tc>
                <a:tc>
                  <a:txBody>
                    <a:bodyPr/>
                    <a:lstStyle/>
                    <a:p>
                      <a:r>
                        <a:rPr lang="en-US" dirty="0"/>
                        <a:t>80%</a:t>
                      </a:r>
                    </a:p>
                  </a:txBody>
                  <a:tcPr/>
                </a:tc>
                <a:tc>
                  <a:txBody>
                    <a:bodyPr/>
                    <a:lstStyle/>
                    <a:p>
                      <a:r>
                        <a:rPr lang="en-US" dirty="0"/>
                        <a:t>Using native plug-ins </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0132901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237</TotalTime>
  <Words>314</Words>
  <Application>Microsoft Office PowerPoint</Application>
  <PresentationFormat>Widescreen</PresentationFormat>
  <Paragraphs>73</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TONAL SCIENCE</vt:lpstr>
      <vt:lpstr>Overall Plan</vt:lpstr>
      <vt:lpstr>Detailed Schedule</vt:lpstr>
      <vt:lpstr>Risks &amp; Mitigation / Action plan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&lt;Team Name&gt;</dc:title>
  <dc:creator>Jayasudan_2018 M</dc:creator>
  <cp:lastModifiedBy>deepa</cp:lastModifiedBy>
  <cp:revision>7</cp:revision>
  <dcterms:created xsi:type="dcterms:W3CDTF">2021-09-21T16:58:31Z</dcterms:created>
  <dcterms:modified xsi:type="dcterms:W3CDTF">2021-10-04T07:18:29Z</dcterms:modified>
</cp:coreProperties>
</file>