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18A3B-0056-F97F-D2CB-A26D30D3BE3A}" v="53" dt="2022-12-12T20:07:10.926"/>
    <p1510:client id="{C44924A6-F2C7-4075-A86F-4FE30C3E9482}" v="74" dt="2022-12-12T19:48:19.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2"/>
      </p:cViewPr>
      <p:guideLst/>
    </p:cSldViewPr>
  </p:slideViewPr>
  <p:notesTextViewPr>
    <p:cViewPr>
      <p:scale>
        <a:sx n="1" d="1"/>
        <a:sy n="1" d="1"/>
      </p:scale>
      <p:origin x="0" y="0"/>
    </p:cViewPr>
  </p:notesTextViewPr>
  <p:notesViewPr>
    <p:cSldViewPr snapToGrid="0">
      <p:cViewPr varScale="1">
        <p:scale>
          <a:sx n="70" d="100"/>
          <a:sy n="70" d="100"/>
        </p:scale>
        <p:origin x="420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520E7-DD42-4094-9953-4BCB93CD47EC}"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8D36D69F-E923-423B-A2C7-1D1481864F44}">
      <dgm:prSet/>
      <dgm:spPr/>
      <dgm:t>
        <a:bodyPr/>
        <a:lstStyle/>
        <a:p>
          <a:pPr>
            <a:lnSpc>
              <a:spcPct val="100000"/>
            </a:lnSpc>
          </a:pPr>
          <a:r>
            <a:rPr lang="pt-BR"/>
            <a:t>O objetivo é trazer alguns insights relativos à área comercial utilizando a base de dados coletada da empresa Delivery Center. Importante destacar que para este trabalho, não utilizamos todas as bases de dados disponíveis pela empresa, justamente para dedicar uma análise detalhada em relação ao canal de vendas, tipos de pagamentos e dinâmica de entrega por estados e regiões. </a:t>
          </a:r>
          <a:endParaRPr lang="en-US"/>
        </a:p>
      </dgm:t>
    </dgm:pt>
    <dgm:pt modelId="{75411873-7D77-4045-B489-E461B10C88B5}" type="parTrans" cxnId="{D54010DE-4F5A-45F2-8ABE-374D44B31F94}">
      <dgm:prSet/>
      <dgm:spPr/>
      <dgm:t>
        <a:bodyPr/>
        <a:lstStyle/>
        <a:p>
          <a:endParaRPr lang="en-US"/>
        </a:p>
      </dgm:t>
    </dgm:pt>
    <dgm:pt modelId="{7D77B545-CCC3-4ADE-B8BC-0EDB73457108}" type="sibTrans" cxnId="{D54010DE-4F5A-45F2-8ABE-374D44B31F94}">
      <dgm:prSet/>
      <dgm:spPr/>
      <dgm:t>
        <a:bodyPr/>
        <a:lstStyle/>
        <a:p>
          <a:endParaRPr lang="en-US"/>
        </a:p>
      </dgm:t>
    </dgm:pt>
    <dgm:pt modelId="{D95213AB-3C9A-4EBA-B303-E673D7E55E6B}">
      <dgm:prSet/>
      <dgm:spPr/>
      <dgm:t>
        <a:bodyPr/>
        <a:lstStyle/>
        <a:p>
          <a:pPr>
            <a:lnSpc>
              <a:spcPct val="100000"/>
            </a:lnSpc>
          </a:pPr>
          <a:r>
            <a:rPr lang="pt-BR"/>
            <a:t>Utilizamos o Power BI como ferramenta de BI para criar o relatório e gerar as visões e métricas que ajudam a visualizar os dados e as informações de diferentes maneiras, tais como Drill Up, Drill Douwn, Drill Across, Drill Throught. </a:t>
          </a:r>
          <a:endParaRPr lang="en-US"/>
        </a:p>
      </dgm:t>
    </dgm:pt>
    <dgm:pt modelId="{FA4EE8D6-63F1-45AF-8E71-66C9EA7588A4}" type="parTrans" cxnId="{6AE7C466-72E2-47FF-8020-1A2E8B83B329}">
      <dgm:prSet/>
      <dgm:spPr/>
      <dgm:t>
        <a:bodyPr/>
        <a:lstStyle/>
        <a:p>
          <a:endParaRPr lang="en-US"/>
        </a:p>
      </dgm:t>
    </dgm:pt>
    <dgm:pt modelId="{BDD38E44-EBE4-458A-A8F7-4E4DE4DBCF60}" type="sibTrans" cxnId="{6AE7C466-72E2-47FF-8020-1A2E8B83B329}">
      <dgm:prSet/>
      <dgm:spPr/>
      <dgm:t>
        <a:bodyPr/>
        <a:lstStyle/>
        <a:p>
          <a:endParaRPr lang="en-US"/>
        </a:p>
      </dgm:t>
    </dgm:pt>
    <dgm:pt modelId="{10FCB67B-6236-4333-A256-783550784279}" type="pres">
      <dgm:prSet presAssocID="{DAE520E7-DD42-4094-9953-4BCB93CD47EC}" presName="root" presStyleCnt="0">
        <dgm:presLayoutVars>
          <dgm:dir/>
          <dgm:resizeHandles val="exact"/>
        </dgm:presLayoutVars>
      </dgm:prSet>
      <dgm:spPr/>
    </dgm:pt>
    <dgm:pt modelId="{34525707-DF44-41DC-A3C0-7ED4550B019C}" type="pres">
      <dgm:prSet presAssocID="{8D36D69F-E923-423B-A2C7-1D1481864F44}" presName="compNode" presStyleCnt="0"/>
      <dgm:spPr/>
    </dgm:pt>
    <dgm:pt modelId="{B1BDC1E4-DEE6-4AAD-AAFC-29F65288E945}" type="pres">
      <dgm:prSet presAssocID="{8D36D69F-E923-423B-A2C7-1D1481864F44}" presName="bgRect" presStyleLbl="bgShp" presStyleIdx="0" presStyleCnt="2"/>
      <dgm:spPr/>
    </dgm:pt>
    <dgm:pt modelId="{9923A055-4796-4E33-9712-61016E813A4D}" type="pres">
      <dgm:prSet presAssocID="{8D36D69F-E923-423B-A2C7-1D1481864F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a mosca"/>
        </a:ext>
      </dgm:extLst>
    </dgm:pt>
    <dgm:pt modelId="{CEBBBBF7-ECE4-4671-875C-AD6BC1294E21}" type="pres">
      <dgm:prSet presAssocID="{8D36D69F-E923-423B-A2C7-1D1481864F44}" presName="spaceRect" presStyleCnt="0"/>
      <dgm:spPr/>
    </dgm:pt>
    <dgm:pt modelId="{8726AE15-141A-4E16-BB26-C18C681AC43F}" type="pres">
      <dgm:prSet presAssocID="{8D36D69F-E923-423B-A2C7-1D1481864F44}" presName="parTx" presStyleLbl="revTx" presStyleIdx="0" presStyleCnt="2">
        <dgm:presLayoutVars>
          <dgm:chMax val="0"/>
          <dgm:chPref val="0"/>
        </dgm:presLayoutVars>
      </dgm:prSet>
      <dgm:spPr/>
    </dgm:pt>
    <dgm:pt modelId="{CA0A47FC-0AD7-4792-BFF7-8CB66B11BA99}" type="pres">
      <dgm:prSet presAssocID="{7D77B545-CCC3-4ADE-B8BC-0EDB73457108}" presName="sibTrans" presStyleCnt="0"/>
      <dgm:spPr/>
    </dgm:pt>
    <dgm:pt modelId="{97C5B940-F511-45CA-BBDD-9697380B9296}" type="pres">
      <dgm:prSet presAssocID="{D95213AB-3C9A-4EBA-B303-E673D7E55E6B}" presName="compNode" presStyleCnt="0"/>
      <dgm:spPr/>
    </dgm:pt>
    <dgm:pt modelId="{266CC1A5-A024-4E84-8355-29B85E74B965}" type="pres">
      <dgm:prSet presAssocID="{D95213AB-3C9A-4EBA-B303-E673D7E55E6B}" presName="bgRect" presStyleLbl="bgShp" presStyleIdx="1" presStyleCnt="2"/>
      <dgm:spPr/>
    </dgm:pt>
    <dgm:pt modelId="{51732B93-A523-4C9A-8BC6-A0377F855C98}" type="pres">
      <dgm:prSet presAssocID="{D95213AB-3C9A-4EBA-B303-E673D7E55E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CCA9310-67A9-4D6D-B490-C859FFCB02F9}" type="pres">
      <dgm:prSet presAssocID="{D95213AB-3C9A-4EBA-B303-E673D7E55E6B}" presName="spaceRect" presStyleCnt="0"/>
      <dgm:spPr/>
    </dgm:pt>
    <dgm:pt modelId="{AC77A469-FC11-4D47-B501-B58644BE2D66}" type="pres">
      <dgm:prSet presAssocID="{D95213AB-3C9A-4EBA-B303-E673D7E55E6B}" presName="parTx" presStyleLbl="revTx" presStyleIdx="1" presStyleCnt="2">
        <dgm:presLayoutVars>
          <dgm:chMax val="0"/>
          <dgm:chPref val="0"/>
        </dgm:presLayoutVars>
      </dgm:prSet>
      <dgm:spPr/>
    </dgm:pt>
  </dgm:ptLst>
  <dgm:cxnLst>
    <dgm:cxn modelId="{CE15241D-2BD5-4427-A591-A55BD30E426F}" type="presOf" srcId="{8D36D69F-E923-423B-A2C7-1D1481864F44}" destId="{8726AE15-141A-4E16-BB26-C18C681AC43F}" srcOrd="0" destOrd="0" presId="urn:microsoft.com/office/officeart/2018/2/layout/IconVerticalSolidList"/>
    <dgm:cxn modelId="{6AE7C466-72E2-47FF-8020-1A2E8B83B329}" srcId="{DAE520E7-DD42-4094-9953-4BCB93CD47EC}" destId="{D95213AB-3C9A-4EBA-B303-E673D7E55E6B}" srcOrd="1" destOrd="0" parTransId="{FA4EE8D6-63F1-45AF-8E71-66C9EA7588A4}" sibTransId="{BDD38E44-EBE4-458A-A8F7-4E4DE4DBCF60}"/>
    <dgm:cxn modelId="{E8547081-91E1-4D18-8FA9-5F4637DF7539}" type="presOf" srcId="{DAE520E7-DD42-4094-9953-4BCB93CD47EC}" destId="{10FCB67B-6236-4333-A256-783550784279}" srcOrd="0" destOrd="0" presId="urn:microsoft.com/office/officeart/2018/2/layout/IconVerticalSolidList"/>
    <dgm:cxn modelId="{628008AB-F69B-4A58-BAD2-08EA7056945D}" type="presOf" srcId="{D95213AB-3C9A-4EBA-B303-E673D7E55E6B}" destId="{AC77A469-FC11-4D47-B501-B58644BE2D66}" srcOrd="0" destOrd="0" presId="urn:microsoft.com/office/officeart/2018/2/layout/IconVerticalSolidList"/>
    <dgm:cxn modelId="{D54010DE-4F5A-45F2-8ABE-374D44B31F94}" srcId="{DAE520E7-DD42-4094-9953-4BCB93CD47EC}" destId="{8D36D69F-E923-423B-A2C7-1D1481864F44}" srcOrd="0" destOrd="0" parTransId="{75411873-7D77-4045-B489-E461B10C88B5}" sibTransId="{7D77B545-CCC3-4ADE-B8BC-0EDB73457108}"/>
    <dgm:cxn modelId="{74C95BC3-888C-4C67-B705-ED5E753B159F}" type="presParOf" srcId="{10FCB67B-6236-4333-A256-783550784279}" destId="{34525707-DF44-41DC-A3C0-7ED4550B019C}" srcOrd="0" destOrd="0" presId="urn:microsoft.com/office/officeart/2018/2/layout/IconVerticalSolidList"/>
    <dgm:cxn modelId="{37DBABB7-294B-4CA9-989C-F268718AA0C4}" type="presParOf" srcId="{34525707-DF44-41DC-A3C0-7ED4550B019C}" destId="{B1BDC1E4-DEE6-4AAD-AAFC-29F65288E945}" srcOrd="0" destOrd="0" presId="urn:microsoft.com/office/officeart/2018/2/layout/IconVerticalSolidList"/>
    <dgm:cxn modelId="{9F83B695-D462-4B5D-8261-1BADA33E141F}" type="presParOf" srcId="{34525707-DF44-41DC-A3C0-7ED4550B019C}" destId="{9923A055-4796-4E33-9712-61016E813A4D}" srcOrd="1" destOrd="0" presId="urn:microsoft.com/office/officeart/2018/2/layout/IconVerticalSolidList"/>
    <dgm:cxn modelId="{3996C835-D40B-4551-B0A5-2CCB02107752}" type="presParOf" srcId="{34525707-DF44-41DC-A3C0-7ED4550B019C}" destId="{CEBBBBF7-ECE4-4671-875C-AD6BC1294E21}" srcOrd="2" destOrd="0" presId="urn:microsoft.com/office/officeart/2018/2/layout/IconVerticalSolidList"/>
    <dgm:cxn modelId="{52DEBEDF-F0C0-47FB-971A-22B131187B3E}" type="presParOf" srcId="{34525707-DF44-41DC-A3C0-7ED4550B019C}" destId="{8726AE15-141A-4E16-BB26-C18C681AC43F}" srcOrd="3" destOrd="0" presId="urn:microsoft.com/office/officeart/2018/2/layout/IconVerticalSolidList"/>
    <dgm:cxn modelId="{8FCC5A01-2916-4CE1-A5B9-8BF54AE4AFEC}" type="presParOf" srcId="{10FCB67B-6236-4333-A256-783550784279}" destId="{CA0A47FC-0AD7-4792-BFF7-8CB66B11BA99}" srcOrd="1" destOrd="0" presId="urn:microsoft.com/office/officeart/2018/2/layout/IconVerticalSolidList"/>
    <dgm:cxn modelId="{128E1905-1FD1-4401-BBCE-CDC4CD9A4471}" type="presParOf" srcId="{10FCB67B-6236-4333-A256-783550784279}" destId="{97C5B940-F511-45CA-BBDD-9697380B9296}" srcOrd="2" destOrd="0" presId="urn:microsoft.com/office/officeart/2018/2/layout/IconVerticalSolidList"/>
    <dgm:cxn modelId="{E55CFAE5-65FD-4506-B404-9BB7DE52BF81}" type="presParOf" srcId="{97C5B940-F511-45CA-BBDD-9697380B9296}" destId="{266CC1A5-A024-4E84-8355-29B85E74B965}" srcOrd="0" destOrd="0" presId="urn:microsoft.com/office/officeart/2018/2/layout/IconVerticalSolidList"/>
    <dgm:cxn modelId="{2440A1D2-E987-418C-8679-32F476631E79}" type="presParOf" srcId="{97C5B940-F511-45CA-BBDD-9697380B9296}" destId="{51732B93-A523-4C9A-8BC6-A0377F855C98}" srcOrd="1" destOrd="0" presId="urn:microsoft.com/office/officeart/2018/2/layout/IconVerticalSolidList"/>
    <dgm:cxn modelId="{DE6145CD-31EC-499E-B0B0-4DC0F4D9215B}" type="presParOf" srcId="{97C5B940-F511-45CA-BBDD-9697380B9296}" destId="{5CCA9310-67A9-4D6D-B490-C859FFCB02F9}" srcOrd="2" destOrd="0" presId="urn:microsoft.com/office/officeart/2018/2/layout/IconVerticalSolidList"/>
    <dgm:cxn modelId="{1338F9A9-3BF1-44BF-9AD6-4BEE34970CC5}" type="presParOf" srcId="{97C5B940-F511-45CA-BBDD-9697380B9296}" destId="{AC77A469-FC11-4D47-B501-B58644BE2D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24D84-A802-41E0-A50B-63CFC00847C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4BC655-82B2-4139-B6B8-EC51F32577A2}">
      <dgm:prSet/>
      <dgm:spPr/>
      <dgm:t>
        <a:bodyPr/>
        <a:lstStyle/>
        <a:p>
          <a:pPr>
            <a:lnSpc>
              <a:spcPct val="100000"/>
            </a:lnSpc>
          </a:pPr>
          <a:r>
            <a:rPr lang="pt-BR"/>
            <a:t>Queremos avaliar através de gráficos que nos informem valores, quantidades e percentuais referentes as informações coletadas na base. </a:t>
          </a:r>
          <a:endParaRPr lang="en-US"/>
        </a:p>
      </dgm:t>
    </dgm:pt>
    <dgm:pt modelId="{4D1B1522-EA99-4784-8FD7-1B1FD5B965D4}" type="parTrans" cxnId="{034CCBE3-B725-4CA0-851C-CE935CB28FBF}">
      <dgm:prSet/>
      <dgm:spPr/>
      <dgm:t>
        <a:bodyPr/>
        <a:lstStyle/>
        <a:p>
          <a:endParaRPr lang="en-US"/>
        </a:p>
      </dgm:t>
    </dgm:pt>
    <dgm:pt modelId="{4971DA4B-58AC-40A3-9D8B-2E8D46591CED}" type="sibTrans" cxnId="{034CCBE3-B725-4CA0-851C-CE935CB28FBF}">
      <dgm:prSet/>
      <dgm:spPr/>
      <dgm:t>
        <a:bodyPr/>
        <a:lstStyle/>
        <a:p>
          <a:pPr>
            <a:lnSpc>
              <a:spcPct val="100000"/>
            </a:lnSpc>
          </a:pPr>
          <a:endParaRPr lang="en-US"/>
        </a:p>
      </dgm:t>
    </dgm:pt>
    <dgm:pt modelId="{73B24073-FBEE-4AF7-BC86-BE1699926B01}">
      <dgm:prSet/>
      <dgm:spPr/>
      <dgm:t>
        <a:bodyPr/>
        <a:lstStyle/>
        <a:p>
          <a:pPr>
            <a:lnSpc>
              <a:spcPct val="100000"/>
            </a:lnSpc>
          </a:pPr>
          <a:r>
            <a:rPr lang="pt-BR"/>
            <a:t>Para apresentar as informações de quantidade de pedidos por canal, motorista e status do pagamento da venda, utilizamos o modelo Drill Throught</a:t>
          </a:r>
          <a:endParaRPr lang="en-US"/>
        </a:p>
      </dgm:t>
    </dgm:pt>
    <dgm:pt modelId="{9C4AC8DD-3343-443A-9224-AC63B683A5F3}" type="parTrans" cxnId="{20094E09-0A15-44F0-8A72-369E7D3F133D}">
      <dgm:prSet/>
      <dgm:spPr/>
      <dgm:t>
        <a:bodyPr/>
        <a:lstStyle/>
        <a:p>
          <a:endParaRPr lang="en-US"/>
        </a:p>
      </dgm:t>
    </dgm:pt>
    <dgm:pt modelId="{DAB54E32-04FD-4521-9849-9A90A4CBC68C}" type="sibTrans" cxnId="{20094E09-0A15-44F0-8A72-369E7D3F133D}">
      <dgm:prSet/>
      <dgm:spPr/>
      <dgm:t>
        <a:bodyPr/>
        <a:lstStyle/>
        <a:p>
          <a:pPr>
            <a:lnSpc>
              <a:spcPct val="100000"/>
            </a:lnSpc>
          </a:pPr>
          <a:endParaRPr lang="en-US"/>
        </a:p>
      </dgm:t>
    </dgm:pt>
    <dgm:pt modelId="{9E181BD2-1067-45CE-8D06-E291047A24A2}">
      <dgm:prSet/>
      <dgm:spPr/>
      <dgm:t>
        <a:bodyPr/>
        <a:lstStyle/>
        <a:p>
          <a:pPr>
            <a:lnSpc>
              <a:spcPct val="100000"/>
            </a:lnSpc>
          </a:pPr>
          <a:r>
            <a:rPr lang="pt-BR"/>
            <a:t>Para apresentar as informações de quantidade de pedidos durante o ano de 2021, utilizamos o Drill-Down e DrillAcross</a:t>
          </a:r>
          <a:endParaRPr lang="en-US"/>
        </a:p>
      </dgm:t>
    </dgm:pt>
    <dgm:pt modelId="{DEACECBE-F897-4603-A7BF-8766DADE80A1}" type="parTrans" cxnId="{3B7F3165-F2F2-473C-90E8-C253668E78C3}">
      <dgm:prSet/>
      <dgm:spPr/>
      <dgm:t>
        <a:bodyPr/>
        <a:lstStyle/>
        <a:p>
          <a:endParaRPr lang="en-US"/>
        </a:p>
      </dgm:t>
    </dgm:pt>
    <dgm:pt modelId="{CB136D3C-D50F-4644-B919-FEC7E7CEB3C7}" type="sibTrans" cxnId="{3B7F3165-F2F2-473C-90E8-C253668E78C3}">
      <dgm:prSet/>
      <dgm:spPr/>
      <dgm:t>
        <a:bodyPr/>
        <a:lstStyle/>
        <a:p>
          <a:pPr>
            <a:lnSpc>
              <a:spcPct val="100000"/>
            </a:lnSpc>
          </a:pPr>
          <a:endParaRPr lang="en-US"/>
        </a:p>
      </dgm:t>
    </dgm:pt>
    <dgm:pt modelId="{14873BF1-BA3B-404B-98AD-BC9C269EE2F5}">
      <dgm:prSet/>
      <dgm:spPr/>
      <dgm:t>
        <a:bodyPr/>
        <a:lstStyle/>
        <a:p>
          <a:pPr>
            <a:lnSpc>
              <a:spcPct val="100000"/>
            </a:lnSpc>
          </a:pPr>
          <a:r>
            <a:rPr lang="pt-BR"/>
            <a:t>Para demonstrar um valor monetário por tipo de pagamento, utilizamos a função Drill Up</a:t>
          </a:r>
          <a:endParaRPr lang="en-US"/>
        </a:p>
      </dgm:t>
    </dgm:pt>
    <dgm:pt modelId="{E72DAE0E-5492-4AA3-AD2B-7DB4025B5638}" type="parTrans" cxnId="{547DAC13-76E1-4CF0-ACAC-1224667683CA}">
      <dgm:prSet/>
      <dgm:spPr/>
      <dgm:t>
        <a:bodyPr/>
        <a:lstStyle/>
        <a:p>
          <a:endParaRPr lang="en-US"/>
        </a:p>
      </dgm:t>
    </dgm:pt>
    <dgm:pt modelId="{7623EE39-6239-43B5-B5A1-5F9CE1C659FA}" type="sibTrans" cxnId="{547DAC13-76E1-4CF0-ACAC-1224667683CA}">
      <dgm:prSet/>
      <dgm:spPr/>
      <dgm:t>
        <a:bodyPr/>
        <a:lstStyle/>
        <a:p>
          <a:pPr>
            <a:lnSpc>
              <a:spcPct val="100000"/>
            </a:lnSpc>
          </a:pPr>
          <a:endParaRPr lang="en-US"/>
        </a:p>
      </dgm:t>
    </dgm:pt>
    <dgm:pt modelId="{15DE2CB5-46FA-44C8-8975-BB27C7664410}">
      <dgm:prSet/>
      <dgm:spPr/>
      <dgm:t>
        <a:bodyPr/>
        <a:lstStyle/>
        <a:p>
          <a:pPr>
            <a:lnSpc>
              <a:spcPct val="100000"/>
            </a:lnSpc>
          </a:pPr>
          <a:r>
            <a:rPr lang="pt-BR"/>
            <a:t>Além disso, criamos um gráfico composto pelas tabelas de Delivery e Pedidos, afim de classificar os pedidos em (Cancelado, Entregue e Enviado) retornando à quantidade total de pedidos de acordo com cada classificação. </a:t>
          </a:r>
          <a:endParaRPr lang="en-US"/>
        </a:p>
      </dgm:t>
    </dgm:pt>
    <dgm:pt modelId="{FA3F22C1-5CCF-4713-9DBC-2C28C41B80BD}" type="parTrans" cxnId="{B48ADA0E-9CDC-48B6-A7D7-6A040ADD0A16}">
      <dgm:prSet/>
      <dgm:spPr/>
      <dgm:t>
        <a:bodyPr/>
        <a:lstStyle/>
        <a:p>
          <a:endParaRPr lang="en-US"/>
        </a:p>
      </dgm:t>
    </dgm:pt>
    <dgm:pt modelId="{535CC665-1E10-4ACD-AEF1-7A7A309456FA}" type="sibTrans" cxnId="{B48ADA0E-9CDC-48B6-A7D7-6A040ADD0A16}">
      <dgm:prSet/>
      <dgm:spPr/>
      <dgm:t>
        <a:bodyPr/>
        <a:lstStyle/>
        <a:p>
          <a:endParaRPr lang="en-US"/>
        </a:p>
      </dgm:t>
    </dgm:pt>
    <dgm:pt modelId="{3C88715E-79B5-4AEA-8168-6707097227BB}" type="pres">
      <dgm:prSet presAssocID="{08C24D84-A802-41E0-A50B-63CFC00847CC}" presName="root" presStyleCnt="0">
        <dgm:presLayoutVars>
          <dgm:dir/>
          <dgm:resizeHandles val="exact"/>
        </dgm:presLayoutVars>
      </dgm:prSet>
      <dgm:spPr/>
    </dgm:pt>
    <dgm:pt modelId="{B2C15925-E731-43FE-9105-4E0EDEFF03AD}" type="pres">
      <dgm:prSet presAssocID="{08C24D84-A802-41E0-A50B-63CFC00847CC}" presName="container" presStyleCnt="0">
        <dgm:presLayoutVars>
          <dgm:dir/>
          <dgm:resizeHandles val="exact"/>
        </dgm:presLayoutVars>
      </dgm:prSet>
      <dgm:spPr/>
    </dgm:pt>
    <dgm:pt modelId="{2587325A-D2BA-49C2-B1F2-2892EB580175}" type="pres">
      <dgm:prSet presAssocID="{D54BC655-82B2-4139-B6B8-EC51F32577A2}" presName="compNode" presStyleCnt="0"/>
      <dgm:spPr/>
    </dgm:pt>
    <dgm:pt modelId="{D8D80D61-4544-4250-A5CF-92A9F1462B5C}" type="pres">
      <dgm:prSet presAssocID="{D54BC655-82B2-4139-B6B8-EC51F32577A2}" presName="iconBgRect" presStyleLbl="bgShp" presStyleIdx="0" presStyleCnt="5"/>
      <dgm:spPr/>
    </dgm:pt>
    <dgm:pt modelId="{5787C30E-3DD2-4FFC-BD07-5933FDE1E737}" type="pres">
      <dgm:prSet presAssocID="{D54BC655-82B2-4139-B6B8-EC51F32577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tísticas"/>
        </a:ext>
      </dgm:extLst>
    </dgm:pt>
    <dgm:pt modelId="{DD137343-3F18-4E06-80ED-A0FC3CD5D41B}" type="pres">
      <dgm:prSet presAssocID="{D54BC655-82B2-4139-B6B8-EC51F32577A2}" presName="spaceRect" presStyleCnt="0"/>
      <dgm:spPr/>
    </dgm:pt>
    <dgm:pt modelId="{33F6E976-D9F0-437C-9436-CA6B1D8F126F}" type="pres">
      <dgm:prSet presAssocID="{D54BC655-82B2-4139-B6B8-EC51F32577A2}" presName="textRect" presStyleLbl="revTx" presStyleIdx="0" presStyleCnt="5">
        <dgm:presLayoutVars>
          <dgm:chMax val="1"/>
          <dgm:chPref val="1"/>
        </dgm:presLayoutVars>
      </dgm:prSet>
      <dgm:spPr/>
    </dgm:pt>
    <dgm:pt modelId="{5CD6F0D0-4100-4C90-BFDA-F3140BD5300D}" type="pres">
      <dgm:prSet presAssocID="{4971DA4B-58AC-40A3-9D8B-2E8D46591CED}" presName="sibTrans" presStyleLbl="sibTrans2D1" presStyleIdx="0" presStyleCnt="0"/>
      <dgm:spPr/>
    </dgm:pt>
    <dgm:pt modelId="{10DC23DC-486A-4245-A5B2-EB60CD466044}" type="pres">
      <dgm:prSet presAssocID="{73B24073-FBEE-4AF7-BC86-BE1699926B01}" presName="compNode" presStyleCnt="0"/>
      <dgm:spPr/>
    </dgm:pt>
    <dgm:pt modelId="{67CFF650-8FEE-4BB4-90FB-3A3B8B610CFC}" type="pres">
      <dgm:prSet presAssocID="{73B24073-FBEE-4AF7-BC86-BE1699926B01}" presName="iconBgRect" presStyleLbl="bgShp" presStyleIdx="1" presStyleCnt="5"/>
      <dgm:spPr/>
    </dgm:pt>
    <dgm:pt modelId="{63E9618D-60E6-4058-9F14-53E5020B12FF}" type="pres">
      <dgm:prSet presAssocID="{73B24073-FBEE-4AF7-BC86-BE1699926B0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tinete"/>
        </a:ext>
      </dgm:extLst>
    </dgm:pt>
    <dgm:pt modelId="{D9BEA483-1E02-4628-A7A0-727291E396FD}" type="pres">
      <dgm:prSet presAssocID="{73B24073-FBEE-4AF7-BC86-BE1699926B01}" presName="spaceRect" presStyleCnt="0"/>
      <dgm:spPr/>
    </dgm:pt>
    <dgm:pt modelId="{C6AE064E-02D5-4EB9-8BDD-06481787A14F}" type="pres">
      <dgm:prSet presAssocID="{73B24073-FBEE-4AF7-BC86-BE1699926B01}" presName="textRect" presStyleLbl="revTx" presStyleIdx="1" presStyleCnt="5">
        <dgm:presLayoutVars>
          <dgm:chMax val="1"/>
          <dgm:chPref val="1"/>
        </dgm:presLayoutVars>
      </dgm:prSet>
      <dgm:spPr/>
    </dgm:pt>
    <dgm:pt modelId="{3AB424FB-81B1-46F2-A234-9E7A81E8D34A}" type="pres">
      <dgm:prSet presAssocID="{DAB54E32-04FD-4521-9849-9A90A4CBC68C}" presName="sibTrans" presStyleLbl="sibTrans2D1" presStyleIdx="0" presStyleCnt="0"/>
      <dgm:spPr/>
    </dgm:pt>
    <dgm:pt modelId="{02A846F2-D665-4457-B710-4386F1061D53}" type="pres">
      <dgm:prSet presAssocID="{9E181BD2-1067-45CE-8D06-E291047A24A2}" presName="compNode" presStyleCnt="0"/>
      <dgm:spPr/>
    </dgm:pt>
    <dgm:pt modelId="{02D0FD7A-EF9A-48BB-A73A-0BFDF9D24FD0}" type="pres">
      <dgm:prSet presAssocID="{9E181BD2-1067-45CE-8D06-E291047A24A2}" presName="iconBgRect" presStyleLbl="bgShp" presStyleIdx="2" presStyleCnt="5"/>
      <dgm:spPr/>
    </dgm:pt>
    <dgm:pt modelId="{00323B47-1EF2-4A06-AA41-E2F94F8228AF}" type="pres">
      <dgm:prSet presAssocID="{9E181BD2-1067-45CE-8D06-E291047A24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ement truck"/>
        </a:ext>
      </dgm:extLst>
    </dgm:pt>
    <dgm:pt modelId="{6A1D442F-9E52-4C73-AD05-10122C152CE0}" type="pres">
      <dgm:prSet presAssocID="{9E181BD2-1067-45CE-8D06-E291047A24A2}" presName="spaceRect" presStyleCnt="0"/>
      <dgm:spPr/>
    </dgm:pt>
    <dgm:pt modelId="{00A22FB7-F9ED-41D5-A931-80AD1BD8CCBA}" type="pres">
      <dgm:prSet presAssocID="{9E181BD2-1067-45CE-8D06-E291047A24A2}" presName="textRect" presStyleLbl="revTx" presStyleIdx="2" presStyleCnt="5">
        <dgm:presLayoutVars>
          <dgm:chMax val="1"/>
          <dgm:chPref val="1"/>
        </dgm:presLayoutVars>
      </dgm:prSet>
      <dgm:spPr/>
    </dgm:pt>
    <dgm:pt modelId="{E1CE70AF-4E54-4F51-8305-396F27E5E8A6}" type="pres">
      <dgm:prSet presAssocID="{CB136D3C-D50F-4644-B919-FEC7E7CEB3C7}" presName="sibTrans" presStyleLbl="sibTrans2D1" presStyleIdx="0" presStyleCnt="0"/>
      <dgm:spPr/>
    </dgm:pt>
    <dgm:pt modelId="{F8B38E9F-FF8A-4EB8-A8AB-50DC1DEEF954}" type="pres">
      <dgm:prSet presAssocID="{14873BF1-BA3B-404B-98AD-BC9C269EE2F5}" presName="compNode" presStyleCnt="0"/>
      <dgm:spPr/>
    </dgm:pt>
    <dgm:pt modelId="{F752DAFC-24A7-4581-981B-8154D64726D1}" type="pres">
      <dgm:prSet presAssocID="{14873BF1-BA3B-404B-98AD-BC9C269EE2F5}" presName="iconBgRect" presStyleLbl="bgShp" presStyleIdx="3" presStyleCnt="5"/>
      <dgm:spPr/>
    </dgm:pt>
    <dgm:pt modelId="{1135BD90-6B09-49FE-924B-7EDBA8E6B786}" type="pres">
      <dgm:prSet presAssocID="{14873BF1-BA3B-404B-98AD-BC9C269EE2F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ólar"/>
        </a:ext>
      </dgm:extLst>
    </dgm:pt>
    <dgm:pt modelId="{8F03ECA8-E2B2-43E9-A3A9-DBB81D8AEADF}" type="pres">
      <dgm:prSet presAssocID="{14873BF1-BA3B-404B-98AD-BC9C269EE2F5}" presName="spaceRect" presStyleCnt="0"/>
      <dgm:spPr/>
    </dgm:pt>
    <dgm:pt modelId="{090F66B3-4C46-4F54-9C83-090F812C854E}" type="pres">
      <dgm:prSet presAssocID="{14873BF1-BA3B-404B-98AD-BC9C269EE2F5}" presName="textRect" presStyleLbl="revTx" presStyleIdx="3" presStyleCnt="5">
        <dgm:presLayoutVars>
          <dgm:chMax val="1"/>
          <dgm:chPref val="1"/>
        </dgm:presLayoutVars>
      </dgm:prSet>
      <dgm:spPr/>
    </dgm:pt>
    <dgm:pt modelId="{9B335736-ECB0-4BFC-8610-BD3D04EF7E0B}" type="pres">
      <dgm:prSet presAssocID="{7623EE39-6239-43B5-B5A1-5F9CE1C659FA}" presName="sibTrans" presStyleLbl="sibTrans2D1" presStyleIdx="0" presStyleCnt="0"/>
      <dgm:spPr/>
    </dgm:pt>
    <dgm:pt modelId="{40B84A09-DF92-46EF-8C43-56F194CAC3D6}" type="pres">
      <dgm:prSet presAssocID="{15DE2CB5-46FA-44C8-8975-BB27C7664410}" presName="compNode" presStyleCnt="0"/>
      <dgm:spPr/>
    </dgm:pt>
    <dgm:pt modelId="{D7B4B573-E180-4F43-929E-23995F5DE5DC}" type="pres">
      <dgm:prSet presAssocID="{15DE2CB5-46FA-44C8-8975-BB27C7664410}" presName="iconBgRect" presStyleLbl="bgShp" presStyleIdx="4" presStyleCnt="5"/>
      <dgm:spPr/>
    </dgm:pt>
    <dgm:pt modelId="{71C727FF-9D7F-4A5E-BDE1-08C33C1D9A59}" type="pres">
      <dgm:prSet presAssocID="{15DE2CB5-46FA-44C8-8975-BB27C76644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entista"/>
        </a:ext>
      </dgm:extLst>
    </dgm:pt>
    <dgm:pt modelId="{0386B4F9-AE5C-4874-A059-800E540BEF4B}" type="pres">
      <dgm:prSet presAssocID="{15DE2CB5-46FA-44C8-8975-BB27C7664410}" presName="spaceRect" presStyleCnt="0"/>
      <dgm:spPr/>
    </dgm:pt>
    <dgm:pt modelId="{22B3B506-BF77-4E08-88F8-E605E0800CCB}" type="pres">
      <dgm:prSet presAssocID="{15DE2CB5-46FA-44C8-8975-BB27C7664410}" presName="textRect" presStyleLbl="revTx" presStyleIdx="4" presStyleCnt="5">
        <dgm:presLayoutVars>
          <dgm:chMax val="1"/>
          <dgm:chPref val="1"/>
        </dgm:presLayoutVars>
      </dgm:prSet>
      <dgm:spPr/>
    </dgm:pt>
  </dgm:ptLst>
  <dgm:cxnLst>
    <dgm:cxn modelId="{20094E09-0A15-44F0-8A72-369E7D3F133D}" srcId="{08C24D84-A802-41E0-A50B-63CFC00847CC}" destId="{73B24073-FBEE-4AF7-BC86-BE1699926B01}" srcOrd="1" destOrd="0" parTransId="{9C4AC8DD-3343-443A-9224-AC63B683A5F3}" sibTransId="{DAB54E32-04FD-4521-9849-9A90A4CBC68C}"/>
    <dgm:cxn modelId="{B48ADA0E-9CDC-48B6-A7D7-6A040ADD0A16}" srcId="{08C24D84-A802-41E0-A50B-63CFC00847CC}" destId="{15DE2CB5-46FA-44C8-8975-BB27C7664410}" srcOrd="4" destOrd="0" parTransId="{FA3F22C1-5CCF-4713-9DBC-2C28C41B80BD}" sibTransId="{535CC665-1E10-4ACD-AEF1-7A7A309456FA}"/>
    <dgm:cxn modelId="{547DAC13-76E1-4CF0-ACAC-1224667683CA}" srcId="{08C24D84-A802-41E0-A50B-63CFC00847CC}" destId="{14873BF1-BA3B-404B-98AD-BC9C269EE2F5}" srcOrd="3" destOrd="0" parTransId="{E72DAE0E-5492-4AA3-AD2B-7DB4025B5638}" sibTransId="{7623EE39-6239-43B5-B5A1-5F9CE1C659FA}"/>
    <dgm:cxn modelId="{D43D7A15-2EF9-46DA-85D0-EA20325B31AA}" type="presOf" srcId="{CB136D3C-D50F-4644-B919-FEC7E7CEB3C7}" destId="{E1CE70AF-4E54-4F51-8305-396F27E5E8A6}" srcOrd="0" destOrd="0" presId="urn:microsoft.com/office/officeart/2018/2/layout/IconCircleList"/>
    <dgm:cxn modelId="{24ACEC5D-2DA5-4B54-81F9-48FEEF1184E4}" type="presOf" srcId="{4971DA4B-58AC-40A3-9D8B-2E8D46591CED}" destId="{5CD6F0D0-4100-4C90-BFDA-F3140BD5300D}" srcOrd="0" destOrd="0" presId="urn:microsoft.com/office/officeart/2018/2/layout/IconCircleList"/>
    <dgm:cxn modelId="{0B0C8F62-3556-4F00-B9D2-6DADB9BD0C9F}" type="presOf" srcId="{15DE2CB5-46FA-44C8-8975-BB27C7664410}" destId="{22B3B506-BF77-4E08-88F8-E605E0800CCB}" srcOrd="0" destOrd="0" presId="urn:microsoft.com/office/officeart/2018/2/layout/IconCircleList"/>
    <dgm:cxn modelId="{3B7F3165-F2F2-473C-90E8-C253668E78C3}" srcId="{08C24D84-A802-41E0-A50B-63CFC00847CC}" destId="{9E181BD2-1067-45CE-8D06-E291047A24A2}" srcOrd="2" destOrd="0" parTransId="{DEACECBE-F897-4603-A7BF-8766DADE80A1}" sibTransId="{CB136D3C-D50F-4644-B919-FEC7E7CEB3C7}"/>
    <dgm:cxn modelId="{79FB5272-BF13-4D39-995D-4C6C7E5259CD}" type="presOf" srcId="{08C24D84-A802-41E0-A50B-63CFC00847CC}" destId="{3C88715E-79B5-4AEA-8168-6707097227BB}" srcOrd="0" destOrd="0" presId="urn:microsoft.com/office/officeart/2018/2/layout/IconCircleList"/>
    <dgm:cxn modelId="{3D49B48D-7767-4B16-B285-41E8FEC91FB3}" type="presOf" srcId="{73B24073-FBEE-4AF7-BC86-BE1699926B01}" destId="{C6AE064E-02D5-4EB9-8BDD-06481787A14F}" srcOrd="0" destOrd="0" presId="urn:microsoft.com/office/officeart/2018/2/layout/IconCircleList"/>
    <dgm:cxn modelId="{6B07CB93-B010-48F7-AD64-8FAAD78DA1FD}" type="presOf" srcId="{14873BF1-BA3B-404B-98AD-BC9C269EE2F5}" destId="{090F66B3-4C46-4F54-9C83-090F812C854E}" srcOrd="0" destOrd="0" presId="urn:microsoft.com/office/officeart/2018/2/layout/IconCircleList"/>
    <dgm:cxn modelId="{FAB95DA2-EA61-4448-9C60-1A6096C4B411}" type="presOf" srcId="{DAB54E32-04FD-4521-9849-9A90A4CBC68C}" destId="{3AB424FB-81B1-46F2-A234-9E7A81E8D34A}" srcOrd="0" destOrd="0" presId="urn:microsoft.com/office/officeart/2018/2/layout/IconCircleList"/>
    <dgm:cxn modelId="{7DC16DA6-1137-4238-9CAC-CE5F7C2C9BBD}" type="presOf" srcId="{D54BC655-82B2-4139-B6B8-EC51F32577A2}" destId="{33F6E976-D9F0-437C-9436-CA6B1D8F126F}" srcOrd="0" destOrd="0" presId="urn:microsoft.com/office/officeart/2018/2/layout/IconCircleList"/>
    <dgm:cxn modelId="{B310FFC6-DF77-4056-A814-2FB6AECF17E6}" type="presOf" srcId="{9E181BD2-1067-45CE-8D06-E291047A24A2}" destId="{00A22FB7-F9ED-41D5-A931-80AD1BD8CCBA}" srcOrd="0" destOrd="0" presId="urn:microsoft.com/office/officeart/2018/2/layout/IconCircleList"/>
    <dgm:cxn modelId="{034CCBE3-B725-4CA0-851C-CE935CB28FBF}" srcId="{08C24D84-A802-41E0-A50B-63CFC00847CC}" destId="{D54BC655-82B2-4139-B6B8-EC51F32577A2}" srcOrd="0" destOrd="0" parTransId="{4D1B1522-EA99-4784-8FD7-1B1FD5B965D4}" sibTransId="{4971DA4B-58AC-40A3-9D8B-2E8D46591CED}"/>
    <dgm:cxn modelId="{4158F4F5-823C-48FA-8589-7E67D3368813}" type="presOf" srcId="{7623EE39-6239-43B5-B5A1-5F9CE1C659FA}" destId="{9B335736-ECB0-4BFC-8610-BD3D04EF7E0B}" srcOrd="0" destOrd="0" presId="urn:microsoft.com/office/officeart/2018/2/layout/IconCircleList"/>
    <dgm:cxn modelId="{5D54CF3A-4BDE-46C8-8B8F-EBB443C5E7FA}" type="presParOf" srcId="{3C88715E-79B5-4AEA-8168-6707097227BB}" destId="{B2C15925-E731-43FE-9105-4E0EDEFF03AD}" srcOrd="0" destOrd="0" presId="urn:microsoft.com/office/officeart/2018/2/layout/IconCircleList"/>
    <dgm:cxn modelId="{FBD7E9B8-B7DC-433A-A143-029583FDBC4C}" type="presParOf" srcId="{B2C15925-E731-43FE-9105-4E0EDEFF03AD}" destId="{2587325A-D2BA-49C2-B1F2-2892EB580175}" srcOrd="0" destOrd="0" presId="urn:microsoft.com/office/officeart/2018/2/layout/IconCircleList"/>
    <dgm:cxn modelId="{ADBB7675-3E1A-498E-9F2C-8113912FFDBF}" type="presParOf" srcId="{2587325A-D2BA-49C2-B1F2-2892EB580175}" destId="{D8D80D61-4544-4250-A5CF-92A9F1462B5C}" srcOrd="0" destOrd="0" presId="urn:microsoft.com/office/officeart/2018/2/layout/IconCircleList"/>
    <dgm:cxn modelId="{05878158-1238-456E-9062-7C9E67A3A28B}" type="presParOf" srcId="{2587325A-D2BA-49C2-B1F2-2892EB580175}" destId="{5787C30E-3DD2-4FFC-BD07-5933FDE1E737}" srcOrd="1" destOrd="0" presId="urn:microsoft.com/office/officeart/2018/2/layout/IconCircleList"/>
    <dgm:cxn modelId="{11A7ED1C-10A6-4B87-9C01-11757A94D9C3}" type="presParOf" srcId="{2587325A-D2BA-49C2-B1F2-2892EB580175}" destId="{DD137343-3F18-4E06-80ED-A0FC3CD5D41B}" srcOrd="2" destOrd="0" presId="urn:microsoft.com/office/officeart/2018/2/layout/IconCircleList"/>
    <dgm:cxn modelId="{C8E97478-E97E-47ED-828F-5AE19740CAEC}" type="presParOf" srcId="{2587325A-D2BA-49C2-B1F2-2892EB580175}" destId="{33F6E976-D9F0-437C-9436-CA6B1D8F126F}" srcOrd="3" destOrd="0" presId="urn:microsoft.com/office/officeart/2018/2/layout/IconCircleList"/>
    <dgm:cxn modelId="{2943968A-5D2A-4C8E-95BB-04B8F863E89A}" type="presParOf" srcId="{B2C15925-E731-43FE-9105-4E0EDEFF03AD}" destId="{5CD6F0D0-4100-4C90-BFDA-F3140BD5300D}" srcOrd="1" destOrd="0" presId="urn:microsoft.com/office/officeart/2018/2/layout/IconCircleList"/>
    <dgm:cxn modelId="{F3DFD184-061B-420F-A545-EE0C222C897A}" type="presParOf" srcId="{B2C15925-E731-43FE-9105-4E0EDEFF03AD}" destId="{10DC23DC-486A-4245-A5B2-EB60CD466044}" srcOrd="2" destOrd="0" presId="urn:microsoft.com/office/officeart/2018/2/layout/IconCircleList"/>
    <dgm:cxn modelId="{54535D39-20FF-4785-B2D6-C08D99DCA859}" type="presParOf" srcId="{10DC23DC-486A-4245-A5B2-EB60CD466044}" destId="{67CFF650-8FEE-4BB4-90FB-3A3B8B610CFC}" srcOrd="0" destOrd="0" presId="urn:microsoft.com/office/officeart/2018/2/layout/IconCircleList"/>
    <dgm:cxn modelId="{3566888F-CFC5-4D6F-9867-EAF711CCEE2A}" type="presParOf" srcId="{10DC23DC-486A-4245-A5B2-EB60CD466044}" destId="{63E9618D-60E6-4058-9F14-53E5020B12FF}" srcOrd="1" destOrd="0" presId="urn:microsoft.com/office/officeart/2018/2/layout/IconCircleList"/>
    <dgm:cxn modelId="{A52D1302-1925-4F0D-8610-720DA8FD1B41}" type="presParOf" srcId="{10DC23DC-486A-4245-A5B2-EB60CD466044}" destId="{D9BEA483-1E02-4628-A7A0-727291E396FD}" srcOrd="2" destOrd="0" presId="urn:microsoft.com/office/officeart/2018/2/layout/IconCircleList"/>
    <dgm:cxn modelId="{DE057E3E-8681-4CB0-B25F-CC3D2D1E0CB9}" type="presParOf" srcId="{10DC23DC-486A-4245-A5B2-EB60CD466044}" destId="{C6AE064E-02D5-4EB9-8BDD-06481787A14F}" srcOrd="3" destOrd="0" presId="urn:microsoft.com/office/officeart/2018/2/layout/IconCircleList"/>
    <dgm:cxn modelId="{35A81204-BAFC-4F66-ABA3-1289CE9BEF29}" type="presParOf" srcId="{B2C15925-E731-43FE-9105-4E0EDEFF03AD}" destId="{3AB424FB-81B1-46F2-A234-9E7A81E8D34A}" srcOrd="3" destOrd="0" presId="urn:microsoft.com/office/officeart/2018/2/layout/IconCircleList"/>
    <dgm:cxn modelId="{E17D7FBF-4266-4556-B935-1C56C3962B38}" type="presParOf" srcId="{B2C15925-E731-43FE-9105-4E0EDEFF03AD}" destId="{02A846F2-D665-4457-B710-4386F1061D53}" srcOrd="4" destOrd="0" presId="urn:microsoft.com/office/officeart/2018/2/layout/IconCircleList"/>
    <dgm:cxn modelId="{1BF61E1C-1A11-4332-9199-A9FC836342EF}" type="presParOf" srcId="{02A846F2-D665-4457-B710-4386F1061D53}" destId="{02D0FD7A-EF9A-48BB-A73A-0BFDF9D24FD0}" srcOrd="0" destOrd="0" presId="urn:microsoft.com/office/officeart/2018/2/layout/IconCircleList"/>
    <dgm:cxn modelId="{8E6C3F8C-DACB-4E43-BEF8-DE9782F0CB11}" type="presParOf" srcId="{02A846F2-D665-4457-B710-4386F1061D53}" destId="{00323B47-1EF2-4A06-AA41-E2F94F8228AF}" srcOrd="1" destOrd="0" presId="urn:microsoft.com/office/officeart/2018/2/layout/IconCircleList"/>
    <dgm:cxn modelId="{91D4BDDA-FA9B-4F31-9435-84AF639638B0}" type="presParOf" srcId="{02A846F2-D665-4457-B710-4386F1061D53}" destId="{6A1D442F-9E52-4C73-AD05-10122C152CE0}" srcOrd="2" destOrd="0" presId="urn:microsoft.com/office/officeart/2018/2/layout/IconCircleList"/>
    <dgm:cxn modelId="{A199C5E9-62BE-4C35-B8EB-8C80EE020780}" type="presParOf" srcId="{02A846F2-D665-4457-B710-4386F1061D53}" destId="{00A22FB7-F9ED-41D5-A931-80AD1BD8CCBA}" srcOrd="3" destOrd="0" presId="urn:microsoft.com/office/officeart/2018/2/layout/IconCircleList"/>
    <dgm:cxn modelId="{46DB4C2F-DB5C-4DA7-9DE0-99D305A00E76}" type="presParOf" srcId="{B2C15925-E731-43FE-9105-4E0EDEFF03AD}" destId="{E1CE70AF-4E54-4F51-8305-396F27E5E8A6}" srcOrd="5" destOrd="0" presId="urn:microsoft.com/office/officeart/2018/2/layout/IconCircleList"/>
    <dgm:cxn modelId="{3CE95C6A-FFDA-4A4D-841A-D78BC622CC81}" type="presParOf" srcId="{B2C15925-E731-43FE-9105-4E0EDEFF03AD}" destId="{F8B38E9F-FF8A-4EB8-A8AB-50DC1DEEF954}" srcOrd="6" destOrd="0" presId="urn:microsoft.com/office/officeart/2018/2/layout/IconCircleList"/>
    <dgm:cxn modelId="{79B92DD9-E7C9-4CF0-83F0-F5FEA1E26425}" type="presParOf" srcId="{F8B38E9F-FF8A-4EB8-A8AB-50DC1DEEF954}" destId="{F752DAFC-24A7-4581-981B-8154D64726D1}" srcOrd="0" destOrd="0" presId="urn:microsoft.com/office/officeart/2018/2/layout/IconCircleList"/>
    <dgm:cxn modelId="{9253D608-4694-4B43-BB27-55D3ABE0C4AA}" type="presParOf" srcId="{F8B38E9F-FF8A-4EB8-A8AB-50DC1DEEF954}" destId="{1135BD90-6B09-49FE-924B-7EDBA8E6B786}" srcOrd="1" destOrd="0" presId="urn:microsoft.com/office/officeart/2018/2/layout/IconCircleList"/>
    <dgm:cxn modelId="{FE74B181-FF28-46E2-A1E7-D099FCE5BCBF}" type="presParOf" srcId="{F8B38E9F-FF8A-4EB8-A8AB-50DC1DEEF954}" destId="{8F03ECA8-E2B2-43E9-A3A9-DBB81D8AEADF}" srcOrd="2" destOrd="0" presId="urn:microsoft.com/office/officeart/2018/2/layout/IconCircleList"/>
    <dgm:cxn modelId="{C63D1784-7533-4288-BB2A-AAD824AB2810}" type="presParOf" srcId="{F8B38E9F-FF8A-4EB8-A8AB-50DC1DEEF954}" destId="{090F66B3-4C46-4F54-9C83-090F812C854E}" srcOrd="3" destOrd="0" presId="urn:microsoft.com/office/officeart/2018/2/layout/IconCircleList"/>
    <dgm:cxn modelId="{4CC6A204-BA15-46AB-B79D-D33050A71EF1}" type="presParOf" srcId="{B2C15925-E731-43FE-9105-4E0EDEFF03AD}" destId="{9B335736-ECB0-4BFC-8610-BD3D04EF7E0B}" srcOrd="7" destOrd="0" presId="urn:microsoft.com/office/officeart/2018/2/layout/IconCircleList"/>
    <dgm:cxn modelId="{320EA649-68E2-4FFE-9938-FAD58C67C05B}" type="presParOf" srcId="{B2C15925-E731-43FE-9105-4E0EDEFF03AD}" destId="{40B84A09-DF92-46EF-8C43-56F194CAC3D6}" srcOrd="8" destOrd="0" presId="urn:microsoft.com/office/officeart/2018/2/layout/IconCircleList"/>
    <dgm:cxn modelId="{9C5EF783-AA47-4D5A-A04C-CC0F066345A1}" type="presParOf" srcId="{40B84A09-DF92-46EF-8C43-56F194CAC3D6}" destId="{D7B4B573-E180-4F43-929E-23995F5DE5DC}" srcOrd="0" destOrd="0" presId="urn:microsoft.com/office/officeart/2018/2/layout/IconCircleList"/>
    <dgm:cxn modelId="{2974271E-18A5-44D6-A4D6-7B8040F23728}" type="presParOf" srcId="{40B84A09-DF92-46EF-8C43-56F194CAC3D6}" destId="{71C727FF-9D7F-4A5E-BDE1-08C33C1D9A59}" srcOrd="1" destOrd="0" presId="urn:microsoft.com/office/officeart/2018/2/layout/IconCircleList"/>
    <dgm:cxn modelId="{2BB1F779-BFF7-4551-B816-A6D55155CAA6}" type="presParOf" srcId="{40B84A09-DF92-46EF-8C43-56F194CAC3D6}" destId="{0386B4F9-AE5C-4874-A059-800E540BEF4B}" srcOrd="2" destOrd="0" presId="urn:microsoft.com/office/officeart/2018/2/layout/IconCircleList"/>
    <dgm:cxn modelId="{D9B0791E-A6DF-42B5-9B61-B568AA0D48AE}" type="presParOf" srcId="{40B84A09-DF92-46EF-8C43-56F194CAC3D6}" destId="{22B3B506-BF77-4E08-88F8-E605E0800CC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DC1E4-DEE6-4AAD-AAFC-29F65288E945}">
      <dsp:nvSpPr>
        <dsp:cNvPr id="0" name=""/>
        <dsp:cNvSpPr/>
      </dsp:nvSpPr>
      <dsp:spPr>
        <a:xfrm>
          <a:off x="0" y="292968"/>
          <a:ext cx="10515600" cy="1105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3A055-4796-4E33-9712-61016E813A4D}">
      <dsp:nvSpPr>
        <dsp:cNvPr id="0" name=""/>
        <dsp:cNvSpPr/>
      </dsp:nvSpPr>
      <dsp:spPr>
        <a:xfrm>
          <a:off x="334479" y="541754"/>
          <a:ext cx="608145" cy="608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6AE15-141A-4E16-BB26-C18C681AC43F}">
      <dsp:nvSpPr>
        <dsp:cNvPr id="0" name=""/>
        <dsp:cNvSpPr/>
      </dsp:nvSpPr>
      <dsp:spPr>
        <a:xfrm>
          <a:off x="1277105" y="292968"/>
          <a:ext cx="9238494" cy="11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22" tIns="117022" rIns="117022" bIns="117022" numCol="1" spcCol="1270" anchor="ctr" anchorCtr="0">
          <a:noAutofit/>
        </a:bodyPr>
        <a:lstStyle/>
        <a:p>
          <a:pPr marL="0" lvl="0" indent="0" algn="l" defTabSz="622300">
            <a:lnSpc>
              <a:spcPct val="100000"/>
            </a:lnSpc>
            <a:spcBef>
              <a:spcPct val="0"/>
            </a:spcBef>
            <a:spcAft>
              <a:spcPct val="35000"/>
            </a:spcAft>
            <a:buNone/>
          </a:pPr>
          <a:r>
            <a:rPr lang="pt-BR" sz="1400" kern="1200"/>
            <a:t>O objetivo é trazer alguns insights relativos à área comercial utilizando a base de dados coletada da empresa Delivery Center. Importante destacar que para este trabalho, não utilizamos todas as bases de dados disponíveis pela empresa, justamente para dedicar uma análise detalhada em relação ao canal de vendas, tipos de pagamentos e dinâmica de entrega por estados e regiões. </a:t>
          </a:r>
          <a:endParaRPr lang="en-US" sz="1400" kern="1200"/>
        </a:p>
      </dsp:txBody>
      <dsp:txXfrm>
        <a:off x="1277105" y="292968"/>
        <a:ext cx="9238494" cy="1105718"/>
      </dsp:txXfrm>
    </dsp:sp>
    <dsp:sp modelId="{266CC1A5-A024-4E84-8355-29B85E74B965}">
      <dsp:nvSpPr>
        <dsp:cNvPr id="0" name=""/>
        <dsp:cNvSpPr/>
      </dsp:nvSpPr>
      <dsp:spPr>
        <a:xfrm>
          <a:off x="0" y="1625501"/>
          <a:ext cx="10515600" cy="110571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32B93-A523-4C9A-8BC6-A0377F855C98}">
      <dsp:nvSpPr>
        <dsp:cNvPr id="0" name=""/>
        <dsp:cNvSpPr/>
      </dsp:nvSpPr>
      <dsp:spPr>
        <a:xfrm>
          <a:off x="334479" y="1874287"/>
          <a:ext cx="608145" cy="608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77A469-FC11-4D47-B501-B58644BE2D66}">
      <dsp:nvSpPr>
        <dsp:cNvPr id="0" name=""/>
        <dsp:cNvSpPr/>
      </dsp:nvSpPr>
      <dsp:spPr>
        <a:xfrm>
          <a:off x="1277105" y="1625501"/>
          <a:ext cx="9238494" cy="110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022" tIns="117022" rIns="117022" bIns="117022" numCol="1" spcCol="1270" anchor="ctr" anchorCtr="0">
          <a:noAutofit/>
        </a:bodyPr>
        <a:lstStyle/>
        <a:p>
          <a:pPr marL="0" lvl="0" indent="0" algn="l" defTabSz="622300">
            <a:lnSpc>
              <a:spcPct val="100000"/>
            </a:lnSpc>
            <a:spcBef>
              <a:spcPct val="0"/>
            </a:spcBef>
            <a:spcAft>
              <a:spcPct val="35000"/>
            </a:spcAft>
            <a:buNone/>
          </a:pPr>
          <a:r>
            <a:rPr lang="pt-BR" sz="1400" kern="1200"/>
            <a:t>Utilizamos o Power BI como ferramenta de BI para criar o relatório e gerar as visões e métricas que ajudam a visualizar os dados e as informações de diferentes maneiras, tais como Drill Up, Drill Douwn, Drill Across, Drill Throught. </a:t>
          </a:r>
          <a:endParaRPr lang="en-US" sz="1400" kern="1200"/>
        </a:p>
      </dsp:txBody>
      <dsp:txXfrm>
        <a:off x="1277105" y="1625501"/>
        <a:ext cx="9238494" cy="1105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80D61-4544-4250-A5CF-92A9F1462B5C}">
      <dsp:nvSpPr>
        <dsp:cNvPr id="0" name=""/>
        <dsp:cNvSpPr/>
      </dsp:nvSpPr>
      <dsp:spPr>
        <a:xfrm>
          <a:off x="82613" y="35779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7C30E-3DD2-4FFC-BD07-5933FDE1E737}">
      <dsp:nvSpPr>
        <dsp:cNvPr id="0" name=""/>
        <dsp:cNvSpPr/>
      </dsp:nvSpPr>
      <dsp:spPr>
        <a:xfrm>
          <a:off x="271034" y="546213"/>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F6E976-D9F0-437C-9436-CA6B1D8F126F}">
      <dsp:nvSpPr>
        <dsp:cNvPr id="0" name=""/>
        <dsp:cNvSpPr/>
      </dsp:nvSpPr>
      <dsp:spPr>
        <a:xfrm>
          <a:off x="1172126" y="35779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kern="1200"/>
            <a:t>Queremos avaliar através de gráficos que nos informem valores, quantidades e percentuais referentes as informações coletadas na base. </a:t>
          </a:r>
          <a:endParaRPr lang="en-US" sz="1100" kern="1200"/>
        </a:p>
      </dsp:txBody>
      <dsp:txXfrm>
        <a:off x="1172126" y="357792"/>
        <a:ext cx="2114937" cy="897246"/>
      </dsp:txXfrm>
    </dsp:sp>
    <dsp:sp modelId="{67CFF650-8FEE-4BB4-90FB-3A3B8B610CFC}">
      <dsp:nvSpPr>
        <dsp:cNvPr id="0" name=""/>
        <dsp:cNvSpPr/>
      </dsp:nvSpPr>
      <dsp:spPr>
        <a:xfrm>
          <a:off x="3655575" y="357792"/>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9618D-60E6-4058-9F14-53E5020B12FF}">
      <dsp:nvSpPr>
        <dsp:cNvPr id="0" name=""/>
        <dsp:cNvSpPr/>
      </dsp:nvSpPr>
      <dsp:spPr>
        <a:xfrm>
          <a:off x="3843996" y="546213"/>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AE064E-02D5-4EB9-8BDD-06481787A14F}">
      <dsp:nvSpPr>
        <dsp:cNvPr id="0" name=""/>
        <dsp:cNvSpPr/>
      </dsp:nvSpPr>
      <dsp:spPr>
        <a:xfrm>
          <a:off x="4745088" y="35779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kern="1200"/>
            <a:t>Para apresentar as informações de quantidade de pedidos por canal, motorista e status do pagamento da venda, utilizamos o modelo Drill Throught</a:t>
          </a:r>
          <a:endParaRPr lang="en-US" sz="1100" kern="1200"/>
        </a:p>
      </dsp:txBody>
      <dsp:txXfrm>
        <a:off x="4745088" y="357792"/>
        <a:ext cx="2114937" cy="897246"/>
      </dsp:txXfrm>
    </dsp:sp>
    <dsp:sp modelId="{02D0FD7A-EF9A-48BB-A73A-0BFDF9D24FD0}">
      <dsp:nvSpPr>
        <dsp:cNvPr id="0" name=""/>
        <dsp:cNvSpPr/>
      </dsp:nvSpPr>
      <dsp:spPr>
        <a:xfrm>
          <a:off x="7228536" y="357792"/>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23B47-1EF2-4A06-AA41-E2F94F8228AF}">
      <dsp:nvSpPr>
        <dsp:cNvPr id="0" name=""/>
        <dsp:cNvSpPr/>
      </dsp:nvSpPr>
      <dsp:spPr>
        <a:xfrm>
          <a:off x="7416958" y="546213"/>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A22FB7-F9ED-41D5-A931-80AD1BD8CCBA}">
      <dsp:nvSpPr>
        <dsp:cNvPr id="0" name=""/>
        <dsp:cNvSpPr/>
      </dsp:nvSpPr>
      <dsp:spPr>
        <a:xfrm>
          <a:off x="8318049" y="35779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kern="1200"/>
            <a:t>Para apresentar as informações de quantidade de pedidos durante o ano de 2021, utilizamos o Drill-Down e DrillAcross</a:t>
          </a:r>
          <a:endParaRPr lang="en-US" sz="1100" kern="1200"/>
        </a:p>
      </dsp:txBody>
      <dsp:txXfrm>
        <a:off x="8318049" y="357792"/>
        <a:ext cx="2114937" cy="897246"/>
      </dsp:txXfrm>
    </dsp:sp>
    <dsp:sp modelId="{F752DAFC-24A7-4581-981B-8154D64726D1}">
      <dsp:nvSpPr>
        <dsp:cNvPr id="0" name=""/>
        <dsp:cNvSpPr/>
      </dsp:nvSpPr>
      <dsp:spPr>
        <a:xfrm>
          <a:off x="82613" y="1769149"/>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5BD90-6B09-49FE-924B-7EDBA8E6B786}">
      <dsp:nvSpPr>
        <dsp:cNvPr id="0" name=""/>
        <dsp:cNvSpPr/>
      </dsp:nvSpPr>
      <dsp:spPr>
        <a:xfrm>
          <a:off x="271034" y="1957571"/>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F66B3-4C46-4F54-9C83-090F812C854E}">
      <dsp:nvSpPr>
        <dsp:cNvPr id="0" name=""/>
        <dsp:cNvSpPr/>
      </dsp:nvSpPr>
      <dsp:spPr>
        <a:xfrm>
          <a:off x="1172126" y="176914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kern="1200"/>
            <a:t>Para demonstrar um valor monetário por tipo de pagamento, utilizamos a função Drill Up</a:t>
          </a:r>
          <a:endParaRPr lang="en-US" sz="1100" kern="1200"/>
        </a:p>
      </dsp:txBody>
      <dsp:txXfrm>
        <a:off x="1172126" y="1769149"/>
        <a:ext cx="2114937" cy="897246"/>
      </dsp:txXfrm>
    </dsp:sp>
    <dsp:sp modelId="{D7B4B573-E180-4F43-929E-23995F5DE5DC}">
      <dsp:nvSpPr>
        <dsp:cNvPr id="0" name=""/>
        <dsp:cNvSpPr/>
      </dsp:nvSpPr>
      <dsp:spPr>
        <a:xfrm>
          <a:off x="3655575" y="1769149"/>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727FF-9D7F-4A5E-BDE1-08C33C1D9A59}">
      <dsp:nvSpPr>
        <dsp:cNvPr id="0" name=""/>
        <dsp:cNvSpPr/>
      </dsp:nvSpPr>
      <dsp:spPr>
        <a:xfrm>
          <a:off x="3843996" y="1957571"/>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3B506-BF77-4E08-88F8-E605E0800CCB}">
      <dsp:nvSpPr>
        <dsp:cNvPr id="0" name=""/>
        <dsp:cNvSpPr/>
      </dsp:nvSpPr>
      <dsp:spPr>
        <a:xfrm>
          <a:off x="4745088" y="176914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pt-BR" sz="1100" kern="1200"/>
            <a:t>Além disso, criamos um gráfico composto pelas tabelas de Delivery e Pedidos, afim de classificar os pedidos em (Cancelado, Entregue e Enviado) retornando à quantidade total de pedidos de acordo com cada classificação. </a:t>
          </a:r>
          <a:endParaRPr lang="en-US" sz="1100" kern="1200"/>
        </a:p>
      </dsp:txBody>
      <dsp:txXfrm>
        <a:off x="4745088" y="176914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6A0FD417-6002-4BC8-9626-48E498B8F5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1D43B5D-D3F3-4BC4-9B15-B1B1CC93B3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DEF092-D167-47AC-B46D-E2C45C8BB914}" type="datetimeFigureOut">
              <a:rPr lang="pt-BR" smtClean="0"/>
              <a:t>12/12/2022</a:t>
            </a:fld>
            <a:endParaRPr lang="pt-BR"/>
          </a:p>
        </p:txBody>
      </p:sp>
      <p:sp>
        <p:nvSpPr>
          <p:cNvPr id="4" name="Espaço Reservado para Rodapé 3">
            <a:extLst>
              <a:ext uri="{FF2B5EF4-FFF2-40B4-BE49-F238E27FC236}">
                <a16:creationId xmlns:a16="http://schemas.microsoft.com/office/drawing/2014/main" id="{E0AEE545-4CA3-43D8-95D8-A2530CAE21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E796279A-B07B-4B73-9C96-66D9CC85F0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081087-F242-40BD-97C2-C3BE3C69BC70}" type="slidenum">
              <a:rPr lang="pt-BR" smtClean="0"/>
              <a:t>‹nº›</a:t>
            </a:fld>
            <a:endParaRPr lang="pt-BR"/>
          </a:p>
        </p:txBody>
      </p:sp>
    </p:spTree>
    <p:extLst>
      <p:ext uri="{BB962C8B-B14F-4D97-AF65-F5344CB8AC3E}">
        <p14:creationId xmlns:p14="http://schemas.microsoft.com/office/powerpoint/2010/main" val="29457304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1E38B-2BE3-419F-AF4D-2D831A625A57}" type="datetimeFigureOut">
              <a:rPr lang="pt-BR" noProof="0" smtClean="0"/>
              <a:t>12/12/2022</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D06DA-260B-4388-873D-FD334CAC0A5E}" type="slidenum">
              <a:rPr lang="pt-BR" noProof="0" smtClean="0"/>
              <a:t>‹nº›</a:t>
            </a:fld>
            <a:endParaRPr lang="pt-BR" noProof="0"/>
          </a:p>
        </p:txBody>
      </p:sp>
    </p:spTree>
    <p:extLst>
      <p:ext uri="{BB962C8B-B14F-4D97-AF65-F5344CB8AC3E}">
        <p14:creationId xmlns:p14="http://schemas.microsoft.com/office/powerpoint/2010/main" val="40631861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4D9D06DA-260B-4388-873D-FD334CAC0A5E}" type="slidenum">
              <a:rPr lang="pt-BR" smtClean="0"/>
              <a:t>1</a:t>
            </a:fld>
            <a:endParaRPr lang="pt-BR"/>
          </a:p>
        </p:txBody>
      </p:sp>
    </p:spTree>
    <p:extLst>
      <p:ext uri="{BB962C8B-B14F-4D97-AF65-F5344CB8AC3E}">
        <p14:creationId xmlns:p14="http://schemas.microsoft.com/office/powerpoint/2010/main" val="12987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56196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71055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191887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24678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86495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42262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9121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316581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36701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06474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12/12/2022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‹nº›</a:t>
            </a:fld>
            <a:endParaRPr lang="en-US"/>
          </a:p>
        </p:txBody>
      </p:sp>
    </p:spTree>
    <p:extLst>
      <p:ext uri="{BB962C8B-B14F-4D97-AF65-F5344CB8AC3E}">
        <p14:creationId xmlns:p14="http://schemas.microsoft.com/office/powerpoint/2010/main" val="278019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12/12/2022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‹nº›</a:t>
            </a:fld>
            <a:endParaRPr lang="en-US"/>
          </a:p>
        </p:txBody>
      </p:sp>
    </p:spTree>
    <p:extLst>
      <p:ext uri="{BB962C8B-B14F-4D97-AF65-F5344CB8AC3E}">
        <p14:creationId xmlns:p14="http://schemas.microsoft.com/office/powerpoint/2010/main" val="330113741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23181" y="2229420"/>
            <a:ext cx="6858000" cy="2387600"/>
          </a:xfrm>
        </p:spPr>
        <p:txBody>
          <a:bodyPr rtlCol="0">
            <a:normAutofit/>
          </a:bodyPr>
          <a:lstStyle/>
          <a:p>
            <a:pPr algn="l"/>
            <a:r>
              <a:rPr lang="pt-BR" b="1" dirty="0">
                <a:ea typeface="+mj-lt"/>
                <a:cs typeface="+mj-lt"/>
              </a:rPr>
              <a:t>BUSINESS INTELLINGENCE DELIVERY</a:t>
            </a:r>
            <a:endParaRPr lang="pt-BR" dirty="0">
              <a:ea typeface="+mj-lt"/>
              <a:cs typeface="+mj-lt"/>
            </a:endParaRPr>
          </a:p>
        </p:txBody>
      </p:sp>
      <p:pic>
        <p:nvPicPr>
          <p:cNvPr id="4" name="Picture 3" descr="Plano de fundo de polígonos de modelagem conectados">
            <a:extLst>
              <a:ext uri="{FF2B5EF4-FFF2-40B4-BE49-F238E27FC236}">
                <a16:creationId xmlns:a16="http://schemas.microsoft.com/office/drawing/2014/main" id="{63CF77D3-E04E-F2E2-0B80-4DBA3EFCDA95}"/>
              </a:ext>
            </a:extLst>
          </p:cNvPr>
          <p:cNvPicPr>
            <a:picLocks noChangeAspect="1"/>
          </p:cNvPicPr>
          <p:nvPr/>
        </p:nvPicPr>
        <p:blipFill rotWithShape="1">
          <a:blip r:embed="rId3">
            <a:alphaModFix/>
          </a:blip>
          <a:srcRect l="28625" r="31428" b="-3"/>
          <a:stretch/>
        </p:blipFill>
        <p:spPr>
          <a:xfrm>
            <a:off x="8069579" y="10"/>
            <a:ext cx="4110228" cy="6857989"/>
          </a:xfrm>
          <a:prstGeom prst="rect">
            <a:avLst/>
          </a:prstGeom>
        </p:spPr>
      </p:pic>
    </p:spTree>
    <p:extLst>
      <p:ext uri="{BB962C8B-B14F-4D97-AF65-F5344CB8AC3E}">
        <p14:creationId xmlns:p14="http://schemas.microsoft.com/office/powerpoint/2010/main" val="40156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0016A5-AADA-B667-DC68-6717973EA15D}"/>
              </a:ext>
            </a:extLst>
          </p:cNvPr>
          <p:cNvSpPr>
            <a:spLocks noGrp="1"/>
          </p:cNvSpPr>
          <p:nvPr>
            <p:ph type="title"/>
          </p:nvPr>
        </p:nvSpPr>
        <p:spPr>
          <a:xfrm>
            <a:off x="838200" y="857250"/>
            <a:ext cx="5257800" cy="5143499"/>
          </a:xfrm>
        </p:spPr>
        <p:txBody>
          <a:bodyPr anchor="ctr">
            <a:normAutofit/>
          </a:bodyPr>
          <a:lstStyle/>
          <a:p>
            <a:r>
              <a:rPr lang="pt-BR" sz="4400">
                <a:gradFill flip="none" rotWithShape="1">
                  <a:gsLst>
                    <a:gs pos="0">
                      <a:schemeClr val="accent5">
                        <a:alpha val="70000"/>
                      </a:schemeClr>
                    </a:gs>
                    <a:gs pos="100000">
                      <a:schemeClr val="accent1">
                        <a:alpha val="70000"/>
                      </a:schemeClr>
                    </a:gs>
                  </a:gsLst>
                  <a:lin ang="0" scaled="1"/>
                  <a:tileRect/>
                </a:gradFill>
                <a:cs typeface="Angsana New"/>
              </a:rPr>
              <a:t>Introdução</a:t>
            </a:r>
            <a:endParaRPr lang="pt-BR" sz="4400" dirty="0">
              <a:gradFill flip="none" rotWithShape="1">
                <a:gsLst>
                  <a:gs pos="0">
                    <a:schemeClr val="accent5">
                      <a:alpha val="70000"/>
                    </a:schemeClr>
                  </a:gs>
                  <a:gs pos="100000">
                    <a:schemeClr val="accent1">
                      <a:alpha val="70000"/>
                    </a:schemeClr>
                  </a:gs>
                </a:gsLst>
                <a:lin ang="0" scaled="1"/>
                <a:tileRect/>
              </a:gradFill>
            </a:endParaRPr>
          </a:p>
        </p:txBody>
      </p:sp>
      <p:sp>
        <p:nvSpPr>
          <p:cNvPr id="3" name="Espaço Reservado para Conteúdo 2">
            <a:extLst>
              <a:ext uri="{FF2B5EF4-FFF2-40B4-BE49-F238E27FC236}">
                <a16:creationId xmlns:a16="http://schemas.microsoft.com/office/drawing/2014/main" id="{3ED0AE9A-5771-1182-6C29-A420C3A7A4D5}"/>
              </a:ext>
            </a:extLst>
          </p:cNvPr>
          <p:cNvSpPr>
            <a:spLocks noGrp="1"/>
          </p:cNvSpPr>
          <p:nvPr>
            <p:ph idx="1"/>
          </p:nvPr>
        </p:nvSpPr>
        <p:spPr>
          <a:xfrm>
            <a:off x="6334124" y="857251"/>
            <a:ext cx="5019675" cy="5143500"/>
          </a:xfrm>
        </p:spPr>
        <p:txBody>
          <a:bodyPr vert="horz" lIns="91440" tIns="45720" rIns="91440" bIns="45720" rtlCol="0" anchor="ctr">
            <a:normAutofit/>
          </a:bodyPr>
          <a:lstStyle/>
          <a:p>
            <a:r>
              <a:rPr lang="pt-BR" sz="1800">
                <a:solidFill>
                  <a:schemeClr val="tx2">
                    <a:alpha val="60000"/>
                  </a:schemeClr>
                </a:solidFill>
                <a:ea typeface="+mn-lt"/>
                <a:cs typeface="+mn-lt"/>
              </a:rPr>
              <a:t>O trabalho tem como foco usar uma base de dados referente a área de Delivery’s e usá-la para criação e formatação de uma modelagem dimensional que possa ser usada em uma ferramenta de BI para criação de um relatório contendo uma síntese dessas informações utilizando algumas visões e trazendo algumas informações cruciais relativas à base. </a:t>
            </a:r>
            <a:endParaRPr lang="pt-BR" sz="1800" dirty="0">
              <a:solidFill>
                <a:schemeClr val="tx2">
                  <a:alpha val="60000"/>
                </a:schemeClr>
              </a:solidFill>
            </a:endParaRPr>
          </a:p>
        </p:txBody>
      </p:sp>
    </p:spTree>
    <p:extLst>
      <p:ext uri="{BB962C8B-B14F-4D97-AF65-F5344CB8AC3E}">
        <p14:creationId xmlns:p14="http://schemas.microsoft.com/office/powerpoint/2010/main" val="389701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9464BE-89B7-3743-D136-2271C3C4493B}"/>
              </a:ext>
            </a:extLst>
          </p:cNvPr>
          <p:cNvSpPr>
            <a:spLocks noGrp="1"/>
          </p:cNvSpPr>
          <p:nvPr>
            <p:ph type="title"/>
          </p:nvPr>
        </p:nvSpPr>
        <p:spPr>
          <a:xfrm>
            <a:off x="838200" y="609600"/>
            <a:ext cx="10515600" cy="2324101"/>
          </a:xfrm>
        </p:spPr>
        <p:txBody>
          <a:bodyPr anchor="ctr">
            <a:normAutofit/>
          </a:bodyPr>
          <a:lstStyle/>
          <a:p>
            <a:pPr algn="ctr"/>
            <a:r>
              <a:rPr lang="pt-BR" sz="4400">
                <a:gradFill flip="none" rotWithShape="1">
                  <a:gsLst>
                    <a:gs pos="0">
                      <a:schemeClr val="accent5">
                        <a:alpha val="70000"/>
                      </a:schemeClr>
                    </a:gs>
                    <a:gs pos="100000">
                      <a:schemeClr val="accent1">
                        <a:alpha val="70000"/>
                      </a:schemeClr>
                    </a:gs>
                  </a:gsLst>
                  <a:lin ang="0" scaled="1"/>
                  <a:tileRect/>
                </a:gradFill>
                <a:cs typeface="Angsana New"/>
              </a:rPr>
              <a:t>Objetivos</a:t>
            </a:r>
          </a:p>
        </p:txBody>
      </p:sp>
      <p:graphicFrame>
        <p:nvGraphicFramePr>
          <p:cNvPr id="5" name="Espaço Reservado para Conteúdo 2">
            <a:extLst>
              <a:ext uri="{FF2B5EF4-FFF2-40B4-BE49-F238E27FC236}">
                <a16:creationId xmlns:a16="http://schemas.microsoft.com/office/drawing/2014/main" id="{F0D53982-80EA-E39E-70AA-C298AF0E9141}"/>
              </a:ext>
            </a:extLst>
          </p:cNvPr>
          <p:cNvGraphicFramePr>
            <a:graphicFrameLocks noGrp="1"/>
          </p:cNvGraphicFramePr>
          <p:nvPr>
            <p:ph idx="1"/>
            <p:extLst>
              <p:ext uri="{D42A27DB-BD31-4B8C-83A1-F6EECF244321}">
                <p14:modId xmlns:p14="http://schemas.microsoft.com/office/powerpoint/2010/main" val="625410395"/>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95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ED7E06-96E6-B824-D8A8-F7D357557259}"/>
              </a:ext>
            </a:extLst>
          </p:cNvPr>
          <p:cNvSpPr>
            <a:spLocks noGrp="1"/>
          </p:cNvSpPr>
          <p:nvPr>
            <p:ph type="title"/>
          </p:nvPr>
        </p:nvSpPr>
        <p:spPr>
          <a:xfrm>
            <a:off x="838201" y="857251"/>
            <a:ext cx="5914937" cy="2076450"/>
          </a:xfrm>
        </p:spPr>
        <p:txBody>
          <a:bodyPr anchor="b">
            <a:normAutofit/>
          </a:bodyPr>
          <a:lstStyle/>
          <a:p>
            <a:r>
              <a:rPr lang="pt-BR" sz="4400">
                <a:gradFill flip="none" rotWithShape="1">
                  <a:gsLst>
                    <a:gs pos="0">
                      <a:schemeClr val="accent5">
                        <a:alpha val="70000"/>
                      </a:schemeClr>
                    </a:gs>
                    <a:gs pos="100000">
                      <a:schemeClr val="accent1">
                        <a:alpha val="70000"/>
                      </a:schemeClr>
                    </a:gs>
                  </a:gsLst>
                  <a:lin ang="0" scaled="1"/>
                  <a:tileRect/>
                </a:gradFill>
                <a:ea typeface="+mj-lt"/>
                <a:cs typeface="Angsana New"/>
              </a:rPr>
              <a:t>Requisitos Funcionais </a:t>
            </a:r>
          </a:p>
        </p:txBody>
      </p:sp>
      <p:sp>
        <p:nvSpPr>
          <p:cNvPr id="3" name="Espaço Reservado para Conteúdo 2">
            <a:extLst>
              <a:ext uri="{FF2B5EF4-FFF2-40B4-BE49-F238E27FC236}">
                <a16:creationId xmlns:a16="http://schemas.microsoft.com/office/drawing/2014/main" id="{81FDD990-A3EE-FB54-1DD7-A72B38F59215}"/>
              </a:ext>
            </a:extLst>
          </p:cNvPr>
          <p:cNvSpPr>
            <a:spLocks noGrp="1"/>
          </p:cNvSpPr>
          <p:nvPr>
            <p:ph idx="1"/>
          </p:nvPr>
        </p:nvSpPr>
        <p:spPr>
          <a:xfrm>
            <a:off x="838200" y="3190875"/>
            <a:ext cx="5914938" cy="2986087"/>
          </a:xfrm>
        </p:spPr>
        <p:txBody>
          <a:bodyPr vert="horz" lIns="91440" tIns="45720" rIns="91440" bIns="45720" rtlCol="0">
            <a:normAutofit/>
          </a:bodyPr>
          <a:lstStyle/>
          <a:p>
            <a:r>
              <a:rPr lang="pt-BR" sz="2000">
                <a:solidFill>
                  <a:schemeClr val="tx2">
                    <a:alpha val="60000"/>
                  </a:schemeClr>
                </a:solidFill>
                <a:ea typeface="+mn-lt"/>
                <a:cs typeface="+mn-lt"/>
              </a:rPr>
              <a:t>Nossos requisitos contam como obedecer às regras das modelagens dimensionais estudadas, criar o relatório seguindo como premissa os principais gráficos utilizados em sala que possam nos trazer as informações de forma mais transparente, dentre outros.</a:t>
            </a:r>
            <a:endParaRPr lang="pt-BR" sz="2000">
              <a:solidFill>
                <a:schemeClr val="tx2">
                  <a:alpha val="60000"/>
                </a:schemeClr>
              </a:solidFill>
            </a:endParaRPr>
          </a:p>
        </p:txBody>
      </p:sp>
      <p:pic>
        <p:nvPicPr>
          <p:cNvPr id="5" name="Picture 4">
            <a:extLst>
              <a:ext uri="{FF2B5EF4-FFF2-40B4-BE49-F238E27FC236}">
                <a16:creationId xmlns:a16="http://schemas.microsoft.com/office/drawing/2014/main" id="{774F97B4-7C6D-13A3-002F-47CAF87FA86C}"/>
              </a:ext>
            </a:extLst>
          </p:cNvPr>
          <p:cNvPicPr>
            <a:picLocks noChangeAspect="1"/>
          </p:cNvPicPr>
          <p:nvPr/>
        </p:nvPicPr>
        <p:blipFill rotWithShape="1">
          <a:blip r:embed="rId2"/>
          <a:srcRect l="27594" r="34325" b="6250"/>
          <a:stretch/>
        </p:blipFill>
        <p:spPr>
          <a:xfrm>
            <a:off x="7236476" y="1"/>
            <a:ext cx="4952475" cy="6858000"/>
          </a:xfrm>
          <a:prstGeom prst="rect">
            <a:avLst/>
          </a:prstGeom>
        </p:spPr>
      </p:pic>
    </p:spTree>
    <p:extLst>
      <p:ext uri="{BB962C8B-B14F-4D97-AF65-F5344CB8AC3E}">
        <p14:creationId xmlns:p14="http://schemas.microsoft.com/office/powerpoint/2010/main" val="31012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66C0FE-3518-A4F0-D6FB-3D963DBC95D8}"/>
              </a:ext>
            </a:extLst>
          </p:cNvPr>
          <p:cNvSpPr>
            <a:spLocks noGrp="1"/>
          </p:cNvSpPr>
          <p:nvPr>
            <p:ph type="title"/>
          </p:nvPr>
        </p:nvSpPr>
        <p:spPr>
          <a:xfrm>
            <a:off x="838200" y="857251"/>
            <a:ext cx="10515600" cy="2076450"/>
          </a:xfrm>
        </p:spPr>
        <p:txBody>
          <a:bodyPr anchor="b">
            <a:normAutofit/>
          </a:bodyPr>
          <a:lstStyle/>
          <a:p>
            <a:r>
              <a:rPr lang="pt-BR" sz="4400">
                <a:gradFill flip="none" rotWithShape="1">
                  <a:gsLst>
                    <a:gs pos="0">
                      <a:schemeClr val="accent5">
                        <a:alpha val="70000"/>
                      </a:schemeClr>
                    </a:gs>
                    <a:gs pos="100000">
                      <a:schemeClr val="accent1">
                        <a:alpha val="70000"/>
                      </a:schemeClr>
                    </a:gs>
                  </a:gsLst>
                  <a:lin ang="0" scaled="1"/>
                  <a:tileRect/>
                </a:gradFill>
                <a:ea typeface="+mj-lt"/>
                <a:cs typeface="+mj-lt"/>
              </a:rPr>
              <a:t>O que queremos avaliar? (métricas) </a:t>
            </a:r>
            <a:endParaRPr lang="pt-BR" sz="4400">
              <a:gradFill flip="none" rotWithShape="1">
                <a:gsLst>
                  <a:gs pos="0">
                    <a:schemeClr val="accent5">
                      <a:alpha val="70000"/>
                    </a:schemeClr>
                  </a:gs>
                  <a:gs pos="100000">
                    <a:schemeClr val="accent1">
                      <a:alpha val="70000"/>
                    </a:schemeClr>
                  </a:gs>
                </a:gsLst>
                <a:lin ang="0" scaled="1"/>
                <a:tileRect/>
              </a:gradFill>
            </a:endParaRPr>
          </a:p>
        </p:txBody>
      </p:sp>
      <p:sp>
        <p:nvSpPr>
          <p:cNvPr id="3" name="Espaço Reservado para Conteúdo 2">
            <a:extLst>
              <a:ext uri="{FF2B5EF4-FFF2-40B4-BE49-F238E27FC236}">
                <a16:creationId xmlns:a16="http://schemas.microsoft.com/office/drawing/2014/main" id="{9B99C1D4-66AF-862B-5FBB-1E9FD3727D15}"/>
              </a:ext>
            </a:extLst>
          </p:cNvPr>
          <p:cNvSpPr>
            <a:spLocks noGrp="1"/>
          </p:cNvSpPr>
          <p:nvPr>
            <p:ph idx="1"/>
          </p:nvPr>
        </p:nvSpPr>
        <p:spPr>
          <a:xfrm>
            <a:off x="838199" y="3190875"/>
            <a:ext cx="8467725" cy="2986087"/>
          </a:xfrm>
        </p:spPr>
        <p:txBody>
          <a:bodyPr vert="horz" lIns="91440" tIns="45720" rIns="91440" bIns="45720" rtlCol="0">
            <a:normAutofit/>
          </a:bodyPr>
          <a:lstStyle/>
          <a:p>
            <a:r>
              <a:rPr lang="pt-BR" sz="1800">
                <a:solidFill>
                  <a:schemeClr val="tx2">
                    <a:alpha val="60000"/>
                  </a:schemeClr>
                </a:solidFill>
                <a:ea typeface="+mn-lt"/>
                <a:cs typeface="+mn-lt"/>
              </a:rPr>
              <a:t>Neste tópico, buscamos avaliar os pedidos de alimentos e mercadorias realizadas no Brasil no ano de 2021, considerando métricas desde a quantidade de pedido por estado e região, tipo de canal da venda e formas de pagamento, além da dinâmica de entrega e dentro de cada uma das métricas explorar um tipo de gráfico específico, no qual detalhamos no próximo tópico. </a:t>
            </a:r>
            <a:endParaRPr lang="pt-BR" sz="1800">
              <a:solidFill>
                <a:schemeClr val="tx2">
                  <a:alpha val="60000"/>
                </a:schemeClr>
              </a:solidFill>
            </a:endParaRPr>
          </a:p>
        </p:txBody>
      </p:sp>
    </p:spTree>
    <p:extLst>
      <p:ext uri="{BB962C8B-B14F-4D97-AF65-F5344CB8AC3E}">
        <p14:creationId xmlns:p14="http://schemas.microsoft.com/office/powerpoint/2010/main" val="140832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5B60F2-8331-6A8A-FFEE-A1DEA5873ABF}"/>
              </a:ext>
            </a:extLst>
          </p:cNvPr>
          <p:cNvSpPr>
            <a:spLocks noGrp="1"/>
          </p:cNvSpPr>
          <p:nvPr>
            <p:ph type="title"/>
          </p:nvPr>
        </p:nvSpPr>
        <p:spPr>
          <a:xfrm>
            <a:off x="838200" y="609600"/>
            <a:ext cx="10515600" cy="2324101"/>
          </a:xfrm>
        </p:spPr>
        <p:txBody>
          <a:bodyPr anchor="ctr">
            <a:normAutofit/>
          </a:bodyPr>
          <a:lstStyle/>
          <a:p>
            <a:pPr algn="ctr"/>
            <a:r>
              <a:rPr lang="pt-BR" sz="4400">
                <a:gradFill flip="none" rotWithShape="1">
                  <a:gsLst>
                    <a:gs pos="0">
                      <a:schemeClr val="accent5">
                        <a:alpha val="70000"/>
                      </a:schemeClr>
                    </a:gs>
                    <a:gs pos="100000">
                      <a:schemeClr val="accent1">
                        <a:alpha val="70000"/>
                      </a:schemeClr>
                    </a:gs>
                  </a:gsLst>
                  <a:lin ang="0" scaled="1"/>
                  <a:tileRect/>
                </a:gradFill>
                <a:ea typeface="+mj-lt"/>
                <a:cs typeface="+mj-lt"/>
              </a:rPr>
              <a:t>3.2 Como queremos avaliar? (métricas) </a:t>
            </a:r>
          </a:p>
        </p:txBody>
      </p:sp>
      <p:graphicFrame>
        <p:nvGraphicFramePr>
          <p:cNvPr id="5" name="Espaço Reservado para Conteúdo 2">
            <a:extLst>
              <a:ext uri="{FF2B5EF4-FFF2-40B4-BE49-F238E27FC236}">
                <a16:creationId xmlns:a16="http://schemas.microsoft.com/office/drawing/2014/main" id="{50E39E66-CBE2-F7A7-5F10-AD9CF058E3D0}"/>
              </a:ext>
            </a:extLst>
          </p:cNvPr>
          <p:cNvGraphicFramePr>
            <a:graphicFrameLocks noGrp="1"/>
          </p:cNvGraphicFramePr>
          <p:nvPr>
            <p:ph idx="1"/>
            <p:extLst>
              <p:ext uri="{D42A27DB-BD31-4B8C-83A1-F6EECF244321}">
                <p14:modId xmlns:p14="http://schemas.microsoft.com/office/powerpoint/2010/main" val="178792097"/>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3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02BDA4-C415-FB3F-8850-37A99B83A4DD}"/>
              </a:ext>
            </a:extLst>
          </p:cNvPr>
          <p:cNvSpPr>
            <a:spLocks noGrp="1"/>
          </p:cNvSpPr>
          <p:nvPr>
            <p:ph type="title"/>
          </p:nvPr>
        </p:nvSpPr>
        <p:spPr>
          <a:xfrm>
            <a:off x="838201" y="857251"/>
            <a:ext cx="5914937" cy="2076450"/>
          </a:xfrm>
        </p:spPr>
        <p:txBody>
          <a:bodyPr anchor="b">
            <a:normAutofit/>
          </a:bodyPr>
          <a:lstStyle/>
          <a:p>
            <a:r>
              <a:rPr lang="pt-BR" sz="4400">
                <a:gradFill flip="none" rotWithShape="1">
                  <a:gsLst>
                    <a:gs pos="0">
                      <a:schemeClr val="accent5">
                        <a:alpha val="70000"/>
                      </a:schemeClr>
                    </a:gs>
                    <a:gs pos="100000">
                      <a:schemeClr val="accent1">
                        <a:alpha val="70000"/>
                      </a:schemeClr>
                    </a:gs>
                  </a:gsLst>
                  <a:lin ang="0" scaled="1"/>
                  <a:tileRect/>
                </a:gradFill>
                <a:ea typeface="+mj-lt"/>
                <a:cs typeface="+mj-lt"/>
              </a:rPr>
              <a:t>3.3 Como vamos sumarizar as informações? </a:t>
            </a:r>
            <a:endParaRPr lang="pt-BR" sz="4400">
              <a:gradFill flip="none" rotWithShape="1">
                <a:gsLst>
                  <a:gs pos="0">
                    <a:schemeClr val="accent5">
                      <a:alpha val="70000"/>
                    </a:schemeClr>
                  </a:gs>
                  <a:gs pos="100000">
                    <a:schemeClr val="accent1">
                      <a:alpha val="70000"/>
                    </a:schemeClr>
                  </a:gs>
                </a:gsLst>
                <a:lin ang="0" scaled="1"/>
                <a:tileRect/>
              </a:gradFill>
            </a:endParaRPr>
          </a:p>
        </p:txBody>
      </p:sp>
      <p:sp>
        <p:nvSpPr>
          <p:cNvPr id="3" name="Espaço Reservado para Conteúdo 2">
            <a:extLst>
              <a:ext uri="{FF2B5EF4-FFF2-40B4-BE49-F238E27FC236}">
                <a16:creationId xmlns:a16="http://schemas.microsoft.com/office/drawing/2014/main" id="{646651A8-AF1D-97FD-9457-091A2EDE0C91}"/>
              </a:ext>
            </a:extLst>
          </p:cNvPr>
          <p:cNvSpPr>
            <a:spLocks noGrp="1"/>
          </p:cNvSpPr>
          <p:nvPr>
            <p:ph idx="1"/>
          </p:nvPr>
        </p:nvSpPr>
        <p:spPr>
          <a:xfrm>
            <a:off x="838200" y="3190875"/>
            <a:ext cx="5914938" cy="2986087"/>
          </a:xfrm>
        </p:spPr>
        <p:txBody>
          <a:bodyPr vert="horz" lIns="91440" tIns="45720" rIns="91440" bIns="45720" rtlCol="0">
            <a:normAutofit/>
          </a:bodyPr>
          <a:lstStyle/>
          <a:p>
            <a:r>
              <a:rPr lang="pt-BR" sz="2000">
                <a:solidFill>
                  <a:schemeClr val="tx2">
                    <a:alpha val="60000"/>
                  </a:schemeClr>
                </a:solidFill>
                <a:ea typeface="+mn-lt"/>
                <a:cs typeface="+mn-lt"/>
              </a:rPr>
              <a:t>A sumarização foi utilizada em através das medidas e colunas calculadas no relatório pra somar as informações de quantidade de produto, canais de venda, regiões e formas de pagamento. </a:t>
            </a:r>
            <a:endParaRPr lang="pt-BR" sz="2000">
              <a:solidFill>
                <a:schemeClr val="tx2">
                  <a:alpha val="60000"/>
                </a:schemeClr>
              </a:solidFill>
            </a:endParaRPr>
          </a:p>
        </p:txBody>
      </p:sp>
      <p:pic>
        <p:nvPicPr>
          <p:cNvPr id="5" name="Picture 4" descr="Números da bolsa de valores">
            <a:extLst>
              <a:ext uri="{FF2B5EF4-FFF2-40B4-BE49-F238E27FC236}">
                <a16:creationId xmlns:a16="http://schemas.microsoft.com/office/drawing/2014/main" id="{EDB5021B-491E-B126-7484-4280CA0A7FB6}"/>
              </a:ext>
            </a:extLst>
          </p:cNvPr>
          <p:cNvPicPr>
            <a:picLocks noChangeAspect="1"/>
          </p:cNvPicPr>
          <p:nvPr/>
        </p:nvPicPr>
        <p:blipFill rotWithShape="1">
          <a:blip r:embed="rId2"/>
          <a:srcRect l="32457" r="19410" b="-3"/>
          <a:stretch/>
        </p:blipFill>
        <p:spPr>
          <a:xfrm>
            <a:off x="7236476" y="1"/>
            <a:ext cx="4952475" cy="6858000"/>
          </a:xfrm>
          <a:prstGeom prst="rect">
            <a:avLst/>
          </a:prstGeom>
        </p:spPr>
      </p:pic>
    </p:spTree>
    <p:extLst>
      <p:ext uri="{BB962C8B-B14F-4D97-AF65-F5344CB8AC3E}">
        <p14:creationId xmlns:p14="http://schemas.microsoft.com/office/powerpoint/2010/main" val="14515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87FCE1-231D-B118-08ED-3EDFC8EBA31B}"/>
              </a:ext>
            </a:extLst>
          </p:cNvPr>
          <p:cNvSpPr>
            <a:spLocks noGrp="1"/>
          </p:cNvSpPr>
          <p:nvPr>
            <p:ph type="title"/>
          </p:nvPr>
        </p:nvSpPr>
        <p:spPr>
          <a:xfrm>
            <a:off x="838201" y="857251"/>
            <a:ext cx="5914937" cy="2076450"/>
          </a:xfrm>
        </p:spPr>
        <p:txBody>
          <a:bodyPr anchor="b">
            <a:normAutofit/>
          </a:bodyPr>
          <a:lstStyle/>
          <a:p>
            <a:r>
              <a:rPr lang="pt-BR" sz="4400">
                <a:gradFill flip="none" rotWithShape="1">
                  <a:gsLst>
                    <a:gs pos="0">
                      <a:schemeClr val="accent5">
                        <a:alpha val="70000"/>
                      </a:schemeClr>
                    </a:gs>
                    <a:gs pos="100000">
                      <a:schemeClr val="accent1">
                        <a:alpha val="70000"/>
                      </a:schemeClr>
                    </a:gs>
                  </a:gsLst>
                  <a:lin ang="0" scaled="1"/>
                  <a:tileRect/>
                </a:gradFill>
                <a:ea typeface="+mj-lt"/>
                <a:cs typeface="+mj-lt"/>
              </a:rPr>
              <a:t>3.4 Como vamos agregar as informações? </a:t>
            </a:r>
            <a:endParaRPr lang="pt-BR" sz="4400">
              <a:gradFill flip="none" rotWithShape="1">
                <a:gsLst>
                  <a:gs pos="0">
                    <a:schemeClr val="accent5">
                      <a:alpha val="70000"/>
                    </a:schemeClr>
                  </a:gs>
                  <a:gs pos="100000">
                    <a:schemeClr val="accent1">
                      <a:alpha val="70000"/>
                    </a:schemeClr>
                  </a:gs>
                </a:gsLst>
                <a:lin ang="0" scaled="1"/>
                <a:tileRect/>
              </a:gradFill>
            </a:endParaRPr>
          </a:p>
        </p:txBody>
      </p:sp>
      <p:sp>
        <p:nvSpPr>
          <p:cNvPr id="3" name="Espaço Reservado para Conteúdo 2">
            <a:extLst>
              <a:ext uri="{FF2B5EF4-FFF2-40B4-BE49-F238E27FC236}">
                <a16:creationId xmlns:a16="http://schemas.microsoft.com/office/drawing/2014/main" id="{0D7076FC-740A-23BF-33C7-C5887A1A6609}"/>
              </a:ext>
            </a:extLst>
          </p:cNvPr>
          <p:cNvSpPr>
            <a:spLocks noGrp="1"/>
          </p:cNvSpPr>
          <p:nvPr>
            <p:ph idx="1"/>
          </p:nvPr>
        </p:nvSpPr>
        <p:spPr>
          <a:xfrm>
            <a:off x="838200" y="3190875"/>
            <a:ext cx="5914938" cy="2986087"/>
          </a:xfrm>
        </p:spPr>
        <p:txBody>
          <a:bodyPr vert="horz" lIns="91440" tIns="45720" rIns="91440" bIns="45720" rtlCol="0">
            <a:normAutofit/>
          </a:bodyPr>
          <a:lstStyle/>
          <a:p>
            <a:pPr>
              <a:lnSpc>
                <a:spcPct val="100000"/>
              </a:lnSpc>
            </a:pPr>
            <a:r>
              <a:rPr lang="pt-BR" sz="1400">
                <a:solidFill>
                  <a:schemeClr val="tx2">
                    <a:alpha val="60000"/>
                  </a:schemeClr>
                </a:solidFill>
                <a:ea typeface="+mn-lt"/>
                <a:cs typeface="+mn-lt"/>
              </a:rPr>
              <a:t>Cada gráfico possui um agrupamento de informações de acordo com a sua finalidade, para melhor entendimento, abaixo segue exemplo destes agrupamentos por gráficos: </a:t>
            </a:r>
          </a:p>
          <a:p>
            <a:pPr lvl="1">
              <a:lnSpc>
                <a:spcPct val="100000"/>
              </a:lnSpc>
              <a:buClr>
                <a:srgbClr val="E4E8EE"/>
              </a:buClr>
            </a:pPr>
            <a:r>
              <a:rPr lang="pt-BR" sz="1400">
                <a:solidFill>
                  <a:schemeClr val="tx2">
                    <a:alpha val="60000"/>
                  </a:schemeClr>
                </a:solidFill>
                <a:ea typeface="+mn-lt"/>
                <a:cs typeface="+mn-lt"/>
              </a:rPr>
              <a:t>Quantidade de pedidos por canal, motorista e status do pagamento </a:t>
            </a:r>
          </a:p>
          <a:p>
            <a:pPr lvl="1">
              <a:lnSpc>
                <a:spcPct val="100000"/>
              </a:lnSpc>
              <a:buClr>
                <a:srgbClr val="E4E8EE"/>
              </a:buClr>
            </a:pPr>
            <a:r>
              <a:rPr lang="pt-BR" sz="1400">
                <a:solidFill>
                  <a:schemeClr val="tx2">
                    <a:alpha val="60000"/>
                  </a:schemeClr>
                </a:solidFill>
                <a:ea typeface="+mn-lt"/>
                <a:cs typeface="+mn-lt"/>
              </a:rPr>
              <a:t>Quantidade de pedidos por canal </a:t>
            </a:r>
          </a:p>
          <a:p>
            <a:pPr lvl="1">
              <a:lnSpc>
                <a:spcPct val="100000"/>
              </a:lnSpc>
              <a:buClr>
                <a:srgbClr val="E4E8EE"/>
              </a:buClr>
            </a:pPr>
            <a:r>
              <a:rPr lang="pt-BR" sz="1400">
                <a:solidFill>
                  <a:schemeClr val="tx2">
                    <a:alpha val="60000"/>
                  </a:schemeClr>
                </a:solidFill>
                <a:ea typeface="+mn-lt"/>
                <a:cs typeface="+mn-lt"/>
              </a:rPr>
              <a:t>Pedidos por tipo de pagamento </a:t>
            </a:r>
          </a:p>
          <a:p>
            <a:pPr lvl="1">
              <a:lnSpc>
                <a:spcPct val="100000"/>
              </a:lnSpc>
              <a:buClr>
                <a:srgbClr val="E4E8EE"/>
              </a:buClr>
            </a:pPr>
            <a:r>
              <a:rPr lang="pt-BR" sz="1400">
                <a:solidFill>
                  <a:schemeClr val="tx2">
                    <a:alpha val="60000"/>
                  </a:schemeClr>
                </a:solidFill>
                <a:ea typeface="+mn-lt"/>
                <a:cs typeface="+mn-lt"/>
              </a:rPr>
              <a:t>Quantidade de pedidos por status </a:t>
            </a:r>
          </a:p>
          <a:p>
            <a:pPr lvl="1">
              <a:lnSpc>
                <a:spcPct val="100000"/>
              </a:lnSpc>
              <a:buClr>
                <a:srgbClr val="E4E8EE"/>
              </a:buClr>
            </a:pPr>
            <a:r>
              <a:rPr lang="pt-BR" sz="1400">
                <a:solidFill>
                  <a:schemeClr val="tx2">
                    <a:alpha val="60000"/>
                  </a:schemeClr>
                </a:solidFill>
                <a:ea typeface="+mn-lt"/>
                <a:cs typeface="+mn-lt"/>
              </a:rPr>
              <a:t>Quantidade de pedidos por estado </a:t>
            </a:r>
          </a:p>
          <a:p>
            <a:pPr lvl="1">
              <a:lnSpc>
                <a:spcPct val="100000"/>
              </a:lnSpc>
              <a:buClr>
                <a:srgbClr val="E4E8EE"/>
              </a:buClr>
            </a:pPr>
            <a:r>
              <a:rPr lang="pt-BR" sz="1400">
                <a:solidFill>
                  <a:schemeClr val="tx2">
                    <a:alpha val="60000"/>
                  </a:schemeClr>
                </a:solidFill>
                <a:ea typeface="+mn-lt"/>
                <a:cs typeface="+mn-lt"/>
              </a:rPr>
              <a:t>Quantidade de pedidos por região </a:t>
            </a:r>
          </a:p>
          <a:p>
            <a:pPr lvl="1">
              <a:lnSpc>
                <a:spcPct val="100000"/>
              </a:lnSpc>
              <a:buClr>
                <a:srgbClr val="E4E8EE"/>
              </a:buClr>
            </a:pPr>
            <a:endParaRPr lang="pt-BR" sz="1400">
              <a:solidFill>
                <a:schemeClr val="tx2">
                  <a:alpha val="60000"/>
                </a:schemeClr>
              </a:solidFill>
              <a:ea typeface="+mn-lt"/>
              <a:cs typeface="+mn-lt"/>
            </a:endParaRPr>
          </a:p>
        </p:txBody>
      </p:sp>
      <p:pic>
        <p:nvPicPr>
          <p:cNvPr id="5" name="Picture 4" descr="Lupa mostrando declínio de desempenho">
            <a:extLst>
              <a:ext uri="{FF2B5EF4-FFF2-40B4-BE49-F238E27FC236}">
                <a16:creationId xmlns:a16="http://schemas.microsoft.com/office/drawing/2014/main" id="{8DFE014A-53DA-FE7D-B02C-5A4B3FD1573B}"/>
              </a:ext>
            </a:extLst>
          </p:cNvPr>
          <p:cNvPicPr>
            <a:picLocks noChangeAspect="1"/>
          </p:cNvPicPr>
          <p:nvPr/>
        </p:nvPicPr>
        <p:blipFill rotWithShape="1">
          <a:blip r:embed="rId2"/>
          <a:srcRect l="27904" r="23964" b="-3"/>
          <a:stretch/>
        </p:blipFill>
        <p:spPr>
          <a:xfrm>
            <a:off x="7236476" y="1"/>
            <a:ext cx="4952475" cy="6858000"/>
          </a:xfrm>
          <a:prstGeom prst="rect">
            <a:avLst/>
          </a:prstGeom>
        </p:spPr>
      </p:pic>
    </p:spTree>
    <p:extLst>
      <p:ext uri="{BB962C8B-B14F-4D97-AF65-F5344CB8AC3E}">
        <p14:creationId xmlns:p14="http://schemas.microsoft.com/office/powerpoint/2010/main" val="402122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3A9390-9322-8F5F-DC51-4181459FA752}"/>
              </a:ext>
            </a:extLst>
          </p:cNvPr>
          <p:cNvSpPr>
            <a:spLocks noGrp="1"/>
          </p:cNvSpPr>
          <p:nvPr>
            <p:ph type="title"/>
          </p:nvPr>
        </p:nvSpPr>
        <p:spPr>
          <a:xfrm>
            <a:off x="838201" y="857251"/>
            <a:ext cx="4362973" cy="2076450"/>
          </a:xfrm>
        </p:spPr>
        <p:txBody>
          <a:bodyPr anchor="b">
            <a:normAutofit/>
          </a:bodyPr>
          <a:lstStyle/>
          <a:p>
            <a:r>
              <a:rPr lang="pt-BR" sz="4400">
                <a:gradFill flip="none" rotWithShape="1">
                  <a:gsLst>
                    <a:gs pos="0">
                      <a:schemeClr val="accent5">
                        <a:alpha val="70000"/>
                      </a:schemeClr>
                    </a:gs>
                    <a:gs pos="100000">
                      <a:schemeClr val="accent1">
                        <a:alpha val="70000"/>
                      </a:schemeClr>
                    </a:gs>
                  </a:gsLst>
                  <a:lin ang="0" scaled="1"/>
                  <a:tileRect/>
                </a:gradFill>
                <a:ea typeface="+mj-lt"/>
                <a:cs typeface="+mj-lt"/>
              </a:rPr>
              <a:t>4. Modelagem </a:t>
            </a:r>
            <a:endParaRPr lang="pt-BR" sz="4400">
              <a:gradFill flip="none" rotWithShape="1">
                <a:gsLst>
                  <a:gs pos="0">
                    <a:schemeClr val="accent5">
                      <a:alpha val="70000"/>
                    </a:schemeClr>
                  </a:gs>
                  <a:gs pos="100000">
                    <a:schemeClr val="accent1">
                      <a:alpha val="70000"/>
                    </a:schemeClr>
                  </a:gs>
                </a:gsLst>
                <a:lin ang="0" scaled="1"/>
                <a:tileRect/>
              </a:gradFill>
            </a:endParaRPr>
          </a:p>
        </p:txBody>
      </p:sp>
      <p:sp>
        <p:nvSpPr>
          <p:cNvPr id="3" name="Espaço Reservado para Conteúdo 2">
            <a:extLst>
              <a:ext uri="{FF2B5EF4-FFF2-40B4-BE49-F238E27FC236}">
                <a16:creationId xmlns:a16="http://schemas.microsoft.com/office/drawing/2014/main" id="{8699128B-5881-9B60-8092-996994857818}"/>
              </a:ext>
            </a:extLst>
          </p:cNvPr>
          <p:cNvSpPr>
            <a:spLocks noGrp="1"/>
          </p:cNvSpPr>
          <p:nvPr>
            <p:ph idx="1"/>
          </p:nvPr>
        </p:nvSpPr>
        <p:spPr>
          <a:xfrm>
            <a:off x="838200" y="3190875"/>
            <a:ext cx="4362974" cy="2986087"/>
          </a:xfrm>
        </p:spPr>
        <p:txBody>
          <a:bodyPr vert="horz" lIns="91440" tIns="45720" rIns="91440" bIns="45720" rtlCol="0">
            <a:normAutofit/>
          </a:bodyPr>
          <a:lstStyle/>
          <a:p>
            <a:pPr>
              <a:lnSpc>
                <a:spcPct val="100000"/>
              </a:lnSpc>
            </a:pPr>
            <a:r>
              <a:rPr lang="pt-BR" sz="1700">
                <a:solidFill>
                  <a:schemeClr val="tx2">
                    <a:alpha val="60000"/>
                  </a:schemeClr>
                </a:solidFill>
                <a:ea typeface="+mn-lt"/>
                <a:cs typeface="+mn-lt"/>
              </a:rPr>
              <a:t>A modelagem utilizada foi Snow Flake pois esse modelo permite que os dados de pedidos e entregues sejam demonstrados agrupados por uma tabela fato denominada orders onde suas chaves principais se encontram presentes em outras que carregam informações complementares.</a:t>
            </a:r>
          </a:p>
          <a:p>
            <a:pPr>
              <a:lnSpc>
                <a:spcPct val="100000"/>
              </a:lnSpc>
              <a:buClr>
                <a:srgbClr val="E4E8EE"/>
              </a:buClr>
            </a:pPr>
            <a:endParaRPr lang="pt-BR" sz="1700">
              <a:solidFill>
                <a:schemeClr val="tx2">
                  <a:alpha val="60000"/>
                </a:schemeClr>
              </a:solidFill>
            </a:endParaRPr>
          </a:p>
        </p:txBody>
      </p:sp>
      <p:pic>
        <p:nvPicPr>
          <p:cNvPr id="4" name="Imagem 4" descr="Diagrama&#10;&#10;Descrição gerada automaticamente">
            <a:extLst>
              <a:ext uri="{FF2B5EF4-FFF2-40B4-BE49-F238E27FC236}">
                <a16:creationId xmlns:a16="http://schemas.microsoft.com/office/drawing/2014/main" id="{60A4AAC5-513B-E551-7256-16591F968EFC}"/>
              </a:ext>
            </a:extLst>
          </p:cNvPr>
          <p:cNvPicPr>
            <a:picLocks noChangeAspect="1"/>
          </p:cNvPicPr>
          <p:nvPr/>
        </p:nvPicPr>
        <p:blipFill>
          <a:blip r:embed="rId2">
            <a:alphaModFix amt="90000"/>
          </a:blip>
          <a:stretch>
            <a:fillRect/>
          </a:stretch>
        </p:blipFill>
        <p:spPr>
          <a:xfrm>
            <a:off x="6039374" y="1684763"/>
            <a:ext cx="5663269" cy="3482910"/>
          </a:xfrm>
          <a:prstGeom prst="rect">
            <a:avLst/>
          </a:prstGeom>
        </p:spPr>
      </p:pic>
    </p:spTree>
    <p:extLst>
      <p:ext uri="{BB962C8B-B14F-4D97-AF65-F5344CB8AC3E}">
        <p14:creationId xmlns:p14="http://schemas.microsoft.com/office/powerpoint/2010/main" val="824459227"/>
      </p:ext>
    </p:extLst>
  </p:cSld>
  <p:clrMapOvr>
    <a:masterClrMapping/>
  </p:clrMapOvr>
</p:sld>
</file>

<file path=ppt/theme/theme1.xml><?xml version="1.0" encoding="utf-8"?>
<a:theme xmlns:a="http://schemas.openxmlformats.org/drawingml/2006/main" name="Luminou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0</TotalTime>
  <Words>1</Words>
  <Application>Microsoft Office PowerPoint</Application>
  <PresentationFormat>Widescreen</PresentationFormat>
  <Paragraphs>1</Paragraphs>
  <Slides>9</Slides>
  <Notes>1</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LuminousVTI</vt:lpstr>
      <vt:lpstr>BUSINESS INTELLINGENCE DELIVERY</vt:lpstr>
      <vt:lpstr>Introdução</vt:lpstr>
      <vt:lpstr>Objetivos</vt:lpstr>
      <vt:lpstr>Requisitos Funcionais </vt:lpstr>
      <vt:lpstr>O que queremos avaliar? (métricas) </vt:lpstr>
      <vt:lpstr>3.2 Como queremos avaliar? (métricas) </vt:lpstr>
      <vt:lpstr>3.3 Como vamos sumarizar as informações? </vt:lpstr>
      <vt:lpstr>3.4 Como vamos agregar as informações? </vt:lpstr>
      <vt:lpstr>4. Modelagem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75</cp:revision>
  <dcterms:created xsi:type="dcterms:W3CDTF">2022-12-12T18:06:05Z</dcterms:created>
  <dcterms:modified xsi:type="dcterms:W3CDTF">2022-12-12T21:44:34Z</dcterms:modified>
</cp:coreProperties>
</file>