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5" r:id="rId3"/>
    <p:sldId id="286" r:id="rId4"/>
    <p:sldId id="277" r:id="rId5"/>
    <p:sldId id="279" r:id="rId6"/>
    <p:sldId id="280" r:id="rId7"/>
    <p:sldId id="287" r:id="rId8"/>
    <p:sldId id="281" r:id="rId9"/>
    <p:sldId id="282" r:id="rId10"/>
    <p:sldId id="291" r:id="rId11"/>
    <p:sldId id="292" r:id="rId12"/>
    <p:sldId id="293" r:id="rId13"/>
    <p:sldId id="294" r:id="rId14"/>
    <p:sldId id="296" r:id="rId15"/>
    <p:sldId id="295" r:id="rId16"/>
    <p:sldId id="297" r:id="rId17"/>
    <p:sldId id="284" r:id="rId18"/>
    <p:sldId id="289" r:id="rId19"/>
    <p:sldId id="299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67071" autoAdjust="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8A56C-B7DC-4B0B-A28E-64830014DEA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89E9D-53EF-4B68-80FA-0082D8AB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89E9D-53EF-4B68-80FA-0082D8AB90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B79C-9BEE-4788-8A40-105E29A8A87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7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Hands-on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8000" b="1" dirty="0" smtClean="0"/>
              <a:t>JavaScript</a:t>
            </a:r>
            <a:endParaRPr lang="en-US" sz="6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introductory workshop on getting the most out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 – Loose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“Loose” operations</a:t>
            </a:r>
          </a:p>
          <a:p>
            <a:pPr lvl="1"/>
            <a:r>
              <a:rPr lang="en-US" dirty="0" smtClean="0"/>
              <a:t>Primitives</a:t>
            </a:r>
          </a:p>
          <a:p>
            <a:pPr lvl="1"/>
            <a:r>
              <a:rPr lang="en-US" dirty="0" err="1" smtClean="0"/>
              <a:t>Typeof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</a:p>
          <a:p>
            <a:pPr lvl="1"/>
            <a:r>
              <a:rPr lang="en-US" dirty="0" err="1" smtClean="0"/>
              <a:t>Truthy</a:t>
            </a:r>
            <a:r>
              <a:rPr lang="en-US" dirty="0" smtClean="0"/>
              <a:t>/</a:t>
            </a:r>
            <a:r>
              <a:rPr lang="en-US" dirty="0" err="1" smtClean="0"/>
              <a:t>Falsy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concat</a:t>
            </a:r>
            <a:r>
              <a:rPr lang="en-US" dirty="0" smtClean="0"/>
              <a:t> vs forced to number</a:t>
            </a:r>
          </a:p>
          <a:p>
            <a:pPr lvl="1"/>
            <a:r>
              <a:rPr lang="en-US" dirty="0" smtClean="0"/>
              <a:t>Ternary assignment</a:t>
            </a:r>
          </a:p>
          <a:p>
            <a:pPr lvl="1"/>
            <a:r>
              <a:rPr lang="en-US" dirty="0" smtClean="0"/>
              <a:t>Automatic global assignment (and show global abatement)</a:t>
            </a:r>
          </a:p>
          <a:p>
            <a:pPr lvl="1"/>
            <a:r>
              <a:rPr lang="en-US" dirty="0" smtClean="0"/>
              <a:t>ASI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63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 – Dynamic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objects and their usage</a:t>
            </a:r>
          </a:p>
          <a:p>
            <a:pPr lvl="1"/>
            <a:r>
              <a:rPr lang="en-US" dirty="0"/>
              <a:t>Primitives vs objects as reference</a:t>
            </a:r>
          </a:p>
          <a:p>
            <a:pPr lvl="1"/>
            <a:r>
              <a:rPr lang="en-US" dirty="0"/>
              <a:t>. or [] retrieval notation</a:t>
            </a:r>
          </a:p>
          <a:p>
            <a:pPr lvl="1"/>
            <a:r>
              <a:rPr lang="en-US" dirty="0"/>
              <a:t>Augmentation 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/>
              <a:t>Object </a:t>
            </a:r>
            <a:r>
              <a:rPr lang="en-US" dirty="0" smtClean="0"/>
              <a:t>looping (</a:t>
            </a:r>
            <a:r>
              <a:rPr lang="en-US" dirty="0" err="1" smtClean="0"/>
              <a:t>obj</a:t>
            </a:r>
            <a:r>
              <a:rPr lang="en-US" dirty="0" smtClean="0"/>
              <a:t>[keys[</a:t>
            </a:r>
            <a:r>
              <a:rPr lang="en-US" dirty="0" err="1" smtClean="0"/>
              <a:t>i</a:t>
            </a:r>
            <a:r>
              <a:rPr lang="en-US" dirty="0" smtClean="0"/>
              <a:t>]] example)</a:t>
            </a:r>
          </a:p>
          <a:p>
            <a:pPr lvl="1"/>
            <a:r>
              <a:rPr lang="en-US" dirty="0" smtClean="0"/>
              <a:t>Constructing + Prototyping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 – Expressive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Expressive</a:t>
            </a:r>
          </a:p>
          <a:p>
            <a:pPr lvl="1"/>
            <a:r>
              <a:rPr lang="en-US" dirty="0"/>
              <a:t>Statements vs expressions in functions</a:t>
            </a:r>
          </a:p>
          <a:p>
            <a:pPr lvl="1"/>
            <a:r>
              <a:rPr lang="en-US" dirty="0" smtClean="0"/>
              <a:t>Scope (this)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5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[Practice] – 30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6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file with a function that loops over all of the children elements of “#parent” in our test.html</a:t>
            </a:r>
          </a:p>
          <a:p>
            <a:r>
              <a:rPr lang="en-US" dirty="0" smtClean="0"/>
              <a:t>The function must remove any element which has a number smaller than 50 </a:t>
            </a:r>
            <a:r>
              <a:rPr lang="en-US" dirty="0"/>
              <a:t>(hint: with .remove()) </a:t>
            </a:r>
            <a:endParaRPr lang="en-US" dirty="0" smtClean="0"/>
          </a:p>
          <a:p>
            <a:r>
              <a:rPr lang="en-US" dirty="0" smtClean="0"/>
              <a:t>The function must style any element with bold text if the element has a number larger than 200</a:t>
            </a:r>
          </a:p>
          <a:p>
            <a:r>
              <a:rPr lang="en-US" dirty="0" smtClean="0"/>
              <a:t> Bonus:</a:t>
            </a:r>
          </a:p>
          <a:p>
            <a:pPr lvl="1"/>
            <a:r>
              <a:rPr lang="en-US" dirty="0" smtClean="0"/>
              <a:t>Sort the elements based on their values (without deleting them first)</a:t>
            </a:r>
          </a:p>
          <a:p>
            <a:pPr lvl="1"/>
            <a:r>
              <a:rPr lang="en-US" dirty="0" smtClean="0"/>
              <a:t>Create an array of objects that stores a reference to the child node itself and the value inside the node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scraped_data</a:t>
            </a:r>
            <a:r>
              <a:rPr lang="en-US" dirty="0" smtClean="0"/>
              <a:t> = [ </a:t>
            </a:r>
          </a:p>
          <a:p>
            <a:pPr marL="457200" lvl="1" indent="0">
              <a:buNone/>
            </a:pPr>
            <a:r>
              <a:rPr lang="en-US" dirty="0" smtClean="0"/>
              <a:t>	{ </a:t>
            </a:r>
            <a:r>
              <a:rPr lang="en-US" dirty="0"/>
              <a:t>node: &lt;div&gt;&lt;/div&gt;, value: 62 },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{ </a:t>
            </a:r>
            <a:r>
              <a:rPr lang="en-US" dirty="0"/>
              <a:t>node: &lt;div&gt;&lt;/div&gt;, value: </a:t>
            </a:r>
            <a:r>
              <a:rPr lang="en-US" dirty="0" smtClean="0"/>
              <a:t>89 }, … ]</a:t>
            </a:r>
          </a:p>
        </p:txBody>
      </p:sp>
    </p:spTree>
    <p:extLst>
      <p:ext uri="{BB962C8B-B14F-4D97-AF65-F5344CB8AC3E}">
        <p14:creationId xmlns:p14="http://schemas.microsoft.com/office/powerpoint/2010/main" val="359440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Import</a:t>
            </a:r>
          </a:p>
          <a:p>
            <a:r>
              <a:rPr lang="en-US" dirty="0" smtClean="0"/>
              <a:t>D3 element creation, show object’s new __data__ property</a:t>
            </a:r>
          </a:p>
          <a:p>
            <a:r>
              <a:rPr lang="en-US" dirty="0" smtClean="0"/>
              <a:t>Data Import:</a:t>
            </a:r>
          </a:p>
          <a:p>
            <a:pPr lvl="1"/>
            <a:r>
              <a:rPr lang="en-US" dirty="0" smtClean="0"/>
              <a:t>Synchronous: renaming + up front (show cheating file)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: Creating a local webserver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7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26" y="0"/>
            <a:ext cx="10515600" cy="1325563"/>
          </a:xfrm>
        </p:spPr>
        <p:txBody>
          <a:bodyPr/>
          <a:lstStyle/>
          <a:p>
            <a:r>
              <a:rPr lang="en-US" dirty="0" smtClean="0"/>
              <a:t>[Practice] – 30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726" y="964504"/>
            <a:ext cx="10515600" cy="57118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 d3.js &amp; your JS file into an html file</a:t>
            </a:r>
          </a:p>
          <a:p>
            <a:r>
              <a:rPr lang="en-US" dirty="0" smtClean="0"/>
              <a:t>Install a local HTTP server (Node or Python required)</a:t>
            </a:r>
          </a:p>
          <a:p>
            <a:pPr lvl="1"/>
            <a:r>
              <a:rPr lang="en-US" dirty="0" smtClean="0"/>
              <a:t>Python</a:t>
            </a:r>
            <a:r>
              <a:rPr lang="en-US" dirty="0"/>
              <a:t>: </a:t>
            </a:r>
          </a:p>
          <a:p>
            <a:pPr lvl="2"/>
            <a:r>
              <a:rPr lang="en-US" dirty="0" smtClean="0"/>
              <a:t>Navigate to your directory</a:t>
            </a:r>
          </a:p>
          <a:p>
            <a:pPr lvl="2"/>
            <a:r>
              <a:rPr lang="en-US" dirty="0"/>
              <a:t>python -m </a:t>
            </a:r>
            <a:r>
              <a:rPr lang="en-US" dirty="0" err="1" smtClean="0"/>
              <a:t>http.server</a:t>
            </a:r>
            <a:r>
              <a:rPr lang="en-US" dirty="0" smtClean="0"/>
              <a:t> # </a:t>
            </a:r>
            <a:r>
              <a:rPr lang="en-US" dirty="0"/>
              <a:t>If Python version </a:t>
            </a:r>
            <a:r>
              <a:rPr lang="en-US" dirty="0" smtClean="0"/>
              <a:t>is 3.X</a:t>
            </a:r>
            <a:endParaRPr lang="en-US" dirty="0"/>
          </a:p>
          <a:p>
            <a:pPr lvl="2"/>
            <a:r>
              <a:rPr lang="en-US" dirty="0"/>
              <a:t>python -m </a:t>
            </a:r>
            <a:r>
              <a:rPr lang="en-US" dirty="0" err="1" smtClean="0"/>
              <a:t>SimpleHTTPServer</a:t>
            </a:r>
            <a:r>
              <a:rPr lang="en-US" dirty="0" smtClean="0"/>
              <a:t> </a:t>
            </a:r>
            <a:r>
              <a:rPr lang="en-US" dirty="0"/>
              <a:t># If Python version is </a:t>
            </a:r>
            <a:r>
              <a:rPr lang="en-US" dirty="0" smtClean="0"/>
              <a:t>2.X</a:t>
            </a:r>
          </a:p>
          <a:p>
            <a:pPr lvl="1"/>
            <a:r>
              <a:rPr lang="en-US" dirty="0" smtClean="0"/>
              <a:t>Node: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smtClean="0"/>
              <a:t>http-server</a:t>
            </a:r>
          </a:p>
          <a:p>
            <a:pPr lvl="2"/>
            <a:r>
              <a:rPr lang="en-US" dirty="0" smtClean="0"/>
              <a:t>Navigate to your directory</a:t>
            </a:r>
          </a:p>
          <a:p>
            <a:pPr lvl="2"/>
            <a:r>
              <a:rPr lang="en-US" dirty="0" smtClean="0"/>
              <a:t>http-server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data.json</a:t>
            </a:r>
            <a:r>
              <a:rPr lang="en-US" dirty="0" smtClean="0"/>
              <a:t> file via </a:t>
            </a:r>
            <a:r>
              <a:rPr lang="en-US" dirty="0" err="1" smtClean="0"/>
              <a:t>javascript</a:t>
            </a:r>
            <a:r>
              <a:rPr lang="en-US" dirty="0" smtClean="0"/>
              <a:t> into your document, once a button is pushed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async</a:t>
            </a:r>
            <a:r>
              <a:rPr lang="en-US" dirty="0" smtClean="0"/>
              <a:t> callback, create an element for each item using d3:</a:t>
            </a:r>
          </a:p>
          <a:p>
            <a:pPr lvl="1"/>
            <a:r>
              <a:rPr lang="en-US" dirty="0" smtClean="0"/>
              <a:t>Each element should have text </a:t>
            </a:r>
            <a:r>
              <a:rPr lang="en-US" i="1" dirty="0" smtClean="0"/>
              <a:t>and</a:t>
            </a:r>
            <a:r>
              <a:rPr lang="en-US" dirty="0" smtClean="0"/>
              <a:t> width equal to its value</a:t>
            </a:r>
          </a:p>
          <a:p>
            <a:r>
              <a:rPr lang="en-US" dirty="0" smtClean="0"/>
              <a:t>Bonus:</a:t>
            </a:r>
          </a:p>
          <a:p>
            <a:pPr lvl="1"/>
            <a:r>
              <a:rPr lang="en-US" dirty="0" smtClean="0"/>
              <a:t>Use SVG (‘</a:t>
            </a:r>
            <a:r>
              <a:rPr lang="en-US" dirty="0" err="1" smtClean="0"/>
              <a:t>rect</a:t>
            </a:r>
            <a:r>
              <a:rPr lang="en-US" dirty="0" smtClean="0"/>
              <a:t>’) instead of ‘div’ (and create a “proper” visualization)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Node or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1825625"/>
            <a:ext cx="10865285" cy="4351338"/>
          </a:xfrm>
        </p:spPr>
        <p:txBody>
          <a:bodyPr/>
          <a:lstStyle/>
          <a:p>
            <a:r>
              <a:rPr lang="en-US" dirty="0" smtClean="0"/>
              <a:t>See this guide for Python:</a:t>
            </a:r>
          </a:p>
          <a:p>
            <a:r>
              <a:rPr lang="en-US" dirty="0"/>
              <a:t>https://</a:t>
            </a:r>
            <a:r>
              <a:rPr lang="en-US" dirty="0" smtClean="0"/>
              <a:t>developer.mozilla.org/en-US/docs/Learn/Common_questions/set_up_a_local_testing_server</a:t>
            </a:r>
          </a:p>
          <a:p>
            <a:endParaRPr lang="en-US" dirty="0" smtClean="0"/>
          </a:p>
          <a:p>
            <a:r>
              <a:rPr lang="en-US" dirty="0" smtClean="0"/>
              <a:t>See this guide for Node:</a:t>
            </a:r>
          </a:p>
          <a:p>
            <a:r>
              <a:rPr lang="en-US" dirty="0"/>
              <a:t>https://developer.mozilla.org/en-US/docs/Learn/Server-side/Express_Nodejs/development_environment#Installing_Node</a:t>
            </a:r>
          </a:p>
        </p:txBody>
      </p:sp>
    </p:spTree>
    <p:extLst>
      <p:ext uri="{BB962C8B-B14F-4D97-AF65-F5344CB8AC3E}">
        <p14:creationId xmlns:p14="http://schemas.microsoft.com/office/powerpoint/2010/main" val="314355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need:</a:t>
            </a:r>
          </a:p>
          <a:p>
            <a:pPr lvl="1"/>
            <a:r>
              <a:rPr lang="en-US" dirty="0" smtClean="0"/>
              <a:t>Storage/delivery of information that is contextual or non-static?</a:t>
            </a:r>
          </a:p>
          <a:p>
            <a:pPr lvl="1"/>
            <a:r>
              <a:rPr lang="en-US" dirty="0" smtClean="0"/>
              <a:t>Customized user experiences?</a:t>
            </a:r>
          </a:p>
          <a:p>
            <a:pPr lvl="1"/>
            <a:r>
              <a:rPr lang="en-US" dirty="0" smtClean="0"/>
              <a:t>Controlled access to content?</a:t>
            </a:r>
          </a:p>
          <a:p>
            <a:pPr lvl="1"/>
            <a:r>
              <a:rPr lang="en-US" dirty="0" smtClean="0"/>
              <a:t>Session storage or state history?</a:t>
            </a:r>
          </a:p>
          <a:p>
            <a:pPr lvl="1"/>
            <a:r>
              <a:rPr lang="en-US" dirty="0" smtClean="0"/>
              <a:t>Notifications or communication?</a:t>
            </a:r>
            <a:endParaRPr lang="en-US" dirty="0"/>
          </a:p>
          <a:p>
            <a:pPr lvl="1"/>
            <a:r>
              <a:rPr lang="en-US" dirty="0" smtClean="0"/>
              <a:t>Analysis of live data?</a:t>
            </a:r>
          </a:p>
          <a:p>
            <a:r>
              <a:rPr lang="en-US" dirty="0" smtClean="0"/>
              <a:t>If you need dynamic data analysis but have </a:t>
            </a:r>
            <a:r>
              <a:rPr lang="en-US" i="1" dirty="0" smtClean="0"/>
              <a:t>static data</a:t>
            </a:r>
            <a:r>
              <a:rPr lang="en-US" dirty="0" smtClean="0"/>
              <a:t>, you may not need a server at all! The frontend can handle this easily.</a:t>
            </a:r>
          </a:p>
          <a:p>
            <a:r>
              <a:rPr lang="en-US" dirty="0" smtClean="0"/>
              <a:t>See</a:t>
            </a:r>
            <a:r>
              <a:rPr lang="en-US" dirty="0"/>
              <a:t>: https://ligo.northwestern.edu/media/mass-plot/index.html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42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Frameworks: an important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Opinionated</a:t>
            </a:r>
            <a:r>
              <a:rPr lang="en-US" dirty="0" smtClean="0"/>
              <a:t>: Django, Ruby-on-Rails, .NET</a:t>
            </a:r>
          </a:p>
          <a:p>
            <a:pPr lvl="1"/>
            <a:r>
              <a:rPr lang="en-US" dirty="0" smtClean="0"/>
              <a:t>Harder to make “mistakes” but more restrictive on what you can do</a:t>
            </a:r>
          </a:p>
          <a:p>
            <a:endParaRPr lang="en-US" b="1" dirty="0" smtClean="0"/>
          </a:p>
          <a:p>
            <a:r>
              <a:rPr lang="en-US" b="1" dirty="0" smtClean="0"/>
              <a:t>Non-Opinionated</a:t>
            </a:r>
            <a:r>
              <a:rPr lang="en-US" dirty="0" smtClean="0"/>
              <a:t>: Node, Flask</a:t>
            </a:r>
          </a:p>
          <a:p>
            <a:pPr lvl="1"/>
            <a:r>
              <a:rPr lang="en-US" dirty="0" smtClean="0"/>
              <a:t>Easy to make mistakes, because they are minimal “build-your-own” solutions. This is also their </a:t>
            </a:r>
            <a:r>
              <a:rPr lang="en-US" i="1" dirty="0" smtClean="0"/>
              <a:t>strength</a:t>
            </a:r>
            <a:r>
              <a:rPr lang="en-US" dirty="0" smtClean="0"/>
              <a:t>: they can create almost anything.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Challenge #3 (previous workshop)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did you learn?</a:t>
            </a:r>
          </a:p>
          <a:p>
            <a:r>
              <a:rPr lang="en-US" dirty="0" smtClean="0"/>
              <a:t>Any tips for the group?</a:t>
            </a:r>
          </a:p>
          <a:p>
            <a:r>
              <a:rPr lang="en-US" dirty="0" smtClean="0"/>
              <a:t>How did you accomplish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Computing: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need help with your project?</a:t>
            </a:r>
          </a:p>
          <a:p>
            <a:pPr marL="457200" lvl="1" indent="0">
              <a:buNone/>
            </a:pPr>
            <a:r>
              <a:rPr lang="en-US" dirty="0"/>
              <a:t>Consult with us: 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www.it.northwestern.edu/research/about/rcs-staff.html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Helpful people:</a:t>
            </a:r>
          </a:p>
          <a:p>
            <a:pPr lvl="1"/>
            <a:r>
              <a:rPr lang="en-US" dirty="0" smtClean="0"/>
              <a:t>Matthew Rich, </a:t>
            </a:r>
            <a:r>
              <a:rPr lang="en-US" dirty="0" err="1" smtClean="0"/>
              <a:t>Cloud+Server-Side</a:t>
            </a:r>
            <a:endParaRPr lang="en-US" dirty="0" smtClean="0"/>
          </a:p>
          <a:p>
            <a:pPr lvl="1"/>
            <a:r>
              <a:rPr lang="en-US" dirty="0" smtClean="0"/>
              <a:t>Christina </a:t>
            </a:r>
            <a:r>
              <a:rPr lang="en-US" dirty="0" err="1" smtClean="0"/>
              <a:t>Maimone</a:t>
            </a:r>
            <a:r>
              <a:rPr lang="en-US" dirty="0" smtClean="0"/>
              <a:t>, Data Science</a:t>
            </a:r>
          </a:p>
          <a:p>
            <a:pPr lvl="1"/>
            <a:r>
              <a:rPr lang="en-US" dirty="0" smtClean="0"/>
              <a:t>Frank Elavsky (me), </a:t>
            </a:r>
            <a:r>
              <a:rPr lang="en-US" dirty="0" err="1" smtClean="0"/>
              <a:t>Visualization+Client-Side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Please take the survey (and my card on your way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workshop focuses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Hands-on JavaScript: learning about the language by doing stuff </a:t>
            </a:r>
            <a:r>
              <a:rPr lang="en-US" dirty="0" smtClean="0"/>
              <a:t>(enough to go out and start your own projects)</a:t>
            </a:r>
          </a:p>
          <a:p>
            <a:endParaRPr lang="en-US" dirty="0"/>
          </a:p>
          <a:p>
            <a:r>
              <a:rPr lang="en-US" i="1" dirty="0" smtClean="0"/>
              <a:t>Also:</a:t>
            </a:r>
          </a:p>
          <a:p>
            <a:r>
              <a:rPr lang="en-US" dirty="0" smtClean="0"/>
              <a:t>A little overview of some terminology behind web development</a:t>
            </a:r>
          </a:p>
          <a:p>
            <a:r>
              <a:rPr lang="en-US" dirty="0" smtClean="0"/>
              <a:t>A note about JSON and maximizing data portability</a:t>
            </a:r>
          </a:p>
          <a:p>
            <a:r>
              <a:rPr lang="en-US" dirty="0" smtClean="0"/>
              <a:t>Limitations in deployment, in particular with scientific or analytical projects (best practices here)</a:t>
            </a:r>
          </a:p>
          <a:p>
            <a:r>
              <a:rPr lang="en-US" dirty="0" smtClean="0"/>
              <a:t>What frameworks exist and how you should choose one</a:t>
            </a:r>
          </a:p>
          <a:p>
            <a:r>
              <a:rPr lang="en-US" dirty="0" smtClean="0"/>
              <a:t>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1496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repository is here: </a:t>
            </a:r>
            <a:r>
              <a:rPr lang="en-US" sz="4000" b="1" dirty="0"/>
              <a:t>http://</a:t>
            </a:r>
            <a:r>
              <a:rPr lang="en-US" sz="4000" b="1" dirty="0" smtClean="0"/>
              <a:t>bit.ly/2mRzSc3</a:t>
            </a:r>
          </a:p>
          <a:p>
            <a:r>
              <a:rPr lang="en-US" sz="4000" dirty="0" smtClean="0"/>
              <a:t>MDN </a:t>
            </a:r>
            <a:r>
              <a:rPr lang="en-US" sz="4000" dirty="0" smtClean="0"/>
              <a:t>(Mozilla Developer Network) – Best ECMAScript/JavaScript reference out </a:t>
            </a:r>
            <a:r>
              <a:rPr lang="en-US" sz="4000" dirty="0" smtClean="0"/>
              <a:t>there</a:t>
            </a:r>
          </a:p>
          <a:p>
            <a:pPr lvl="1"/>
            <a:r>
              <a:rPr lang="en-US" sz="3600" dirty="0" smtClean="0"/>
              <a:t>Guide to Dynamic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(Client-Side)</a:t>
            </a:r>
          </a:p>
          <a:p>
            <a:pPr lvl="1"/>
            <a:r>
              <a:rPr lang="en-US" sz="3600" dirty="0" smtClean="0"/>
              <a:t>Guide to Client-Side/3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party APIs</a:t>
            </a:r>
            <a:endParaRPr lang="en-US" sz="3600" dirty="0" smtClean="0"/>
          </a:p>
          <a:p>
            <a:pPr lvl="1"/>
            <a:r>
              <a:rPr lang="en-US" sz="3600" dirty="0" smtClean="0"/>
              <a:t>Guide to Server-Side programming</a:t>
            </a:r>
            <a:endParaRPr lang="en-US" sz="3600" dirty="0" smtClean="0"/>
          </a:p>
          <a:p>
            <a:pPr lvl="1"/>
            <a:r>
              <a:rPr lang="en-US" sz="3600" dirty="0" smtClean="0"/>
              <a:t>Guide to Web Frameworks (Node/Django)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77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9733" y="364067"/>
            <a:ext cx="10557934" cy="63415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Framework: </a:t>
            </a:r>
          </a:p>
          <a:p>
            <a:pPr algn="ctr"/>
            <a:r>
              <a:rPr lang="en-US" dirty="0" smtClean="0"/>
              <a:t>An </a:t>
            </a:r>
            <a:r>
              <a:rPr lang="en-US" i="1" dirty="0" smtClean="0"/>
              <a:t>optional</a:t>
            </a:r>
            <a:r>
              <a:rPr lang="en-US" dirty="0" smtClean="0"/>
              <a:t> package, library, methodology, or pattern that determines how these all interact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1530" y="1049867"/>
            <a:ext cx="4258734" cy="5367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FRONT-END: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What the user sees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0264" y="1049867"/>
            <a:ext cx="5435600" cy="5367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BACK-END: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What the user does not see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744129" y="3297763"/>
            <a:ext cx="1041400" cy="1041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796" y="3060696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Client-side: </a:t>
            </a:r>
            <a:r>
              <a:rPr lang="en-US" dirty="0" smtClean="0">
                <a:solidFill>
                  <a:schemeClr val="bg1"/>
                </a:solidFill>
              </a:rPr>
              <a:t>the physical location of the technology the user interacts with.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0596" y="1934629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Server-side: </a:t>
            </a:r>
            <a:r>
              <a:rPr lang="en-US" dirty="0" smtClean="0">
                <a:solidFill>
                  <a:schemeClr val="bg1"/>
                </a:solidFill>
              </a:rPr>
              <a:t>the physical location of the technology that interfaces between the data and client.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0595" y="4347629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Database: </a:t>
            </a:r>
            <a:r>
              <a:rPr lang="en-US" dirty="0" smtClean="0">
                <a:solidFill>
                  <a:schemeClr val="bg1"/>
                </a:solidFill>
              </a:rPr>
              <a:t>the physical location of the technology that handles data storage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6341529" y="3818463"/>
            <a:ext cx="2497671" cy="16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7" idx="0"/>
          </p:cNvCxnSpPr>
          <p:nvPr/>
        </p:nvCxnSpPr>
        <p:spPr>
          <a:xfrm flipH="1">
            <a:off x="8834962" y="3450162"/>
            <a:ext cx="1" cy="897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remember: JS isn’t just for the web and the web’s backend isn’t just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“pure” JS web stack is generally MEAN or equivalent: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ongoDB (</a:t>
            </a:r>
            <a:r>
              <a:rPr lang="en-US" dirty="0" err="1" smtClean="0"/>
              <a:t>DynamoDB</a:t>
            </a:r>
            <a:r>
              <a:rPr lang="en-US" dirty="0" smtClean="0"/>
              <a:t> is good as well, for stateless data)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xpress: backend framework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ngular: frontend framework</a:t>
            </a:r>
          </a:p>
          <a:p>
            <a:pPr lvl="1"/>
            <a:r>
              <a:rPr lang="en-US" b="1" dirty="0" smtClean="0"/>
              <a:t>N</a:t>
            </a:r>
            <a:r>
              <a:rPr lang="en-US" dirty="0" smtClean="0"/>
              <a:t>ode: backend powerhouse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is a “pure” JS stack like MEAN advantageous? (Performance and portability.) But PHP, C#, Python, &amp; Ruby are also used.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Electron, for example, can build entire applications (compiled to .exe or otherwise) with a pure JS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2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59" y="212943"/>
            <a:ext cx="7116082" cy="64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8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words about JS, the best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858"/>
            <a:ext cx="10515600" cy="5148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b="1" dirty="0"/>
              <a:t>Loosely Typed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j = “0” // a string type, “0”</a:t>
            </a:r>
          </a:p>
          <a:p>
            <a:pPr marL="457200" lvl="1" indent="0">
              <a:buNone/>
            </a:pPr>
            <a:r>
              <a:rPr lang="en-US" dirty="0" err="1"/>
              <a:t>j++</a:t>
            </a:r>
            <a:r>
              <a:rPr lang="en-US" dirty="0"/>
              <a:t> // now a number type, 1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/>
              <a:t>Dynamic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“a </a:t>
            </a:r>
            <a:r>
              <a:rPr lang="en-US" dirty="0" err="1"/>
              <a:t>function”:function</a:t>
            </a:r>
            <a:r>
              <a:rPr lang="en-US" dirty="0"/>
              <a:t>(){}, </a:t>
            </a:r>
            <a:r>
              <a:rPr lang="en-US" dirty="0" err="1"/>
              <a:t>still_legal</a:t>
            </a:r>
            <a:r>
              <a:rPr lang="en-US" dirty="0"/>
              <a:t>:[[],[]], “12”:12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Expressive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err="1" smtClean="0"/>
              <a:t>your_cat.using</a:t>
            </a:r>
            <a:r>
              <a:rPr lang="en-US" dirty="0" smtClean="0"/>
              <a:t>(</a:t>
            </a:r>
            <a:r>
              <a:rPr lang="en-US" dirty="0" err="1" smtClean="0"/>
              <a:t>this.claw_power</a:t>
            </a:r>
            <a:r>
              <a:rPr lang="en-US" dirty="0" smtClean="0"/>
              <a:t>, </a:t>
            </a:r>
            <a:r>
              <a:rPr lang="en-US" dirty="0" err="1" smtClean="0"/>
              <a:t>action.tear_blinds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your_cat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.</a:t>
            </a:r>
            <a:r>
              <a:rPr lang="en-US" dirty="0"/>
              <a:t>using</a:t>
            </a:r>
            <a:r>
              <a:rPr lang="en-US" dirty="0" smtClean="0"/>
              <a:t>(</a:t>
            </a:r>
          </a:p>
          <a:p>
            <a:pPr marL="1371600" lvl="3" indent="0">
              <a:buNone/>
            </a:pPr>
            <a:r>
              <a:rPr lang="en-US" dirty="0" err="1" smtClean="0"/>
              <a:t>this.claw_power</a:t>
            </a:r>
            <a:r>
              <a:rPr lang="en-US" dirty="0" smtClean="0"/>
              <a:t>, </a:t>
            </a:r>
          </a:p>
          <a:p>
            <a:pPr marL="1371600" lvl="3" indent="0">
              <a:buNone/>
            </a:pPr>
            <a:r>
              <a:rPr lang="en-US" dirty="0" err="1" smtClean="0"/>
              <a:t>action.tear_blinds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5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worst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ASI: automatic semicolon insertion</a:t>
            </a:r>
          </a:p>
          <a:p>
            <a:r>
              <a:rPr lang="en-US" dirty="0" smtClean="0"/>
              <a:t>Scope (and </a:t>
            </a:r>
            <a:r>
              <a:rPr lang="en-US" i="1" dirty="0" smtClean="0"/>
              <a:t>this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Functions and hoisting (Statements vs Expressions)</a:t>
            </a:r>
          </a:p>
          <a:p>
            <a:r>
              <a:rPr lang="en-US" dirty="0"/>
              <a:t>Floating </a:t>
            </a:r>
            <a:r>
              <a:rPr lang="en-US" dirty="0" smtClean="0"/>
              <a:t>Point Numbers</a:t>
            </a:r>
            <a:endParaRPr lang="en-US" dirty="0"/>
          </a:p>
          <a:p>
            <a:r>
              <a:rPr lang="en-US" dirty="0" err="1" smtClean="0"/>
              <a:t>Falsy-Truthy</a:t>
            </a:r>
            <a:endParaRPr lang="en-US" dirty="0" smtClean="0"/>
          </a:p>
          <a:p>
            <a:r>
              <a:rPr lang="en-US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58682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2500</TotalTime>
  <Words>989</Words>
  <Application>Microsoft Office PowerPoint</Application>
  <PresentationFormat>Widescreen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Palatino Linotype</vt:lpstr>
      <vt:lpstr>My Glorious Default Custom Theme</vt:lpstr>
      <vt:lpstr>Hands-on JavaScript</vt:lpstr>
      <vt:lpstr>Review Challenge #3 (previous workshop)</vt:lpstr>
      <vt:lpstr>What this workshop focuses on:</vt:lpstr>
      <vt:lpstr>Resources for today:</vt:lpstr>
      <vt:lpstr>PowerPoint Presentation</vt:lpstr>
      <vt:lpstr>But remember: JS isn’t just for the web and the web’s backend isn’t just JS</vt:lpstr>
      <vt:lpstr>PowerPoint Presentation</vt:lpstr>
      <vt:lpstr>Some words about JS, the best stuff</vt:lpstr>
      <vt:lpstr>The worst stuff</vt:lpstr>
      <vt:lpstr>[Show] – Loose Typing</vt:lpstr>
      <vt:lpstr>[Show] – Dynamic Objects</vt:lpstr>
      <vt:lpstr>[Show] – Expressive Functions</vt:lpstr>
      <vt:lpstr>[Practice] – 30 mins</vt:lpstr>
      <vt:lpstr>[Show]</vt:lpstr>
      <vt:lpstr>[Practice] – 30 mins</vt:lpstr>
      <vt:lpstr>No Node or Python?</vt:lpstr>
      <vt:lpstr>Server or not?</vt:lpstr>
      <vt:lpstr>Frameworks: an important decision</vt:lpstr>
      <vt:lpstr>Questions?</vt:lpstr>
      <vt:lpstr>Research Computing: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mysteries of the Web Technology Stack</dc:title>
  <dc:creator>Frank Josiah Elavsky</dc:creator>
  <cp:lastModifiedBy>Frank Josiah Elavsky</cp:lastModifiedBy>
  <cp:revision>79</cp:revision>
  <dcterms:created xsi:type="dcterms:W3CDTF">2017-09-04T13:48:57Z</dcterms:created>
  <dcterms:modified xsi:type="dcterms:W3CDTF">2018-01-22T04:25:42Z</dcterms:modified>
</cp:coreProperties>
</file>