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60" r:id="rId5"/>
    <p:sldId id="261" r:id="rId6"/>
    <p:sldId id="262" r:id="rId7"/>
    <p:sldId id="264" r:id="rId8"/>
    <p:sldId id="268" r:id="rId9"/>
    <p:sldId id="265" r:id="rId10"/>
    <p:sldId id="266" r:id="rId11"/>
    <p:sldId id="267" r:id="rId12"/>
    <p:sldId id="269" r:id="rId13"/>
    <p:sldId id="271" r:id="rId14"/>
    <p:sldId id="270" r:id="rId15"/>
    <p:sldId id="272" r:id="rId16"/>
    <p:sldId id="274" r:id="rId17"/>
    <p:sldId id="275" r:id="rId18"/>
    <p:sldId id="273" r:id="rId19"/>
    <p:sldId id="277" r:id="rId20"/>
    <p:sldId id="278" r:id="rId21"/>
    <p:sldId id="276" r:id="rId22"/>
    <p:sldId id="279" r:id="rId23"/>
    <p:sldId id="282" r:id="rId24"/>
    <p:sldId id="285" r:id="rId25"/>
    <p:sldId id="281" r:id="rId26"/>
    <p:sldId id="2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6014" autoAdjust="0"/>
  </p:normalViewPr>
  <p:slideViewPr>
    <p:cSldViewPr snapToGrid="0">
      <p:cViewPr varScale="1">
        <p:scale>
          <a:sx n="110" d="100"/>
          <a:sy n="110" d="100"/>
        </p:scale>
        <p:origin x="61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680F1-7742-40F8-9FD8-1BEEC3CF1E4D}" type="datetimeFigureOut">
              <a:rPr lang="zh-CN" altLang="en-US" smtClean="0"/>
              <a:t>2020/4/14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6D618-7820-43AA-B642-337C10A59A0B}" type="slidenum">
              <a:rPr lang="zh-CN" altLang="en-US" smtClean="0"/>
              <a:t>‹#›</a:t>
            </a:fld>
            <a:endParaRPr lang="zh-CN" altLang="en-US"/>
          </a:p>
        </p:txBody>
      </p:sp>
    </p:spTree>
    <p:extLst>
      <p:ext uri="{BB962C8B-B14F-4D97-AF65-F5344CB8AC3E}">
        <p14:creationId xmlns:p14="http://schemas.microsoft.com/office/powerpoint/2010/main" val="425916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6</a:t>
            </a:fld>
            <a:endParaRPr lang="zh-CN" altLang="en-US"/>
          </a:p>
        </p:txBody>
      </p:sp>
    </p:spTree>
    <p:extLst>
      <p:ext uri="{BB962C8B-B14F-4D97-AF65-F5344CB8AC3E}">
        <p14:creationId xmlns:p14="http://schemas.microsoft.com/office/powerpoint/2010/main" val="4162319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15</a:t>
            </a:fld>
            <a:endParaRPr lang="zh-CN" altLang="en-US"/>
          </a:p>
        </p:txBody>
      </p:sp>
    </p:spTree>
    <p:extLst>
      <p:ext uri="{BB962C8B-B14F-4D97-AF65-F5344CB8AC3E}">
        <p14:creationId xmlns:p14="http://schemas.microsoft.com/office/powerpoint/2010/main" val="71567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16</a:t>
            </a:fld>
            <a:endParaRPr lang="zh-CN" altLang="en-US"/>
          </a:p>
        </p:txBody>
      </p:sp>
    </p:spTree>
    <p:extLst>
      <p:ext uri="{BB962C8B-B14F-4D97-AF65-F5344CB8AC3E}">
        <p14:creationId xmlns:p14="http://schemas.microsoft.com/office/powerpoint/2010/main" val="842285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17</a:t>
            </a:fld>
            <a:endParaRPr lang="zh-CN" altLang="en-US"/>
          </a:p>
        </p:txBody>
      </p:sp>
    </p:spTree>
    <p:extLst>
      <p:ext uri="{BB962C8B-B14F-4D97-AF65-F5344CB8AC3E}">
        <p14:creationId xmlns:p14="http://schemas.microsoft.com/office/powerpoint/2010/main" val="211614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7</a:t>
            </a:fld>
            <a:endParaRPr lang="zh-CN" altLang="en-US"/>
          </a:p>
        </p:txBody>
      </p:sp>
    </p:spTree>
    <p:extLst>
      <p:ext uri="{BB962C8B-B14F-4D97-AF65-F5344CB8AC3E}">
        <p14:creationId xmlns:p14="http://schemas.microsoft.com/office/powerpoint/2010/main" val="5233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8</a:t>
            </a:fld>
            <a:endParaRPr lang="zh-CN" altLang="en-US"/>
          </a:p>
        </p:txBody>
      </p:sp>
    </p:spTree>
    <p:extLst>
      <p:ext uri="{BB962C8B-B14F-4D97-AF65-F5344CB8AC3E}">
        <p14:creationId xmlns:p14="http://schemas.microsoft.com/office/powerpoint/2010/main" val="263609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9</a:t>
            </a:fld>
            <a:endParaRPr lang="zh-CN" altLang="en-US"/>
          </a:p>
        </p:txBody>
      </p:sp>
    </p:spTree>
    <p:extLst>
      <p:ext uri="{BB962C8B-B14F-4D97-AF65-F5344CB8AC3E}">
        <p14:creationId xmlns:p14="http://schemas.microsoft.com/office/powerpoint/2010/main" val="19967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10</a:t>
            </a:fld>
            <a:endParaRPr lang="zh-CN" altLang="en-US"/>
          </a:p>
        </p:txBody>
      </p:sp>
    </p:spTree>
    <p:extLst>
      <p:ext uri="{BB962C8B-B14F-4D97-AF65-F5344CB8AC3E}">
        <p14:creationId xmlns:p14="http://schemas.microsoft.com/office/powerpoint/2010/main" val="3544160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11</a:t>
            </a:fld>
            <a:endParaRPr lang="zh-CN" altLang="en-US"/>
          </a:p>
        </p:txBody>
      </p:sp>
    </p:spTree>
    <p:extLst>
      <p:ext uri="{BB962C8B-B14F-4D97-AF65-F5344CB8AC3E}">
        <p14:creationId xmlns:p14="http://schemas.microsoft.com/office/powerpoint/2010/main" val="49018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12</a:t>
            </a:fld>
            <a:endParaRPr lang="zh-CN" altLang="en-US"/>
          </a:p>
        </p:txBody>
      </p:sp>
    </p:spTree>
    <p:extLst>
      <p:ext uri="{BB962C8B-B14F-4D97-AF65-F5344CB8AC3E}">
        <p14:creationId xmlns:p14="http://schemas.microsoft.com/office/powerpoint/2010/main" val="4239496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13</a:t>
            </a:fld>
            <a:endParaRPr lang="zh-CN" altLang="en-US"/>
          </a:p>
        </p:txBody>
      </p:sp>
    </p:spTree>
    <p:extLst>
      <p:ext uri="{BB962C8B-B14F-4D97-AF65-F5344CB8AC3E}">
        <p14:creationId xmlns:p14="http://schemas.microsoft.com/office/powerpoint/2010/main" val="1939407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696D618-7820-43AA-B642-337C10A59A0B}" type="slidenum">
              <a:rPr lang="zh-CN" altLang="en-US" smtClean="0"/>
              <a:t>14</a:t>
            </a:fld>
            <a:endParaRPr lang="zh-CN" altLang="en-US"/>
          </a:p>
        </p:txBody>
      </p:sp>
    </p:spTree>
    <p:extLst>
      <p:ext uri="{BB962C8B-B14F-4D97-AF65-F5344CB8AC3E}">
        <p14:creationId xmlns:p14="http://schemas.microsoft.com/office/powerpoint/2010/main" val="358244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7C0DF-95FB-4386-B0FA-66271752E7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62A812-6D80-4B9E-A9D1-1E86B173C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3504FC-3DCF-44D1-B3CA-AA943110C0A5}"/>
              </a:ext>
            </a:extLst>
          </p:cNvPr>
          <p:cNvSpPr>
            <a:spLocks noGrp="1"/>
          </p:cNvSpPr>
          <p:nvPr>
            <p:ph type="dt" sz="half" idx="10"/>
          </p:nvPr>
        </p:nvSpPr>
        <p:spPr/>
        <p:txBody>
          <a:bodyPr/>
          <a:lstStyle/>
          <a:p>
            <a:fld id="{5D84A7DF-8F85-4D14-A369-272C2753263C}" type="datetime1">
              <a:rPr lang="zh-CN" altLang="en-US" smtClean="0"/>
              <a:t>2020/4/14</a:t>
            </a:fld>
            <a:endParaRPr lang="zh-CN" altLang="en-US"/>
          </a:p>
        </p:txBody>
      </p:sp>
      <p:sp>
        <p:nvSpPr>
          <p:cNvPr id="5" name="页脚占位符 4">
            <a:extLst>
              <a:ext uri="{FF2B5EF4-FFF2-40B4-BE49-F238E27FC236}">
                <a16:creationId xmlns:a16="http://schemas.microsoft.com/office/drawing/2014/main" id="{C224075E-65AF-448E-BC54-83AEEFA73C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F566E4-0C2D-44E0-881B-1138B6B063B6}"/>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382050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2E4F1-DD31-481B-A708-10CEB06BA4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C1684B-AAC8-4F32-80E8-0A709D5BA92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72F953-FBE6-49E6-B7BA-C2E89135BCF7}"/>
              </a:ext>
            </a:extLst>
          </p:cNvPr>
          <p:cNvSpPr>
            <a:spLocks noGrp="1"/>
          </p:cNvSpPr>
          <p:nvPr>
            <p:ph type="dt" sz="half" idx="10"/>
          </p:nvPr>
        </p:nvSpPr>
        <p:spPr/>
        <p:txBody>
          <a:bodyPr/>
          <a:lstStyle/>
          <a:p>
            <a:fld id="{D61D101A-1D66-44D2-B916-14BCD79EEF82}" type="datetime1">
              <a:rPr lang="zh-CN" altLang="en-US" smtClean="0"/>
              <a:t>2020/4/14</a:t>
            </a:fld>
            <a:endParaRPr lang="zh-CN" altLang="en-US"/>
          </a:p>
        </p:txBody>
      </p:sp>
      <p:sp>
        <p:nvSpPr>
          <p:cNvPr id="5" name="页脚占位符 4">
            <a:extLst>
              <a:ext uri="{FF2B5EF4-FFF2-40B4-BE49-F238E27FC236}">
                <a16:creationId xmlns:a16="http://schemas.microsoft.com/office/drawing/2014/main" id="{77125994-1BCE-4693-964D-C96C2242D6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6480FC-9433-404B-B489-DA1E20CB543C}"/>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723932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9EFEFC-1072-4AB6-BEA0-6D9284811D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DDD05F-5235-460B-8F3A-66D4C24C2D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D1A0D-1D14-4CAB-84F3-47F9EAB0094D}"/>
              </a:ext>
            </a:extLst>
          </p:cNvPr>
          <p:cNvSpPr>
            <a:spLocks noGrp="1"/>
          </p:cNvSpPr>
          <p:nvPr>
            <p:ph type="dt" sz="half" idx="10"/>
          </p:nvPr>
        </p:nvSpPr>
        <p:spPr/>
        <p:txBody>
          <a:bodyPr/>
          <a:lstStyle/>
          <a:p>
            <a:fld id="{8BE7DEBB-29C2-4C1D-B0D2-518BC3D0A55C}" type="datetime1">
              <a:rPr lang="zh-CN" altLang="en-US" smtClean="0"/>
              <a:t>2020/4/14</a:t>
            </a:fld>
            <a:endParaRPr lang="zh-CN" altLang="en-US"/>
          </a:p>
        </p:txBody>
      </p:sp>
      <p:sp>
        <p:nvSpPr>
          <p:cNvPr id="5" name="页脚占位符 4">
            <a:extLst>
              <a:ext uri="{FF2B5EF4-FFF2-40B4-BE49-F238E27FC236}">
                <a16:creationId xmlns:a16="http://schemas.microsoft.com/office/drawing/2014/main" id="{B51FA88C-414B-40A0-A5C1-CFB7880F34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6F52C7-8E9C-4249-9769-1FCCE1D838D0}"/>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04043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63905-3104-46A7-B488-094E9573AE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7A41E5-900F-427D-AFBC-F10BB2C247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9E90D4-62BE-46FA-8725-807D3E93A095}"/>
              </a:ext>
            </a:extLst>
          </p:cNvPr>
          <p:cNvSpPr>
            <a:spLocks noGrp="1"/>
          </p:cNvSpPr>
          <p:nvPr>
            <p:ph type="dt" sz="half" idx="10"/>
          </p:nvPr>
        </p:nvSpPr>
        <p:spPr/>
        <p:txBody>
          <a:bodyPr/>
          <a:lstStyle/>
          <a:p>
            <a:fld id="{5E2AF784-3234-4014-8AD8-6CCAE903EC6E}" type="datetime1">
              <a:rPr lang="zh-CN" altLang="en-US" smtClean="0"/>
              <a:t>2020/4/14</a:t>
            </a:fld>
            <a:endParaRPr lang="zh-CN" altLang="en-US"/>
          </a:p>
        </p:txBody>
      </p:sp>
      <p:sp>
        <p:nvSpPr>
          <p:cNvPr id="5" name="页脚占位符 4">
            <a:extLst>
              <a:ext uri="{FF2B5EF4-FFF2-40B4-BE49-F238E27FC236}">
                <a16:creationId xmlns:a16="http://schemas.microsoft.com/office/drawing/2014/main" id="{6A188A5D-5270-418E-9EB6-07D10F7D46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1759EC-B0A4-4381-862D-061932A33E89}"/>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64336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1415A-2AFC-406F-9332-B2B45171A0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05EC0E1-E987-4A8A-82BD-C5B0B7EF7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1AF348-FE63-4EBE-9330-2FDA1C48332E}"/>
              </a:ext>
            </a:extLst>
          </p:cNvPr>
          <p:cNvSpPr>
            <a:spLocks noGrp="1"/>
          </p:cNvSpPr>
          <p:nvPr>
            <p:ph type="dt" sz="half" idx="10"/>
          </p:nvPr>
        </p:nvSpPr>
        <p:spPr/>
        <p:txBody>
          <a:bodyPr/>
          <a:lstStyle/>
          <a:p>
            <a:fld id="{2D9D26DB-A9C2-4050-A35B-E60CAE119959}" type="datetime1">
              <a:rPr lang="zh-CN" altLang="en-US" smtClean="0"/>
              <a:t>2020/4/14</a:t>
            </a:fld>
            <a:endParaRPr lang="zh-CN" altLang="en-US"/>
          </a:p>
        </p:txBody>
      </p:sp>
      <p:sp>
        <p:nvSpPr>
          <p:cNvPr id="5" name="页脚占位符 4">
            <a:extLst>
              <a:ext uri="{FF2B5EF4-FFF2-40B4-BE49-F238E27FC236}">
                <a16:creationId xmlns:a16="http://schemas.microsoft.com/office/drawing/2014/main" id="{60B13A8B-FCC4-42AD-B003-4FBB17ACFE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851915-348E-48DF-A5AF-91192112ABA6}"/>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14139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A54D-6D62-40DC-BF37-7492648392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B567C2-FA3A-4ABA-9567-11FE82D56A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EFCDE1C-4031-439A-A1E0-974BC03806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B279C9-B33B-4BB5-B46F-7BC91D3AEED3}"/>
              </a:ext>
            </a:extLst>
          </p:cNvPr>
          <p:cNvSpPr>
            <a:spLocks noGrp="1"/>
          </p:cNvSpPr>
          <p:nvPr>
            <p:ph type="dt" sz="half" idx="10"/>
          </p:nvPr>
        </p:nvSpPr>
        <p:spPr/>
        <p:txBody>
          <a:bodyPr/>
          <a:lstStyle/>
          <a:p>
            <a:fld id="{4192F8E4-16EC-4770-8F4B-696836277553}" type="datetime1">
              <a:rPr lang="zh-CN" altLang="en-US" smtClean="0"/>
              <a:t>2020/4/14</a:t>
            </a:fld>
            <a:endParaRPr lang="zh-CN" altLang="en-US"/>
          </a:p>
        </p:txBody>
      </p:sp>
      <p:sp>
        <p:nvSpPr>
          <p:cNvPr id="6" name="页脚占位符 5">
            <a:extLst>
              <a:ext uri="{FF2B5EF4-FFF2-40B4-BE49-F238E27FC236}">
                <a16:creationId xmlns:a16="http://schemas.microsoft.com/office/drawing/2014/main" id="{96B9B351-F39D-4F71-9FEF-A42177BA30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BC515B-1285-4353-A265-354E71A74D87}"/>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67812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32A6A-912C-4846-85A6-9AE723D7872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22E097-FD22-4C33-9B2D-E394D8FF0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2A4A45-1469-4073-8F36-EAC95D89D28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629CBF-2F9D-491B-BFA0-B8F508CB6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6D992F-283E-4CCB-94DA-D4FE5ACD8B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CE20A7-302F-4ACC-8516-D43966B68F61}"/>
              </a:ext>
            </a:extLst>
          </p:cNvPr>
          <p:cNvSpPr>
            <a:spLocks noGrp="1"/>
          </p:cNvSpPr>
          <p:nvPr>
            <p:ph type="dt" sz="half" idx="10"/>
          </p:nvPr>
        </p:nvSpPr>
        <p:spPr/>
        <p:txBody>
          <a:bodyPr/>
          <a:lstStyle/>
          <a:p>
            <a:fld id="{DAC179AE-0513-4CEB-8B03-13836E2BEFE0}" type="datetime1">
              <a:rPr lang="zh-CN" altLang="en-US" smtClean="0"/>
              <a:t>2020/4/14</a:t>
            </a:fld>
            <a:endParaRPr lang="zh-CN" altLang="en-US"/>
          </a:p>
        </p:txBody>
      </p:sp>
      <p:sp>
        <p:nvSpPr>
          <p:cNvPr id="8" name="页脚占位符 7">
            <a:extLst>
              <a:ext uri="{FF2B5EF4-FFF2-40B4-BE49-F238E27FC236}">
                <a16:creationId xmlns:a16="http://schemas.microsoft.com/office/drawing/2014/main" id="{0FA127BF-2FBF-4630-B6EC-12AB445C951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25DB70-4E2A-458E-B024-3FDD5434829E}"/>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9939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5F705-879B-48A7-AAFE-8D8031E8B4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ACA8AD-1F18-44F3-A2B1-F62D576F969F}"/>
              </a:ext>
            </a:extLst>
          </p:cNvPr>
          <p:cNvSpPr>
            <a:spLocks noGrp="1"/>
          </p:cNvSpPr>
          <p:nvPr>
            <p:ph type="dt" sz="half" idx="10"/>
          </p:nvPr>
        </p:nvSpPr>
        <p:spPr/>
        <p:txBody>
          <a:bodyPr/>
          <a:lstStyle/>
          <a:p>
            <a:fld id="{50AF6A1E-A1CB-4994-8E5A-09E573F1BAAA}" type="datetime1">
              <a:rPr lang="zh-CN" altLang="en-US" smtClean="0"/>
              <a:t>2020/4/14</a:t>
            </a:fld>
            <a:endParaRPr lang="zh-CN" altLang="en-US"/>
          </a:p>
        </p:txBody>
      </p:sp>
      <p:sp>
        <p:nvSpPr>
          <p:cNvPr id="4" name="页脚占位符 3">
            <a:extLst>
              <a:ext uri="{FF2B5EF4-FFF2-40B4-BE49-F238E27FC236}">
                <a16:creationId xmlns:a16="http://schemas.microsoft.com/office/drawing/2014/main" id="{94024E4B-FCC2-4678-B032-DD81FBCCE8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0E70C9-934B-404E-8C7F-DBC57D175417}"/>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9265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057C18-6E3D-41AA-84D3-6A99BE98A6F4}"/>
              </a:ext>
            </a:extLst>
          </p:cNvPr>
          <p:cNvSpPr>
            <a:spLocks noGrp="1"/>
          </p:cNvSpPr>
          <p:nvPr>
            <p:ph type="dt" sz="half" idx="10"/>
          </p:nvPr>
        </p:nvSpPr>
        <p:spPr/>
        <p:txBody>
          <a:bodyPr/>
          <a:lstStyle/>
          <a:p>
            <a:fld id="{A83A0E5A-2163-49B5-886A-1C101F23B7A6}" type="datetime1">
              <a:rPr lang="zh-CN" altLang="en-US" smtClean="0"/>
              <a:t>2020/4/14</a:t>
            </a:fld>
            <a:endParaRPr lang="zh-CN" altLang="en-US"/>
          </a:p>
        </p:txBody>
      </p:sp>
      <p:sp>
        <p:nvSpPr>
          <p:cNvPr id="3" name="页脚占位符 2">
            <a:extLst>
              <a:ext uri="{FF2B5EF4-FFF2-40B4-BE49-F238E27FC236}">
                <a16:creationId xmlns:a16="http://schemas.microsoft.com/office/drawing/2014/main" id="{DF6EAC49-29DC-489E-9158-338B6C1C8E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33DC8A9-CE4C-4A58-8D16-32EA73C3CED4}"/>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312143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4E3A-3919-4A4D-9C53-93455D56D3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0275AB-721C-45F8-B523-C2938DBD0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65B29E-7039-495A-8ECB-08CA25809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1A0FDA-18B5-4DA5-A3F3-D233121CEC3D}"/>
              </a:ext>
            </a:extLst>
          </p:cNvPr>
          <p:cNvSpPr>
            <a:spLocks noGrp="1"/>
          </p:cNvSpPr>
          <p:nvPr>
            <p:ph type="dt" sz="half" idx="10"/>
          </p:nvPr>
        </p:nvSpPr>
        <p:spPr/>
        <p:txBody>
          <a:bodyPr/>
          <a:lstStyle/>
          <a:p>
            <a:fld id="{ED3DDA95-A52C-411F-938F-C9FEF29E33BB}" type="datetime1">
              <a:rPr lang="zh-CN" altLang="en-US" smtClean="0"/>
              <a:t>2020/4/14</a:t>
            </a:fld>
            <a:endParaRPr lang="zh-CN" altLang="en-US"/>
          </a:p>
        </p:txBody>
      </p:sp>
      <p:sp>
        <p:nvSpPr>
          <p:cNvPr id="6" name="页脚占位符 5">
            <a:extLst>
              <a:ext uri="{FF2B5EF4-FFF2-40B4-BE49-F238E27FC236}">
                <a16:creationId xmlns:a16="http://schemas.microsoft.com/office/drawing/2014/main" id="{1B7F0754-B34A-4501-A987-D0EDEA01C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C9A5B2-3B6E-49B6-873E-DFCB0C8C9CD5}"/>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38493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AEE2E-3C0C-42A1-8FF8-9ACA51BF82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7B0806-8311-43FB-AF98-48C447A74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45FC38-2CE0-4128-99A1-36D6BAF59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A55A04-7E15-46C1-AC10-708C873D236F}"/>
              </a:ext>
            </a:extLst>
          </p:cNvPr>
          <p:cNvSpPr>
            <a:spLocks noGrp="1"/>
          </p:cNvSpPr>
          <p:nvPr>
            <p:ph type="dt" sz="half" idx="10"/>
          </p:nvPr>
        </p:nvSpPr>
        <p:spPr/>
        <p:txBody>
          <a:bodyPr/>
          <a:lstStyle/>
          <a:p>
            <a:fld id="{730F67B1-1A5E-4E6E-A906-08CB2AC6EAC8}" type="datetime1">
              <a:rPr lang="zh-CN" altLang="en-US" smtClean="0"/>
              <a:t>2020/4/14</a:t>
            </a:fld>
            <a:endParaRPr lang="zh-CN" altLang="en-US"/>
          </a:p>
        </p:txBody>
      </p:sp>
      <p:sp>
        <p:nvSpPr>
          <p:cNvPr id="6" name="页脚占位符 5">
            <a:extLst>
              <a:ext uri="{FF2B5EF4-FFF2-40B4-BE49-F238E27FC236}">
                <a16:creationId xmlns:a16="http://schemas.microsoft.com/office/drawing/2014/main" id="{89BA83A3-1DF8-45CF-B9A9-26164707E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DBA11E-658B-4A0F-8659-5CDC298C1BB1}"/>
              </a:ext>
            </a:extLst>
          </p:cNvPr>
          <p:cNvSpPr>
            <a:spLocks noGrp="1"/>
          </p:cNvSpPr>
          <p:nvPr>
            <p:ph type="sldNum" sz="quarter" idx="12"/>
          </p:nvPr>
        </p:nvSpPr>
        <p:spPr/>
        <p:txBody>
          <a:body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28987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FD48DD-3C65-4A6F-BFC6-7CEE64A050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BD1493-E1F6-428C-AF10-00ABAEFA3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138BC2-6D12-468F-9C6C-8137048C9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917C60-0E43-4B80-B263-A785F60DAE8F}" type="datetime1">
              <a:rPr lang="zh-CN" altLang="en-US" smtClean="0"/>
              <a:t>2020/4/14</a:t>
            </a:fld>
            <a:endParaRPr lang="zh-CN" altLang="en-US"/>
          </a:p>
        </p:txBody>
      </p:sp>
      <p:sp>
        <p:nvSpPr>
          <p:cNvPr id="5" name="页脚占位符 4">
            <a:extLst>
              <a:ext uri="{FF2B5EF4-FFF2-40B4-BE49-F238E27FC236}">
                <a16:creationId xmlns:a16="http://schemas.microsoft.com/office/drawing/2014/main" id="{850FFCD8-6155-43AB-A408-135BFF418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626006-0A8A-4F02-8740-7838256E5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BE6CD-4C3E-4D8E-A7C4-CF35603A5CEB}" type="slidenum">
              <a:rPr lang="zh-CN" altLang="en-US" smtClean="0"/>
              <a:t>‹#›</a:t>
            </a:fld>
            <a:endParaRPr lang="zh-CN" altLang="en-US"/>
          </a:p>
        </p:txBody>
      </p:sp>
    </p:spTree>
    <p:extLst>
      <p:ext uri="{BB962C8B-B14F-4D97-AF65-F5344CB8AC3E}">
        <p14:creationId xmlns:p14="http://schemas.microsoft.com/office/powerpoint/2010/main" val="320416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633C019-913E-47A5-8062-44AF6FF9D336}"/>
              </a:ext>
            </a:extLst>
          </p:cNvPr>
          <p:cNvSpPr>
            <a:spLocks noGrp="1"/>
          </p:cNvSpPr>
          <p:nvPr>
            <p:ph type="ctrTitle"/>
          </p:nvPr>
        </p:nvSpPr>
        <p:spPr/>
        <p:txBody>
          <a:bodyPr/>
          <a:lstStyle/>
          <a:p>
            <a:pPr algn="l"/>
            <a:r>
              <a:rPr lang="en-US" altLang="zh-CN" b="1" dirty="0">
                <a:latin typeface="Bell MT" panose="02020503060305020303" pitchFamily="18" charset="0"/>
              </a:rPr>
              <a:t>Ridesharing</a:t>
            </a:r>
            <a:endParaRPr lang="zh-CN" altLang="en-US" b="1" dirty="0">
              <a:latin typeface="Bell MT" panose="02020503060305020303" pitchFamily="18" charset="0"/>
            </a:endParaRPr>
          </a:p>
        </p:txBody>
      </p:sp>
      <p:sp>
        <p:nvSpPr>
          <p:cNvPr id="5" name="副标题 4">
            <a:extLst>
              <a:ext uri="{FF2B5EF4-FFF2-40B4-BE49-F238E27FC236}">
                <a16:creationId xmlns:a16="http://schemas.microsoft.com/office/drawing/2014/main" id="{10083840-81FE-4D29-B3DF-5D93047F68E9}"/>
              </a:ext>
            </a:extLst>
          </p:cNvPr>
          <p:cNvSpPr>
            <a:spLocks noGrp="1"/>
          </p:cNvSpPr>
          <p:nvPr>
            <p:ph type="subTitle" idx="1"/>
          </p:nvPr>
        </p:nvSpPr>
        <p:spPr/>
        <p:txBody>
          <a:bodyPr>
            <a:normAutofit/>
          </a:bodyPr>
          <a:lstStyle/>
          <a:p>
            <a:pPr algn="r"/>
            <a:r>
              <a:rPr lang="en-US" altLang="zh-CN" sz="3600" b="1" dirty="0">
                <a:latin typeface="Bell MT" panose="02020503060305020303" pitchFamily="18" charset="0"/>
              </a:rPr>
              <a:t>—— indexing, prediction, and dispatching</a:t>
            </a:r>
            <a:endParaRPr lang="zh-CN" altLang="en-US" sz="3600" b="1" dirty="0">
              <a:latin typeface="Bell MT" panose="02020503060305020303" pitchFamily="18" charset="0"/>
            </a:endParaRPr>
          </a:p>
        </p:txBody>
      </p:sp>
    </p:spTree>
    <p:extLst>
      <p:ext uri="{BB962C8B-B14F-4D97-AF65-F5344CB8AC3E}">
        <p14:creationId xmlns:p14="http://schemas.microsoft.com/office/powerpoint/2010/main" val="44599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a:xfrm>
            <a:off x="838200" y="1825625"/>
            <a:ext cx="10515600" cy="4667250"/>
          </a:xfrm>
        </p:spPr>
        <p:txBody>
          <a:bodyPr>
            <a:normAutofit/>
          </a:bodyPr>
          <a:lstStyle/>
          <a:p>
            <a:pPr marL="0" indent="0">
              <a:buNone/>
            </a:pPr>
            <a:r>
              <a:rPr lang="en-US" altLang="zh-CN" sz="2000" dirty="0">
                <a:latin typeface="Bell MT" panose="02020503060305020303" pitchFamily="18" charset="0"/>
              </a:rPr>
              <a:t>(VLDB 2018) PTRider: A Price-and-Time-Aware Ridesharing System.</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return multiple options</a:t>
            </a:r>
          </a:p>
          <a:p>
            <a:pPr marL="0" indent="0">
              <a:buNone/>
            </a:pPr>
            <a:r>
              <a:rPr lang="en-US" altLang="zh-CN" sz="2000" dirty="0">
                <a:latin typeface="Bell MT" panose="02020503060305020303" pitchFamily="18" charset="0"/>
              </a:rPr>
              <a:t>(VLDB 2018) Order Dispatch in Price-aware Ridesharing.</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profit of the platform</a:t>
            </a:r>
          </a:p>
          <a:p>
            <a:pPr marL="0" indent="0">
              <a:buNone/>
            </a:pPr>
            <a:r>
              <a:rPr lang="en-US" altLang="zh-CN" sz="2000" dirty="0">
                <a:latin typeface="Bell MT" panose="02020503060305020303" pitchFamily="18" charset="0"/>
              </a:rPr>
              <a:t>(VLDB 2018) A unified approach to route planning for shared mobility.</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minimize the weighted total distance and the penalty of unserved requests</a:t>
            </a:r>
          </a:p>
          <a:p>
            <a:pPr marL="0" indent="0">
              <a:buNone/>
            </a:pPr>
            <a:r>
              <a:rPr lang="en-US" altLang="zh-CN" sz="2000" dirty="0">
                <a:latin typeface="Bell MT" panose="02020503060305020303" pitchFamily="18" charset="0"/>
              </a:rPr>
              <a:t>(ICDE 2018) Price-and-Time-Aware Dynamic Ridesharing.</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return multiple options</a:t>
            </a:r>
          </a:p>
          <a:p>
            <a:pPr marL="0" indent="0">
              <a:buNone/>
            </a:pPr>
            <a:r>
              <a:rPr lang="en-US" altLang="zh-CN" sz="2000" dirty="0">
                <a:latin typeface="Bell MT" panose="02020503060305020303" pitchFamily="18" charset="0"/>
              </a:rPr>
              <a:t>(WWW 2019) Globally-Optimized Realtime Supply-Demand Matching in On-Demand Ridesharing.</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the number of matched requests</a:t>
            </a:r>
          </a:p>
          <a:p>
            <a:pPr marL="0" indent="0">
              <a:buNone/>
            </a:pPr>
            <a:endParaRPr lang="en-US" altLang="zh-CN" sz="2000" dirty="0">
              <a:latin typeface="Bell MT" panose="02020503060305020303" pitchFamily="18" charset="0"/>
            </a:endParaRPr>
          </a:p>
          <a:p>
            <a:pPr marL="0" indent="0">
              <a:buNone/>
            </a:pPr>
            <a:endParaRPr lang="en-US" altLang="zh-CN" sz="2000"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10</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58008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a:xfrm>
            <a:off x="838200" y="1825625"/>
            <a:ext cx="10515600" cy="4667250"/>
          </a:xfrm>
        </p:spPr>
        <p:txBody>
          <a:bodyPr>
            <a:normAutofit/>
          </a:bodyPr>
          <a:lstStyle/>
          <a:p>
            <a:pPr marL="0" indent="0">
              <a:buNone/>
            </a:pPr>
            <a:r>
              <a:rPr lang="en-US" altLang="zh-CN" sz="2000" dirty="0">
                <a:latin typeface="Bell MT" panose="02020503060305020303" pitchFamily="18" charset="0"/>
              </a:rPr>
              <a:t>(WWW 2019) Efficient Ridesharing Order Dispatching with Mean Field Multi-Agent Reinforcement Learning.</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driver’s profit per day</a:t>
            </a:r>
          </a:p>
          <a:p>
            <a:pPr marL="0" indent="0">
              <a:buNone/>
            </a:pPr>
            <a:r>
              <a:rPr lang="en-US" altLang="zh-CN" sz="2000" dirty="0">
                <a:latin typeface="Bell MT" panose="02020503060305020303" pitchFamily="18" charset="0"/>
              </a:rPr>
              <a:t>(IJCAI 2019) Dispatching Through Pricing: Modeling Ride-Sharing and Designing Dynamic Prices.</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design pricing schemes that induce desirable supplies and demands</a:t>
            </a:r>
          </a:p>
          <a:p>
            <a:pPr marL="0" indent="0">
              <a:buNone/>
            </a:pPr>
            <a:r>
              <a:rPr lang="en-US" altLang="zh-CN" sz="2000" dirty="0">
                <a:latin typeface="Bell MT" panose="02020503060305020303" pitchFamily="18" charset="0"/>
              </a:rPr>
              <a:t>(ICDE 2019) Auction-Based Order Dispatch and Pricing in Ridesharing.</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overall utility of the auction</a:t>
            </a:r>
          </a:p>
          <a:p>
            <a:pPr marL="0" indent="0">
              <a:buNone/>
            </a:pPr>
            <a:r>
              <a:rPr lang="en-US" altLang="zh-CN" sz="2000" dirty="0">
                <a:latin typeface="Bell MT" panose="02020503060305020303" pitchFamily="18" charset="0"/>
              </a:rPr>
              <a:t>(ICDE 2019) An Efficient Insertion Operator in Dynamic Ridesharing Services.</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minimize the maximum waiting time / minimize overall travel time</a:t>
            </a:r>
          </a:p>
          <a:p>
            <a:pPr marL="0" indent="0">
              <a:buNone/>
            </a:pPr>
            <a:r>
              <a:rPr lang="en-US" altLang="zh-CN" sz="2000" dirty="0">
                <a:latin typeface="Bell MT" panose="02020503060305020303" pitchFamily="18" charset="0"/>
              </a:rPr>
              <a:t>(ICDE 2019) A Queueing-Theoretic Framework for Vehicle Dispatching in Dynamic Car-Hailing.</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profit of the platform</a:t>
            </a: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11</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72384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lvl="0" indent="0">
              <a:buNone/>
            </a:pPr>
            <a:r>
              <a:rPr lang="en-US" altLang="zh-CN" b="1" dirty="0">
                <a:solidFill>
                  <a:prstClr val="black"/>
                </a:solidFill>
                <a:latin typeface="Bell MT" panose="02020503060305020303" pitchFamily="18" charset="0"/>
              </a:rPr>
              <a:t>Summary</a:t>
            </a:r>
            <a:endParaRPr lang="en-US" altLang="zh-CN" sz="2000" b="1" dirty="0">
              <a:latin typeface="Bell MT" panose="02020503060305020303" pitchFamily="18" charset="0"/>
            </a:endParaRPr>
          </a:p>
          <a:p>
            <a:pPr marL="0" indent="0">
              <a:buNone/>
            </a:pPr>
            <a:endParaRPr lang="en-US" altLang="zh-CN" sz="2000" dirty="0">
              <a:solidFill>
                <a:schemeClr val="bg1">
                  <a:lumMod val="50000"/>
                </a:schemeClr>
              </a:solidFill>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12</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
        <p:nvSpPr>
          <p:cNvPr id="5" name="文本框 4">
            <a:extLst>
              <a:ext uri="{FF2B5EF4-FFF2-40B4-BE49-F238E27FC236}">
                <a16:creationId xmlns:a16="http://schemas.microsoft.com/office/drawing/2014/main" id="{65EB2A74-2BA6-4924-9388-066A0E18E613}"/>
              </a:ext>
            </a:extLst>
          </p:cNvPr>
          <p:cNvSpPr txBox="1"/>
          <p:nvPr/>
        </p:nvSpPr>
        <p:spPr>
          <a:xfrm>
            <a:off x="1047565" y="3429000"/>
            <a:ext cx="4216154" cy="1015663"/>
          </a:xfrm>
          <a:prstGeom prst="rect">
            <a:avLst/>
          </a:prstGeom>
          <a:noFill/>
        </p:spPr>
        <p:txBody>
          <a:bodyPr wrap="none" rtlCol="0">
            <a:spAutoFit/>
          </a:bodyPr>
          <a:lstStyle/>
          <a:p>
            <a:pPr lvl="0"/>
            <a:r>
              <a:rPr lang="en-US" altLang="zh-CN" sz="2400" b="1" dirty="0">
                <a:solidFill>
                  <a:prstClr val="black"/>
                </a:solidFill>
                <a:latin typeface="Bell MT" panose="02020503060305020303" pitchFamily="18" charset="0"/>
              </a:rPr>
              <a:t>common</a:t>
            </a:r>
          </a:p>
          <a:p>
            <a:pPr lvl="0"/>
            <a:r>
              <a:rPr lang="en-US" altLang="zh-CN" dirty="0">
                <a:solidFill>
                  <a:prstClr val="black"/>
                </a:solidFill>
                <a:latin typeface="Bell MT" panose="02020503060305020303" pitchFamily="18" charset="0"/>
              </a:rPr>
              <a:t>maximize the number of matched requests</a:t>
            </a:r>
          </a:p>
          <a:p>
            <a:pPr lvl="0"/>
            <a:r>
              <a:rPr lang="en-US" altLang="zh-CN" dirty="0">
                <a:solidFill>
                  <a:prstClr val="black"/>
                </a:solidFill>
                <a:latin typeface="Bell MT" panose="02020503060305020303" pitchFamily="18" charset="0"/>
              </a:rPr>
              <a:t>minimize the total travel distance / time</a:t>
            </a:r>
          </a:p>
        </p:txBody>
      </p:sp>
      <p:sp>
        <p:nvSpPr>
          <p:cNvPr id="9" name="文本框 8">
            <a:extLst>
              <a:ext uri="{FF2B5EF4-FFF2-40B4-BE49-F238E27FC236}">
                <a16:creationId xmlns:a16="http://schemas.microsoft.com/office/drawing/2014/main" id="{E2AF3DAA-307B-41F2-97C9-131241078D4B}"/>
              </a:ext>
            </a:extLst>
          </p:cNvPr>
          <p:cNvSpPr txBox="1"/>
          <p:nvPr/>
        </p:nvSpPr>
        <p:spPr>
          <a:xfrm>
            <a:off x="6096000" y="2512444"/>
            <a:ext cx="4862037" cy="1015663"/>
          </a:xfrm>
          <a:prstGeom prst="rect">
            <a:avLst/>
          </a:prstGeom>
          <a:noFill/>
        </p:spPr>
        <p:txBody>
          <a:bodyPr wrap="none" rtlCol="0">
            <a:spAutoFit/>
          </a:bodyPr>
          <a:lstStyle/>
          <a:p>
            <a:pPr lvl="0"/>
            <a:r>
              <a:rPr lang="en-US" altLang="zh-CN" sz="2400" b="1" dirty="0">
                <a:solidFill>
                  <a:prstClr val="black"/>
                </a:solidFill>
                <a:latin typeface="Bell MT" panose="02020503060305020303" pitchFamily="18" charset="0"/>
              </a:rPr>
              <a:t>multi-objective</a:t>
            </a:r>
          </a:p>
          <a:p>
            <a:pPr lvl="0"/>
            <a:r>
              <a:rPr lang="en-US" altLang="zh-CN" dirty="0">
                <a:solidFill>
                  <a:prstClr val="black"/>
                </a:solidFill>
                <a:latin typeface="Bell MT" panose="02020503060305020303" pitchFamily="18" charset="0"/>
              </a:rPr>
              <a:t>take two or more goals into consideration</a:t>
            </a:r>
          </a:p>
          <a:p>
            <a:pPr lvl="0"/>
            <a:r>
              <a:rPr lang="en-US" altLang="zh-CN" dirty="0">
                <a:solidFill>
                  <a:prstClr val="black"/>
                </a:solidFill>
                <a:latin typeface="Bell MT" panose="02020503060305020303" pitchFamily="18" charset="0"/>
              </a:rPr>
              <a:t>use the skyline method to return multiple options</a:t>
            </a:r>
          </a:p>
        </p:txBody>
      </p:sp>
      <p:sp>
        <p:nvSpPr>
          <p:cNvPr id="10" name="文本框 9">
            <a:extLst>
              <a:ext uri="{FF2B5EF4-FFF2-40B4-BE49-F238E27FC236}">
                <a16:creationId xmlns:a16="http://schemas.microsoft.com/office/drawing/2014/main" id="{ECDC8368-9211-4604-AE0B-F193D5AA7CED}"/>
              </a:ext>
            </a:extLst>
          </p:cNvPr>
          <p:cNvSpPr txBox="1"/>
          <p:nvPr/>
        </p:nvSpPr>
        <p:spPr>
          <a:xfrm>
            <a:off x="6096000" y="4635892"/>
            <a:ext cx="4767331" cy="738664"/>
          </a:xfrm>
          <a:prstGeom prst="rect">
            <a:avLst/>
          </a:prstGeom>
          <a:noFill/>
        </p:spPr>
        <p:txBody>
          <a:bodyPr wrap="none" rtlCol="0">
            <a:spAutoFit/>
          </a:bodyPr>
          <a:lstStyle/>
          <a:p>
            <a:pPr lvl="0"/>
            <a:r>
              <a:rPr lang="en-US" altLang="zh-CN" sz="2400" b="1" dirty="0">
                <a:solidFill>
                  <a:prstClr val="black"/>
                </a:solidFill>
                <a:latin typeface="Bell MT" panose="02020503060305020303" pitchFamily="18" charset="0"/>
              </a:rPr>
              <a:t>social utility </a:t>
            </a:r>
          </a:p>
          <a:p>
            <a:pPr lvl="0"/>
            <a:r>
              <a:rPr lang="en-US" altLang="zh-CN" dirty="0">
                <a:solidFill>
                  <a:prstClr val="black"/>
                </a:solidFill>
                <a:latin typeface="Bell MT" panose="02020503060305020303" pitchFamily="18" charset="0"/>
              </a:rPr>
              <a:t>analyze the interest relation among each subject</a:t>
            </a:r>
          </a:p>
        </p:txBody>
      </p:sp>
      <p:sp>
        <p:nvSpPr>
          <p:cNvPr id="15" name="箭头: 下 14">
            <a:extLst>
              <a:ext uri="{FF2B5EF4-FFF2-40B4-BE49-F238E27FC236}">
                <a16:creationId xmlns:a16="http://schemas.microsoft.com/office/drawing/2014/main" id="{29F3FAC6-1779-49FA-B6DA-389EBB45EEEC}"/>
              </a:ext>
            </a:extLst>
          </p:cNvPr>
          <p:cNvSpPr/>
          <p:nvPr/>
        </p:nvSpPr>
        <p:spPr>
          <a:xfrm rot="13592135">
            <a:off x="5404644" y="2808616"/>
            <a:ext cx="456160" cy="1157505"/>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箭头: 下 15">
            <a:extLst>
              <a:ext uri="{FF2B5EF4-FFF2-40B4-BE49-F238E27FC236}">
                <a16:creationId xmlns:a16="http://schemas.microsoft.com/office/drawing/2014/main" id="{E280D6FB-F702-43BD-9D21-23C1F696B46E}"/>
              </a:ext>
            </a:extLst>
          </p:cNvPr>
          <p:cNvSpPr/>
          <p:nvPr/>
        </p:nvSpPr>
        <p:spPr>
          <a:xfrm rot="18921763">
            <a:off x="5396623" y="4159985"/>
            <a:ext cx="456160" cy="1157505"/>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1033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lvl="0" indent="0">
              <a:buNone/>
            </a:pPr>
            <a:r>
              <a:rPr lang="en-US" altLang="zh-CN" b="1" dirty="0">
                <a:solidFill>
                  <a:prstClr val="black"/>
                </a:solidFill>
                <a:latin typeface="Bell MT" panose="02020503060305020303" pitchFamily="18" charset="0"/>
              </a:rPr>
              <a:t>The Skyline Method</a:t>
            </a:r>
          </a:p>
          <a:p>
            <a:pPr marL="0" lvl="0" indent="0">
              <a:lnSpc>
                <a:spcPct val="150000"/>
              </a:lnSpc>
              <a:buNone/>
            </a:pPr>
            <a:r>
              <a:rPr lang="en-US" altLang="zh-CN" sz="1800" dirty="0">
                <a:latin typeface="Bell MT" panose="02020503060305020303" pitchFamily="18" charset="0"/>
              </a:rPr>
              <a:t>Suppose you are going on holiday to Nassau and you are looking for a hotel that is </a:t>
            </a:r>
            <a:r>
              <a:rPr lang="en-US" altLang="zh-CN" sz="1800" b="1" i="1" dirty="0">
                <a:latin typeface="Bell MT" panose="02020503060305020303" pitchFamily="18" charset="0"/>
              </a:rPr>
              <a:t>cheap</a:t>
            </a:r>
            <a:r>
              <a:rPr lang="en-US" altLang="zh-CN" sz="1800" dirty="0">
                <a:latin typeface="Bell MT" panose="02020503060305020303" pitchFamily="18" charset="0"/>
              </a:rPr>
              <a:t> and </a:t>
            </a:r>
            <a:r>
              <a:rPr lang="en-US" altLang="zh-CN" sz="1800" b="1" i="1" dirty="0">
                <a:latin typeface="Bell MT" panose="02020503060305020303" pitchFamily="18" charset="0"/>
              </a:rPr>
              <a:t>close</a:t>
            </a:r>
            <a:r>
              <a:rPr lang="en-US" altLang="zh-CN" sz="1800" dirty="0">
                <a:latin typeface="Bell MT" panose="02020503060305020303" pitchFamily="18" charset="0"/>
              </a:rPr>
              <a:t> to the beach. Unfortunately, these two goals are complementary.</a:t>
            </a:r>
          </a:p>
          <a:p>
            <a:pPr marL="0" lvl="0" indent="0">
              <a:lnSpc>
                <a:spcPct val="150000"/>
              </a:lnSpc>
              <a:buNone/>
            </a:pPr>
            <a:r>
              <a:rPr lang="en-US" altLang="zh-CN" sz="1800" dirty="0">
                <a:latin typeface="Bell MT" panose="02020503060305020303" pitchFamily="18" charset="0"/>
              </a:rPr>
              <a:t>The Skyline is defined as those points which are not dominated by any other point. A point dominates another point if it is </a:t>
            </a:r>
            <a:r>
              <a:rPr lang="en-US" altLang="zh-CN" sz="1800" b="1" dirty="0">
                <a:latin typeface="Bell MT" panose="02020503060305020303" pitchFamily="18" charset="0"/>
              </a:rPr>
              <a:t>as good or better in all dimensions and better in at least one dimension</a:t>
            </a:r>
            <a:r>
              <a:rPr lang="en-US" altLang="zh-CN" sz="1800" dirty="0">
                <a:latin typeface="Bell MT" panose="02020503060305020303" pitchFamily="18" charset="0"/>
              </a:rPr>
              <a:t>. </a:t>
            </a:r>
          </a:p>
        </p:txBody>
      </p:sp>
      <p:sp>
        <p:nvSpPr>
          <p:cNvPr id="11" name="文本框 10">
            <a:extLst>
              <a:ext uri="{FF2B5EF4-FFF2-40B4-BE49-F238E27FC236}">
                <a16:creationId xmlns:a16="http://schemas.microsoft.com/office/drawing/2014/main" id="{EC73963F-4061-45F4-B75A-46D2BA64468D}"/>
              </a:ext>
            </a:extLst>
          </p:cNvPr>
          <p:cNvSpPr txBox="1"/>
          <p:nvPr/>
        </p:nvSpPr>
        <p:spPr>
          <a:xfrm>
            <a:off x="4841677" y="1690688"/>
            <a:ext cx="5755935" cy="646331"/>
          </a:xfrm>
          <a:prstGeom prst="rect">
            <a:avLst/>
          </a:prstGeom>
          <a:noFill/>
        </p:spPr>
        <p:txBody>
          <a:bodyPr wrap="none" rtlCol="0">
            <a:spAutoFit/>
          </a:bodyPr>
          <a:lstStyle/>
          <a:p>
            <a:r>
              <a:rPr lang="en-US" altLang="zh-CN" dirty="0">
                <a:latin typeface="Bell MT" panose="02020503060305020303" pitchFamily="18" charset="0"/>
              </a:rPr>
              <a:t>(ICDE 2001) The Skyline Operator.</a:t>
            </a:r>
          </a:p>
          <a:p>
            <a:r>
              <a:rPr lang="en-US" altLang="zh-CN" dirty="0">
                <a:latin typeface="Bell MT" panose="02020503060305020303" pitchFamily="18" charset="0"/>
              </a:rPr>
              <a:t>(ICDE 2018) Price-and-Time-Aware Dynamic Ridesharing.</a:t>
            </a:r>
            <a:endParaRPr lang="zh-CN" altLang="en-US" dirty="0">
              <a:latin typeface="Bell MT" panose="02020503060305020303" pitchFamily="18" charset="0"/>
            </a:endParaRPr>
          </a:p>
        </p:txBody>
      </p:sp>
      <p:pic>
        <p:nvPicPr>
          <p:cNvPr id="14" name="图片 13">
            <a:extLst>
              <a:ext uri="{FF2B5EF4-FFF2-40B4-BE49-F238E27FC236}">
                <a16:creationId xmlns:a16="http://schemas.microsoft.com/office/drawing/2014/main" id="{6EF891CB-1317-4AC5-A6E9-8CE63A2C8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002" y="4352749"/>
            <a:ext cx="3219995" cy="2262046"/>
          </a:xfrm>
          <a:prstGeom prst="rect">
            <a:avLst/>
          </a:prstGeom>
        </p:spPr>
      </p:pic>
      <p:sp>
        <p:nvSpPr>
          <p:cNvPr id="4" name="灯片编号占位符 3">
            <a:extLst>
              <a:ext uri="{FF2B5EF4-FFF2-40B4-BE49-F238E27FC236}">
                <a16:creationId xmlns:a16="http://schemas.microsoft.com/office/drawing/2014/main" id="{32A8060A-5B33-4AE9-B27E-8E810F83D3C8}"/>
              </a:ext>
            </a:extLst>
          </p:cNvPr>
          <p:cNvSpPr>
            <a:spLocks noGrp="1"/>
          </p:cNvSpPr>
          <p:nvPr>
            <p:ph type="sldNum" sz="quarter" idx="12"/>
          </p:nvPr>
        </p:nvSpPr>
        <p:spPr/>
        <p:txBody>
          <a:bodyPr/>
          <a:lstStyle/>
          <a:p>
            <a:fld id="{237BE6CD-4C3E-4D8E-A7C4-CF35603A5CEB}" type="slidenum">
              <a:rPr lang="zh-CN" altLang="en-US" smtClean="0"/>
              <a:t>13</a:t>
            </a:fld>
            <a:endParaRPr lang="zh-CN" altLang="en-US"/>
          </a:p>
        </p:txBody>
      </p:sp>
    </p:spTree>
    <p:extLst>
      <p:ext uri="{BB962C8B-B14F-4D97-AF65-F5344CB8AC3E}">
        <p14:creationId xmlns:p14="http://schemas.microsoft.com/office/powerpoint/2010/main" val="14839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lvl="0" indent="0">
              <a:buNone/>
            </a:pPr>
            <a:r>
              <a:rPr lang="en-US" altLang="zh-CN" b="1" dirty="0">
                <a:solidFill>
                  <a:prstClr val="black"/>
                </a:solidFill>
                <a:latin typeface="Bell MT" panose="02020503060305020303" pitchFamily="18" charset="0"/>
              </a:rPr>
              <a:t>Social Utility</a:t>
            </a:r>
            <a:endParaRPr lang="en-US" altLang="zh-CN" b="1" dirty="0">
              <a:latin typeface="Bell MT" panose="02020503060305020303" pitchFamily="18" charset="0"/>
            </a:endParaRPr>
          </a:p>
          <a:p>
            <a:pPr marL="0" indent="0">
              <a:buNone/>
            </a:pPr>
            <a:endParaRPr lang="en-US" altLang="zh-CN" sz="2000" dirty="0">
              <a:solidFill>
                <a:schemeClr val="bg1">
                  <a:lumMod val="50000"/>
                </a:schemeClr>
              </a:solidFill>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14</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
        <p:nvSpPr>
          <p:cNvPr id="6" name="文本框 5">
            <a:extLst>
              <a:ext uri="{FF2B5EF4-FFF2-40B4-BE49-F238E27FC236}">
                <a16:creationId xmlns:a16="http://schemas.microsoft.com/office/drawing/2014/main" id="{9AC4A60E-0DF3-47A2-AAF8-934925D76A4F}"/>
              </a:ext>
            </a:extLst>
          </p:cNvPr>
          <p:cNvSpPr txBox="1"/>
          <p:nvPr/>
        </p:nvSpPr>
        <p:spPr>
          <a:xfrm>
            <a:off x="4508843" y="1665568"/>
            <a:ext cx="7191392" cy="369332"/>
          </a:xfrm>
          <a:prstGeom prst="rect">
            <a:avLst/>
          </a:prstGeom>
          <a:noFill/>
        </p:spPr>
        <p:txBody>
          <a:bodyPr wrap="none" rtlCol="0">
            <a:spAutoFit/>
          </a:bodyPr>
          <a:lstStyle/>
          <a:p>
            <a:r>
              <a:rPr lang="en-US" altLang="zh-CN" dirty="0">
                <a:latin typeface="Bell MT" panose="02020503060305020303" pitchFamily="18" charset="0"/>
              </a:rPr>
              <a:t>(ICDE 2019) Auction-Based Order Dispatch and Pricing in Ridesharing. </a:t>
            </a:r>
            <a:endParaRPr lang="zh-CN" altLang="en-US" dirty="0">
              <a:latin typeface="Bell MT" panose="02020503060305020303" pitchFamily="18" charset="0"/>
            </a:endParaRPr>
          </a:p>
        </p:txBody>
      </p:sp>
      <p:sp>
        <p:nvSpPr>
          <p:cNvPr id="7" name="文本框 6">
            <a:extLst>
              <a:ext uri="{FF2B5EF4-FFF2-40B4-BE49-F238E27FC236}">
                <a16:creationId xmlns:a16="http://schemas.microsoft.com/office/drawing/2014/main" id="{E97C7C35-2968-4FEF-96AA-6BA88304F06C}"/>
              </a:ext>
            </a:extLst>
          </p:cNvPr>
          <p:cNvSpPr txBox="1"/>
          <p:nvPr/>
        </p:nvSpPr>
        <p:spPr>
          <a:xfrm>
            <a:off x="838200" y="2712498"/>
            <a:ext cx="2090765" cy="400110"/>
          </a:xfrm>
          <a:prstGeom prst="rect">
            <a:avLst/>
          </a:prstGeom>
          <a:noFill/>
        </p:spPr>
        <p:txBody>
          <a:bodyPr wrap="none" rtlCol="0">
            <a:spAutoFit/>
          </a:bodyPr>
          <a:lstStyle/>
          <a:p>
            <a:r>
              <a:rPr lang="en-US" altLang="zh-CN" sz="2000" dirty="0">
                <a:latin typeface="Bell MT" panose="02020503060305020303" pitchFamily="18" charset="0"/>
              </a:rPr>
              <a:t>Requester’s utility</a:t>
            </a:r>
            <a:endParaRPr lang="zh-CN" altLang="en-US" sz="20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D4F7441-BDC8-4F9A-B137-8D02567506C3}"/>
                  </a:ext>
                </a:extLst>
              </p:cNvPr>
              <p:cNvSpPr txBox="1"/>
              <p:nvPr/>
            </p:nvSpPr>
            <p:spPr>
              <a:xfrm>
                <a:off x="3378886" y="2765250"/>
                <a:ext cx="22599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𝑣𝑎𝑙</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𝑝𝑎𝑦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m:t>
                          </m:r>
                        </m:sub>
                      </m:sSub>
                    </m:oMath>
                  </m:oMathPara>
                </a14:m>
                <a:endParaRPr lang="zh-CN" altLang="en-US" dirty="0"/>
              </a:p>
            </p:txBody>
          </p:sp>
        </mc:Choice>
        <mc:Fallback xmlns="">
          <p:sp>
            <p:nvSpPr>
              <p:cNvPr id="8" name="文本框 7">
                <a:extLst>
                  <a:ext uri="{FF2B5EF4-FFF2-40B4-BE49-F238E27FC236}">
                    <a16:creationId xmlns:a16="http://schemas.microsoft.com/office/drawing/2014/main" id="{BD4F7441-BDC8-4F9A-B137-8D02567506C3}"/>
                  </a:ext>
                </a:extLst>
              </p:cNvPr>
              <p:cNvSpPr txBox="1">
                <a:spLocks noRot="1" noChangeAspect="1" noMove="1" noResize="1" noEditPoints="1" noAdjustHandles="1" noChangeArrowheads="1" noChangeShapeType="1" noTextEdit="1"/>
              </p:cNvSpPr>
              <p:nvPr/>
            </p:nvSpPr>
            <p:spPr>
              <a:xfrm>
                <a:off x="3378886" y="2765250"/>
                <a:ext cx="2259914" cy="299313"/>
              </a:xfrm>
              <a:prstGeom prst="rect">
                <a:avLst/>
              </a:prstGeom>
              <a:blipFill>
                <a:blip r:embed="rId3"/>
                <a:stretch>
                  <a:fillRect l="-809" t="-2041" r="-1078" b="-2653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778AACDA-0CD2-4214-AC80-D24F6349EE99}"/>
              </a:ext>
            </a:extLst>
          </p:cNvPr>
          <p:cNvSpPr txBox="1"/>
          <p:nvPr/>
        </p:nvSpPr>
        <p:spPr>
          <a:xfrm>
            <a:off x="838200" y="3545338"/>
            <a:ext cx="1969450" cy="400110"/>
          </a:xfrm>
          <a:prstGeom prst="rect">
            <a:avLst/>
          </a:prstGeom>
          <a:noFill/>
        </p:spPr>
        <p:txBody>
          <a:bodyPr wrap="none" rtlCol="0">
            <a:spAutoFit/>
          </a:bodyPr>
          <a:lstStyle/>
          <a:p>
            <a:r>
              <a:rPr lang="en-US" altLang="zh-CN" sz="2000" dirty="0">
                <a:latin typeface="Bell MT" panose="02020503060305020303" pitchFamily="18" charset="0"/>
              </a:rPr>
              <a:t>Platform’s utility</a:t>
            </a:r>
            <a:endParaRPr lang="zh-CN" altLang="en-US" sz="20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C31F23A-EAFF-44D8-B487-4534178778F9}"/>
                  </a:ext>
                </a:extLst>
              </p:cNvPr>
              <p:cNvSpPr txBox="1"/>
              <p:nvPr/>
            </p:nvSpPr>
            <p:spPr>
              <a:xfrm>
                <a:off x="3378886" y="3459967"/>
                <a:ext cx="2804037" cy="751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𝑝𝑙𝑓</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𝑅</m:t>
                              </m:r>
                            </m:e>
                          </m:acc>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𝑝𝑎𝑦</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𝑟𝑒𝑣</m:t>
                              </m:r>
                            </m:e>
                            <m:sub>
                              <m:r>
                                <a:rPr lang="en-US" altLang="zh-CN" b="0" i="1" smtClean="0">
                                  <a:latin typeface="Cambria Math" panose="02040503050406030204" pitchFamily="18" charset="0"/>
                                </a:rPr>
                                <m:t>𝑖</m:t>
                              </m:r>
                            </m:sub>
                          </m:sSub>
                        </m:e>
                      </m:nary>
                    </m:oMath>
                  </m:oMathPara>
                </a14:m>
                <a:endParaRPr lang="zh-CN" altLang="en-US" dirty="0"/>
              </a:p>
            </p:txBody>
          </p:sp>
        </mc:Choice>
        <mc:Fallback xmlns="">
          <p:sp>
            <p:nvSpPr>
              <p:cNvPr id="13" name="文本框 12">
                <a:extLst>
                  <a:ext uri="{FF2B5EF4-FFF2-40B4-BE49-F238E27FC236}">
                    <a16:creationId xmlns:a16="http://schemas.microsoft.com/office/drawing/2014/main" id="{5C31F23A-EAFF-44D8-B487-4534178778F9}"/>
                  </a:ext>
                </a:extLst>
              </p:cNvPr>
              <p:cNvSpPr txBox="1">
                <a:spLocks noRot="1" noChangeAspect="1" noMove="1" noResize="1" noEditPoints="1" noAdjustHandles="1" noChangeArrowheads="1" noChangeShapeType="1" noTextEdit="1"/>
              </p:cNvSpPr>
              <p:nvPr/>
            </p:nvSpPr>
            <p:spPr>
              <a:xfrm>
                <a:off x="3378886" y="3459967"/>
                <a:ext cx="2804037" cy="751616"/>
              </a:xfrm>
              <a:prstGeom prst="rect">
                <a:avLst/>
              </a:prstGeom>
              <a:blipFill>
                <a:blip r:embed="rId4"/>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DD5A0B6E-E8F0-40A5-BD1A-73FA185435AF}"/>
              </a:ext>
            </a:extLst>
          </p:cNvPr>
          <p:cNvSpPr txBox="1"/>
          <p:nvPr/>
        </p:nvSpPr>
        <p:spPr>
          <a:xfrm>
            <a:off x="838200" y="4378178"/>
            <a:ext cx="1741695" cy="400110"/>
          </a:xfrm>
          <a:prstGeom prst="rect">
            <a:avLst/>
          </a:prstGeom>
          <a:noFill/>
        </p:spPr>
        <p:txBody>
          <a:bodyPr wrap="none" rtlCol="0">
            <a:spAutoFit/>
          </a:bodyPr>
          <a:lstStyle/>
          <a:p>
            <a:r>
              <a:rPr lang="en-US" altLang="zh-CN" sz="2000" dirty="0">
                <a:latin typeface="Bell MT" panose="02020503060305020303" pitchFamily="18" charset="0"/>
              </a:rPr>
              <a:t>Driver’s utility</a:t>
            </a:r>
            <a:endParaRPr lang="zh-CN" altLang="en-US" sz="20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CCACCFB-EA33-46E0-804D-9D59652BDFBD}"/>
                  </a:ext>
                </a:extLst>
              </p:cNvPr>
              <p:cNvSpPr txBox="1"/>
              <p:nvPr/>
            </p:nvSpPr>
            <p:spPr>
              <a:xfrm>
                <a:off x="3378886" y="4420442"/>
                <a:ext cx="17490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𝑟𝑒𝑣</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𝛼</m:t>
                          </m:r>
                        </m:e>
                        <m:sub>
                          <m:r>
                            <a:rPr lang="en-US" altLang="zh-CN" b="0" i="1" smtClean="0">
                              <a:latin typeface="Cambria Math" panose="02040503050406030204" pitchFamily="18" charset="0"/>
                            </a:rPr>
                            <m:t>𝑑</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5CCACCFB-EA33-46E0-804D-9D59652BDFBD}"/>
                  </a:ext>
                </a:extLst>
              </p:cNvPr>
              <p:cNvSpPr txBox="1">
                <a:spLocks noRot="1" noChangeAspect="1" noMove="1" noResize="1" noEditPoints="1" noAdjustHandles="1" noChangeArrowheads="1" noChangeShapeType="1" noTextEdit="1"/>
              </p:cNvSpPr>
              <p:nvPr/>
            </p:nvSpPr>
            <p:spPr>
              <a:xfrm>
                <a:off x="3378886" y="4420442"/>
                <a:ext cx="1749069" cy="276999"/>
              </a:xfrm>
              <a:prstGeom prst="rect">
                <a:avLst/>
              </a:prstGeom>
              <a:blipFill>
                <a:blip r:embed="rId5"/>
                <a:stretch>
                  <a:fillRect l="-1394" r="-1045" b="-17391"/>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893F43CF-86BF-4EBA-B9AD-FA7E2309E762}"/>
              </a:ext>
            </a:extLst>
          </p:cNvPr>
          <p:cNvSpPr txBox="1"/>
          <p:nvPr/>
        </p:nvSpPr>
        <p:spPr>
          <a:xfrm>
            <a:off x="838200" y="5211018"/>
            <a:ext cx="1671098" cy="400110"/>
          </a:xfrm>
          <a:prstGeom prst="rect">
            <a:avLst/>
          </a:prstGeom>
          <a:noFill/>
        </p:spPr>
        <p:txBody>
          <a:bodyPr wrap="none" rtlCol="0">
            <a:spAutoFit/>
          </a:bodyPr>
          <a:lstStyle/>
          <a:p>
            <a:r>
              <a:rPr lang="en-US" altLang="zh-CN" sz="2000" dirty="0">
                <a:latin typeface="Bell MT" panose="02020503060305020303" pitchFamily="18" charset="0"/>
              </a:rPr>
              <a:t>Overall utility</a:t>
            </a:r>
            <a:endParaRPr lang="zh-CN" altLang="en-US" sz="20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CE9788A-9179-4310-8797-A67467338305}"/>
                  </a:ext>
                </a:extLst>
              </p:cNvPr>
              <p:cNvSpPr txBox="1"/>
              <p:nvPr/>
            </p:nvSpPr>
            <p:spPr>
              <a:xfrm>
                <a:off x="3378886" y="5033726"/>
                <a:ext cx="7374070" cy="754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𝑎𝑢𝑐</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m:t>
                                  </m:r>
                                </m:sub>
                              </m:sSub>
                              <m:r>
                                <m:rPr>
                                  <m:brk m:alnAt="7"/>
                                </m:rP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𝑅</m:t>
                                  </m:r>
                                </m:e>
                              </m:acc>
                            </m:sub>
                            <m:sup/>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𝑣𝑎𝑙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𝑝𝑎𝑦</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e>
                          </m:nary>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m:t>
                                  </m:r>
                                </m:sub>
                              </m:sSub>
                              <m:r>
                                <m:rPr>
                                  <m:brk m:alnAt="7"/>
                                </m:rP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𝑅</m:t>
                                  </m:r>
                                </m:e>
                              </m:acc>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𝑝𝑎𝑦</m:t>
                                  </m:r>
                                </m:e>
                                <m:sub>
                                  <m:r>
                                    <a:rPr lang="en-US" altLang="zh-CN" i="1">
                                      <a:latin typeface="Cambria Math" panose="02040503050406030204" pitchFamily="18" charset="0"/>
                                    </a:rPr>
                                    <m:t>𝑗</m:t>
                                  </m:r>
                                </m:sub>
                              </m:sSub>
                            </m:e>
                          </m:nary>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𝑖</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𝑟𝑒𝑣</m:t>
                                  </m:r>
                                </m:e>
                                <m:sub>
                                  <m:r>
                                    <a:rPr lang="en-US" altLang="zh-CN" i="1">
                                      <a:latin typeface="Cambria Math" panose="02040503050406030204" pitchFamily="18" charset="0"/>
                                    </a:rPr>
                                    <m:t>𝑖</m:t>
                                  </m:r>
                                </m:sub>
                              </m:sSub>
                            </m:e>
                          </m:nary>
                        </m:e>
                      </m:d>
                      <m:r>
                        <a:rPr lang="en-US" altLang="zh-CN" i="1">
                          <a:latin typeface="Cambria Math" panose="02040503050406030204" pitchFamily="18" charset="0"/>
                        </a:rPr>
                        <m:t>+</m:t>
                      </m:r>
                      <m:d>
                        <m:dPr>
                          <m:ctrlPr>
                            <a:rPr lang="en-US" altLang="zh-CN" i="1" smtClean="0">
                              <a:latin typeface="Cambria Math" panose="02040503050406030204" pitchFamily="18" charset="0"/>
                            </a:rPr>
                          </m:ctrlPr>
                        </m:dPr>
                        <m:e>
                          <m:nary>
                            <m:naryPr>
                              <m:chr m:val="∑"/>
                              <m:supHide m:val="on"/>
                              <m:ctrlPr>
                                <a:rPr lang="en-US" altLang="zh-CN" i="1" smtClean="0">
                                  <a:latin typeface="Cambria Math" panose="02040503050406030204" pitchFamily="18" charset="0"/>
                                </a:rPr>
                              </m:ctrlPr>
                            </m:naryPr>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𝑖</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𝑟𝑒𝑣</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i="1">
                                      <a:latin typeface="Cambria Math" panose="02040503050406030204" pitchFamily="18" charset="0"/>
                                    </a:rPr>
                                    <m:t>𝑑</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e>
                          </m:nary>
                        </m:e>
                      </m:d>
                    </m:oMath>
                  </m:oMathPara>
                </a14:m>
                <a:endParaRPr lang="en-US" altLang="zh-CN" dirty="0"/>
              </a:p>
            </p:txBody>
          </p:sp>
        </mc:Choice>
        <mc:Fallback xmlns="">
          <p:sp>
            <p:nvSpPr>
              <p:cNvPr id="20" name="文本框 19">
                <a:extLst>
                  <a:ext uri="{FF2B5EF4-FFF2-40B4-BE49-F238E27FC236}">
                    <a16:creationId xmlns:a16="http://schemas.microsoft.com/office/drawing/2014/main" id="{3CE9788A-9179-4310-8797-A67467338305}"/>
                  </a:ext>
                </a:extLst>
              </p:cNvPr>
              <p:cNvSpPr txBox="1">
                <a:spLocks noRot="1" noChangeAspect="1" noMove="1" noResize="1" noEditPoints="1" noAdjustHandles="1" noChangeArrowheads="1" noChangeShapeType="1" noTextEdit="1"/>
              </p:cNvSpPr>
              <p:nvPr/>
            </p:nvSpPr>
            <p:spPr>
              <a:xfrm>
                <a:off x="3378886" y="5033726"/>
                <a:ext cx="7374070" cy="754694"/>
              </a:xfrm>
              <a:prstGeom prst="rect">
                <a:avLst/>
              </a:prstGeom>
              <a:blipFill>
                <a:blip r:embed="rId6"/>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CEA2E01B-AA1F-462E-A854-ACA1143259AD}"/>
              </a:ext>
            </a:extLst>
          </p:cNvPr>
          <p:cNvSpPr txBox="1"/>
          <p:nvPr/>
        </p:nvSpPr>
        <p:spPr>
          <a:xfrm>
            <a:off x="6698470" y="4049607"/>
            <a:ext cx="465533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600" dirty="0">
                <a:latin typeface="Bell MT" panose="02020503060305020303" pitchFamily="18" charset="0"/>
              </a:rPr>
              <a:t>measures the labor &amp; fuel cost per unit travel distance</a:t>
            </a:r>
            <a:endParaRPr lang="zh-CN" altLang="en-US" sz="1600" dirty="0">
              <a:latin typeface="Bell MT" panose="02020503060305020303" pitchFamily="18" charset="0"/>
            </a:endParaRPr>
          </a:p>
        </p:txBody>
      </p:sp>
      <p:sp>
        <p:nvSpPr>
          <p:cNvPr id="22" name="文本框 21">
            <a:extLst>
              <a:ext uri="{FF2B5EF4-FFF2-40B4-BE49-F238E27FC236}">
                <a16:creationId xmlns:a16="http://schemas.microsoft.com/office/drawing/2014/main" id="{6B797BD8-9A84-439C-B02B-E8DDEE553574}"/>
              </a:ext>
            </a:extLst>
          </p:cNvPr>
          <p:cNvSpPr txBox="1"/>
          <p:nvPr/>
        </p:nvSpPr>
        <p:spPr>
          <a:xfrm>
            <a:off x="6698471" y="4515785"/>
            <a:ext cx="1718868"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600" dirty="0">
                <a:latin typeface="Bell MT" panose="02020503060305020303" pitchFamily="18" charset="0"/>
              </a:rPr>
              <a:t>the travel distance</a:t>
            </a:r>
            <a:endParaRPr lang="zh-CN" altLang="en-US" sz="1600" dirty="0">
              <a:latin typeface="Bell MT" panose="02020503060305020303" pitchFamily="18" charset="0"/>
            </a:endParaRPr>
          </a:p>
        </p:txBody>
      </p:sp>
      <p:sp>
        <p:nvSpPr>
          <p:cNvPr id="23" name="文本框 22">
            <a:extLst>
              <a:ext uri="{FF2B5EF4-FFF2-40B4-BE49-F238E27FC236}">
                <a16:creationId xmlns:a16="http://schemas.microsoft.com/office/drawing/2014/main" id="{BBD5DBCE-4A89-4352-9419-D7AC91AFFFC1}"/>
              </a:ext>
            </a:extLst>
          </p:cNvPr>
          <p:cNvSpPr txBox="1"/>
          <p:nvPr/>
        </p:nvSpPr>
        <p:spPr>
          <a:xfrm>
            <a:off x="6711747" y="2220773"/>
            <a:ext cx="1898853"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600" dirty="0">
                <a:latin typeface="Bell MT" panose="02020503060305020303" pitchFamily="18" charset="0"/>
              </a:rPr>
              <a:t>valuation of service</a:t>
            </a:r>
            <a:endParaRPr lang="zh-CN" altLang="en-US" sz="1600" dirty="0">
              <a:latin typeface="Bell MT" panose="02020503060305020303" pitchFamily="18" charset="0"/>
            </a:endParaRPr>
          </a:p>
        </p:txBody>
      </p:sp>
      <p:sp>
        <p:nvSpPr>
          <p:cNvPr id="24" name="文本框 23">
            <a:extLst>
              <a:ext uri="{FF2B5EF4-FFF2-40B4-BE49-F238E27FC236}">
                <a16:creationId xmlns:a16="http://schemas.microsoft.com/office/drawing/2014/main" id="{8C5C9EBC-A18F-4E3E-97EB-4A7409F0B0A7}"/>
              </a:ext>
            </a:extLst>
          </p:cNvPr>
          <p:cNvSpPr txBox="1"/>
          <p:nvPr/>
        </p:nvSpPr>
        <p:spPr>
          <a:xfrm>
            <a:off x="6698471" y="3101536"/>
            <a:ext cx="1320105"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600" dirty="0">
                <a:latin typeface="Bell MT" panose="02020503060305020303" pitchFamily="18" charset="0"/>
              </a:rPr>
              <a:t>final payment</a:t>
            </a:r>
            <a:endParaRPr lang="zh-CN" altLang="en-US" sz="1600" dirty="0">
              <a:latin typeface="Bell MT" panose="02020503060305020303" pitchFamily="18" charset="0"/>
            </a:endParaRPr>
          </a:p>
        </p:txBody>
      </p:sp>
      <p:sp>
        <p:nvSpPr>
          <p:cNvPr id="25" name="文本框 24">
            <a:extLst>
              <a:ext uri="{FF2B5EF4-FFF2-40B4-BE49-F238E27FC236}">
                <a16:creationId xmlns:a16="http://schemas.microsoft.com/office/drawing/2014/main" id="{C25ACD97-817A-40DC-BE51-A5C4B43F4C5C}"/>
              </a:ext>
            </a:extLst>
          </p:cNvPr>
          <p:cNvSpPr txBox="1"/>
          <p:nvPr/>
        </p:nvSpPr>
        <p:spPr>
          <a:xfrm>
            <a:off x="6702680" y="3576116"/>
            <a:ext cx="184044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600" dirty="0">
                <a:latin typeface="Bell MT" panose="02020503060305020303" pitchFamily="18" charset="0"/>
              </a:rPr>
              <a:t>the driver’s revenue</a:t>
            </a:r>
            <a:endParaRPr lang="zh-CN" altLang="en-US" sz="1600" dirty="0">
              <a:latin typeface="Bell MT" panose="02020503060305020303" pitchFamily="18" charset="0"/>
            </a:endParaRPr>
          </a:p>
        </p:txBody>
      </p:sp>
      <p:sp>
        <p:nvSpPr>
          <p:cNvPr id="26" name="文本框 25">
            <a:extLst>
              <a:ext uri="{FF2B5EF4-FFF2-40B4-BE49-F238E27FC236}">
                <a16:creationId xmlns:a16="http://schemas.microsoft.com/office/drawing/2014/main" id="{8CB8DB11-3F32-4993-83D3-50BF5B074867}"/>
              </a:ext>
            </a:extLst>
          </p:cNvPr>
          <p:cNvSpPr txBox="1"/>
          <p:nvPr/>
        </p:nvSpPr>
        <p:spPr>
          <a:xfrm>
            <a:off x="6698471" y="2663443"/>
            <a:ext cx="1631857"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1600" dirty="0">
                <a:latin typeface="Bell MT" panose="02020503060305020303" pitchFamily="18" charset="0"/>
              </a:rPr>
              <a:t>dispatched or not</a:t>
            </a:r>
            <a:endParaRPr lang="zh-CN" altLang="en-US" sz="1600" dirty="0">
              <a:latin typeface="Bell MT" panose="02020503060305020303" pitchFamily="18" charset="0"/>
            </a:endParaRPr>
          </a:p>
        </p:txBody>
      </p:sp>
      <p:cxnSp>
        <p:nvCxnSpPr>
          <p:cNvPr id="30" name="连接符: 肘形 29">
            <a:extLst>
              <a:ext uri="{FF2B5EF4-FFF2-40B4-BE49-F238E27FC236}">
                <a16:creationId xmlns:a16="http://schemas.microsoft.com/office/drawing/2014/main" id="{7B00EFAC-0E7E-4E2A-A416-08225F65AC45}"/>
              </a:ext>
            </a:extLst>
          </p:cNvPr>
          <p:cNvCxnSpPr>
            <a:stCxn id="23" idx="1"/>
          </p:cNvCxnSpPr>
          <p:nvPr/>
        </p:nvCxnSpPr>
        <p:spPr>
          <a:xfrm rot="10800000" flipV="1">
            <a:off x="4162409" y="2390050"/>
            <a:ext cx="2549339" cy="375200"/>
          </a:xfrm>
          <a:prstGeom prst="bentConnector3">
            <a:avLst>
              <a:gd name="adj1" fmla="val 100215"/>
            </a:avLst>
          </a:prstGeom>
          <a:ln>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C47252AC-AB2E-4FD0-935C-7A97006D6C2A}"/>
              </a:ext>
            </a:extLst>
          </p:cNvPr>
          <p:cNvCxnSpPr>
            <a:stCxn id="26" idx="1"/>
            <a:endCxn id="8" idx="3"/>
          </p:cNvCxnSpPr>
          <p:nvPr/>
        </p:nvCxnSpPr>
        <p:spPr>
          <a:xfrm flipH="1">
            <a:off x="5638800" y="2832720"/>
            <a:ext cx="1059671" cy="82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连接符: 肘形 45">
            <a:extLst>
              <a:ext uri="{FF2B5EF4-FFF2-40B4-BE49-F238E27FC236}">
                <a16:creationId xmlns:a16="http://schemas.microsoft.com/office/drawing/2014/main" id="{A9513DC3-9C32-4806-9207-3B8E3BC372F8}"/>
              </a:ext>
            </a:extLst>
          </p:cNvPr>
          <p:cNvCxnSpPr>
            <a:stCxn id="24" idx="1"/>
          </p:cNvCxnSpPr>
          <p:nvPr/>
        </p:nvCxnSpPr>
        <p:spPr>
          <a:xfrm rot="10800000">
            <a:off x="4894217" y="3101537"/>
            <a:ext cx="1804254" cy="169277"/>
          </a:xfrm>
          <a:prstGeom prst="bentConnector3">
            <a:avLst>
              <a:gd name="adj1" fmla="val 100198"/>
            </a:avLst>
          </a:prstGeom>
          <a:ln>
            <a:tailEnd type="triangle"/>
          </a:ln>
        </p:spPr>
        <p:style>
          <a:lnRef idx="2">
            <a:schemeClr val="dk1"/>
          </a:lnRef>
          <a:fillRef idx="0">
            <a:schemeClr val="dk1"/>
          </a:fillRef>
          <a:effectRef idx="1">
            <a:schemeClr val="dk1"/>
          </a:effectRef>
          <a:fontRef idx="minor">
            <a:schemeClr val="tx1"/>
          </a:fontRef>
        </p:style>
      </p:cxnSp>
      <p:cxnSp>
        <p:nvCxnSpPr>
          <p:cNvPr id="49" name="直接箭头连接符 48">
            <a:extLst>
              <a:ext uri="{FF2B5EF4-FFF2-40B4-BE49-F238E27FC236}">
                <a16:creationId xmlns:a16="http://schemas.microsoft.com/office/drawing/2014/main" id="{D5BBB6AE-E633-48E2-9EF3-82E2DB933309}"/>
              </a:ext>
            </a:extLst>
          </p:cNvPr>
          <p:cNvCxnSpPr>
            <a:cxnSpLocks/>
          </p:cNvCxnSpPr>
          <p:nvPr/>
        </p:nvCxnSpPr>
        <p:spPr>
          <a:xfrm flipH="1">
            <a:off x="6280248" y="3763883"/>
            <a:ext cx="41822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连接符: 肘形 51">
            <a:extLst>
              <a:ext uri="{FF2B5EF4-FFF2-40B4-BE49-F238E27FC236}">
                <a16:creationId xmlns:a16="http://schemas.microsoft.com/office/drawing/2014/main" id="{DDB48F54-9069-4184-85A5-B3B0719A07DF}"/>
              </a:ext>
            </a:extLst>
          </p:cNvPr>
          <p:cNvCxnSpPr>
            <a:stCxn id="21" idx="1"/>
          </p:cNvCxnSpPr>
          <p:nvPr/>
        </p:nvCxnSpPr>
        <p:spPr>
          <a:xfrm rot="10800000" flipV="1">
            <a:off x="4685212" y="4218883"/>
            <a:ext cx="2013259" cy="296901"/>
          </a:xfrm>
          <a:prstGeom prst="bentConnector3">
            <a:avLst>
              <a:gd name="adj1" fmla="val 99745"/>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439DAA31-D217-40B2-83F1-7CAB9F003E97}"/>
              </a:ext>
            </a:extLst>
          </p:cNvPr>
          <p:cNvCxnSpPr>
            <a:stCxn id="22" idx="1"/>
            <a:endCxn id="18" idx="3"/>
          </p:cNvCxnSpPr>
          <p:nvPr/>
        </p:nvCxnSpPr>
        <p:spPr>
          <a:xfrm flipH="1" flipV="1">
            <a:off x="5127955" y="4558942"/>
            <a:ext cx="1570516" cy="1261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722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Hardness</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lvl="0" indent="0">
                  <a:buNone/>
                </a:pPr>
                <a:r>
                  <a:rPr lang="en-US" altLang="zh-CN" b="1" dirty="0">
                    <a:latin typeface="Bell MT" panose="02020503060305020303" pitchFamily="18" charset="0"/>
                  </a:rPr>
                  <a:t>NP-hard</a:t>
                </a:r>
              </a:p>
              <a:p>
                <a:pPr marL="0" lvl="0" indent="0">
                  <a:buNone/>
                </a:pPr>
                <a:endParaRPr lang="en-US" altLang="zh-CN" b="1" dirty="0">
                  <a:latin typeface="Bell MT" panose="02020503060305020303" pitchFamily="18" charset="0"/>
                </a:endParaRPr>
              </a:p>
              <a:p>
                <a:pPr marL="0" lvl="0" indent="0">
                  <a:buNone/>
                </a:pPr>
                <a:r>
                  <a:rPr lang="en-US" altLang="zh-CN" sz="2000" b="1" dirty="0">
                    <a:latin typeface="Bell MT" panose="02020503060305020303" pitchFamily="18" charset="0"/>
                  </a:rPr>
                  <a:t>(VLDB 2018) Order Dispatch in Price-aware Ridesharing.</a:t>
                </a:r>
              </a:p>
              <a:p>
                <a:pPr marL="0" lvl="0" indent="0">
                  <a:buNone/>
                </a:pPr>
                <a:r>
                  <a:rPr lang="en-US" altLang="zh-CN" sz="2000" dirty="0">
                    <a:latin typeface="Bell MT" panose="02020503060305020303" pitchFamily="18" charset="0"/>
                  </a:rPr>
                  <a:t>The traveling salesman problem without return problem (TSP-WR) is NP-hard. </a:t>
                </a:r>
              </a:p>
              <a:p>
                <a:pPr marL="0" indent="0">
                  <a:buNone/>
                </a:pPr>
                <a:r>
                  <a:rPr lang="en-US" altLang="zh-CN" sz="2000" dirty="0">
                    <a:latin typeface="Bell MT" panose="02020503060305020303" pitchFamily="18" charset="0"/>
                  </a:rPr>
                  <a:t>Ridesharing problem is NP-hard by a reduction from TSP-WR.</a:t>
                </a:r>
              </a:p>
              <a:p>
                <a:pPr marL="0" indent="0">
                  <a:buNone/>
                </a:pPr>
                <a:endParaRPr lang="en-US" altLang="zh-CN" sz="2000" dirty="0">
                  <a:latin typeface="Bell MT" panose="02020503060305020303" pitchFamily="18" charset="0"/>
                </a:endParaRPr>
              </a:p>
              <a:p>
                <a:pPr marL="0" indent="0">
                  <a:buNone/>
                </a:pPr>
                <a:r>
                  <a:rPr lang="en-US" altLang="zh-CN" sz="2000" dirty="0">
                    <a:latin typeface="Bell MT" panose="02020503060305020303" pitchFamily="18" charset="0"/>
                  </a:rPr>
                  <a:t>Under the assumption of </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𝑁𝑃</m:t>
                    </m:r>
                  </m:oMath>
                </a14:m>
                <a:r>
                  <a:rPr lang="en-US" altLang="zh-CN" sz="2000" dirty="0">
                    <a:latin typeface="Bell MT" panose="02020503060305020303" pitchFamily="18" charset="0"/>
                  </a:rPr>
                  <a:t> , ridesharing problem can not be solved by exact algorithms. </a:t>
                </a:r>
              </a:p>
              <a:p>
                <a:pPr marL="0" indent="0">
                  <a:buNone/>
                </a:pPr>
                <a:r>
                  <a:rPr lang="en-US" altLang="zh-CN" sz="2000" dirty="0">
                    <a:latin typeface="Bell MT" panose="02020503060305020303" pitchFamily="18" charset="0"/>
                  </a:rPr>
                  <a:t>Therefore, we must find effective approximate algorithms.</a:t>
                </a:r>
              </a:p>
            </p:txBody>
          </p:sp>
        </mc:Choice>
        <mc:Fallback xmlns="">
          <p:sp>
            <p:nvSpPr>
              <p:cNvPr id="3" name="内容占位符 2">
                <a:extLst>
                  <a:ext uri="{FF2B5EF4-FFF2-40B4-BE49-F238E27FC236}">
                    <a16:creationId xmlns:a16="http://schemas.microsoft.com/office/drawing/2014/main" id="{E1AA9E58-9D78-4E61-A1AB-C5268A3698AA}"/>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15</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600183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Hardness</a:t>
            </a: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16</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23025D1-7BD3-494A-8183-1EE741F6347C}"/>
                  </a:ext>
                </a:extLst>
              </p:cNvPr>
              <p:cNvGraphicFramePr>
                <a:graphicFrameLocks noGrp="1"/>
              </p:cNvGraphicFramePr>
              <p:nvPr>
                <p:extLst>
                  <p:ext uri="{D42A27DB-BD31-4B8C-83A1-F6EECF244321}">
                    <p14:modId xmlns:p14="http://schemas.microsoft.com/office/powerpoint/2010/main" val="765984700"/>
                  </p:ext>
                </p:extLst>
              </p:nvPr>
            </p:nvGraphicFramePr>
            <p:xfrm>
              <a:off x="838200" y="1624094"/>
              <a:ext cx="10515600" cy="4107270"/>
            </p:xfrm>
            <a:graphic>
              <a:graphicData uri="http://schemas.openxmlformats.org/drawingml/2006/table">
                <a:tbl>
                  <a:tblPr firstRow="1" bandRow="1">
                    <a:tableStyleId>{F5AB1C69-6EDB-4FF4-983F-18BD219EF322}</a:tableStyleId>
                  </a:tblPr>
                  <a:tblGrid>
                    <a:gridCol w="2662646">
                      <a:extLst>
                        <a:ext uri="{9D8B030D-6E8A-4147-A177-3AD203B41FA5}">
                          <a16:colId xmlns:a16="http://schemas.microsoft.com/office/drawing/2014/main" val="2157290641"/>
                        </a:ext>
                      </a:extLst>
                    </a:gridCol>
                    <a:gridCol w="3744685">
                      <a:extLst>
                        <a:ext uri="{9D8B030D-6E8A-4147-A177-3AD203B41FA5}">
                          <a16:colId xmlns:a16="http://schemas.microsoft.com/office/drawing/2014/main" val="4130695074"/>
                        </a:ext>
                      </a:extLst>
                    </a:gridCol>
                    <a:gridCol w="4108269">
                      <a:extLst>
                        <a:ext uri="{9D8B030D-6E8A-4147-A177-3AD203B41FA5}">
                          <a16:colId xmlns:a16="http://schemas.microsoft.com/office/drawing/2014/main" val="311897926"/>
                        </a:ext>
                      </a:extLst>
                    </a:gridCol>
                  </a:tblGrid>
                  <a:tr h="480673">
                    <a:tc>
                      <a:txBody>
                        <a:bodyPr/>
                        <a:lstStyle/>
                        <a:p>
                          <a:pPr algn="ctr"/>
                          <a:r>
                            <a:rPr lang="en-US" altLang="zh-CN" dirty="0">
                              <a:latin typeface="Bell MT" panose="02020503060305020303" pitchFamily="18" charset="0"/>
                            </a:rPr>
                            <a:t>Algorithm</a:t>
                          </a:r>
                          <a:endParaRPr lang="zh-CN" altLang="en-US" dirty="0">
                            <a:latin typeface="Bell MT" panose="02020503060305020303" pitchFamily="18" charset="0"/>
                          </a:endParaRPr>
                        </a:p>
                      </a:txBody>
                      <a:tcPr anchor="ctr"/>
                    </a:tc>
                    <a:tc>
                      <a:txBody>
                        <a:bodyPr/>
                        <a:lstStyle/>
                        <a:p>
                          <a:pPr algn="ctr"/>
                          <a:r>
                            <a:rPr lang="en-US" altLang="zh-CN" dirty="0">
                              <a:latin typeface="Bell MT" panose="02020503060305020303" pitchFamily="18" charset="0"/>
                            </a:rPr>
                            <a:t>Complexity</a:t>
                          </a:r>
                          <a:endParaRPr lang="zh-CN" altLang="en-US" dirty="0">
                            <a:latin typeface="Bell MT" panose="02020503060305020303" pitchFamily="18" charset="0"/>
                          </a:endParaRPr>
                        </a:p>
                      </a:txBody>
                      <a:tcPr anchor="ctr"/>
                    </a:tc>
                    <a:tc>
                      <a:txBody>
                        <a:bodyPr/>
                        <a:lstStyle/>
                        <a:p>
                          <a:pPr algn="ctr"/>
                          <a:r>
                            <a:rPr lang="en-US" altLang="zh-CN" dirty="0">
                              <a:latin typeface="Bell MT" panose="02020503060305020303" pitchFamily="18" charset="0"/>
                            </a:rPr>
                            <a:t>Reference</a:t>
                          </a:r>
                        </a:p>
                      </a:txBody>
                      <a:tcPr anchor="ctr"/>
                    </a:tc>
                    <a:extLst>
                      <a:ext uri="{0D108BD9-81ED-4DB2-BD59-A6C34878D82A}">
                        <a16:rowId xmlns:a16="http://schemas.microsoft.com/office/drawing/2014/main" val="2327427970"/>
                      </a:ext>
                    </a:extLst>
                  </a:tr>
                  <a:tr h="592611">
                    <a:tc>
                      <a:txBody>
                        <a:bodyPr/>
                        <a:lstStyle/>
                        <a:p>
                          <a:r>
                            <a:rPr lang="en-US" altLang="zh-CN" dirty="0">
                              <a:latin typeface="Bell MT" panose="02020503060305020303" pitchFamily="18" charset="0"/>
                            </a:rPr>
                            <a:t>Branch-and-Bound</a:t>
                          </a:r>
                          <a:endParaRPr lang="zh-CN" altLang="en-US" dirty="0">
                            <a:latin typeface="Bell MT" panose="02020503060305020303"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A Branch-and-Cut Algorithm for the Dial-a-Ride Problem. (2006)</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2625285444"/>
                      </a:ext>
                    </a:extLst>
                  </a:tr>
                  <a:tr h="480673">
                    <a:tc>
                      <a:txBody>
                        <a:bodyPr/>
                        <a:lstStyle/>
                        <a:p>
                          <a:r>
                            <a:rPr lang="en-US" altLang="zh-CN" dirty="0">
                              <a:latin typeface="Bell MT" panose="02020503060305020303" pitchFamily="18" charset="0"/>
                            </a:rPr>
                            <a:t>Nearest Neighbor</a:t>
                          </a:r>
                          <a:endParaRPr lang="zh-CN" altLang="en-US" dirty="0">
                            <a:latin typeface="Bell MT" panose="02020503060305020303"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𝑖𝑛</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r>
                                      <a:rPr lang="en-US" altLang="zh-CN" b="0" i="1" smtClean="0">
                                        <a:latin typeface="Cambria Math" panose="02040503050406030204" pitchFamily="18" charset="0"/>
                                        <a:ea typeface="Cambria Math" panose="02040503050406030204" pitchFamily="18" charset="0"/>
                                      </a:rPr>
                                      <m:t>𝑚</m:t>
                                    </m:r>
                                  </m:e>
                                </m:func>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Dynamic shared-taxi dispatch algorithm with hybrid-simulated annealing. (2016)</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4014022727"/>
                      </a:ext>
                    </a:extLst>
                  </a:tr>
                  <a:tr h="480673">
                    <a:tc>
                      <a:txBody>
                        <a:bodyPr/>
                        <a:lstStyle/>
                        <a:p>
                          <a:r>
                            <a:rPr lang="en-US" altLang="zh-CN" dirty="0">
                              <a:latin typeface="Bell MT" panose="02020503060305020303" pitchFamily="18" charset="0"/>
                            </a:rPr>
                            <a:t>Greedy Insertion</a:t>
                          </a:r>
                          <a:endParaRPr lang="zh-CN" altLang="en-US" dirty="0">
                            <a:latin typeface="Bell MT" panose="020205030603050203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𝑖𝑛</m:t>
                                        </m:r>
                                      </m:sub>
                                    </m:sSub>
                                  </m:e>
                                </m:d>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Real-time city-scale taxi ridesharing. (2015)</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2838231688"/>
                      </a:ext>
                    </a:extLst>
                  </a:tr>
                  <a:tr h="480673">
                    <a:tc>
                      <a:txBody>
                        <a:bodyPr/>
                        <a:lstStyle/>
                        <a:p>
                          <a:r>
                            <a:rPr lang="en-US" altLang="zh-CN" dirty="0">
                              <a:latin typeface="Bell MT" panose="02020503060305020303" pitchFamily="18" charset="0"/>
                            </a:rPr>
                            <a:t>Bilateral Arrangement</a:t>
                          </a:r>
                          <a:endParaRPr lang="zh-CN" altLang="en-US" dirty="0">
                            <a:latin typeface="Bell MT" panose="020205030603050203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𝑖𝑛</m:t>
                                        </m:r>
                                      </m:sub>
                                    </m:sSub>
                                  </m:e>
                                </m:d>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Utility-aware ridesharing on road networks. (2017)</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3540869510"/>
                      </a:ext>
                    </a:extLst>
                  </a:tr>
                  <a:tr h="480673">
                    <a:tc>
                      <a:txBody>
                        <a:bodyPr/>
                        <a:lstStyle/>
                        <a:p>
                          <a:r>
                            <a:rPr lang="en-US" altLang="zh-CN" dirty="0">
                              <a:latin typeface="Bell MT" panose="02020503060305020303" pitchFamily="18" charset="0"/>
                            </a:rPr>
                            <a:t>Simulated Annealing</a:t>
                          </a:r>
                          <a:endParaRPr lang="zh-CN" altLang="en-US" dirty="0">
                            <a:latin typeface="Bell MT" panose="020205030603050203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𝑃𝑇𝑚</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𝑖𝑛</m:t>
                                        </m:r>
                                      </m:sub>
                                    </m:sSub>
                                  </m:e>
                                </m:d>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Dynamic shared-taxi dispatch algorithm with hybrid-simulated annealing. (2016)</a:t>
                          </a:r>
                        </a:p>
                      </a:txBody>
                      <a:tcPr anchor="ctr"/>
                    </a:tc>
                    <a:extLst>
                      <a:ext uri="{0D108BD9-81ED-4DB2-BD59-A6C34878D82A}">
                        <a16:rowId xmlns:a16="http://schemas.microsoft.com/office/drawing/2014/main" val="3249333088"/>
                      </a:ext>
                    </a:extLst>
                  </a:tr>
                  <a:tr h="480673">
                    <a:tc>
                      <a:txBody>
                        <a:bodyPr/>
                        <a:lstStyle/>
                        <a:p>
                          <a:r>
                            <a:rPr lang="en-US" altLang="zh-CN" dirty="0">
                              <a:latin typeface="Bell MT" panose="02020503060305020303" pitchFamily="18" charset="0"/>
                            </a:rPr>
                            <a:t>Greedy Kinetic Tree</a:t>
                          </a:r>
                          <a:endParaRPr lang="zh-CN" altLang="en-US" dirty="0">
                            <a:latin typeface="Bell MT" panose="020205030603050203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𝑚𝑠</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𝑠𝑝</m:t>
                                        </m:r>
                                      </m:sub>
                                    </m:sSub>
                                  </m:e>
                                </m:d>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Large scale real-time ridesharing with service guarantee on road networks. (2014)</a:t>
                          </a:r>
                        </a:p>
                      </a:txBody>
                      <a:tcPr anchor="ctr"/>
                    </a:tc>
                    <a:extLst>
                      <a:ext uri="{0D108BD9-81ED-4DB2-BD59-A6C34878D82A}">
                        <a16:rowId xmlns:a16="http://schemas.microsoft.com/office/drawing/2014/main" val="681689075"/>
                      </a:ext>
                    </a:extLst>
                  </a:tr>
                  <a:tr h="480673">
                    <a:tc>
                      <a:txBody>
                        <a:bodyPr/>
                        <a:lstStyle/>
                        <a:p>
                          <a:r>
                            <a:rPr lang="en-US" altLang="zh-CN" dirty="0">
                              <a:latin typeface="Bell MT" panose="02020503060305020303" pitchFamily="18" charset="0"/>
                            </a:rPr>
                            <a:t>GRASP</a:t>
                          </a:r>
                          <a:endParaRPr lang="zh-CN" altLang="en-US" dirty="0">
                            <a:latin typeface="Bell MT" panose="02020503060305020303"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𝑖𝑛</m:t>
                                        </m:r>
                                      </m:sub>
                                    </m:sSub>
                                  </m:e>
                                </m:d>
                              </m:oMath>
                            </m:oMathPara>
                          </a14:m>
                          <a:endParaRPr lang="zh-CN" altLang="en-US" dirty="0">
                            <a:latin typeface="Bell MT" panose="02020503060305020303" pitchFamily="18" charset="0"/>
                          </a:endParaRPr>
                        </a:p>
                      </a:txBody>
                      <a:tcPr anchor="ctr"/>
                    </a:tc>
                    <a:tc>
                      <a:txBody>
                        <a:bodyPr/>
                        <a:lstStyle/>
                        <a:p>
                          <a:r>
                            <a:rPr lang="en-US" altLang="zh-CN" sz="1400" dirty="0">
                              <a:latin typeface="Bell MT" panose="02020503060305020303" pitchFamily="18" charset="0"/>
                            </a:rPr>
                            <a:t>Dynamic taxi and ridesharing: a framework and heuristics for the optimization problem. (2013)</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1087243587"/>
                      </a:ext>
                    </a:extLst>
                  </a:tr>
                </a:tbl>
              </a:graphicData>
            </a:graphic>
          </p:graphicFrame>
        </mc:Choice>
        <mc:Fallback xmlns="">
          <p:graphicFrame>
            <p:nvGraphicFramePr>
              <p:cNvPr id="5" name="表格 5">
                <a:extLst>
                  <a:ext uri="{FF2B5EF4-FFF2-40B4-BE49-F238E27FC236}">
                    <a16:creationId xmlns:a16="http://schemas.microsoft.com/office/drawing/2014/main" id="{523025D1-7BD3-494A-8183-1EE741F6347C}"/>
                  </a:ext>
                </a:extLst>
              </p:cNvPr>
              <p:cNvGraphicFramePr>
                <a:graphicFrameLocks noGrp="1"/>
              </p:cNvGraphicFramePr>
              <p:nvPr>
                <p:extLst>
                  <p:ext uri="{D42A27DB-BD31-4B8C-83A1-F6EECF244321}">
                    <p14:modId xmlns:p14="http://schemas.microsoft.com/office/powerpoint/2010/main" val="765984700"/>
                  </p:ext>
                </p:extLst>
              </p:nvPr>
            </p:nvGraphicFramePr>
            <p:xfrm>
              <a:off x="838200" y="1624094"/>
              <a:ext cx="10515600" cy="4107270"/>
            </p:xfrm>
            <a:graphic>
              <a:graphicData uri="http://schemas.openxmlformats.org/drawingml/2006/table">
                <a:tbl>
                  <a:tblPr firstRow="1" bandRow="1">
                    <a:tableStyleId>{F5AB1C69-6EDB-4FF4-983F-18BD219EF322}</a:tableStyleId>
                  </a:tblPr>
                  <a:tblGrid>
                    <a:gridCol w="2662646">
                      <a:extLst>
                        <a:ext uri="{9D8B030D-6E8A-4147-A177-3AD203B41FA5}">
                          <a16:colId xmlns:a16="http://schemas.microsoft.com/office/drawing/2014/main" val="2157290641"/>
                        </a:ext>
                      </a:extLst>
                    </a:gridCol>
                    <a:gridCol w="3744685">
                      <a:extLst>
                        <a:ext uri="{9D8B030D-6E8A-4147-A177-3AD203B41FA5}">
                          <a16:colId xmlns:a16="http://schemas.microsoft.com/office/drawing/2014/main" val="4130695074"/>
                        </a:ext>
                      </a:extLst>
                    </a:gridCol>
                    <a:gridCol w="4108269">
                      <a:extLst>
                        <a:ext uri="{9D8B030D-6E8A-4147-A177-3AD203B41FA5}">
                          <a16:colId xmlns:a16="http://schemas.microsoft.com/office/drawing/2014/main" val="311897926"/>
                        </a:ext>
                      </a:extLst>
                    </a:gridCol>
                  </a:tblGrid>
                  <a:tr h="480673">
                    <a:tc>
                      <a:txBody>
                        <a:bodyPr/>
                        <a:lstStyle/>
                        <a:p>
                          <a:pPr algn="ctr"/>
                          <a:r>
                            <a:rPr lang="en-US" altLang="zh-CN" dirty="0">
                              <a:latin typeface="Bell MT" panose="02020503060305020303" pitchFamily="18" charset="0"/>
                            </a:rPr>
                            <a:t>Algorithm</a:t>
                          </a:r>
                          <a:endParaRPr lang="zh-CN" altLang="en-US" dirty="0">
                            <a:latin typeface="Bell MT" panose="02020503060305020303" pitchFamily="18" charset="0"/>
                          </a:endParaRPr>
                        </a:p>
                      </a:txBody>
                      <a:tcPr anchor="ctr"/>
                    </a:tc>
                    <a:tc>
                      <a:txBody>
                        <a:bodyPr/>
                        <a:lstStyle/>
                        <a:p>
                          <a:pPr algn="ctr"/>
                          <a:r>
                            <a:rPr lang="en-US" altLang="zh-CN" dirty="0">
                              <a:latin typeface="Bell MT" panose="02020503060305020303" pitchFamily="18" charset="0"/>
                            </a:rPr>
                            <a:t>Complexity</a:t>
                          </a:r>
                          <a:endParaRPr lang="zh-CN" altLang="en-US" dirty="0">
                            <a:latin typeface="Bell MT" panose="02020503060305020303" pitchFamily="18" charset="0"/>
                          </a:endParaRPr>
                        </a:p>
                      </a:txBody>
                      <a:tcPr anchor="ctr"/>
                    </a:tc>
                    <a:tc>
                      <a:txBody>
                        <a:bodyPr/>
                        <a:lstStyle/>
                        <a:p>
                          <a:pPr algn="ctr"/>
                          <a:r>
                            <a:rPr lang="en-US" altLang="zh-CN" dirty="0">
                              <a:latin typeface="Bell MT" panose="02020503060305020303" pitchFamily="18" charset="0"/>
                            </a:rPr>
                            <a:t>Reference</a:t>
                          </a:r>
                        </a:p>
                      </a:txBody>
                      <a:tcPr anchor="ctr"/>
                    </a:tc>
                    <a:extLst>
                      <a:ext uri="{0D108BD9-81ED-4DB2-BD59-A6C34878D82A}">
                        <a16:rowId xmlns:a16="http://schemas.microsoft.com/office/drawing/2014/main" val="2327427970"/>
                      </a:ext>
                    </a:extLst>
                  </a:tr>
                  <a:tr h="592611">
                    <a:tc>
                      <a:txBody>
                        <a:bodyPr/>
                        <a:lstStyle/>
                        <a:p>
                          <a:r>
                            <a:rPr lang="en-US" altLang="zh-CN" dirty="0">
                              <a:latin typeface="Bell MT" panose="02020503060305020303" pitchFamily="18" charset="0"/>
                            </a:rPr>
                            <a:t>Branch-and-Bound</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82474" r="-110244" b="-525773"/>
                          </a:stretch>
                        </a:blipFill>
                      </a:tcPr>
                    </a:tc>
                    <a:tc>
                      <a:txBody>
                        <a:bodyPr/>
                        <a:lstStyle/>
                        <a:p>
                          <a:r>
                            <a:rPr lang="en-US" altLang="zh-CN" sz="1400" dirty="0">
                              <a:latin typeface="Bell MT" panose="02020503060305020303" pitchFamily="18" charset="0"/>
                            </a:rPr>
                            <a:t>A Branch-and-Cut Algorithm for the Dial-a-Ride Problem. (2006)</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2625285444"/>
                      </a:ext>
                    </a:extLst>
                  </a:tr>
                  <a:tr h="518160">
                    <a:tc>
                      <a:txBody>
                        <a:bodyPr/>
                        <a:lstStyle/>
                        <a:p>
                          <a:r>
                            <a:rPr lang="en-US" altLang="zh-CN" dirty="0">
                              <a:latin typeface="Bell MT" panose="02020503060305020303" pitchFamily="18" charset="0"/>
                            </a:rPr>
                            <a:t>Nearest Neighbor</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205814" r="-110244" b="-493023"/>
                          </a:stretch>
                        </a:blipFill>
                      </a:tcPr>
                    </a:tc>
                    <a:tc>
                      <a:txBody>
                        <a:bodyPr/>
                        <a:lstStyle/>
                        <a:p>
                          <a:r>
                            <a:rPr lang="en-US" altLang="zh-CN" sz="1400" dirty="0">
                              <a:latin typeface="Bell MT" panose="02020503060305020303" pitchFamily="18" charset="0"/>
                            </a:rPr>
                            <a:t>Dynamic shared-taxi dispatch algorithm with hybrid-simulated annealing. (2016)</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4014022727"/>
                      </a:ext>
                    </a:extLst>
                  </a:tr>
                  <a:tr h="480673">
                    <a:tc>
                      <a:txBody>
                        <a:bodyPr/>
                        <a:lstStyle/>
                        <a:p>
                          <a:r>
                            <a:rPr lang="en-US" altLang="zh-CN" dirty="0">
                              <a:latin typeface="Bell MT" panose="02020503060305020303" pitchFamily="18" charset="0"/>
                            </a:rPr>
                            <a:t>Greedy Insertion</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332911" r="-110244" b="-436709"/>
                          </a:stretch>
                        </a:blipFill>
                      </a:tcPr>
                    </a:tc>
                    <a:tc>
                      <a:txBody>
                        <a:bodyPr/>
                        <a:lstStyle/>
                        <a:p>
                          <a:r>
                            <a:rPr lang="en-US" altLang="zh-CN" sz="1400" dirty="0">
                              <a:latin typeface="Bell MT" panose="02020503060305020303" pitchFamily="18" charset="0"/>
                            </a:rPr>
                            <a:t>Real-time city-scale taxi ridesharing. (2015)</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2838231688"/>
                      </a:ext>
                    </a:extLst>
                  </a:tr>
                  <a:tr h="480673">
                    <a:tc>
                      <a:txBody>
                        <a:bodyPr/>
                        <a:lstStyle/>
                        <a:p>
                          <a:r>
                            <a:rPr lang="en-US" altLang="zh-CN" dirty="0">
                              <a:latin typeface="Bell MT" panose="02020503060305020303" pitchFamily="18" charset="0"/>
                            </a:rPr>
                            <a:t>Bilateral Arrangement</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432911" r="-110244" b="-336709"/>
                          </a:stretch>
                        </a:blipFill>
                      </a:tcPr>
                    </a:tc>
                    <a:tc>
                      <a:txBody>
                        <a:bodyPr/>
                        <a:lstStyle/>
                        <a:p>
                          <a:r>
                            <a:rPr lang="en-US" altLang="zh-CN" sz="1400" dirty="0">
                              <a:latin typeface="Bell MT" panose="02020503060305020303" pitchFamily="18" charset="0"/>
                            </a:rPr>
                            <a:t>Utility-aware ridesharing on road networks. (2017)</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3540869510"/>
                      </a:ext>
                    </a:extLst>
                  </a:tr>
                  <a:tr h="518160">
                    <a:tc>
                      <a:txBody>
                        <a:bodyPr/>
                        <a:lstStyle/>
                        <a:p>
                          <a:r>
                            <a:rPr lang="en-US" altLang="zh-CN" dirty="0">
                              <a:latin typeface="Bell MT" panose="02020503060305020303" pitchFamily="18" charset="0"/>
                            </a:rPr>
                            <a:t>Simulated Annealing</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495294" r="-110244" b="-212941"/>
                          </a:stretch>
                        </a:blipFill>
                      </a:tcPr>
                    </a:tc>
                    <a:tc>
                      <a:txBody>
                        <a:bodyPr/>
                        <a:lstStyle/>
                        <a:p>
                          <a:r>
                            <a:rPr lang="en-US" altLang="zh-CN" sz="1400" dirty="0">
                              <a:latin typeface="Bell MT" panose="02020503060305020303" pitchFamily="18" charset="0"/>
                            </a:rPr>
                            <a:t>Dynamic shared-taxi dispatch algorithm with hybrid-simulated annealing. (2016)</a:t>
                          </a:r>
                        </a:p>
                      </a:txBody>
                      <a:tcPr anchor="ctr"/>
                    </a:tc>
                    <a:extLst>
                      <a:ext uri="{0D108BD9-81ED-4DB2-BD59-A6C34878D82A}">
                        <a16:rowId xmlns:a16="http://schemas.microsoft.com/office/drawing/2014/main" val="3249333088"/>
                      </a:ext>
                    </a:extLst>
                  </a:tr>
                  <a:tr h="518160">
                    <a:tc>
                      <a:txBody>
                        <a:bodyPr/>
                        <a:lstStyle/>
                        <a:p>
                          <a:r>
                            <a:rPr lang="en-US" altLang="zh-CN" dirty="0">
                              <a:latin typeface="Bell MT" panose="02020503060305020303" pitchFamily="18" charset="0"/>
                            </a:rPr>
                            <a:t>Greedy Kinetic Tree</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595294" r="-110244" b="-112941"/>
                          </a:stretch>
                        </a:blipFill>
                      </a:tcPr>
                    </a:tc>
                    <a:tc>
                      <a:txBody>
                        <a:bodyPr/>
                        <a:lstStyle/>
                        <a:p>
                          <a:r>
                            <a:rPr lang="en-US" altLang="zh-CN" sz="1400" dirty="0">
                              <a:latin typeface="Bell MT" panose="02020503060305020303" pitchFamily="18" charset="0"/>
                            </a:rPr>
                            <a:t>Large scale real-time ridesharing with service guarantee on road networks. (2014)</a:t>
                          </a:r>
                        </a:p>
                      </a:txBody>
                      <a:tcPr anchor="ctr"/>
                    </a:tc>
                    <a:extLst>
                      <a:ext uri="{0D108BD9-81ED-4DB2-BD59-A6C34878D82A}">
                        <a16:rowId xmlns:a16="http://schemas.microsoft.com/office/drawing/2014/main" val="681689075"/>
                      </a:ext>
                    </a:extLst>
                  </a:tr>
                  <a:tr h="518160">
                    <a:tc>
                      <a:txBody>
                        <a:bodyPr/>
                        <a:lstStyle/>
                        <a:p>
                          <a:r>
                            <a:rPr lang="en-US" altLang="zh-CN" dirty="0">
                              <a:latin typeface="Bell MT" panose="02020503060305020303" pitchFamily="18" charset="0"/>
                            </a:rPr>
                            <a:t>GRASP</a:t>
                          </a:r>
                          <a:endParaRPr lang="zh-CN" altLang="en-US" dirty="0">
                            <a:latin typeface="Bell MT" panose="02020503060305020303" pitchFamily="18" charset="0"/>
                          </a:endParaRPr>
                        </a:p>
                      </a:txBody>
                      <a:tcPr anchor="ctr"/>
                    </a:tc>
                    <a:tc>
                      <a:txBody>
                        <a:bodyPr/>
                        <a:lstStyle/>
                        <a:p>
                          <a:endParaRPr lang="zh-CN"/>
                        </a:p>
                      </a:txBody>
                      <a:tcPr anchor="ctr">
                        <a:blipFill>
                          <a:blip r:embed="rId3"/>
                          <a:stretch>
                            <a:fillRect l="-71220" t="-695294" r="-110244" b="-12941"/>
                          </a:stretch>
                        </a:blipFill>
                      </a:tcPr>
                    </a:tc>
                    <a:tc>
                      <a:txBody>
                        <a:bodyPr/>
                        <a:lstStyle/>
                        <a:p>
                          <a:r>
                            <a:rPr lang="en-US" altLang="zh-CN" sz="1400" dirty="0">
                              <a:latin typeface="Bell MT" panose="02020503060305020303" pitchFamily="18" charset="0"/>
                            </a:rPr>
                            <a:t>Dynamic taxi and ridesharing: a framework and heuristics for the optimization problem. (2013)</a:t>
                          </a:r>
                          <a:endParaRPr lang="zh-CN" altLang="en-US" sz="1400" dirty="0">
                            <a:latin typeface="Bell MT" panose="02020503060305020303" pitchFamily="18" charset="0"/>
                          </a:endParaRPr>
                        </a:p>
                      </a:txBody>
                      <a:tcPr anchor="ctr"/>
                    </a:tc>
                    <a:extLst>
                      <a:ext uri="{0D108BD9-81ED-4DB2-BD59-A6C34878D82A}">
                        <a16:rowId xmlns:a16="http://schemas.microsoft.com/office/drawing/2014/main" val="1087243587"/>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DBBAE8-1FAC-4366-ACA3-0ACB85396D23}"/>
                  </a:ext>
                </a:extLst>
              </p:cNvPr>
              <p:cNvSpPr txBox="1"/>
              <p:nvPr/>
            </p:nvSpPr>
            <p:spPr>
              <a:xfrm>
                <a:off x="838200" y="5889970"/>
                <a:ext cx="959493" cy="307777"/>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𝑚</m:t>
                    </m:r>
                  </m:oMath>
                </a14:m>
                <a:r>
                  <a:rPr lang="en-US" altLang="zh-CN" sz="1400" dirty="0">
                    <a:latin typeface="Bell MT" panose="02020503060305020303" pitchFamily="18" charset="0"/>
                  </a:rPr>
                  <a:t> vehicles</a:t>
                </a:r>
                <a:endParaRPr lang="zh-CN" altLang="en-US" sz="1400" dirty="0">
                  <a:latin typeface="Bell MT" panose="02020503060305020303" pitchFamily="18" charset="0"/>
                </a:endParaRPr>
              </a:p>
            </p:txBody>
          </p:sp>
        </mc:Choice>
        <mc:Fallback xmlns="">
          <p:sp>
            <p:nvSpPr>
              <p:cNvPr id="7" name="文本框 6">
                <a:extLst>
                  <a:ext uri="{FF2B5EF4-FFF2-40B4-BE49-F238E27FC236}">
                    <a16:creationId xmlns:a16="http://schemas.microsoft.com/office/drawing/2014/main" id="{76DBBAE8-1FAC-4366-ACA3-0ACB85396D23}"/>
                  </a:ext>
                </a:extLst>
              </p:cNvPr>
              <p:cNvSpPr txBox="1">
                <a:spLocks noRot="1" noChangeAspect="1" noMove="1" noResize="1" noEditPoints="1" noAdjustHandles="1" noChangeArrowheads="1" noChangeShapeType="1" noTextEdit="1"/>
              </p:cNvSpPr>
              <p:nvPr/>
            </p:nvSpPr>
            <p:spPr>
              <a:xfrm>
                <a:off x="838200" y="5889970"/>
                <a:ext cx="959493" cy="307777"/>
              </a:xfrm>
              <a:prstGeom prst="rect">
                <a:avLst/>
              </a:prstGeom>
              <a:blipFill>
                <a:blip r:embed="rId4"/>
                <a:stretch>
                  <a:fillRect t="-1961"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EAA26D4-2CA0-4DBA-A518-35A93BFE358C}"/>
                  </a:ext>
                </a:extLst>
              </p:cNvPr>
              <p:cNvSpPr txBox="1"/>
              <p:nvPr/>
            </p:nvSpPr>
            <p:spPr>
              <a:xfrm>
                <a:off x="1797693" y="5889971"/>
                <a:ext cx="945965" cy="307777"/>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𝑛</m:t>
                    </m:r>
                  </m:oMath>
                </a14:m>
                <a:r>
                  <a:rPr lang="en-US" altLang="zh-CN" sz="1400" dirty="0">
                    <a:latin typeface="Bell MT" panose="02020503060305020303" pitchFamily="18" charset="0"/>
                  </a:rPr>
                  <a:t> requests</a:t>
                </a:r>
                <a:endParaRPr lang="zh-CN" altLang="en-US" sz="1400" dirty="0">
                  <a:latin typeface="Bell MT" panose="02020503060305020303" pitchFamily="18" charset="0"/>
                </a:endParaRPr>
              </a:p>
            </p:txBody>
          </p:sp>
        </mc:Choice>
        <mc:Fallback xmlns="">
          <p:sp>
            <p:nvSpPr>
              <p:cNvPr id="9" name="文本框 8">
                <a:extLst>
                  <a:ext uri="{FF2B5EF4-FFF2-40B4-BE49-F238E27FC236}">
                    <a16:creationId xmlns:a16="http://schemas.microsoft.com/office/drawing/2014/main" id="{1EAA26D4-2CA0-4DBA-A518-35A93BFE358C}"/>
                  </a:ext>
                </a:extLst>
              </p:cNvPr>
              <p:cNvSpPr txBox="1">
                <a:spLocks noRot="1" noChangeAspect="1" noMove="1" noResize="1" noEditPoints="1" noAdjustHandles="1" noChangeArrowheads="1" noChangeShapeType="1" noTextEdit="1"/>
              </p:cNvSpPr>
              <p:nvPr/>
            </p:nvSpPr>
            <p:spPr>
              <a:xfrm>
                <a:off x="1797693" y="5889971"/>
                <a:ext cx="945965" cy="307777"/>
              </a:xfrm>
              <a:prstGeom prst="rect">
                <a:avLst/>
              </a:prstGeom>
              <a:blipFill>
                <a:blip r:embed="rId5"/>
                <a:stretch>
                  <a:fillRect t="-1961"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83EE888-6265-48A6-8D1B-E3EEF5A1B6B6}"/>
                  </a:ext>
                </a:extLst>
              </p:cNvPr>
              <p:cNvSpPr txBox="1"/>
              <p:nvPr/>
            </p:nvSpPr>
            <p:spPr>
              <a:xfrm>
                <a:off x="2743658" y="5889970"/>
                <a:ext cx="2446888" cy="307777"/>
              </a:xfrm>
              <a:prstGeom prst="rect">
                <a:avLst/>
              </a:prstGeom>
              <a:noFill/>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𝑖𝑛</m:t>
                        </m:r>
                      </m:sub>
                    </m:sSub>
                  </m:oMath>
                </a14:m>
                <a:r>
                  <a:rPr lang="zh-CN" altLang="en-US" sz="1400" dirty="0">
                    <a:latin typeface="Bell MT" panose="02020503060305020303" pitchFamily="18" charset="0"/>
                  </a:rPr>
                  <a:t> </a:t>
                </a:r>
                <a:r>
                  <a:rPr lang="en-US" altLang="zh-CN" sz="1400" dirty="0">
                    <a:latin typeface="Bell MT" panose="02020503060305020303" pitchFamily="18" charset="0"/>
                  </a:rPr>
                  <a:t>the customer insertion cost</a:t>
                </a:r>
                <a:endParaRPr lang="zh-CN" altLang="en-US" sz="1400" dirty="0">
                  <a:latin typeface="Bell MT" panose="02020503060305020303" pitchFamily="18" charset="0"/>
                </a:endParaRPr>
              </a:p>
            </p:txBody>
          </p:sp>
        </mc:Choice>
        <mc:Fallback xmlns="">
          <p:sp>
            <p:nvSpPr>
              <p:cNvPr id="10" name="文本框 9">
                <a:extLst>
                  <a:ext uri="{FF2B5EF4-FFF2-40B4-BE49-F238E27FC236}">
                    <a16:creationId xmlns:a16="http://schemas.microsoft.com/office/drawing/2014/main" id="{283EE888-6265-48A6-8D1B-E3EEF5A1B6B6}"/>
                  </a:ext>
                </a:extLst>
              </p:cNvPr>
              <p:cNvSpPr txBox="1">
                <a:spLocks noRot="1" noChangeAspect="1" noMove="1" noResize="1" noEditPoints="1" noAdjustHandles="1" noChangeArrowheads="1" noChangeShapeType="1" noTextEdit="1"/>
              </p:cNvSpPr>
              <p:nvPr/>
            </p:nvSpPr>
            <p:spPr>
              <a:xfrm>
                <a:off x="2743658" y="5889970"/>
                <a:ext cx="2446888" cy="307777"/>
              </a:xfrm>
              <a:prstGeom prst="rect">
                <a:avLst/>
              </a:prstGeom>
              <a:blipFill>
                <a:blip r:embed="rId6"/>
                <a:stretch>
                  <a:fillRect t="-1961"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850B40-DF3A-4279-AE65-ECB97C996FC8}"/>
                  </a:ext>
                </a:extLst>
              </p:cNvPr>
              <p:cNvSpPr txBox="1"/>
              <p:nvPr/>
            </p:nvSpPr>
            <p:spPr>
              <a:xfrm>
                <a:off x="6656460" y="5881665"/>
                <a:ext cx="3145989" cy="324384"/>
              </a:xfrm>
              <a:prstGeom prst="rect">
                <a:avLst/>
              </a:prstGeom>
              <a:noFill/>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𝑠𝑝</m:t>
                        </m:r>
                      </m:sub>
                    </m:sSub>
                  </m:oMath>
                </a14:m>
                <a:r>
                  <a:rPr lang="zh-CN" altLang="en-US" sz="1400" dirty="0">
                    <a:latin typeface="Bell MT" panose="02020503060305020303" pitchFamily="18" charset="0"/>
                  </a:rPr>
                  <a:t> </a:t>
                </a:r>
                <a:r>
                  <a:rPr lang="en-US" altLang="zh-CN" sz="1400" dirty="0">
                    <a:latin typeface="Bell MT" panose="02020503060305020303" pitchFamily="18" charset="0"/>
                  </a:rPr>
                  <a:t>the cost of finding one shortest path</a:t>
                </a:r>
                <a:endParaRPr lang="zh-CN" altLang="en-US" sz="1400" dirty="0">
                  <a:latin typeface="Bell MT" panose="02020503060305020303" pitchFamily="18" charset="0"/>
                </a:endParaRPr>
              </a:p>
            </p:txBody>
          </p:sp>
        </mc:Choice>
        <mc:Fallback xmlns="">
          <p:sp>
            <p:nvSpPr>
              <p:cNvPr id="11" name="文本框 10">
                <a:extLst>
                  <a:ext uri="{FF2B5EF4-FFF2-40B4-BE49-F238E27FC236}">
                    <a16:creationId xmlns:a16="http://schemas.microsoft.com/office/drawing/2014/main" id="{42850B40-DF3A-4279-AE65-ECB97C996FC8}"/>
                  </a:ext>
                </a:extLst>
              </p:cNvPr>
              <p:cNvSpPr txBox="1">
                <a:spLocks noRot="1" noChangeAspect="1" noMove="1" noResize="1" noEditPoints="1" noAdjustHandles="1" noChangeArrowheads="1" noChangeShapeType="1" noTextEdit="1"/>
              </p:cNvSpPr>
              <p:nvPr/>
            </p:nvSpPr>
            <p:spPr>
              <a:xfrm>
                <a:off x="6656460" y="5881665"/>
                <a:ext cx="3145989" cy="324384"/>
              </a:xfrm>
              <a:prstGeom prst="rect">
                <a:avLst/>
              </a:prstGeom>
              <a:blipFill>
                <a:blip r:embed="rId7"/>
                <a:stretch>
                  <a:fillRect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7DF247F-C36E-4D02-A685-470BC756CAB3}"/>
                  </a:ext>
                </a:extLst>
              </p:cNvPr>
              <p:cNvSpPr txBox="1"/>
              <p:nvPr/>
            </p:nvSpPr>
            <p:spPr>
              <a:xfrm>
                <a:off x="5190546" y="5889969"/>
                <a:ext cx="1465914" cy="307777"/>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𝑠</m:t>
                    </m:r>
                  </m:oMath>
                </a14:m>
                <a:r>
                  <a:rPr lang="en-US" altLang="zh-CN" sz="1400" dirty="0">
                    <a:latin typeface="Bell MT" panose="02020503060305020303" pitchFamily="18" charset="0"/>
                  </a:rPr>
                  <a:t> schedule length</a:t>
                </a:r>
                <a:endParaRPr lang="zh-CN" altLang="en-US" sz="1400" dirty="0">
                  <a:latin typeface="Bell MT" panose="02020503060305020303" pitchFamily="18" charset="0"/>
                </a:endParaRPr>
              </a:p>
            </p:txBody>
          </p:sp>
        </mc:Choice>
        <mc:Fallback xmlns="">
          <p:sp>
            <p:nvSpPr>
              <p:cNvPr id="13" name="文本框 12">
                <a:extLst>
                  <a:ext uri="{FF2B5EF4-FFF2-40B4-BE49-F238E27FC236}">
                    <a16:creationId xmlns:a16="http://schemas.microsoft.com/office/drawing/2014/main" id="{C7DF247F-C36E-4D02-A685-470BC756CAB3}"/>
                  </a:ext>
                </a:extLst>
              </p:cNvPr>
              <p:cNvSpPr txBox="1">
                <a:spLocks noRot="1" noChangeAspect="1" noMove="1" noResize="1" noEditPoints="1" noAdjustHandles="1" noChangeArrowheads="1" noChangeShapeType="1" noTextEdit="1"/>
              </p:cNvSpPr>
              <p:nvPr/>
            </p:nvSpPr>
            <p:spPr>
              <a:xfrm>
                <a:off x="5190546" y="5889969"/>
                <a:ext cx="1465914" cy="307777"/>
              </a:xfrm>
              <a:prstGeom prst="rect">
                <a:avLst/>
              </a:prstGeom>
              <a:blipFill>
                <a:blip r:embed="rId8"/>
                <a:stretch>
                  <a:fillRect t="-1961"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DCB8083-F603-4953-9482-978B24C2D6D9}"/>
                  </a:ext>
                </a:extLst>
              </p:cNvPr>
              <p:cNvSpPr txBox="1"/>
              <p:nvPr/>
            </p:nvSpPr>
            <p:spPr>
              <a:xfrm>
                <a:off x="838199" y="6231135"/>
                <a:ext cx="1336969" cy="307777"/>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𝑃</m:t>
                    </m:r>
                  </m:oMath>
                </a14:m>
                <a:r>
                  <a:rPr lang="en-US" altLang="zh-CN" sz="1400" dirty="0">
                    <a:latin typeface="Bell MT" panose="02020503060305020303" pitchFamily="18" charset="0"/>
                  </a:rPr>
                  <a:t> perturbations</a:t>
                </a:r>
                <a:endParaRPr lang="zh-CN" altLang="en-US" sz="1400" dirty="0">
                  <a:latin typeface="Bell MT" panose="02020503060305020303" pitchFamily="18" charset="0"/>
                </a:endParaRPr>
              </a:p>
            </p:txBody>
          </p:sp>
        </mc:Choice>
        <mc:Fallback xmlns="">
          <p:sp>
            <p:nvSpPr>
              <p:cNvPr id="14" name="文本框 13">
                <a:extLst>
                  <a:ext uri="{FF2B5EF4-FFF2-40B4-BE49-F238E27FC236}">
                    <a16:creationId xmlns:a16="http://schemas.microsoft.com/office/drawing/2014/main" id="{9DCB8083-F603-4953-9482-978B24C2D6D9}"/>
                  </a:ext>
                </a:extLst>
              </p:cNvPr>
              <p:cNvSpPr txBox="1">
                <a:spLocks noRot="1" noChangeAspect="1" noMove="1" noResize="1" noEditPoints="1" noAdjustHandles="1" noChangeArrowheads="1" noChangeShapeType="1" noTextEdit="1"/>
              </p:cNvSpPr>
              <p:nvPr/>
            </p:nvSpPr>
            <p:spPr>
              <a:xfrm>
                <a:off x="838199" y="6231135"/>
                <a:ext cx="1336969" cy="307777"/>
              </a:xfrm>
              <a:prstGeom prst="rect">
                <a:avLst/>
              </a:prstGeom>
              <a:blipFill>
                <a:blip r:embed="rId9"/>
                <a:stretch>
                  <a:fillRect t="-1961" b="-21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970023C-84FC-43CD-9582-0D996F0856C3}"/>
                  </a:ext>
                </a:extLst>
              </p:cNvPr>
              <p:cNvSpPr txBox="1"/>
              <p:nvPr/>
            </p:nvSpPr>
            <p:spPr>
              <a:xfrm>
                <a:off x="2175168" y="6231135"/>
                <a:ext cx="1306833" cy="307777"/>
              </a:xfrm>
              <a:prstGeom prst="rect">
                <a:avLst/>
              </a:prstGeom>
              <a:noFill/>
            </p:spPr>
            <p:txBody>
              <a:bodyPr wrap="none" rtlCol="0">
                <a:spAutoFit/>
              </a:bodyPr>
              <a:lstStyle/>
              <a:p>
                <a14:m>
                  <m:oMath xmlns:m="http://schemas.openxmlformats.org/officeDocument/2006/math">
                    <m:r>
                      <a:rPr lang="en-US" altLang="zh-CN" sz="1400" b="0" i="1" smtClean="0">
                        <a:latin typeface="Cambria Math" panose="02040503050406030204" pitchFamily="18" charset="0"/>
                      </a:rPr>
                      <m:t>𝑇</m:t>
                    </m:r>
                  </m:oMath>
                </a14:m>
                <a:r>
                  <a:rPr lang="zh-CN" altLang="en-US" sz="1400" dirty="0">
                    <a:latin typeface="Bell MT" panose="02020503060305020303" pitchFamily="18" charset="0"/>
                  </a:rPr>
                  <a:t> </a:t>
                </a:r>
                <a:r>
                  <a:rPr lang="en-US" altLang="zh-CN" sz="1400" dirty="0">
                    <a:latin typeface="Bell MT" panose="02020503060305020303" pitchFamily="18" charset="0"/>
                  </a:rPr>
                  <a:t>temperatures</a:t>
                </a:r>
                <a:endParaRPr lang="zh-CN" altLang="en-US" sz="1400" dirty="0">
                  <a:latin typeface="Bell MT" panose="02020503060305020303" pitchFamily="18" charset="0"/>
                </a:endParaRPr>
              </a:p>
            </p:txBody>
          </p:sp>
        </mc:Choice>
        <mc:Fallback xmlns="">
          <p:sp>
            <p:nvSpPr>
              <p:cNvPr id="15" name="文本框 14">
                <a:extLst>
                  <a:ext uri="{FF2B5EF4-FFF2-40B4-BE49-F238E27FC236}">
                    <a16:creationId xmlns:a16="http://schemas.microsoft.com/office/drawing/2014/main" id="{F970023C-84FC-43CD-9582-0D996F0856C3}"/>
                  </a:ext>
                </a:extLst>
              </p:cNvPr>
              <p:cNvSpPr txBox="1">
                <a:spLocks noRot="1" noChangeAspect="1" noMove="1" noResize="1" noEditPoints="1" noAdjustHandles="1" noChangeArrowheads="1" noChangeShapeType="1" noTextEdit="1"/>
              </p:cNvSpPr>
              <p:nvPr/>
            </p:nvSpPr>
            <p:spPr>
              <a:xfrm>
                <a:off x="2175168" y="6231135"/>
                <a:ext cx="1306833" cy="307777"/>
              </a:xfrm>
              <a:prstGeom prst="rect">
                <a:avLst/>
              </a:prstGeom>
              <a:blipFill>
                <a:blip r:embed="rId10"/>
                <a:stretch>
                  <a:fillRect t="-1961" b="-21569"/>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CCCA406B-806C-4170-8D8B-009C507EE5FD}"/>
              </a:ext>
            </a:extLst>
          </p:cNvPr>
          <p:cNvSpPr txBox="1"/>
          <p:nvPr/>
        </p:nvSpPr>
        <p:spPr>
          <a:xfrm>
            <a:off x="4162408" y="983310"/>
            <a:ext cx="6441892" cy="369332"/>
          </a:xfrm>
          <a:prstGeom prst="rect">
            <a:avLst/>
          </a:prstGeom>
          <a:noFill/>
        </p:spPr>
        <p:txBody>
          <a:bodyPr wrap="none" rtlCol="0">
            <a:spAutoFit/>
          </a:bodyPr>
          <a:lstStyle/>
          <a:p>
            <a:r>
              <a:rPr lang="en-US" altLang="zh-CN" dirty="0">
                <a:latin typeface="Bell MT" panose="02020503060305020303" pitchFamily="18" charset="0"/>
              </a:rPr>
              <a:t>(VLDB 2019) Ridesharing: Simulator, Benchmark, and Evaluation.</a:t>
            </a:r>
            <a:endParaRPr lang="zh-CN" altLang="en-US" dirty="0">
              <a:latin typeface="Bell MT" panose="02020503060305020303" pitchFamily="18" charset="0"/>
            </a:endParaRPr>
          </a:p>
        </p:txBody>
      </p:sp>
    </p:spTree>
    <p:extLst>
      <p:ext uri="{BB962C8B-B14F-4D97-AF65-F5344CB8AC3E}">
        <p14:creationId xmlns:p14="http://schemas.microsoft.com/office/powerpoint/2010/main" val="42006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Indexing</a:t>
            </a:r>
          </a:p>
        </p:txBody>
      </p:sp>
      <p:sp>
        <p:nvSpPr>
          <p:cNvPr id="3" name="内容占位符 2">
            <a:extLst>
              <a:ext uri="{FF2B5EF4-FFF2-40B4-BE49-F238E27FC236}">
                <a16:creationId xmlns:a16="http://schemas.microsoft.com/office/drawing/2014/main" id="{300C7359-1DE1-4879-90C3-1452EB81A3EA}"/>
              </a:ext>
            </a:extLst>
          </p:cNvPr>
          <p:cNvSpPr>
            <a:spLocks noGrp="1"/>
          </p:cNvSpPr>
          <p:nvPr>
            <p:ph idx="1"/>
          </p:nvPr>
        </p:nvSpPr>
        <p:spPr>
          <a:xfrm>
            <a:off x="838199" y="1825625"/>
            <a:ext cx="11005457" cy="4351338"/>
          </a:xfrm>
        </p:spPr>
        <p:txBody>
          <a:bodyPr/>
          <a:lstStyle/>
          <a:p>
            <a:pPr marL="0" indent="0">
              <a:buNone/>
            </a:pPr>
            <a:r>
              <a:rPr lang="en-US" altLang="zh-CN" b="1" dirty="0">
                <a:latin typeface="Bell MT" panose="02020503060305020303" pitchFamily="18" charset="0"/>
              </a:rPr>
              <a:t>Overview of existing methods</a:t>
            </a:r>
            <a:endParaRPr lang="en-US" altLang="zh-CN" dirty="0">
              <a:latin typeface="Bell MT" panose="02020503060305020303" pitchFamily="18" charset="0"/>
            </a:endParaRPr>
          </a:p>
          <a:p>
            <a:pPr marL="514350" indent="-514350">
              <a:buFont typeface="+mj-lt"/>
              <a:buAutoNum type="arabicPeriod"/>
            </a:pPr>
            <a:r>
              <a:rPr lang="en-US" altLang="zh-CN" sz="2400" b="1" dirty="0">
                <a:latin typeface="Bell MT" panose="02020503060305020303" pitchFamily="18" charset="0"/>
              </a:rPr>
              <a:t>grid index </a:t>
            </a:r>
          </a:p>
          <a:p>
            <a:pPr marL="0" indent="0">
              <a:buNone/>
            </a:pPr>
            <a:r>
              <a:rPr lang="en-US" altLang="zh-CN" sz="1800" dirty="0">
                <a:solidFill>
                  <a:schemeClr val="bg1">
                    <a:lumMod val="50000"/>
                  </a:schemeClr>
                </a:solidFill>
                <a:latin typeface="Bell MT" panose="02020503060305020303" pitchFamily="18" charset="0"/>
              </a:rPr>
              <a:t>(ICDE 2013) T-share: A large-scale dynamic taxi ridesharing service.</a:t>
            </a:r>
          </a:p>
          <a:p>
            <a:pPr marL="0" indent="0">
              <a:buNone/>
            </a:pPr>
            <a:r>
              <a:rPr lang="en-US" altLang="zh-CN" sz="1800" dirty="0">
                <a:solidFill>
                  <a:schemeClr val="bg1">
                    <a:lumMod val="50000"/>
                  </a:schemeClr>
                </a:solidFill>
                <a:latin typeface="Bell MT" panose="02020503060305020303" pitchFamily="18" charset="0"/>
              </a:rPr>
              <a:t>(VLDB 2018) PTRider: A Price-and-Time-Aware Ridesharing System.</a:t>
            </a:r>
          </a:p>
          <a:p>
            <a:pPr marL="514350" indent="-514350">
              <a:buFont typeface="+mj-lt"/>
              <a:buAutoNum type="arabicPeriod" startAt="2"/>
            </a:pPr>
            <a:r>
              <a:rPr lang="en-US" altLang="zh-CN" sz="2400" b="1" dirty="0">
                <a:latin typeface="Bell MT" panose="02020503060305020303" pitchFamily="18" charset="0"/>
              </a:rPr>
              <a:t>hexagon index</a:t>
            </a:r>
          </a:p>
          <a:p>
            <a:pPr marL="0" indent="0">
              <a:buNone/>
            </a:pPr>
            <a:r>
              <a:rPr lang="en-US" altLang="zh-CN" sz="1800" dirty="0">
                <a:solidFill>
                  <a:schemeClr val="bg1">
                    <a:lumMod val="50000"/>
                  </a:schemeClr>
                </a:solidFill>
                <a:latin typeface="Bell MT" panose="02020503060305020303" pitchFamily="18" charset="0"/>
              </a:rPr>
              <a:t>(WWW 2019) Globally-Optimized Realtime Supply-Demand Matching in On-Demand Ridesharing.</a:t>
            </a:r>
          </a:p>
          <a:p>
            <a:pPr marL="0" indent="0">
              <a:buNone/>
            </a:pPr>
            <a:r>
              <a:rPr lang="en-US" altLang="zh-CN" sz="1800" dirty="0">
                <a:solidFill>
                  <a:schemeClr val="bg1">
                    <a:lumMod val="50000"/>
                  </a:schemeClr>
                </a:solidFill>
                <a:latin typeface="Bell MT" panose="02020503060305020303" pitchFamily="18" charset="0"/>
              </a:rPr>
              <a:t>(ICDE 2019) A Queueing-Theoretic Framework for Vehicle Dispatching in Dynamic Car-Hailing.</a:t>
            </a:r>
          </a:p>
          <a:p>
            <a:pPr marL="514350" indent="-514350">
              <a:buFont typeface="+mj-lt"/>
              <a:buAutoNum type="arabicPeriod" startAt="3"/>
            </a:pPr>
            <a:r>
              <a:rPr lang="en-US" altLang="zh-CN" sz="2400" b="1" dirty="0">
                <a:latin typeface="Bell MT" panose="02020503060305020303" pitchFamily="18" charset="0"/>
              </a:rPr>
              <a:t>hierarchical discretization</a:t>
            </a:r>
          </a:p>
          <a:p>
            <a:pPr marL="0" indent="0">
              <a:buNone/>
            </a:pPr>
            <a:r>
              <a:rPr lang="en-US" altLang="zh-CN" sz="1800" dirty="0">
                <a:solidFill>
                  <a:schemeClr val="bg1">
                    <a:lumMod val="50000"/>
                  </a:schemeClr>
                </a:solidFill>
                <a:latin typeface="Bell MT" panose="02020503060305020303" pitchFamily="18" charset="0"/>
              </a:rPr>
              <a:t>(ICDE 2017) Xhare-a-Ride: A Search Optimized Dynamic Ride Sharing System with Approximation Guarantee.</a:t>
            </a: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17</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70803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AAE6BA1-D19C-4C8F-AB50-1C49E1D27E64}"/>
              </a:ext>
            </a:extLst>
          </p:cNvPr>
          <p:cNvSpPr>
            <a:spLocks noGrp="1"/>
          </p:cNvSpPr>
          <p:nvPr>
            <p:ph type="title"/>
          </p:nvPr>
        </p:nvSpPr>
        <p:spPr/>
        <p:txBody>
          <a:bodyPr/>
          <a:lstStyle/>
          <a:p>
            <a:r>
              <a:rPr lang="en-US" altLang="zh-CN" b="1" dirty="0">
                <a:latin typeface="Bell MT" panose="02020503060305020303" pitchFamily="18" charset="0"/>
              </a:rPr>
              <a:t>Indexing</a:t>
            </a:r>
            <a:endParaRPr lang="zh-CN" altLang="en-US" b="1" dirty="0">
              <a:latin typeface="Bell MT" panose="02020503060305020303" pitchFamily="18" charset="0"/>
            </a:endParaRPr>
          </a:p>
        </p:txBody>
      </p:sp>
      <p:sp>
        <p:nvSpPr>
          <p:cNvPr id="8" name="内容占位符 7">
            <a:extLst>
              <a:ext uri="{FF2B5EF4-FFF2-40B4-BE49-F238E27FC236}">
                <a16:creationId xmlns:a16="http://schemas.microsoft.com/office/drawing/2014/main" id="{AB9418FC-1C3A-47F8-B9E2-229ABC45D39A}"/>
              </a:ext>
            </a:extLst>
          </p:cNvPr>
          <p:cNvSpPr>
            <a:spLocks noGrp="1"/>
          </p:cNvSpPr>
          <p:nvPr>
            <p:ph idx="1"/>
          </p:nvPr>
        </p:nvSpPr>
        <p:spPr>
          <a:xfrm>
            <a:off x="838200" y="1825625"/>
            <a:ext cx="5562600" cy="4351338"/>
          </a:xfrm>
        </p:spPr>
        <p:txBody>
          <a:bodyPr>
            <a:normAutofit/>
          </a:bodyPr>
          <a:lstStyle/>
          <a:p>
            <a:pPr marL="0" indent="0">
              <a:buNone/>
            </a:pPr>
            <a:r>
              <a:rPr lang="en-US" altLang="zh-CN" sz="2400" b="1" dirty="0">
                <a:latin typeface="Bell MT" panose="02020503060305020303" pitchFamily="18" charset="0"/>
              </a:rPr>
              <a:t>Grid Index</a:t>
            </a:r>
          </a:p>
          <a:p>
            <a:pPr marL="0" indent="0" algn="just">
              <a:buNone/>
            </a:pPr>
            <a:endParaRPr lang="en-US" altLang="zh-CN" sz="2000" dirty="0">
              <a:latin typeface="Bell MT" panose="02020503060305020303" pitchFamily="18" charset="0"/>
            </a:endParaRPr>
          </a:p>
          <a:p>
            <a:pPr marL="0" indent="0" algn="just">
              <a:buNone/>
            </a:pPr>
            <a:r>
              <a:rPr lang="en-US" altLang="zh-CN" sz="2000" dirty="0">
                <a:latin typeface="Bell MT" panose="02020503060305020303" pitchFamily="18" charset="0"/>
              </a:rPr>
              <a:t>The system maintains spatio-temporal index of the taxis for the purpose of fast user query processing. </a:t>
            </a:r>
          </a:p>
          <a:p>
            <a:pPr marL="0" indent="0" algn="just">
              <a:buNone/>
            </a:pPr>
            <a:r>
              <a:rPr lang="en-US" altLang="zh-CN" sz="2000" dirty="0">
                <a:latin typeface="Bell MT" panose="02020503060305020303" pitchFamily="18" charset="0"/>
              </a:rPr>
              <a:t>The index will be updated once a new status of a taxi is received or a taxi’s route is re-scheduled by the service.</a:t>
            </a:r>
          </a:p>
          <a:p>
            <a:pPr marL="0" indent="0" algn="just">
              <a:buNone/>
            </a:pPr>
            <a:r>
              <a:rPr lang="en-US" altLang="zh-CN" sz="2000" dirty="0">
                <a:latin typeface="Bell MT" panose="02020503060305020303" pitchFamily="18" charset="0"/>
              </a:rPr>
              <a:t>For each  query at the top of the query queue, the system invokes the Taxi Searching module to search for a set of candidate taxis {taxis} which is likely to satisfy the query based on the latest index.</a:t>
            </a:r>
          </a:p>
        </p:txBody>
      </p:sp>
      <p:sp>
        <p:nvSpPr>
          <p:cNvPr id="9" name="文本框 8">
            <a:extLst>
              <a:ext uri="{FF2B5EF4-FFF2-40B4-BE49-F238E27FC236}">
                <a16:creationId xmlns:a16="http://schemas.microsoft.com/office/drawing/2014/main" id="{F1C58384-5F1C-400B-B617-4BF6CBCA3047}"/>
              </a:ext>
            </a:extLst>
          </p:cNvPr>
          <p:cNvSpPr txBox="1"/>
          <p:nvPr/>
        </p:nvSpPr>
        <p:spPr>
          <a:xfrm>
            <a:off x="4649977" y="1027906"/>
            <a:ext cx="6703823" cy="369332"/>
          </a:xfrm>
          <a:prstGeom prst="rect">
            <a:avLst/>
          </a:prstGeom>
          <a:noFill/>
        </p:spPr>
        <p:txBody>
          <a:bodyPr wrap="none" rtlCol="0">
            <a:spAutoFit/>
          </a:bodyPr>
          <a:lstStyle/>
          <a:p>
            <a:r>
              <a:rPr lang="en-US" altLang="zh-CN" dirty="0">
                <a:latin typeface="Bell MT" panose="02020503060305020303" pitchFamily="18" charset="0"/>
              </a:rPr>
              <a:t>(ICDE 2013) T-share: A large-scale dynamic taxi ridesharing service.</a:t>
            </a:r>
          </a:p>
        </p:txBody>
      </p:sp>
      <p:sp>
        <p:nvSpPr>
          <p:cNvPr id="10" name="AutoShape 2">
            <a:extLst>
              <a:ext uri="{FF2B5EF4-FFF2-40B4-BE49-F238E27FC236}">
                <a16:creationId xmlns:a16="http://schemas.microsoft.com/office/drawing/2014/main" id="{6A7EFDD0-EF2B-4242-B22B-1E260B811A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a:extLst>
              <a:ext uri="{FF2B5EF4-FFF2-40B4-BE49-F238E27FC236}">
                <a16:creationId xmlns:a16="http://schemas.microsoft.com/office/drawing/2014/main" id="{5D18EFC1-0634-4B9B-9011-1976010EC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540" y="1825625"/>
            <a:ext cx="4863260" cy="4351338"/>
          </a:xfrm>
          <a:prstGeom prst="rect">
            <a:avLst/>
          </a:prstGeom>
        </p:spPr>
      </p:pic>
      <p:sp>
        <p:nvSpPr>
          <p:cNvPr id="13" name="灯片编号占位符 12">
            <a:extLst>
              <a:ext uri="{FF2B5EF4-FFF2-40B4-BE49-F238E27FC236}">
                <a16:creationId xmlns:a16="http://schemas.microsoft.com/office/drawing/2014/main" id="{0E824E64-D6A4-4CDE-B50E-EED30A4F6C8C}"/>
              </a:ext>
            </a:extLst>
          </p:cNvPr>
          <p:cNvSpPr>
            <a:spLocks noGrp="1"/>
          </p:cNvSpPr>
          <p:nvPr>
            <p:ph type="sldNum" sz="quarter" idx="12"/>
          </p:nvPr>
        </p:nvSpPr>
        <p:spPr/>
        <p:txBody>
          <a:bodyPr/>
          <a:lstStyle/>
          <a:p>
            <a:fld id="{237BE6CD-4C3E-4D8E-A7C4-CF35603A5CEB}" type="slidenum">
              <a:rPr lang="zh-CN" altLang="en-US" smtClean="0"/>
              <a:t>18</a:t>
            </a:fld>
            <a:endParaRPr lang="zh-CN" altLang="en-US"/>
          </a:p>
        </p:txBody>
      </p:sp>
    </p:spTree>
    <p:extLst>
      <p:ext uri="{BB962C8B-B14F-4D97-AF65-F5344CB8AC3E}">
        <p14:creationId xmlns:p14="http://schemas.microsoft.com/office/powerpoint/2010/main" val="137752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AB9418FC-1C3A-47F8-B9E2-229ABC45D39A}"/>
                  </a:ext>
                </a:extLst>
              </p:cNvPr>
              <p:cNvSpPr>
                <a:spLocks noGrp="1"/>
              </p:cNvSpPr>
              <p:nvPr>
                <p:ph idx="1"/>
              </p:nvPr>
            </p:nvSpPr>
            <p:spPr>
              <a:xfrm>
                <a:off x="838199" y="681038"/>
                <a:ext cx="10604864" cy="1323253"/>
              </a:xfrm>
            </p:spPr>
            <p:txBody>
              <a:bodyPr>
                <a:normAutofit/>
              </a:bodyPr>
              <a:lstStyle/>
              <a:p>
                <a:pPr marL="0" indent="0" algn="just">
                  <a:lnSpc>
                    <a:spcPts val="2800"/>
                  </a:lnSpc>
                  <a:buNone/>
                </a:pPr>
                <a:r>
                  <a:rPr lang="en-US" altLang="zh-CN" sz="2000" b="1" i="1" dirty="0">
                    <a:latin typeface="Bell MT" panose="02020503060305020303" pitchFamily="18" charset="0"/>
                  </a:rPr>
                  <a:t>Step 1 </a:t>
                </a:r>
                <a:r>
                  <a:rPr lang="en-US" altLang="zh-CN" sz="2000" dirty="0">
                    <a:latin typeface="Bell MT" panose="02020503060305020303" pitchFamily="18" charset="0"/>
                  </a:rPr>
                  <a:t>: We partition the road network using a grid. Within each grid cell, we choose the road network node which is closest to the geographical center of the cell as the anchor node of the cell. The anchor node of a grid cell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𝑖</m:t>
                        </m:r>
                      </m:sub>
                    </m:sSub>
                  </m:oMath>
                </a14:m>
                <a:r>
                  <a:rPr lang="en-US" altLang="zh-CN" sz="2000" dirty="0">
                    <a:latin typeface="Bell MT" panose="02020503060305020303" pitchFamily="18" charset="0"/>
                  </a:rPr>
                  <a:t> is thereafter denoted by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r>
                  <a:rPr lang="en-US" altLang="zh-CN" sz="2000" dirty="0">
                    <a:latin typeface="Bell MT" panose="02020503060305020303" pitchFamily="18" charset="0"/>
                  </a:rPr>
                  <a:t> .</a:t>
                </a:r>
              </a:p>
            </p:txBody>
          </p:sp>
        </mc:Choice>
        <mc:Fallback xmlns="">
          <p:sp>
            <p:nvSpPr>
              <p:cNvPr id="8" name="内容占位符 7">
                <a:extLst>
                  <a:ext uri="{FF2B5EF4-FFF2-40B4-BE49-F238E27FC236}">
                    <a16:creationId xmlns:a16="http://schemas.microsoft.com/office/drawing/2014/main" id="{AB9418FC-1C3A-47F8-B9E2-229ABC45D39A}"/>
                  </a:ext>
                </a:extLst>
              </p:cNvPr>
              <p:cNvSpPr>
                <a:spLocks noGrp="1" noRot="1" noChangeAspect="1" noMove="1" noResize="1" noEditPoints="1" noAdjustHandles="1" noChangeArrowheads="1" noChangeShapeType="1" noTextEdit="1"/>
              </p:cNvSpPr>
              <p:nvPr>
                <p:ph idx="1"/>
              </p:nvPr>
            </p:nvSpPr>
            <p:spPr>
              <a:xfrm>
                <a:off x="838199" y="681038"/>
                <a:ext cx="10604864" cy="1323253"/>
              </a:xfrm>
              <a:blipFill>
                <a:blip r:embed="rId2"/>
                <a:stretch>
                  <a:fillRect l="-575" r="-632"/>
                </a:stretch>
              </a:blipFill>
            </p:spPr>
            <p:txBody>
              <a:bodyPr/>
              <a:lstStyle/>
              <a:p>
                <a:r>
                  <a:rPr lang="zh-CN" altLang="en-US">
                    <a:noFill/>
                  </a:rPr>
                  <a:t> </a:t>
                </a:r>
              </a:p>
            </p:txBody>
          </p:sp>
        </mc:Fallback>
      </mc:AlternateContent>
      <p:sp>
        <p:nvSpPr>
          <p:cNvPr id="10" name="AutoShape 2">
            <a:extLst>
              <a:ext uri="{FF2B5EF4-FFF2-40B4-BE49-F238E27FC236}">
                <a16:creationId xmlns:a16="http://schemas.microsoft.com/office/drawing/2014/main" id="{6A7EFDD0-EF2B-4242-B22B-1E260B811A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C7C8850A-3403-4BD2-950D-4A60E92C004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5932" y="2079000"/>
            <a:ext cx="2700000" cy="2700000"/>
          </a:xfrm>
          <a:prstGeom prst="rect">
            <a:avLst/>
          </a:prstGeom>
        </p:spPr>
      </p:pic>
      <p:pic>
        <p:nvPicPr>
          <p:cNvPr id="11" name="图片 10">
            <a:extLst>
              <a:ext uri="{FF2B5EF4-FFF2-40B4-BE49-F238E27FC236}">
                <a16:creationId xmlns:a16="http://schemas.microsoft.com/office/drawing/2014/main" id="{1F9316A9-FCEC-4208-A38E-ADBC9729693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336068" y="2087709"/>
            <a:ext cx="3060000" cy="2700000"/>
          </a:xfrm>
          <a:prstGeom prst="rect">
            <a:avLst/>
          </a:prstGeom>
        </p:spPr>
      </p:pic>
      <mc:AlternateContent xmlns:mc="http://schemas.openxmlformats.org/markup-compatibility/2006" xmlns:a14="http://schemas.microsoft.com/office/drawing/2010/main">
        <mc:Choice Requires="a14">
          <p:sp>
            <p:nvSpPr>
              <p:cNvPr id="13" name="内容占位符 7">
                <a:extLst>
                  <a:ext uri="{FF2B5EF4-FFF2-40B4-BE49-F238E27FC236}">
                    <a16:creationId xmlns:a16="http://schemas.microsoft.com/office/drawing/2014/main" id="{C8573044-7068-4738-B28A-42E062F6D3D6}"/>
                  </a:ext>
                </a:extLst>
              </p:cNvPr>
              <p:cNvSpPr txBox="1">
                <a:spLocks/>
              </p:cNvSpPr>
              <p:nvPr/>
            </p:nvSpPr>
            <p:spPr>
              <a:xfrm>
                <a:off x="838199" y="4853709"/>
                <a:ext cx="10604864" cy="1323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2800"/>
                  </a:lnSpc>
                  <a:buNone/>
                </a:pPr>
                <a:r>
                  <a:rPr lang="en-US" altLang="zh-CN" sz="2000" b="1" i="1" dirty="0">
                    <a:latin typeface="Bell MT" panose="02020503060305020303" pitchFamily="18" charset="0"/>
                  </a:rPr>
                  <a:t>Step 2 </a:t>
                </a:r>
                <a:r>
                  <a:rPr lang="en-US" altLang="zh-CN" sz="2000" dirty="0">
                    <a:latin typeface="Bell MT" panose="02020503060305020303" pitchFamily="18" charset="0"/>
                  </a:rPr>
                  <a:t>: We pre-compute the distance, denoted by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𝑑</m:t>
                        </m:r>
                      </m:e>
                      <m:sub>
                        <m:r>
                          <a:rPr lang="en-US" altLang="zh-CN" sz="2000" i="1">
                            <a:latin typeface="Cambria Math" panose="02040503050406030204" pitchFamily="18" charset="0"/>
                          </a:rPr>
                          <m:t>𝑖𝑗</m:t>
                        </m:r>
                      </m:sub>
                    </m:sSub>
                  </m:oMath>
                </a14:m>
                <a:r>
                  <a:rPr lang="en-US" altLang="zh-CN" sz="2000" dirty="0">
                    <a:latin typeface="Bell MT" panose="02020503060305020303" pitchFamily="18" charset="0"/>
                  </a:rPr>
                  <a:t> , and travel time, denoted by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𝑖𝑗</m:t>
                        </m:r>
                      </m:sub>
                    </m:sSub>
                  </m:oMath>
                </a14:m>
                <a:r>
                  <a:rPr lang="en-US" altLang="zh-CN" sz="2000" dirty="0">
                    <a:latin typeface="Bell MT" panose="02020503060305020303" pitchFamily="18" charset="0"/>
                  </a:rPr>
                  <a:t> , of the shortest path on the road network for each anchor node pair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oMath>
                </a14:m>
                <a:r>
                  <a:rPr lang="en-US" altLang="zh-CN" sz="2000" dirty="0">
                    <a:latin typeface="Bell MT" panose="02020503060305020303" pitchFamily="18" charset="0"/>
                  </a:rPr>
                  <a:t>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𝑗</m:t>
                        </m:r>
                      </m:sub>
                    </m:sSub>
                  </m:oMath>
                </a14:m>
                <a:r>
                  <a:rPr lang="en-US" altLang="zh-CN" sz="2000" dirty="0">
                    <a:latin typeface="Bell MT" panose="02020503060305020303" pitchFamily="18" charset="0"/>
                  </a:rPr>
                  <a:t> . The distance and travel time results are saved in a matrix. The matrix is thereafter referred to as the grid distance matrix.</a:t>
                </a:r>
              </a:p>
            </p:txBody>
          </p:sp>
        </mc:Choice>
        <mc:Fallback xmlns="">
          <p:sp>
            <p:nvSpPr>
              <p:cNvPr id="13" name="内容占位符 7">
                <a:extLst>
                  <a:ext uri="{FF2B5EF4-FFF2-40B4-BE49-F238E27FC236}">
                    <a16:creationId xmlns:a16="http://schemas.microsoft.com/office/drawing/2014/main" id="{C8573044-7068-4738-B28A-42E062F6D3D6}"/>
                  </a:ext>
                </a:extLst>
              </p:cNvPr>
              <p:cNvSpPr txBox="1">
                <a:spLocks noRot="1" noChangeAspect="1" noMove="1" noResize="1" noEditPoints="1" noAdjustHandles="1" noChangeArrowheads="1" noChangeShapeType="1" noTextEdit="1"/>
              </p:cNvSpPr>
              <p:nvPr/>
            </p:nvSpPr>
            <p:spPr>
              <a:xfrm>
                <a:off x="838199" y="4853709"/>
                <a:ext cx="10604864" cy="1323253"/>
              </a:xfrm>
              <a:prstGeom prst="rect">
                <a:avLst/>
              </a:prstGeom>
              <a:blipFill>
                <a:blip r:embed="rId5"/>
                <a:stretch>
                  <a:fillRect l="-575" r="-632"/>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61FC93B7-E08A-46C0-980B-8121B34EE879}"/>
              </a:ext>
            </a:extLst>
          </p:cNvPr>
          <p:cNvSpPr>
            <a:spLocks noGrp="1"/>
          </p:cNvSpPr>
          <p:nvPr>
            <p:ph type="sldNum" sz="quarter" idx="12"/>
          </p:nvPr>
        </p:nvSpPr>
        <p:spPr/>
        <p:txBody>
          <a:bodyPr/>
          <a:lstStyle/>
          <a:p>
            <a:fld id="{237BE6CD-4C3E-4D8E-A7C4-CF35603A5CEB}" type="slidenum">
              <a:rPr lang="zh-CN" altLang="en-US" smtClean="0"/>
              <a:t>19</a:t>
            </a:fld>
            <a:endParaRPr lang="zh-CN" altLang="en-US"/>
          </a:p>
        </p:txBody>
      </p:sp>
    </p:spTree>
    <p:extLst>
      <p:ext uri="{BB962C8B-B14F-4D97-AF65-F5344CB8AC3E}">
        <p14:creationId xmlns:p14="http://schemas.microsoft.com/office/powerpoint/2010/main" val="385509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CEBF7E05-92BB-48D0-8164-3E0B357B9CC7}"/>
              </a:ext>
            </a:extLst>
          </p:cNvPr>
          <p:cNvSpPr>
            <a:spLocks noGrp="1"/>
          </p:cNvSpPr>
          <p:nvPr>
            <p:ph type="title"/>
          </p:nvPr>
        </p:nvSpPr>
        <p:spPr/>
        <p:txBody>
          <a:bodyPr/>
          <a:lstStyle/>
          <a:p>
            <a:r>
              <a:rPr lang="en-US" altLang="zh-CN" b="1" dirty="0">
                <a:latin typeface="Bell MT" panose="02020503060305020303" pitchFamily="18" charset="0"/>
              </a:rPr>
              <a:t>Outline</a:t>
            </a:r>
            <a:endParaRPr lang="zh-CN" altLang="en-US" b="1" dirty="0">
              <a:latin typeface="Bell MT" panose="02020503060305020303" pitchFamily="18" charset="0"/>
            </a:endParaRPr>
          </a:p>
        </p:txBody>
      </p:sp>
      <p:sp>
        <p:nvSpPr>
          <p:cNvPr id="9" name="内容占位符 8">
            <a:extLst>
              <a:ext uri="{FF2B5EF4-FFF2-40B4-BE49-F238E27FC236}">
                <a16:creationId xmlns:a16="http://schemas.microsoft.com/office/drawing/2014/main" id="{53D6B1B9-6229-41AB-A47C-6CC22067C7D0}"/>
              </a:ext>
            </a:extLst>
          </p:cNvPr>
          <p:cNvSpPr>
            <a:spLocks noGrp="1"/>
          </p:cNvSpPr>
          <p:nvPr>
            <p:ph idx="1"/>
          </p:nvPr>
        </p:nvSpPr>
        <p:spPr/>
        <p:txBody>
          <a:bodyPr/>
          <a:lstStyle/>
          <a:p>
            <a:r>
              <a:rPr lang="en-US" altLang="zh-CN" dirty="0">
                <a:latin typeface="Bell MT" panose="02020503060305020303" pitchFamily="18" charset="0"/>
              </a:rPr>
              <a:t>Ridesharing Problem</a:t>
            </a:r>
          </a:p>
          <a:p>
            <a:r>
              <a:rPr lang="en-US" altLang="zh-CN" dirty="0">
                <a:latin typeface="Bell MT" panose="02020503060305020303" pitchFamily="18" charset="0"/>
              </a:rPr>
              <a:t>Optimization Goals</a:t>
            </a:r>
          </a:p>
          <a:p>
            <a:r>
              <a:rPr lang="en-US" altLang="zh-CN" dirty="0">
                <a:latin typeface="Bell MT" panose="02020503060305020303" pitchFamily="18" charset="0"/>
              </a:rPr>
              <a:t>Hardness</a:t>
            </a:r>
          </a:p>
          <a:p>
            <a:r>
              <a:rPr lang="en-US" altLang="zh-CN" dirty="0">
                <a:latin typeface="Bell MT" panose="02020503060305020303" pitchFamily="18" charset="0"/>
              </a:rPr>
              <a:t>Indexing</a:t>
            </a:r>
          </a:p>
          <a:p>
            <a:r>
              <a:rPr lang="en-US" altLang="zh-CN" dirty="0">
                <a:latin typeface="Bell MT" panose="02020503060305020303" pitchFamily="18" charset="0"/>
              </a:rPr>
              <a:t>Prediction</a:t>
            </a:r>
          </a:p>
          <a:p>
            <a:r>
              <a:rPr lang="en-US" altLang="zh-CN" dirty="0">
                <a:latin typeface="Bell MT" panose="02020503060305020303" pitchFamily="18" charset="0"/>
              </a:rPr>
              <a:t>Dispatching</a:t>
            </a:r>
          </a:p>
          <a:p>
            <a:endParaRPr lang="en-US" altLang="zh-CN" dirty="0">
              <a:latin typeface="Bell MT" panose="02020503060305020303" pitchFamily="18" charset="0"/>
            </a:endParaRPr>
          </a:p>
          <a:p>
            <a:endParaRPr lang="en-US" altLang="zh-CN" dirty="0">
              <a:latin typeface="Bell MT" panose="02020503060305020303" pitchFamily="18" charset="0"/>
            </a:endParaRPr>
          </a:p>
          <a:p>
            <a:endParaRPr lang="zh-CN" altLang="en-US" dirty="0">
              <a:latin typeface="Bell MT" panose="02020503060305020303" pitchFamily="18" charset="0"/>
            </a:endParaRPr>
          </a:p>
        </p:txBody>
      </p:sp>
      <p:sp>
        <p:nvSpPr>
          <p:cNvPr id="10" name="灯片编号占位符 9">
            <a:extLst>
              <a:ext uri="{FF2B5EF4-FFF2-40B4-BE49-F238E27FC236}">
                <a16:creationId xmlns:a16="http://schemas.microsoft.com/office/drawing/2014/main" id="{9C1F5AC5-DB03-47CB-8C7A-5FA4F07D3FB1}"/>
              </a:ext>
            </a:extLst>
          </p:cNvPr>
          <p:cNvSpPr>
            <a:spLocks noGrp="1"/>
          </p:cNvSpPr>
          <p:nvPr>
            <p:ph type="sldNum" sz="quarter" idx="12"/>
          </p:nvPr>
        </p:nvSpPr>
        <p:spPr/>
        <p:txBody>
          <a:bodyPr/>
          <a:lstStyle/>
          <a:p>
            <a:fld id="{237BE6CD-4C3E-4D8E-A7C4-CF35603A5CEB}" type="slidenum">
              <a:rPr lang="zh-CN" altLang="en-US" smtClean="0"/>
              <a:t>2</a:t>
            </a:fld>
            <a:endParaRPr lang="zh-CN" altLang="en-US"/>
          </a:p>
        </p:txBody>
      </p:sp>
    </p:spTree>
    <p:extLst>
      <p:ext uri="{BB962C8B-B14F-4D97-AF65-F5344CB8AC3E}">
        <p14:creationId xmlns:p14="http://schemas.microsoft.com/office/powerpoint/2010/main" val="355051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 name="AutoShape 2">
            <a:extLst>
              <a:ext uri="{FF2B5EF4-FFF2-40B4-BE49-F238E27FC236}">
                <a16:creationId xmlns:a16="http://schemas.microsoft.com/office/drawing/2014/main" id="{6A7EFDD0-EF2B-4242-B22B-1E260B811A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内容占位符 7">
            <a:extLst>
              <a:ext uri="{FF2B5EF4-FFF2-40B4-BE49-F238E27FC236}">
                <a16:creationId xmlns:a16="http://schemas.microsoft.com/office/drawing/2014/main" id="{1152B770-DCBE-4858-8D74-C06C7929EAD5}"/>
              </a:ext>
            </a:extLst>
          </p:cNvPr>
          <p:cNvSpPr txBox="1">
            <a:spLocks/>
          </p:cNvSpPr>
          <p:nvPr/>
        </p:nvSpPr>
        <p:spPr>
          <a:xfrm>
            <a:off x="838199" y="681038"/>
            <a:ext cx="10604864" cy="13232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2800"/>
              </a:lnSpc>
              <a:buNone/>
            </a:pPr>
            <a:r>
              <a:rPr lang="en-US" altLang="zh-CN" sz="2000" b="1" i="1" dirty="0">
                <a:latin typeface="Bell MT" panose="02020503060305020303" pitchFamily="18" charset="0"/>
              </a:rPr>
              <a:t>Step 3 </a:t>
            </a:r>
            <a:r>
              <a:rPr lang="en-US" altLang="zh-CN" sz="2000" dirty="0">
                <a:latin typeface="Bell MT" panose="02020503060305020303" pitchFamily="18" charset="0"/>
              </a:rPr>
              <a:t>:</a:t>
            </a:r>
            <a:r>
              <a:rPr lang="en-US" altLang="zh-CN" sz="2000" b="1" i="1" dirty="0">
                <a:latin typeface="Bell MT" panose="02020503060305020303" pitchFamily="18" charset="0"/>
              </a:rPr>
              <a:t> </a:t>
            </a:r>
            <a:r>
              <a:rPr lang="en-US" altLang="zh-CN" sz="2000" dirty="0">
                <a:latin typeface="Bell MT" panose="02020503060305020303" pitchFamily="18" charset="0"/>
              </a:rPr>
              <a:t>Now imagine that each grid cell collapses to its anchor node, that is, all the points in one cell fall to its anchor node. Then the distance between any two arbitrary points equals to the distance between two corresponding anchor nodes.</a:t>
            </a:r>
          </a:p>
        </p:txBody>
      </p:sp>
      <p:sp>
        <p:nvSpPr>
          <p:cNvPr id="15" name="内容占位符 7">
            <a:extLst>
              <a:ext uri="{FF2B5EF4-FFF2-40B4-BE49-F238E27FC236}">
                <a16:creationId xmlns:a16="http://schemas.microsoft.com/office/drawing/2014/main" id="{AAD0079A-7ADD-45A5-AB4D-C051D5A68CDB}"/>
              </a:ext>
            </a:extLst>
          </p:cNvPr>
          <p:cNvSpPr txBox="1">
            <a:spLocks/>
          </p:cNvSpPr>
          <p:nvPr/>
        </p:nvSpPr>
        <p:spPr>
          <a:xfrm>
            <a:off x="838199" y="2004291"/>
            <a:ext cx="10604864" cy="526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2800"/>
              </a:lnSpc>
              <a:buNone/>
            </a:pPr>
            <a:r>
              <a:rPr lang="en-US" altLang="zh-CN" sz="2000" b="1" i="1" dirty="0">
                <a:latin typeface="Bell MT" panose="02020503060305020303" pitchFamily="18" charset="0"/>
              </a:rPr>
              <a:t>Step 4 </a:t>
            </a:r>
            <a:r>
              <a:rPr lang="en-US" altLang="zh-CN" sz="2000" dirty="0">
                <a:latin typeface="Bell MT" panose="02020503060305020303" pitchFamily="18" charset="0"/>
              </a:rPr>
              <a:t>: Each cell has some internal data structure for the purpose of taxi searching. </a:t>
            </a:r>
          </a:p>
        </p:txBody>
      </p:sp>
      <p:pic>
        <p:nvPicPr>
          <p:cNvPr id="18" name="图片 17">
            <a:extLst>
              <a:ext uri="{FF2B5EF4-FFF2-40B4-BE49-F238E27FC236}">
                <a16:creationId xmlns:a16="http://schemas.microsoft.com/office/drawing/2014/main" id="{EDCAC005-373D-4584-AE87-AE38B4564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111" y="2812368"/>
            <a:ext cx="4953000" cy="2847975"/>
          </a:xfrm>
          <a:prstGeom prst="rect">
            <a:avLst/>
          </a:prstGeom>
        </p:spPr>
      </p:pic>
      <p:sp>
        <p:nvSpPr>
          <p:cNvPr id="19" name="文本框 18">
            <a:extLst>
              <a:ext uri="{FF2B5EF4-FFF2-40B4-BE49-F238E27FC236}">
                <a16:creationId xmlns:a16="http://schemas.microsoft.com/office/drawing/2014/main" id="{8F72DFE0-3DF5-473A-9FE9-608C6C437578}"/>
              </a:ext>
            </a:extLst>
          </p:cNvPr>
          <p:cNvSpPr txBox="1"/>
          <p:nvPr/>
        </p:nvSpPr>
        <p:spPr>
          <a:xfrm>
            <a:off x="5275520" y="5939909"/>
            <a:ext cx="337618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latin typeface="Bell MT" panose="02020503060305020303" pitchFamily="18" charset="0"/>
              </a:rPr>
              <a:t>a temporally-ordered grid cell list</a:t>
            </a:r>
            <a:endParaRPr lang="zh-CN" altLang="en-US" dirty="0">
              <a:latin typeface="Bell MT" panose="02020503060305020303" pitchFamily="18" charset="0"/>
            </a:endParaRPr>
          </a:p>
        </p:txBody>
      </p:sp>
      <p:sp>
        <p:nvSpPr>
          <p:cNvPr id="20" name="文本框 19">
            <a:extLst>
              <a:ext uri="{FF2B5EF4-FFF2-40B4-BE49-F238E27FC236}">
                <a16:creationId xmlns:a16="http://schemas.microsoft.com/office/drawing/2014/main" id="{0CFEC4A6-6B37-4A88-9EEF-E8B425B91077}"/>
              </a:ext>
            </a:extLst>
          </p:cNvPr>
          <p:cNvSpPr txBox="1"/>
          <p:nvPr/>
        </p:nvSpPr>
        <p:spPr>
          <a:xfrm>
            <a:off x="838199" y="3487138"/>
            <a:ext cx="313355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latin typeface="Bell MT" panose="02020503060305020303" pitchFamily="18" charset="0"/>
              </a:rPr>
              <a:t>a spatially-ordered grid cell list</a:t>
            </a:r>
            <a:endParaRPr lang="zh-CN" altLang="en-US" dirty="0">
              <a:latin typeface="Bell MT" panose="02020503060305020303" pitchFamily="18" charset="0"/>
            </a:endParaRPr>
          </a:p>
        </p:txBody>
      </p:sp>
      <p:sp>
        <p:nvSpPr>
          <p:cNvPr id="21" name="文本框 20">
            <a:extLst>
              <a:ext uri="{FF2B5EF4-FFF2-40B4-BE49-F238E27FC236}">
                <a16:creationId xmlns:a16="http://schemas.microsoft.com/office/drawing/2014/main" id="{DD2FDDBC-82D5-4F6E-AA7F-0AFD8B488D62}"/>
              </a:ext>
            </a:extLst>
          </p:cNvPr>
          <p:cNvSpPr txBox="1"/>
          <p:nvPr/>
        </p:nvSpPr>
        <p:spPr>
          <a:xfrm>
            <a:off x="9955474" y="3420112"/>
            <a:ext cx="111921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dirty="0">
                <a:latin typeface="Bell MT" panose="02020503060305020303" pitchFamily="18" charset="0"/>
              </a:rPr>
              <a:t> a taxi list</a:t>
            </a:r>
            <a:endParaRPr lang="zh-CN" altLang="en-US" dirty="0">
              <a:latin typeface="Bell MT" panose="02020503060305020303" pitchFamily="18" charset="0"/>
            </a:endParaRPr>
          </a:p>
        </p:txBody>
      </p:sp>
      <p:sp>
        <p:nvSpPr>
          <p:cNvPr id="22" name="灯片编号占位符 21">
            <a:extLst>
              <a:ext uri="{FF2B5EF4-FFF2-40B4-BE49-F238E27FC236}">
                <a16:creationId xmlns:a16="http://schemas.microsoft.com/office/drawing/2014/main" id="{837689AB-58C5-4443-B0A1-01A5EF9039D2}"/>
              </a:ext>
            </a:extLst>
          </p:cNvPr>
          <p:cNvSpPr>
            <a:spLocks noGrp="1"/>
          </p:cNvSpPr>
          <p:nvPr>
            <p:ph type="sldNum" sz="quarter" idx="12"/>
          </p:nvPr>
        </p:nvSpPr>
        <p:spPr/>
        <p:txBody>
          <a:bodyPr/>
          <a:lstStyle/>
          <a:p>
            <a:fld id="{237BE6CD-4C3E-4D8E-A7C4-CF35603A5CEB}" type="slidenum">
              <a:rPr lang="zh-CN" altLang="en-US" smtClean="0"/>
              <a:t>20</a:t>
            </a:fld>
            <a:endParaRPr lang="zh-CN" altLang="en-US"/>
          </a:p>
        </p:txBody>
      </p:sp>
      <p:cxnSp>
        <p:nvCxnSpPr>
          <p:cNvPr id="24" name="直接箭头连接符 23">
            <a:extLst>
              <a:ext uri="{FF2B5EF4-FFF2-40B4-BE49-F238E27FC236}">
                <a16:creationId xmlns:a16="http://schemas.microsoft.com/office/drawing/2014/main" id="{96C7DECB-1BFA-498D-8CEE-7A4101B8B0B2}"/>
              </a:ext>
            </a:extLst>
          </p:cNvPr>
          <p:cNvCxnSpPr>
            <a:stCxn id="20" idx="3"/>
          </p:cNvCxnSpPr>
          <p:nvPr/>
        </p:nvCxnSpPr>
        <p:spPr>
          <a:xfrm>
            <a:off x="3971749" y="3671804"/>
            <a:ext cx="1303771" cy="6969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3525B891-BA27-4C76-B30F-1AAE54BF4467}"/>
              </a:ext>
            </a:extLst>
          </p:cNvPr>
          <p:cNvCxnSpPr>
            <a:stCxn id="19" idx="0"/>
          </p:cNvCxnSpPr>
          <p:nvPr/>
        </p:nvCxnSpPr>
        <p:spPr>
          <a:xfrm flipV="1">
            <a:off x="6963611" y="5097670"/>
            <a:ext cx="296171" cy="8422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0C5066B-FEEE-4C2B-8DA1-C84B5CE44908}"/>
              </a:ext>
            </a:extLst>
          </p:cNvPr>
          <p:cNvCxnSpPr>
            <a:stCxn id="21" idx="1"/>
          </p:cNvCxnSpPr>
          <p:nvPr/>
        </p:nvCxnSpPr>
        <p:spPr>
          <a:xfrm flipH="1">
            <a:off x="8610600" y="3604778"/>
            <a:ext cx="1344874" cy="8933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272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32630-1848-4F7A-9D6F-C25360CB7C48}"/>
              </a:ext>
            </a:extLst>
          </p:cNvPr>
          <p:cNvSpPr>
            <a:spLocks noGrp="1"/>
          </p:cNvSpPr>
          <p:nvPr>
            <p:ph type="title"/>
          </p:nvPr>
        </p:nvSpPr>
        <p:spPr/>
        <p:txBody>
          <a:bodyPr/>
          <a:lstStyle/>
          <a:p>
            <a:r>
              <a:rPr lang="en-US" altLang="zh-CN" b="1" dirty="0">
                <a:solidFill>
                  <a:prstClr val="black"/>
                </a:solidFill>
                <a:latin typeface="Bell MT" panose="02020503060305020303" pitchFamily="18" charset="0"/>
              </a:rPr>
              <a:t>Indexing</a:t>
            </a:r>
            <a:endParaRPr lang="zh-CN" altLang="en-US" dirty="0"/>
          </a:p>
        </p:txBody>
      </p:sp>
      <p:sp>
        <p:nvSpPr>
          <p:cNvPr id="3" name="内容占位符 2">
            <a:extLst>
              <a:ext uri="{FF2B5EF4-FFF2-40B4-BE49-F238E27FC236}">
                <a16:creationId xmlns:a16="http://schemas.microsoft.com/office/drawing/2014/main" id="{9FB3794A-E414-4AC2-96F9-90F13D00A4CD}"/>
              </a:ext>
            </a:extLst>
          </p:cNvPr>
          <p:cNvSpPr>
            <a:spLocks noGrp="1"/>
          </p:cNvSpPr>
          <p:nvPr>
            <p:ph idx="1"/>
          </p:nvPr>
        </p:nvSpPr>
        <p:spPr>
          <a:xfrm>
            <a:off x="838200" y="1825625"/>
            <a:ext cx="10515600" cy="4351338"/>
          </a:xfrm>
        </p:spPr>
        <p:txBody>
          <a:bodyPr/>
          <a:lstStyle/>
          <a:p>
            <a:pPr marL="0" lvl="0" indent="0">
              <a:buNone/>
            </a:pPr>
            <a:r>
              <a:rPr lang="en-US" altLang="zh-CN" sz="2400" b="1" dirty="0">
                <a:solidFill>
                  <a:prstClr val="black"/>
                </a:solidFill>
                <a:latin typeface="Bell MT" panose="02020503060305020303" pitchFamily="18" charset="0"/>
              </a:rPr>
              <a:t>Hierarchical Discretization</a:t>
            </a:r>
          </a:p>
          <a:p>
            <a:pPr marL="0" indent="0">
              <a:lnSpc>
                <a:spcPts val="2400"/>
              </a:lnSpc>
              <a:spcBef>
                <a:spcPts val="0"/>
              </a:spcBef>
              <a:buNone/>
            </a:pPr>
            <a:endParaRPr lang="en-US" altLang="zh-CN" sz="2000" dirty="0">
              <a:latin typeface="Bell MT" panose="02020503060305020303" pitchFamily="18" charset="0"/>
            </a:endParaRPr>
          </a:p>
          <a:p>
            <a:pPr marL="342900" indent="-342900">
              <a:lnSpc>
                <a:spcPts val="2400"/>
              </a:lnSpc>
              <a:spcBef>
                <a:spcPts val="0"/>
              </a:spcBef>
              <a:buFont typeface="+mj-lt"/>
              <a:buAutoNum type="arabicPeriod"/>
            </a:pPr>
            <a:r>
              <a:rPr lang="en-US" altLang="zh-CN" sz="1800" dirty="0">
                <a:latin typeface="Bell MT" panose="02020503060305020303" pitchFamily="18" charset="0"/>
              </a:rPr>
              <a:t>A grid is defined as a bounded square geographical region.</a:t>
            </a:r>
          </a:p>
          <a:p>
            <a:pPr lvl="1">
              <a:lnSpc>
                <a:spcPts val="2400"/>
              </a:lnSpc>
              <a:spcBef>
                <a:spcPts val="0"/>
              </a:spcBef>
            </a:pPr>
            <a:r>
              <a:rPr lang="en-US" altLang="zh-CN" sz="1200" dirty="0">
                <a:latin typeface="Bell MT" panose="02020503060305020303" pitchFamily="18" charset="0"/>
              </a:rPr>
              <a:t>Any location is numerically mapped to a unique grid, given its latitude and longitude.</a:t>
            </a:r>
          </a:p>
          <a:p>
            <a:pPr lvl="1">
              <a:lnSpc>
                <a:spcPts val="2400"/>
              </a:lnSpc>
              <a:spcBef>
                <a:spcPts val="0"/>
              </a:spcBef>
            </a:pPr>
            <a:r>
              <a:rPr lang="en-US" altLang="zh-CN" sz="1200" dirty="0">
                <a:latin typeface="Bell MT" panose="02020503060305020303" pitchFamily="18" charset="0"/>
              </a:rPr>
              <a:t>We identify a grid by its centroid, and henceforth wherever we refer to distances from a grid, these are measured with respect to the centroid of the grid.</a:t>
            </a:r>
          </a:p>
          <a:p>
            <a:pPr marL="342900" indent="-342900">
              <a:lnSpc>
                <a:spcPts val="2400"/>
              </a:lnSpc>
              <a:spcBef>
                <a:spcPts val="0"/>
              </a:spcBef>
              <a:buFont typeface="+mj-lt"/>
              <a:buAutoNum type="arabicPeriod"/>
            </a:pPr>
            <a:r>
              <a:rPr lang="en-US" altLang="zh-CN" sz="1800" dirty="0">
                <a:latin typeface="Bell MT" panose="02020503060305020303" pitchFamily="18" charset="0"/>
              </a:rPr>
              <a:t>A landmark is a point of interest in a geographical region, such as a bus stop, a mall or an important building, such that it is sufficiently far (at least a pre-specified distance away) from any other landmark.</a:t>
            </a:r>
          </a:p>
          <a:p>
            <a:pPr lvl="1">
              <a:lnSpc>
                <a:spcPts val="2400"/>
              </a:lnSpc>
              <a:spcBef>
                <a:spcPts val="0"/>
              </a:spcBef>
            </a:pPr>
            <a:r>
              <a:rPr lang="en-US" altLang="zh-CN" sz="1200" dirty="0">
                <a:latin typeface="Bell MT" panose="02020503060305020303" pitchFamily="18" charset="0"/>
              </a:rPr>
              <a:t>Each landmark is associated with a set of grids, and each grid is associated with a unique landmark, that minimizes the maximum driving distance of the grid from the landmark.</a:t>
            </a:r>
          </a:p>
          <a:p>
            <a:pPr marL="342900" indent="-342900">
              <a:lnSpc>
                <a:spcPts val="2400"/>
              </a:lnSpc>
              <a:spcBef>
                <a:spcPts val="0"/>
              </a:spcBef>
              <a:buFont typeface="+mj-lt"/>
              <a:buAutoNum type="arabicPeriod"/>
            </a:pPr>
            <a:r>
              <a:rPr lang="en-US" altLang="zh-CN" sz="1800" dirty="0">
                <a:latin typeface="Bell MT" panose="02020503060305020303" pitchFamily="18" charset="0"/>
              </a:rPr>
              <a:t>A cluster is defined as a collection of landmarks, such that no pair of landmarks in a cluster are more than a specified δ driving distance away.</a:t>
            </a:r>
          </a:p>
          <a:p>
            <a:pPr marL="342900" indent="-342900">
              <a:lnSpc>
                <a:spcPts val="2400"/>
              </a:lnSpc>
              <a:spcBef>
                <a:spcPts val="0"/>
              </a:spcBef>
              <a:buFont typeface="+mj-lt"/>
              <a:buAutoNum type="arabicPeriod"/>
            </a:pPr>
            <a:r>
              <a:rPr lang="en-US" altLang="zh-CN" sz="1800" dirty="0">
                <a:latin typeface="Bell MT" panose="02020503060305020303" pitchFamily="18" charset="0"/>
              </a:rPr>
              <a:t>With each grid, apart from the nearest landmark information, we additionally maintain a list of “walkable clusters”.</a:t>
            </a:r>
          </a:p>
        </p:txBody>
      </p:sp>
      <p:pic>
        <p:nvPicPr>
          <p:cNvPr id="5" name="图片 4">
            <a:extLst>
              <a:ext uri="{FF2B5EF4-FFF2-40B4-BE49-F238E27FC236}">
                <a16:creationId xmlns:a16="http://schemas.microsoft.com/office/drawing/2014/main" id="{D6276AFC-4CD3-443D-B035-5C7D86FB9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3846" y="1616573"/>
            <a:ext cx="1258354" cy="1473792"/>
          </a:xfrm>
          <a:prstGeom prst="rect">
            <a:avLst/>
          </a:prstGeom>
        </p:spPr>
      </p:pic>
      <p:sp>
        <p:nvSpPr>
          <p:cNvPr id="4" name="灯片编号占位符 3">
            <a:extLst>
              <a:ext uri="{FF2B5EF4-FFF2-40B4-BE49-F238E27FC236}">
                <a16:creationId xmlns:a16="http://schemas.microsoft.com/office/drawing/2014/main" id="{0DDC0DED-87AD-4631-A7B1-BF172085CE6D}"/>
              </a:ext>
            </a:extLst>
          </p:cNvPr>
          <p:cNvSpPr>
            <a:spLocks noGrp="1"/>
          </p:cNvSpPr>
          <p:nvPr>
            <p:ph type="sldNum" sz="quarter" idx="12"/>
          </p:nvPr>
        </p:nvSpPr>
        <p:spPr/>
        <p:txBody>
          <a:bodyPr/>
          <a:lstStyle/>
          <a:p>
            <a:fld id="{237BE6CD-4C3E-4D8E-A7C4-CF35603A5CEB}" type="slidenum">
              <a:rPr lang="zh-CN" altLang="en-US" smtClean="0"/>
              <a:t>21</a:t>
            </a:fld>
            <a:endParaRPr lang="zh-CN" altLang="en-US"/>
          </a:p>
        </p:txBody>
      </p:sp>
      <p:sp>
        <p:nvSpPr>
          <p:cNvPr id="6" name="文本框 5">
            <a:extLst>
              <a:ext uri="{FF2B5EF4-FFF2-40B4-BE49-F238E27FC236}">
                <a16:creationId xmlns:a16="http://schemas.microsoft.com/office/drawing/2014/main" id="{E2CB392E-99B1-4445-91EF-9BE987E4AD66}"/>
              </a:ext>
            </a:extLst>
          </p:cNvPr>
          <p:cNvSpPr txBox="1"/>
          <p:nvPr/>
        </p:nvSpPr>
        <p:spPr>
          <a:xfrm>
            <a:off x="4806859" y="880548"/>
            <a:ext cx="6546941" cy="646331"/>
          </a:xfrm>
          <a:prstGeom prst="rect">
            <a:avLst/>
          </a:prstGeom>
          <a:noFill/>
        </p:spPr>
        <p:txBody>
          <a:bodyPr wrap="square" rtlCol="0">
            <a:spAutoFit/>
          </a:bodyPr>
          <a:lstStyle/>
          <a:p>
            <a:r>
              <a:rPr lang="en-US" altLang="zh-CN" dirty="0">
                <a:latin typeface="Bell MT" panose="02020503060305020303" pitchFamily="18" charset="0"/>
              </a:rPr>
              <a:t>(ICDE 2017) Xhare-a-Ride: A Search Optimized Dynamic Ride Sharing System with Approximation Guarantee.</a:t>
            </a:r>
          </a:p>
        </p:txBody>
      </p:sp>
    </p:spTree>
    <p:extLst>
      <p:ext uri="{BB962C8B-B14F-4D97-AF65-F5344CB8AC3E}">
        <p14:creationId xmlns:p14="http://schemas.microsoft.com/office/powerpoint/2010/main" val="233015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341AA7-7ADA-4C8C-8E0B-C0C2F8522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62836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D9AC-7214-4A1B-90AB-298CED559344}"/>
              </a:ext>
            </a:extLst>
          </p:cNvPr>
          <p:cNvSpPr>
            <a:spLocks noGrp="1"/>
          </p:cNvSpPr>
          <p:nvPr>
            <p:ph type="title"/>
          </p:nvPr>
        </p:nvSpPr>
        <p:spPr/>
        <p:txBody>
          <a:bodyPr/>
          <a:lstStyle/>
          <a:p>
            <a:r>
              <a:rPr lang="en-US" altLang="zh-CN" b="1" dirty="0">
                <a:solidFill>
                  <a:prstClr val="black"/>
                </a:solidFill>
                <a:latin typeface="Bell MT" panose="02020503060305020303" pitchFamily="18" charset="0"/>
              </a:rPr>
              <a:t>Prediction</a:t>
            </a:r>
            <a:endParaRPr lang="zh-CN" altLang="en-US" dirty="0"/>
          </a:p>
        </p:txBody>
      </p:sp>
      <p:sp>
        <p:nvSpPr>
          <p:cNvPr id="3" name="内容占位符 2">
            <a:extLst>
              <a:ext uri="{FF2B5EF4-FFF2-40B4-BE49-F238E27FC236}">
                <a16:creationId xmlns:a16="http://schemas.microsoft.com/office/drawing/2014/main" id="{94B3FD9E-E84E-4AEF-A2FE-C6039858626A}"/>
              </a:ext>
            </a:extLst>
          </p:cNvPr>
          <p:cNvSpPr>
            <a:spLocks noGrp="1"/>
          </p:cNvSpPr>
          <p:nvPr>
            <p:ph idx="1"/>
          </p:nvPr>
        </p:nvSpPr>
        <p:spPr/>
        <p:txBody>
          <a:bodyPr>
            <a:normAutofit/>
          </a:bodyPr>
          <a:lstStyle/>
          <a:p>
            <a:pPr marL="0" indent="0">
              <a:buNone/>
            </a:pPr>
            <a:r>
              <a:rPr lang="en-US" altLang="zh-CN" sz="2400" b="1" dirty="0">
                <a:latin typeface="Bell MT" panose="02020503060305020303" pitchFamily="18" charset="0"/>
              </a:rPr>
              <a:t>The efficiency of dispatching may be affected by several factors :</a:t>
            </a:r>
          </a:p>
          <a:p>
            <a:pPr marL="514350" indent="-514350">
              <a:buFont typeface="+mj-lt"/>
              <a:buAutoNum type="arabicPeriod"/>
            </a:pPr>
            <a:r>
              <a:rPr lang="en-US" altLang="zh-CN" sz="2400" dirty="0">
                <a:latin typeface="Bell MT" panose="02020503060305020303" pitchFamily="18" charset="0"/>
              </a:rPr>
              <a:t>Supply-demand gap</a:t>
            </a:r>
          </a:p>
          <a:p>
            <a:pPr marL="514350" indent="-514350">
              <a:buFont typeface="+mj-lt"/>
              <a:buAutoNum type="arabicPeriod"/>
            </a:pPr>
            <a:r>
              <a:rPr lang="en-US" altLang="zh-CN" sz="2400" dirty="0">
                <a:latin typeface="Bell MT" panose="02020503060305020303" pitchFamily="18" charset="0"/>
              </a:rPr>
              <a:t>Traffic condition</a:t>
            </a:r>
          </a:p>
          <a:p>
            <a:pPr marL="514350" indent="-514350">
              <a:buFont typeface="+mj-lt"/>
              <a:buAutoNum type="arabicPeriod"/>
            </a:pPr>
            <a:r>
              <a:rPr lang="en-US" altLang="zh-CN" sz="2400" dirty="0">
                <a:latin typeface="Bell MT" panose="02020503060305020303" pitchFamily="18" charset="0"/>
              </a:rPr>
              <a:t>Weather condition</a:t>
            </a:r>
          </a:p>
          <a:p>
            <a:pPr marL="0" indent="0">
              <a:buNone/>
            </a:pPr>
            <a:endParaRPr lang="en-US" altLang="zh-CN" sz="2400" dirty="0">
              <a:latin typeface="Bell MT" panose="02020503060305020303" pitchFamily="18" charset="0"/>
            </a:endParaRPr>
          </a:p>
          <a:p>
            <a:pPr marL="0" indent="0">
              <a:buNone/>
            </a:pPr>
            <a:r>
              <a:rPr lang="en-US" altLang="zh-CN" sz="2400" b="1" dirty="0">
                <a:latin typeface="Bell MT" panose="02020503060305020303" pitchFamily="18" charset="0"/>
              </a:rPr>
              <a:t>Example</a:t>
            </a:r>
            <a:r>
              <a:rPr lang="en-US" altLang="zh-CN" sz="2400" dirty="0">
                <a:latin typeface="Bell MT" panose="02020503060305020303" pitchFamily="18" charset="0"/>
              </a:rPr>
              <a:t> :</a:t>
            </a:r>
          </a:p>
          <a:p>
            <a:pPr marL="0" indent="0">
              <a:buNone/>
            </a:pPr>
            <a:r>
              <a:rPr lang="en-US" altLang="zh-CN" sz="1600" dirty="0">
                <a:latin typeface="Bell MT" panose="02020503060305020303" pitchFamily="18" charset="0"/>
              </a:rPr>
              <a:t>(ICDE 2017) DeepSD: Supply-Demand Prediction for Online Car-Hailing Services Using Deep Neural Networks.</a:t>
            </a:r>
          </a:p>
          <a:p>
            <a:pPr marL="0" indent="0">
              <a:buNone/>
            </a:pPr>
            <a:r>
              <a:rPr lang="en-US" altLang="zh-CN" sz="1600" dirty="0">
                <a:latin typeface="Bell MT" panose="02020503060305020303" pitchFamily="18" charset="0"/>
              </a:rPr>
              <a:t>(WWW 2019) Globally-Optimized Realtime Supply-Demand Matching in On-Demand Ridesharing.</a:t>
            </a:r>
          </a:p>
          <a:p>
            <a:pPr marL="0" indent="0">
              <a:buNone/>
            </a:pPr>
            <a:endParaRPr lang="en-US" altLang="zh-CN" sz="2400" dirty="0">
              <a:latin typeface="Bell MT" panose="02020503060305020303" pitchFamily="18" charset="0"/>
            </a:endParaRPr>
          </a:p>
        </p:txBody>
      </p:sp>
    </p:spTree>
    <p:extLst>
      <p:ext uri="{BB962C8B-B14F-4D97-AF65-F5344CB8AC3E}">
        <p14:creationId xmlns:p14="http://schemas.microsoft.com/office/powerpoint/2010/main" val="1890426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D9AC-7214-4A1B-90AB-298CED559344}"/>
              </a:ext>
            </a:extLst>
          </p:cNvPr>
          <p:cNvSpPr>
            <a:spLocks noGrp="1"/>
          </p:cNvSpPr>
          <p:nvPr>
            <p:ph type="title"/>
          </p:nvPr>
        </p:nvSpPr>
        <p:spPr/>
        <p:txBody>
          <a:bodyPr/>
          <a:lstStyle/>
          <a:p>
            <a:r>
              <a:rPr lang="en-US" altLang="zh-CN" b="1" dirty="0">
                <a:latin typeface="Bell MT" panose="02020503060305020303" pitchFamily="18" charset="0"/>
              </a:rPr>
              <a:t>GORM</a:t>
            </a:r>
            <a:endParaRPr lang="zh-CN" altLang="en-US" b="1" dirty="0">
              <a:latin typeface="Bell MT" panose="02020503060305020303" pitchFamily="18" charset="0"/>
            </a:endParaRPr>
          </a:p>
        </p:txBody>
      </p:sp>
      <p:sp>
        <p:nvSpPr>
          <p:cNvPr id="10" name="内容占位符 2">
            <a:extLst>
              <a:ext uri="{FF2B5EF4-FFF2-40B4-BE49-F238E27FC236}">
                <a16:creationId xmlns:a16="http://schemas.microsoft.com/office/drawing/2014/main" id="{624BF517-2F61-4978-9FB4-3237D452E515}"/>
              </a:ext>
            </a:extLst>
          </p:cNvPr>
          <p:cNvSpPr>
            <a:spLocks noGrp="1"/>
          </p:cNvSpPr>
          <p:nvPr>
            <p:ph idx="1"/>
          </p:nvPr>
        </p:nvSpPr>
        <p:spPr>
          <a:xfrm>
            <a:off x="838200" y="1825625"/>
            <a:ext cx="10515600" cy="4351338"/>
          </a:xfrm>
        </p:spPr>
        <p:txBody>
          <a:bodyPr>
            <a:normAutofit/>
          </a:bodyPr>
          <a:lstStyle/>
          <a:p>
            <a:pPr marL="0" indent="0">
              <a:lnSpc>
                <a:spcPts val="2800"/>
              </a:lnSpc>
              <a:buNone/>
            </a:pPr>
            <a:endParaRPr lang="en-US" altLang="zh-CN" sz="2400" b="1" i="1" dirty="0">
              <a:latin typeface="Bell MT" panose="02020503060305020303" pitchFamily="18" charset="0"/>
            </a:endParaRPr>
          </a:p>
          <a:p>
            <a:pPr marL="0" indent="0">
              <a:lnSpc>
                <a:spcPts val="2800"/>
              </a:lnSpc>
              <a:buNone/>
            </a:pPr>
            <a:endParaRPr lang="en-US" altLang="zh-CN" sz="2400" b="1" i="1" dirty="0">
              <a:latin typeface="Bell MT" panose="02020503060305020303" pitchFamily="18" charset="0"/>
            </a:endParaRPr>
          </a:p>
          <a:p>
            <a:pPr marL="0" indent="0">
              <a:lnSpc>
                <a:spcPts val="2800"/>
              </a:lnSpc>
              <a:buNone/>
            </a:pPr>
            <a:r>
              <a:rPr lang="en-US" altLang="zh-CN" sz="2000" b="1" i="1" dirty="0">
                <a:latin typeface="Bell MT" panose="02020503060305020303" pitchFamily="18" charset="0"/>
              </a:rPr>
              <a:t>Step 1 </a:t>
            </a:r>
            <a:r>
              <a:rPr lang="en-US" altLang="zh-CN" sz="2000" dirty="0">
                <a:latin typeface="Bell MT" panose="02020503060305020303" pitchFamily="18" charset="0"/>
              </a:rPr>
              <a:t>: Perform time series forecasting (with confidence intervals) for demand and supply in the next 5 minutes in the whole market. </a:t>
            </a:r>
            <a:r>
              <a:rPr lang="zh-CN" altLang="en-US" sz="2000" dirty="0">
                <a:latin typeface="Bell MT" panose="02020503060305020303" pitchFamily="18" charset="0"/>
              </a:rPr>
              <a:t> </a:t>
            </a:r>
            <a:r>
              <a:rPr lang="en-US" altLang="zh-CN" sz="2000" dirty="0">
                <a:latin typeface="Bell MT" panose="02020503060305020303" pitchFamily="18" charset="0"/>
              </a:rPr>
              <a:t>(ARIMA)</a:t>
            </a:r>
            <a:endParaRPr lang="en-US" altLang="zh-CN" sz="2000" b="1" i="1" dirty="0">
              <a:latin typeface="Bell MT" panose="02020503060305020303" pitchFamily="18" charset="0"/>
            </a:endParaRPr>
          </a:p>
          <a:p>
            <a:pPr marL="0" indent="0">
              <a:lnSpc>
                <a:spcPts val="2800"/>
              </a:lnSpc>
              <a:buNone/>
            </a:pPr>
            <a:r>
              <a:rPr lang="en-US" altLang="zh-CN" sz="2000" b="1" i="1" dirty="0">
                <a:latin typeface="Bell MT" panose="02020503060305020303" pitchFamily="18" charset="0"/>
              </a:rPr>
              <a:t>Step 2 </a:t>
            </a:r>
            <a:r>
              <a:rPr lang="en-US" altLang="zh-CN" sz="2000" dirty="0">
                <a:latin typeface="Bell MT" panose="02020503060305020303" pitchFamily="18" charset="0"/>
              </a:rPr>
              <a:t>: Perform optimization on the global matching problem, taking as the input the demand/supply forecasting across the whole market over the next 5-minute window. As a result, we solve the problem optimizing the whole market’s efficiency over the next 5 minutes.</a:t>
            </a:r>
            <a:endParaRPr lang="en-US" altLang="zh-CN" sz="2000" b="1" i="1" dirty="0">
              <a:latin typeface="Bell MT" panose="02020503060305020303" pitchFamily="18" charset="0"/>
            </a:endParaRPr>
          </a:p>
          <a:p>
            <a:pPr marL="0" indent="0">
              <a:lnSpc>
                <a:spcPts val="2800"/>
              </a:lnSpc>
              <a:buNone/>
            </a:pPr>
            <a:r>
              <a:rPr lang="en-US" altLang="zh-CN" sz="2000" b="1" i="1" dirty="0">
                <a:latin typeface="Bell MT" panose="02020503060305020303" pitchFamily="18" charset="0"/>
              </a:rPr>
              <a:t>Step 3 </a:t>
            </a:r>
            <a:r>
              <a:rPr lang="en-US" altLang="zh-CN" sz="2000" dirty="0">
                <a:latin typeface="Bell MT" panose="02020503060305020303" pitchFamily="18" charset="0"/>
              </a:rPr>
              <a:t>: Perform real-time supply-demand matching for each individual trip request, based on the globally optimized inter-hexagon supply flows from </a:t>
            </a:r>
            <a:r>
              <a:rPr lang="en-US" altLang="zh-CN" sz="2000" i="1" dirty="0">
                <a:latin typeface="Bell MT" panose="02020503060305020303" pitchFamily="18" charset="0"/>
              </a:rPr>
              <a:t>Step 2</a:t>
            </a:r>
            <a:r>
              <a:rPr lang="en-US" altLang="zh-CN" sz="2000" dirty="0">
                <a:latin typeface="Bell MT" panose="02020503060305020303" pitchFamily="18" charset="0"/>
              </a:rPr>
              <a:t>. </a:t>
            </a:r>
          </a:p>
        </p:txBody>
      </p:sp>
      <p:pic>
        <p:nvPicPr>
          <p:cNvPr id="4" name="图片 3">
            <a:extLst>
              <a:ext uri="{FF2B5EF4-FFF2-40B4-BE49-F238E27FC236}">
                <a16:creationId xmlns:a16="http://schemas.microsoft.com/office/drawing/2014/main" id="{197D71E2-57D7-424A-89E1-7F0F981D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8050" y="253284"/>
            <a:ext cx="5383528" cy="2440650"/>
          </a:xfrm>
          <a:prstGeom prst="rect">
            <a:avLst/>
          </a:prstGeom>
        </p:spPr>
      </p:pic>
    </p:spTree>
    <p:extLst>
      <p:ext uri="{BB962C8B-B14F-4D97-AF65-F5344CB8AC3E}">
        <p14:creationId xmlns:p14="http://schemas.microsoft.com/office/powerpoint/2010/main" val="526011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D9AC-7214-4A1B-90AB-298CED559344}"/>
              </a:ext>
            </a:extLst>
          </p:cNvPr>
          <p:cNvSpPr>
            <a:spLocks noGrp="1"/>
          </p:cNvSpPr>
          <p:nvPr>
            <p:ph type="title"/>
          </p:nvPr>
        </p:nvSpPr>
        <p:spPr/>
        <p:txBody>
          <a:bodyPr/>
          <a:lstStyle/>
          <a:p>
            <a:r>
              <a:rPr lang="en-US" altLang="zh-CN" b="1" dirty="0">
                <a:latin typeface="Bell MT" panose="02020503060305020303" pitchFamily="18" charset="0"/>
              </a:rPr>
              <a:t>DeepSD</a:t>
            </a:r>
            <a:endParaRPr lang="zh-CN" altLang="en-US" b="1" dirty="0">
              <a:latin typeface="Bell MT" panose="02020503060305020303" pitchFamily="18" charset="0"/>
            </a:endParaRPr>
          </a:p>
        </p:txBody>
      </p:sp>
      <p:pic>
        <p:nvPicPr>
          <p:cNvPr id="5" name="图片 4">
            <a:extLst>
              <a:ext uri="{FF2B5EF4-FFF2-40B4-BE49-F238E27FC236}">
                <a16:creationId xmlns:a16="http://schemas.microsoft.com/office/drawing/2014/main" id="{2B407A45-FF5B-4701-97D9-06519329A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12" y="3429000"/>
            <a:ext cx="4542562" cy="3298420"/>
          </a:xfrm>
          <a:prstGeom prst="rect">
            <a:avLst/>
          </a:prstGeom>
        </p:spPr>
      </p:pic>
      <p:pic>
        <p:nvPicPr>
          <p:cNvPr id="7" name="图片 6">
            <a:extLst>
              <a:ext uri="{FF2B5EF4-FFF2-40B4-BE49-F238E27FC236}">
                <a16:creationId xmlns:a16="http://schemas.microsoft.com/office/drawing/2014/main" id="{89D70423-3A2D-49EF-8D1B-8D9646522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12" y="1690688"/>
            <a:ext cx="2412530" cy="1445005"/>
          </a:xfrm>
          <a:prstGeom prst="rect">
            <a:avLst/>
          </a:prstGeom>
        </p:spPr>
      </p:pic>
      <p:cxnSp>
        <p:nvCxnSpPr>
          <p:cNvPr id="9" name="直接箭头连接符 8">
            <a:extLst>
              <a:ext uri="{FF2B5EF4-FFF2-40B4-BE49-F238E27FC236}">
                <a16:creationId xmlns:a16="http://schemas.microsoft.com/office/drawing/2014/main" id="{DA2A85B7-0588-4B90-87FF-F7A66EA8EA90}"/>
              </a:ext>
            </a:extLst>
          </p:cNvPr>
          <p:cNvCxnSpPr>
            <a:cxnSpLocks/>
            <a:endCxn id="7" idx="2"/>
          </p:cNvCxnSpPr>
          <p:nvPr/>
        </p:nvCxnSpPr>
        <p:spPr>
          <a:xfrm flipV="1">
            <a:off x="1918677" y="3135693"/>
            <a:ext cx="0" cy="12011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图片 12">
            <a:extLst>
              <a:ext uri="{FF2B5EF4-FFF2-40B4-BE49-F238E27FC236}">
                <a16:creationId xmlns:a16="http://schemas.microsoft.com/office/drawing/2014/main" id="{B7EAC463-B40D-418A-AD68-F32AE8FB2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4272" y="748191"/>
            <a:ext cx="3526971" cy="1884993"/>
          </a:xfrm>
          <a:prstGeom prst="rect">
            <a:avLst/>
          </a:prstGeom>
        </p:spPr>
      </p:pic>
      <p:cxnSp>
        <p:nvCxnSpPr>
          <p:cNvPr id="16" name="直接箭头连接符 15">
            <a:extLst>
              <a:ext uri="{FF2B5EF4-FFF2-40B4-BE49-F238E27FC236}">
                <a16:creationId xmlns:a16="http://schemas.microsoft.com/office/drawing/2014/main" id="{2B29A6EB-E861-4BA4-862E-8C4F1420ED79}"/>
              </a:ext>
            </a:extLst>
          </p:cNvPr>
          <p:cNvCxnSpPr>
            <a:cxnSpLocks/>
            <a:endCxn id="13" idx="1"/>
          </p:cNvCxnSpPr>
          <p:nvPr/>
        </p:nvCxnSpPr>
        <p:spPr>
          <a:xfrm flipV="1">
            <a:off x="3816820" y="1690688"/>
            <a:ext cx="2467452" cy="20218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图片 17">
            <a:extLst>
              <a:ext uri="{FF2B5EF4-FFF2-40B4-BE49-F238E27FC236}">
                <a16:creationId xmlns:a16="http://schemas.microsoft.com/office/drawing/2014/main" id="{4F80DB3A-9BF9-4223-BC92-A4CB81B899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007" y="3042733"/>
            <a:ext cx="3859582" cy="3450142"/>
          </a:xfrm>
          <a:prstGeom prst="rect">
            <a:avLst/>
          </a:prstGeom>
        </p:spPr>
      </p:pic>
      <p:cxnSp>
        <p:nvCxnSpPr>
          <p:cNvPr id="23" name="直接箭头连接符 22">
            <a:extLst>
              <a:ext uri="{FF2B5EF4-FFF2-40B4-BE49-F238E27FC236}">
                <a16:creationId xmlns:a16="http://schemas.microsoft.com/office/drawing/2014/main" id="{875F4B98-953A-420B-A7C9-F40A1F656593}"/>
              </a:ext>
            </a:extLst>
          </p:cNvPr>
          <p:cNvCxnSpPr>
            <a:endCxn id="18" idx="1"/>
          </p:cNvCxnSpPr>
          <p:nvPr/>
        </p:nvCxnSpPr>
        <p:spPr>
          <a:xfrm flipV="1">
            <a:off x="4757123" y="4767804"/>
            <a:ext cx="1547884" cy="2222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564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D9AC-7214-4A1B-90AB-298CED559344}"/>
              </a:ext>
            </a:extLst>
          </p:cNvPr>
          <p:cNvSpPr>
            <a:spLocks noGrp="1"/>
          </p:cNvSpPr>
          <p:nvPr>
            <p:ph type="title"/>
          </p:nvPr>
        </p:nvSpPr>
        <p:spPr/>
        <p:txBody>
          <a:bodyPr/>
          <a:lstStyle/>
          <a:p>
            <a:r>
              <a:rPr lang="en-US" altLang="zh-CN" b="1" dirty="0">
                <a:latin typeface="Bell MT" panose="02020503060305020303" pitchFamily="18" charset="0"/>
              </a:rPr>
              <a:t>Dispatching</a:t>
            </a:r>
            <a:endParaRPr lang="zh-CN" altLang="en-US" b="1" dirty="0">
              <a:latin typeface="Bell MT" panose="02020503060305020303" pitchFamily="18" charset="0"/>
            </a:endParaRPr>
          </a:p>
        </p:txBody>
      </p:sp>
      <p:sp>
        <p:nvSpPr>
          <p:cNvPr id="3" name="内容占位符 2">
            <a:extLst>
              <a:ext uri="{FF2B5EF4-FFF2-40B4-BE49-F238E27FC236}">
                <a16:creationId xmlns:a16="http://schemas.microsoft.com/office/drawing/2014/main" id="{94B3FD9E-E84E-4AEF-A2FE-C6039858626A}"/>
              </a:ext>
            </a:extLst>
          </p:cNvPr>
          <p:cNvSpPr>
            <a:spLocks noGrp="1"/>
          </p:cNvSpPr>
          <p:nvPr>
            <p:ph idx="1"/>
          </p:nvPr>
        </p:nvSpPr>
        <p:spPr/>
        <p:txBody>
          <a:bodyPr>
            <a:normAutofit/>
          </a:bodyPr>
          <a:lstStyle/>
          <a:p>
            <a:pPr marL="514350" indent="-514350">
              <a:buFont typeface="+mj-lt"/>
              <a:buAutoNum type="romanUcPeriod"/>
            </a:pPr>
            <a:r>
              <a:rPr lang="en-US" altLang="zh-CN" sz="2000" b="1" dirty="0">
                <a:latin typeface="Bell MT" panose="02020503060305020303" pitchFamily="18" charset="0"/>
              </a:rPr>
              <a:t>Search Algorithms</a:t>
            </a:r>
          </a:p>
          <a:p>
            <a:pPr marL="0" indent="0" algn="just">
              <a:buNone/>
            </a:pPr>
            <a:r>
              <a:rPr lang="en-US" altLang="zh-CN" sz="2000" dirty="0">
                <a:latin typeface="Bell MT" panose="02020503060305020303" pitchFamily="18" charset="0"/>
              </a:rPr>
              <a:t>        Each time a request comes in, the platform looks for a suitable place to insert it in an existing schedule.</a:t>
            </a:r>
          </a:p>
          <a:p>
            <a:pPr lvl="1" algn="just">
              <a:buFont typeface="Wingdings" panose="05000000000000000000" pitchFamily="2" charset="2"/>
              <a:buChar char="l"/>
            </a:pPr>
            <a:r>
              <a:rPr lang="en-US" altLang="zh-CN" sz="1800" dirty="0">
                <a:latin typeface="Bell MT" panose="02020503060305020303" pitchFamily="18" charset="0"/>
              </a:rPr>
              <a:t>Strength : instantaneity</a:t>
            </a:r>
          </a:p>
          <a:p>
            <a:pPr lvl="1" algn="just">
              <a:buFont typeface="Wingdings" panose="05000000000000000000" pitchFamily="2" charset="2"/>
              <a:buChar char="l"/>
            </a:pPr>
            <a:r>
              <a:rPr lang="en-US" altLang="zh-CN" sz="1800" dirty="0">
                <a:latin typeface="Bell MT" panose="02020503060305020303" pitchFamily="18" charset="0"/>
              </a:rPr>
              <a:t>Weakness :  efficiency</a:t>
            </a:r>
          </a:p>
          <a:p>
            <a:pPr marL="514350" indent="-514350">
              <a:buFont typeface="+mj-lt"/>
              <a:buAutoNum type="romanUcPeriod" startAt="2"/>
            </a:pPr>
            <a:r>
              <a:rPr lang="en-US" altLang="zh-CN" sz="2000" b="1" dirty="0">
                <a:latin typeface="Bell MT" panose="02020503060305020303" pitchFamily="18" charset="0"/>
              </a:rPr>
              <a:t>Join Algorithms</a:t>
            </a:r>
          </a:p>
          <a:p>
            <a:pPr marL="0" indent="0" algn="just">
              <a:buNone/>
            </a:pPr>
            <a:r>
              <a:rPr lang="en-US" altLang="zh-CN" sz="2000" b="1" dirty="0">
                <a:latin typeface="Bell MT" panose="02020503060305020303" pitchFamily="18" charset="0"/>
              </a:rPr>
              <a:t>        </a:t>
            </a:r>
            <a:r>
              <a:rPr lang="en-US" altLang="zh-CN" sz="2000" dirty="0">
                <a:latin typeface="Bell MT" panose="02020503060305020303" pitchFamily="18" charset="0"/>
              </a:rPr>
              <a:t>At regular intervals, the platform matches the set of requests with the set of vehicles on the road network.</a:t>
            </a:r>
          </a:p>
          <a:p>
            <a:pPr lvl="1" algn="just">
              <a:buFont typeface="Wingdings" panose="05000000000000000000" pitchFamily="2" charset="2"/>
              <a:buChar char="l"/>
            </a:pPr>
            <a:r>
              <a:rPr lang="en-US" altLang="zh-CN" sz="1800" dirty="0">
                <a:solidFill>
                  <a:prstClr val="black"/>
                </a:solidFill>
                <a:latin typeface="Bell MT" panose="02020503060305020303" pitchFamily="18" charset="0"/>
              </a:rPr>
              <a:t>Strength : </a:t>
            </a:r>
            <a:r>
              <a:rPr lang="en-US" altLang="zh-CN" sz="1800" dirty="0">
                <a:latin typeface="Bell MT" panose="02020503060305020303" pitchFamily="18" charset="0"/>
              </a:rPr>
              <a:t>efficiency</a:t>
            </a:r>
            <a:endParaRPr lang="en-US" altLang="zh-CN" sz="1800" dirty="0">
              <a:solidFill>
                <a:prstClr val="black"/>
              </a:solidFill>
              <a:latin typeface="Bell MT" panose="02020503060305020303" pitchFamily="18" charset="0"/>
            </a:endParaRPr>
          </a:p>
          <a:p>
            <a:pPr lvl="1" algn="just">
              <a:buFont typeface="Wingdings" panose="05000000000000000000" pitchFamily="2" charset="2"/>
              <a:buChar char="l"/>
            </a:pPr>
            <a:r>
              <a:rPr lang="en-US" altLang="zh-CN" sz="1800" dirty="0">
                <a:solidFill>
                  <a:prstClr val="black"/>
                </a:solidFill>
                <a:latin typeface="Bell MT" panose="02020503060305020303" pitchFamily="18" charset="0"/>
              </a:rPr>
              <a:t>Weakness : instantaneity</a:t>
            </a:r>
          </a:p>
          <a:p>
            <a:pPr marL="0" indent="0">
              <a:buNone/>
            </a:pPr>
            <a:endParaRPr lang="zh-CN" altLang="en-US" sz="2000" b="1" dirty="0">
              <a:latin typeface="Bell MT" panose="02020503060305020303" pitchFamily="18" charset="0"/>
            </a:endParaRPr>
          </a:p>
        </p:txBody>
      </p:sp>
    </p:spTree>
    <p:extLst>
      <p:ext uri="{BB962C8B-B14F-4D97-AF65-F5344CB8AC3E}">
        <p14:creationId xmlns:p14="http://schemas.microsoft.com/office/powerpoint/2010/main" val="378581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Ridesharing Problem</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lstStyle/>
          <a:p>
            <a:pPr marL="0" indent="0">
              <a:buNone/>
            </a:pPr>
            <a:r>
              <a:rPr lang="en-US" altLang="zh-CN" b="1" dirty="0">
                <a:latin typeface="Bell MT" panose="02020503060305020303" pitchFamily="18" charset="0"/>
              </a:rPr>
              <a:t>Description</a:t>
            </a:r>
          </a:p>
          <a:p>
            <a:pPr marL="0" indent="0">
              <a:buNone/>
            </a:pPr>
            <a:endParaRPr lang="en-US" altLang="zh-CN" b="1" dirty="0">
              <a:latin typeface="Bell MT" panose="02020503060305020303" pitchFamily="18" charset="0"/>
            </a:endParaRPr>
          </a:p>
          <a:p>
            <a:pPr marL="514350" indent="-514350">
              <a:buAutoNum type="arabicPeriod"/>
            </a:pPr>
            <a:r>
              <a:rPr lang="en-US" altLang="zh-CN" dirty="0">
                <a:latin typeface="Bell MT" panose="02020503060305020303" pitchFamily="18" charset="0"/>
              </a:rPr>
              <a:t>Road network</a:t>
            </a:r>
          </a:p>
          <a:p>
            <a:pPr marL="0" indent="0">
              <a:buNone/>
            </a:pPr>
            <a:endParaRPr lang="en-US" altLang="zh-CN"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3</a:t>
            </a:fld>
            <a:endParaRPr lang="zh-CN" altLang="en-US"/>
          </a:p>
        </p:txBody>
      </p:sp>
      <p:pic>
        <p:nvPicPr>
          <p:cNvPr id="6" name="图片 5">
            <a:extLst>
              <a:ext uri="{FF2B5EF4-FFF2-40B4-BE49-F238E27FC236}">
                <a16:creationId xmlns:a16="http://schemas.microsoft.com/office/drawing/2014/main" id="{B3FE7B1F-4EDD-4FBE-8D67-4551473A0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95688"/>
            <a:ext cx="3629025" cy="2581275"/>
          </a:xfrm>
          <a:prstGeom prst="rect">
            <a:avLst/>
          </a:prstGeom>
        </p:spPr>
      </p:pic>
      <p:sp>
        <p:nvSpPr>
          <p:cNvPr id="7" name="箭头: 右 6">
            <a:extLst>
              <a:ext uri="{FF2B5EF4-FFF2-40B4-BE49-F238E27FC236}">
                <a16:creationId xmlns:a16="http://schemas.microsoft.com/office/drawing/2014/main" id="{36AFBF18-A498-489A-A141-A4A4B30E1688}"/>
              </a:ext>
            </a:extLst>
          </p:cNvPr>
          <p:cNvSpPr/>
          <p:nvPr/>
        </p:nvSpPr>
        <p:spPr>
          <a:xfrm>
            <a:off x="4987636" y="4651231"/>
            <a:ext cx="1394691" cy="465715"/>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4655DE6-58FA-41DB-B5DD-E19F14440539}"/>
                  </a:ext>
                </a:extLst>
              </p:cNvPr>
              <p:cNvSpPr txBox="1"/>
              <p:nvPr/>
            </p:nvSpPr>
            <p:spPr>
              <a:xfrm>
                <a:off x="9273552" y="3105834"/>
                <a:ext cx="107728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𝐺</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𝑉</m:t>
                          </m:r>
                          <m:r>
                            <a:rPr lang="zh-CN" altLang="en-US" i="0">
                              <a:latin typeface="Cambria Math" panose="02040503050406030204" pitchFamily="18" charset="0"/>
                            </a:rPr>
                            <m:t>,</m:t>
                          </m:r>
                          <m:r>
                            <a:rPr lang="zh-CN" altLang="en-US" i="1">
                              <a:latin typeface="Cambria Math" panose="02040503050406030204" pitchFamily="18" charset="0"/>
                            </a:rPr>
                            <m:t>𝐸</m:t>
                          </m:r>
                        </m:e>
                      </m:d>
                    </m:oMath>
                  </m:oMathPara>
                </a14:m>
                <a:endParaRPr lang="zh-CN" altLang="en-US" dirty="0"/>
              </a:p>
            </p:txBody>
          </p:sp>
        </mc:Choice>
        <mc:Fallback xmlns="">
          <p:sp>
            <p:nvSpPr>
              <p:cNvPr id="8" name="文本框 7">
                <a:extLst>
                  <a:ext uri="{FF2B5EF4-FFF2-40B4-BE49-F238E27FC236}">
                    <a16:creationId xmlns:a16="http://schemas.microsoft.com/office/drawing/2014/main" id="{A4655DE6-58FA-41DB-B5DD-E19F14440539}"/>
                  </a:ext>
                </a:extLst>
              </p:cNvPr>
              <p:cNvSpPr txBox="1">
                <a:spLocks noRot="1" noChangeAspect="1" noMove="1" noResize="1" noEditPoints="1" noAdjustHandles="1" noChangeArrowheads="1" noChangeShapeType="1" noTextEdit="1"/>
              </p:cNvSpPr>
              <p:nvPr/>
            </p:nvSpPr>
            <p:spPr>
              <a:xfrm>
                <a:off x="9273552" y="3105834"/>
                <a:ext cx="1077283" cy="276999"/>
              </a:xfrm>
              <a:prstGeom prst="rect">
                <a:avLst/>
              </a:prstGeom>
              <a:blipFill>
                <a:blip r:embed="rId3"/>
                <a:stretch>
                  <a:fillRect l="-3955" b="-652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8396C5C-34F2-42CA-8BF7-F1FD9D57E17C}"/>
              </a:ext>
            </a:extLst>
          </p:cNvPr>
          <p:cNvSpPr txBox="1"/>
          <p:nvPr/>
        </p:nvSpPr>
        <p:spPr>
          <a:xfrm>
            <a:off x="6937276" y="3059668"/>
            <a:ext cx="1806200" cy="369332"/>
          </a:xfrm>
          <a:prstGeom prst="rect">
            <a:avLst/>
          </a:prstGeom>
          <a:noFill/>
        </p:spPr>
        <p:txBody>
          <a:bodyPr wrap="none" rtlCol="0">
            <a:spAutoFit/>
          </a:bodyPr>
          <a:lstStyle/>
          <a:p>
            <a:r>
              <a:rPr lang="en-US" altLang="zh-CN" dirty="0">
                <a:latin typeface="Bell MT" panose="02020503060305020303" pitchFamily="18" charset="0"/>
              </a:rPr>
              <a:t>undirected graph</a:t>
            </a:r>
            <a:endParaRPr lang="zh-CN" altLang="en-US" dirty="0">
              <a:latin typeface="Bell MT" panose="02020503060305020303" pitchFamily="18" charset="0"/>
            </a:endParaRPr>
          </a:p>
        </p:txBody>
      </p:sp>
      <p:sp>
        <p:nvSpPr>
          <p:cNvPr id="10" name="文本框 9">
            <a:extLst>
              <a:ext uri="{FF2B5EF4-FFF2-40B4-BE49-F238E27FC236}">
                <a16:creationId xmlns:a16="http://schemas.microsoft.com/office/drawing/2014/main" id="{13E870D6-0F21-4968-B125-268ACCDDDC0E}"/>
              </a:ext>
            </a:extLst>
          </p:cNvPr>
          <p:cNvSpPr txBox="1"/>
          <p:nvPr/>
        </p:nvSpPr>
        <p:spPr>
          <a:xfrm>
            <a:off x="6937276" y="3562220"/>
            <a:ext cx="1244508" cy="369332"/>
          </a:xfrm>
          <a:prstGeom prst="rect">
            <a:avLst/>
          </a:prstGeom>
          <a:noFill/>
        </p:spPr>
        <p:txBody>
          <a:bodyPr wrap="none" rtlCol="0">
            <a:spAutoFit/>
          </a:bodyPr>
          <a:lstStyle/>
          <a:p>
            <a:r>
              <a:rPr lang="en-US" altLang="zh-CN" dirty="0">
                <a:latin typeface="Bell MT" panose="02020503060305020303" pitchFamily="18" charset="0"/>
              </a:rPr>
              <a:t>vertices set</a:t>
            </a:r>
            <a:endParaRPr lang="zh-CN" altLang="en-US" dirty="0">
              <a:latin typeface="Bell MT" panose="02020503060305020303" pitchFamily="18" charset="0"/>
            </a:endParaRPr>
          </a:p>
        </p:txBody>
      </p:sp>
      <p:sp>
        <p:nvSpPr>
          <p:cNvPr id="11" name="文本框 10">
            <a:extLst>
              <a:ext uri="{FF2B5EF4-FFF2-40B4-BE49-F238E27FC236}">
                <a16:creationId xmlns:a16="http://schemas.microsoft.com/office/drawing/2014/main" id="{26882E34-6D4F-4D5F-9BC2-09E25E6325E7}"/>
              </a:ext>
            </a:extLst>
          </p:cNvPr>
          <p:cNvSpPr txBox="1"/>
          <p:nvPr/>
        </p:nvSpPr>
        <p:spPr>
          <a:xfrm>
            <a:off x="6937276" y="4063451"/>
            <a:ext cx="954107" cy="369332"/>
          </a:xfrm>
          <a:prstGeom prst="rect">
            <a:avLst/>
          </a:prstGeom>
          <a:noFill/>
        </p:spPr>
        <p:txBody>
          <a:bodyPr wrap="none" rtlCol="0">
            <a:spAutoFit/>
          </a:bodyPr>
          <a:lstStyle/>
          <a:p>
            <a:r>
              <a:rPr lang="en-US" altLang="zh-CN" dirty="0">
                <a:latin typeface="Bell MT" panose="02020503060305020303" pitchFamily="18" charset="0"/>
              </a:rPr>
              <a:t>edge set</a:t>
            </a:r>
            <a:endParaRPr lang="zh-CN" altLang="en-US" dirty="0">
              <a:latin typeface="Bell MT" panose="02020503060305020303" pitchFamily="18" charset="0"/>
            </a:endParaRPr>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0B76056-130F-4443-B555-55C4FF524538}"/>
                  </a:ext>
                </a:extLst>
              </p:cNvPr>
              <p:cNvSpPr txBox="1"/>
              <p:nvPr/>
            </p:nvSpPr>
            <p:spPr>
              <a:xfrm>
                <a:off x="9273552" y="3608386"/>
                <a:ext cx="9341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𝑉</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𝑣</m:t>
                              </m:r>
                            </m:e>
                            <m:sub>
                              <m:r>
                                <a:rPr lang="zh-CN" altLang="en-US" i="1">
                                  <a:latin typeface="Cambria Math" panose="02040503050406030204" pitchFamily="18" charset="0"/>
                                </a:rPr>
                                <m:t>𝑘</m:t>
                              </m:r>
                            </m:sub>
                          </m:sSub>
                        </m:e>
                      </m:d>
                    </m:oMath>
                  </m:oMathPara>
                </a14:m>
                <a:endParaRPr lang="zh-CN" altLang="en-US" dirty="0"/>
              </a:p>
            </p:txBody>
          </p:sp>
        </mc:Choice>
        <mc:Fallback xmlns="">
          <p:sp>
            <p:nvSpPr>
              <p:cNvPr id="13" name="文本框 12">
                <a:extLst>
                  <a:ext uri="{FF2B5EF4-FFF2-40B4-BE49-F238E27FC236}">
                    <a16:creationId xmlns:a16="http://schemas.microsoft.com/office/drawing/2014/main" id="{E0B76056-130F-4443-B555-55C4FF524538}"/>
                  </a:ext>
                </a:extLst>
              </p:cNvPr>
              <p:cNvSpPr txBox="1">
                <a:spLocks noRot="1" noChangeAspect="1" noMove="1" noResize="1" noEditPoints="1" noAdjustHandles="1" noChangeArrowheads="1" noChangeShapeType="1" noTextEdit="1"/>
              </p:cNvSpPr>
              <p:nvPr/>
            </p:nvSpPr>
            <p:spPr>
              <a:xfrm>
                <a:off x="9273552" y="3608386"/>
                <a:ext cx="934102" cy="276999"/>
              </a:xfrm>
              <a:prstGeom prst="rect">
                <a:avLst/>
              </a:prstGeom>
              <a:blipFill>
                <a:blip r:embed="rId4"/>
                <a:stretch>
                  <a:fillRect l="-4575"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0C2A53F-748D-4031-B762-4C75F2D657DA}"/>
                  </a:ext>
                </a:extLst>
              </p:cNvPr>
              <p:cNvSpPr txBox="1"/>
              <p:nvPr/>
            </p:nvSpPr>
            <p:spPr>
              <a:xfrm>
                <a:off x="9273552" y="4113123"/>
                <a:ext cx="9201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𝐸</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𝑘</m:t>
                              </m:r>
                            </m:sub>
                          </m:sSub>
                        </m:e>
                      </m:d>
                    </m:oMath>
                  </m:oMathPara>
                </a14:m>
                <a:endParaRPr lang="zh-CN" altLang="en-US" dirty="0"/>
              </a:p>
            </p:txBody>
          </p:sp>
        </mc:Choice>
        <mc:Fallback xmlns="">
          <p:sp>
            <p:nvSpPr>
              <p:cNvPr id="14" name="文本框 13">
                <a:extLst>
                  <a:ext uri="{FF2B5EF4-FFF2-40B4-BE49-F238E27FC236}">
                    <a16:creationId xmlns:a16="http://schemas.microsoft.com/office/drawing/2014/main" id="{00C2A53F-748D-4031-B762-4C75F2D657DA}"/>
                  </a:ext>
                </a:extLst>
              </p:cNvPr>
              <p:cNvSpPr txBox="1">
                <a:spLocks noRot="1" noChangeAspect="1" noMove="1" noResize="1" noEditPoints="1" noAdjustHandles="1" noChangeArrowheads="1" noChangeShapeType="1" noTextEdit="1"/>
              </p:cNvSpPr>
              <p:nvPr/>
            </p:nvSpPr>
            <p:spPr>
              <a:xfrm>
                <a:off x="9273552" y="4113123"/>
                <a:ext cx="920124" cy="276999"/>
              </a:xfrm>
              <a:prstGeom prst="rect">
                <a:avLst/>
              </a:prstGeom>
              <a:blipFill>
                <a:blip r:embed="rId5"/>
                <a:stretch>
                  <a:fillRect l="-4636" b="-17778"/>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0D18B4ED-55E3-406D-9AF0-231EBF2FB5B0}"/>
              </a:ext>
            </a:extLst>
          </p:cNvPr>
          <p:cNvSpPr txBox="1"/>
          <p:nvPr/>
        </p:nvSpPr>
        <p:spPr>
          <a:xfrm>
            <a:off x="6937276" y="4564682"/>
            <a:ext cx="1064715" cy="369332"/>
          </a:xfrm>
          <a:prstGeom prst="rect">
            <a:avLst/>
          </a:prstGeom>
          <a:noFill/>
        </p:spPr>
        <p:txBody>
          <a:bodyPr wrap="none" rtlCol="0">
            <a:spAutoFit/>
          </a:bodyPr>
          <a:lstStyle/>
          <a:p>
            <a:r>
              <a:rPr lang="en-US" altLang="zh-CN" dirty="0">
                <a:latin typeface="Bell MT" panose="02020503060305020303" pitchFamily="18" charset="0"/>
              </a:rPr>
              <a:t>edge cost</a:t>
            </a:r>
            <a:endParaRPr lang="zh-CN" altLang="en-US"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22294FE-C1B9-4901-9AE0-25C808E3BE5C}"/>
                  </a:ext>
                </a:extLst>
              </p:cNvPr>
              <p:cNvSpPr txBox="1"/>
              <p:nvPr/>
            </p:nvSpPr>
            <p:spPr>
              <a:xfrm>
                <a:off x="9273552" y="4617860"/>
                <a:ext cx="912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122294FE-C1B9-4901-9AE0-25C808E3BE5C}"/>
                  </a:ext>
                </a:extLst>
              </p:cNvPr>
              <p:cNvSpPr txBox="1">
                <a:spLocks noRot="1" noChangeAspect="1" noMove="1" noResize="1" noEditPoints="1" noAdjustHandles="1" noChangeArrowheads="1" noChangeShapeType="1" noTextEdit="1"/>
              </p:cNvSpPr>
              <p:nvPr/>
            </p:nvSpPr>
            <p:spPr>
              <a:xfrm>
                <a:off x="9273552" y="4617860"/>
                <a:ext cx="912686" cy="276999"/>
              </a:xfrm>
              <a:prstGeom prst="rect">
                <a:avLst/>
              </a:prstGeom>
              <a:blipFill>
                <a:blip r:embed="rId6"/>
                <a:stretch>
                  <a:fillRect l="-4000" t="-4444" r="-8667" b="-35556"/>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DC7AB1D6-A2E3-4AB1-AEE7-3A7FA2C81DFA}"/>
              </a:ext>
            </a:extLst>
          </p:cNvPr>
          <p:cNvSpPr txBox="1"/>
          <p:nvPr/>
        </p:nvSpPr>
        <p:spPr>
          <a:xfrm>
            <a:off x="6547201" y="5688915"/>
            <a:ext cx="4392549" cy="369332"/>
          </a:xfrm>
          <a:prstGeom prst="rect">
            <a:avLst/>
          </a:prstGeom>
          <a:noFill/>
          <a:ln>
            <a:solidFill>
              <a:schemeClr val="tx1"/>
            </a:solidFill>
          </a:ln>
        </p:spPr>
        <p:txBody>
          <a:bodyPr wrap="none" rtlCol="0">
            <a:spAutoFit/>
          </a:bodyPr>
          <a:lstStyle/>
          <a:p>
            <a:r>
              <a:rPr lang="en-US" altLang="zh-CN" dirty="0">
                <a:latin typeface="Bell MT" panose="02020503060305020303" pitchFamily="18" charset="0"/>
              </a:rPr>
              <a:t>travel time / transportation cost / distance</a:t>
            </a:r>
            <a:endParaRPr lang="zh-CN" altLang="en-US" dirty="0">
              <a:latin typeface="Bell MT" panose="02020503060305020303" pitchFamily="18" charset="0"/>
            </a:endParaRPr>
          </a:p>
        </p:txBody>
      </p:sp>
      <p:cxnSp>
        <p:nvCxnSpPr>
          <p:cNvPr id="20" name="直接箭头连接符 19">
            <a:extLst>
              <a:ext uri="{FF2B5EF4-FFF2-40B4-BE49-F238E27FC236}">
                <a16:creationId xmlns:a16="http://schemas.microsoft.com/office/drawing/2014/main" id="{F2771D10-39DB-4922-B1FB-7CDA89F2B5B4}"/>
              </a:ext>
            </a:extLst>
          </p:cNvPr>
          <p:cNvCxnSpPr>
            <a:cxnSpLocks/>
          </p:cNvCxnSpPr>
          <p:nvPr/>
        </p:nvCxnSpPr>
        <p:spPr>
          <a:xfrm>
            <a:off x="7469634" y="4894859"/>
            <a:ext cx="0" cy="754901"/>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72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Ridesharing Problem</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lstStyle/>
          <a:p>
            <a:pPr marL="0" indent="0">
              <a:buNone/>
            </a:pPr>
            <a:r>
              <a:rPr lang="en-US" altLang="zh-CN" b="1" dirty="0">
                <a:latin typeface="Bell MT" panose="02020503060305020303" pitchFamily="18" charset="0"/>
              </a:rPr>
              <a:t>Description</a:t>
            </a:r>
          </a:p>
          <a:p>
            <a:pPr marL="0" indent="0">
              <a:buNone/>
            </a:pPr>
            <a:endParaRPr lang="en-US" altLang="zh-CN" b="1" dirty="0">
              <a:latin typeface="Bell MT" panose="02020503060305020303" pitchFamily="18" charset="0"/>
            </a:endParaRPr>
          </a:p>
          <a:p>
            <a:pPr marL="514350" indent="-514350">
              <a:buAutoNum type="arabicPeriod" startAt="2"/>
            </a:pPr>
            <a:r>
              <a:rPr lang="en-US" altLang="zh-CN" dirty="0">
                <a:latin typeface="Bell MT" panose="02020503060305020303" pitchFamily="18" charset="0"/>
              </a:rPr>
              <a:t>Drivers</a:t>
            </a: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4</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pic>
        <p:nvPicPr>
          <p:cNvPr id="16" name="图片 15">
            <a:extLst>
              <a:ext uri="{FF2B5EF4-FFF2-40B4-BE49-F238E27FC236}">
                <a16:creationId xmlns:a16="http://schemas.microsoft.com/office/drawing/2014/main" id="{60E5EF2B-4605-4863-A945-79197B57E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464" y="4884086"/>
            <a:ext cx="1152525" cy="1152525"/>
          </a:xfrm>
          <a:prstGeom prst="rect">
            <a:avLst/>
          </a:prstGeom>
        </p:spPr>
      </p:pic>
      <p:pic>
        <p:nvPicPr>
          <p:cNvPr id="21" name="图片 20">
            <a:extLst>
              <a:ext uri="{FF2B5EF4-FFF2-40B4-BE49-F238E27FC236}">
                <a16:creationId xmlns:a16="http://schemas.microsoft.com/office/drawing/2014/main" id="{8F8F5A18-53C6-4C71-94B5-3D573AB10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464" y="3894138"/>
            <a:ext cx="1152525" cy="485775"/>
          </a:xfrm>
          <a:prstGeom prst="rect">
            <a:avLst/>
          </a:prstGeom>
        </p:spPr>
      </p:pic>
      <p:sp>
        <p:nvSpPr>
          <p:cNvPr id="22" name="文本框 21">
            <a:extLst>
              <a:ext uri="{FF2B5EF4-FFF2-40B4-BE49-F238E27FC236}">
                <a16:creationId xmlns:a16="http://schemas.microsoft.com/office/drawing/2014/main" id="{6909CA7D-F486-4F69-BD98-8153E04FC14E}"/>
              </a:ext>
            </a:extLst>
          </p:cNvPr>
          <p:cNvSpPr txBox="1"/>
          <p:nvPr/>
        </p:nvSpPr>
        <p:spPr>
          <a:xfrm>
            <a:off x="1528473" y="3894138"/>
            <a:ext cx="668773" cy="461665"/>
          </a:xfrm>
          <a:prstGeom prst="rect">
            <a:avLst/>
          </a:prstGeom>
          <a:noFill/>
        </p:spPr>
        <p:txBody>
          <a:bodyPr wrap="none" rtlCol="0">
            <a:spAutoFit/>
          </a:bodyPr>
          <a:lstStyle/>
          <a:p>
            <a:r>
              <a:rPr lang="en-US" altLang="zh-CN" sz="2400" dirty="0">
                <a:latin typeface="Bell MT" panose="02020503060305020303" pitchFamily="18" charset="0"/>
              </a:rPr>
              <a:t>taxi</a:t>
            </a:r>
            <a:endParaRPr lang="zh-CN" altLang="en-US" sz="2400" dirty="0">
              <a:latin typeface="Bell MT" panose="02020503060305020303" pitchFamily="18" charset="0"/>
            </a:endParaRPr>
          </a:p>
        </p:txBody>
      </p:sp>
      <p:sp>
        <p:nvSpPr>
          <p:cNvPr id="23" name="文本框 22">
            <a:extLst>
              <a:ext uri="{FF2B5EF4-FFF2-40B4-BE49-F238E27FC236}">
                <a16:creationId xmlns:a16="http://schemas.microsoft.com/office/drawing/2014/main" id="{5945D7E7-A860-49EB-9C62-8BF6E170BCD0}"/>
              </a:ext>
            </a:extLst>
          </p:cNvPr>
          <p:cNvSpPr txBox="1"/>
          <p:nvPr/>
        </p:nvSpPr>
        <p:spPr>
          <a:xfrm>
            <a:off x="1104734" y="5229517"/>
            <a:ext cx="1516249" cy="461665"/>
          </a:xfrm>
          <a:prstGeom prst="rect">
            <a:avLst/>
          </a:prstGeom>
          <a:noFill/>
        </p:spPr>
        <p:txBody>
          <a:bodyPr wrap="none" rtlCol="0">
            <a:spAutoFit/>
          </a:bodyPr>
          <a:lstStyle/>
          <a:p>
            <a:r>
              <a:rPr lang="en-US" altLang="zh-CN" sz="2400" dirty="0">
                <a:latin typeface="Bell MT" panose="02020503060305020303" pitchFamily="18" charset="0"/>
              </a:rPr>
              <a:t>private car</a:t>
            </a:r>
            <a:endParaRPr lang="zh-CN" altLang="en-US" sz="2400" dirty="0">
              <a:latin typeface="Bell MT" panose="02020503060305020303" pitchFamily="18" charset="0"/>
            </a:endParaRPr>
          </a:p>
        </p:txBody>
      </p:sp>
      <p:sp>
        <p:nvSpPr>
          <p:cNvPr id="24" name="箭头: 右 23">
            <a:extLst>
              <a:ext uri="{FF2B5EF4-FFF2-40B4-BE49-F238E27FC236}">
                <a16:creationId xmlns:a16="http://schemas.microsoft.com/office/drawing/2014/main" id="{A5D31F38-BDBA-4DC5-8E9F-F787CA60B260}"/>
              </a:ext>
            </a:extLst>
          </p:cNvPr>
          <p:cNvSpPr/>
          <p:nvPr/>
        </p:nvSpPr>
        <p:spPr>
          <a:xfrm>
            <a:off x="4987636" y="4651231"/>
            <a:ext cx="1394691" cy="465715"/>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73F864A-CFC1-42E7-A903-E34B659F1B02}"/>
                  </a:ext>
                </a:extLst>
              </p:cNvPr>
              <p:cNvSpPr txBox="1"/>
              <p:nvPr/>
            </p:nvSpPr>
            <p:spPr>
              <a:xfrm>
                <a:off x="5810120" y="2798576"/>
                <a:ext cx="59460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𝑐𝑢𝑟𝑟𝑒𝑛𝑡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𝑙𝑜𝑐𝑎𝑡𝑖𝑜𝑛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𝑐𝑎𝑝𝑎𝑐𝑖𝑡𝑦</m:t>
                          </m:r>
                          <m:r>
                            <a:rPr lang="en-US" altLang="zh-CN" b="0" i="1" smtClean="0">
                              <a:latin typeface="Cambria Math" panose="02040503050406030204" pitchFamily="18" charset="0"/>
                            </a:rPr>
                            <m:t>,</m:t>
                          </m:r>
                          <m:r>
                            <a:rPr lang="en-US" altLang="zh-CN" b="0" i="1" smtClean="0">
                              <a:latin typeface="Cambria Math" panose="02040503050406030204" pitchFamily="18" charset="0"/>
                            </a:rPr>
                            <m:t>𝑟𝑒𝑞𝑢𝑒𝑠𝑡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𝑠𝑐h𝑒𝑑𝑢𝑙𝑒</m:t>
                          </m:r>
                        </m:e>
                      </m:d>
                    </m:oMath>
                  </m:oMathPara>
                </a14:m>
                <a:endParaRPr lang="zh-CN" altLang="en-US" dirty="0"/>
              </a:p>
            </p:txBody>
          </p:sp>
        </mc:Choice>
        <mc:Fallback xmlns="">
          <p:sp>
            <p:nvSpPr>
              <p:cNvPr id="27" name="文本框 26">
                <a:extLst>
                  <a:ext uri="{FF2B5EF4-FFF2-40B4-BE49-F238E27FC236}">
                    <a16:creationId xmlns:a16="http://schemas.microsoft.com/office/drawing/2014/main" id="{B73F864A-CFC1-42E7-A903-E34B659F1B02}"/>
                  </a:ext>
                </a:extLst>
              </p:cNvPr>
              <p:cNvSpPr txBox="1">
                <a:spLocks noRot="1" noChangeAspect="1" noMove="1" noResize="1" noEditPoints="1" noAdjustHandles="1" noChangeArrowheads="1" noChangeShapeType="1" noTextEdit="1"/>
              </p:cNvSpPr>
              <p:nvPr/>
            </p:nvSpPr>
            <p:spPr>
              <a:xfrm>
                <a:off x="5810120" y="2798576"/>
                <a:ext cx="5946051" cy="276999"/>
              </a:xfrm>
              <a:prstGeom prst="rect">
                <a:avLst/>
              </a:prstGeom>
              <a:blipFill>
                <a:blip r:embed="rId4"/>
                <a:stretch>
                  <a:fillRect l="-410" t="-2174" b="-32609"/>
                </a:stretch>
              </a:blipFill>
            </p:spPr>
            <p:txBody>
              <a:bodyPr/>
              <a:lstStyle/>
              <a:p>
                <a:r>
                  <a:rPr lang="zh-CN" altLang="en-US">
                    <a:noFill/>
                  </a:rPr>
                  <a:t> </a:t>
                </a:r>
              </a:p>
            </p:txBody>
          </p:sp>
        </mc:Fallback>
      </mc:AlternateContent>
      <p:pic>
        <p:nvPicPr>
          <p:cNvPr id="30" name="图片 29">
            <a:extLst>
              <a:ext uri="{FF2B5EF4-FFF2-40B4-BE49-F238E27FC236}">
                <a16:creationId xmlns:a16="http://schemas.microsoft.com/office/drawing/2014/main" id="{3F13A54F-1874-4FE1-A83D-2D023B4E2E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3874" y="4124970"/>
            <a:ext cx="5102297" cy="857388"/>
          </a:xfrm>
          <a:prstGeom prst="rect">
            <a:avLst/>
          </a:prstGeom>
        </p:spPr>
      </p:pic>
      <p:cxnSp>
        <p:nvCxnSpPr>
          <p:cNvPr id="32" name="直接箭头连接符 31">
            <a:extLst>
              <a:ext uri="{FF2B5EF4-FFF2-40B4-BE49-F238E27FC236}">
                <a16:creationId xmlns:a16="http://schemas.microsoft.com/office/drawing/2014/main" id="{4686DCCC-AE55-4EE4-8CBE-2EF6D684C3D3}"/>
              </a:ext>
            </a:extLst>
          </p:cNvPr>
          <p:cNvCxnSpPr>
            <a:cxnSpLocks/>
          </p:cNvCxnSpPr>
          <p:nvPr/>
        </p:nvCxnSpPr>
        <p:spPr>
          <a:xfrm flipH="1">
            <a:off x="9033165" y="3210512"/>
            <a:ext cx="1976580" cy="790782"/>
          </a:xfrm>
          <a:prstGeom prst="straightConnector1">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8D4AD39-4802-471D-B3FA-F78C57C4AB64}"/>
              </a:ext>
            </a:extLst>
          </p:cNvPr>
          <p:cNvSpPr txBox="1"/>
          <p:nvPr/>
        </p:nvSpPr>
        <p:spPr>
          <a:xfrm>
            <a:off x="5684981" y="5547213"/>
            <a:ext cx="6237285" cy="369332"/>
          </a:xfrm>
          <a:prstGeom prst="rect">
            <a:avLst/>
          </a:prstGeom>
          <a:noFill/>
          <a:ln>
            <a:solidFill>
              <a:schemeClr val="tx1"/>
            </a:solidFill>
          </a:ln>
        </p:spPr>
        <p:txBody>
          <a:bodyPr wrap="none" rtlCol="0">
            <a:spAutoFit/>
          </a:bodyPr>
          <a:lstStyle/>
          <a:p>
            <a:r>
              <a:rPr lang="en-US" altLang="zh-CN" dirty="0">
                <a:latin typeface="Bell MT" panose="02020503060305020303" pitchFamily="18" charset="0"/>
              </a:rPr>
              <a:t>If the vehicle is a private car, we need to add a destination point.</a:t>
            </a:r>
            <a:endParaRPr lang="zh-CN" altLang="en-US" dirty="0">
              <a:latin typeface="Bell MT" panose="02020503060305020303" pitchFamily="18" charset="0"/>
            </a:endParaRPr>
          </a:p>
        </p:txBody>
      </p:sp>
    </p:spTree>
    <p:extLst>
      <p:ext uri="{BB962C8B-B14F-4D97-AF65-F5344CB8AC3E}">
        <p14:creationId xmlns:p14="http://schemas.microsoft.com/office/powerpoint/2010/main" val="240313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Ridesharing Problem</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lstStyle/>
          <a:p>
            <a:pPr marL="0" indent="0">
              <a:buNone/>
            </a:pPr>
            <a:r>
              <a:rPr lang="en-US" altLang="zh-CN" b="1" dirty="0">
                <a:latin typeface="Bell MT" panose="02020503060305020303" pitchFamily="18" charset="0"/>
              </a:rPr>
              <a:t>Description</a:t>
            </a:r>
          </a:p>
          <a:p>
            <a:pPr marL="0" indent="0">
              <a:buNone/>
            </a:pPr>
            <a:endParaRPr lang="en-US" altLang="zh-CN" b="1" dirty="0">
              <a:latin typeface="Bell MT" panose="02020503060305020303" pitchFamily="18" charset="0"/>
            </a:endParaRPr>
          </a:p>
          <a:p>
            <a:pPr marL="514350" indent="-514350">
              <a:buFont typeface="+mj-lt"/>
              <a:buAutoNum type="arabicPeriod" startAt="3"/>
            </a:pPr>
            <a:r>
              <a:rPr lang="en-US" altLang="zh-CN" dirty="0">
                <a:latin typeface="Bell MT" panose="02020503060305020303" pitchFamily="18" charset="0"/>
              </a:rPr>
              <a:t>Requests</a:t>
            </a: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5</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954E19A-43F6-4F1D-80EF-AC634F0EC7BB}"/>
                  </a:ext>
                </a:extLst>
              </p:cNvPr>
              <p:cNvSpPr txBox="1"/>
              <p:nvPr/>
            </p:nvSpPr>
            <p:spPr>
              <a:xfrm>
                <a:off x="919019" y="3719770"/>
                <a:ext cx="105673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𝑖𝑑</m:t>
                          </m:r>
                          <m:r>
                            <a:rPr lang="en-US" altLang="zh-CN" b="0" i="1" smtClean="0">
                              <a:latin typeface="Cambria Math" panose="02040503050406030204" pitchFamily="18" charset="0"/>
                            </a:rPr>
                            <m:t>,</m:t>
                          </m:r>
                          <m:r>
                            <a:rPr lang="en-US" altLang="zh-CN" b="0" i="1" smtClean="0">
                              <a:latin typeface="Cambria Math" panose="02040503050406030204" pitchFamily="18" charset="0"/>
                            </a:rPr>
                            <m:t>𝑛𝑢𝑚𝑏𝑒𝑟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𝑟𝑖𝑑𝑒𝑟𝑠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𝑝𝑖𝑐𝑘</m:t>
                          </m:r>
                          <m:r>
                            <a:rPr lang="en-US" altLang="zh-CN" i="1">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𝑝𝑜𝑖𝑛𝑡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𝑑𝑟𝑜𝑝</m:t>
                          </m:r>
                          <m:r>
                            <a:rPr lang="en-US" altLang="zh-CN" i="1">
                              <a:latin typeface="Cambria Math" panose="02040503050406030204" pitchFamily="18" charset="0"/>
                            </a:rPr>
                            <m:t>−</m:t>
                          </m:r>
                          <m:r>
                            <a:rPr lang="en-US" altLang="zh-CN" b="0" i="1" smtClean="0">
                              <a:latin typeface="Cambria Math" panose="02040503050406030204" pitchFamily="18" charset="0"/>
                            </a:rPr>
                            <m:t>𝑜𝑓𝑓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𝑝𝑜𝑖𝑛𝑡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𝑝𝑖𝑐𝑘</m:t>
                          </m:r>
                          <m:r>
                            <a:rPr lang="en-US" altLang="zh-CN" i="1">
                              <a:latin typeface="Cambria Math" panose="02040503050406030204" pitchFamily="18" charset="0"/>
                            </a:rPr>
                            <m:t>−</m:t>
                          </m:r>
                          <m:r>
                            <a:rPr lang="en-US" altLang="zh-CN" b="0" i="1" smtClean="0">
                              <a:latin typeface="Cambria Math" panose="02040503050406030204" pitchFamily="18" charset="0"/>
                            </a:rPr>
                            <m:t>𝑢𝑝</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𝑡𝑖𝑚𝑒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𝑤𝑖𝑛𝑑𝑜𝑤</m:t>
                          </m:r>
                          <m:r>
                            <a:rPr lang="en-US" altLang="zh-CN" b="0" i="1" smtClean="0">
                              <a:latin typeface="Cambria Math" panose="02040503050406030204" pitchFamily="18" charset="0"/>
                            </a:rPr>
                            <m:t>,</m:t>
                          </m:r>
                          <m:r>
                            <a:rPr lang="en-US" altLang="zh-CN" b="0" i="1" smtClean="0">
                              <a:latin typeface="Cambria Math" panose="02040503050406030204" pitchFamily="18" charset="0"/>
                            </a:rPr>
                            <m:t>𝑑𝑟𝑜𝑝</m:t>
                          </m:r>
                          <m:r>
                            <a:rPr lang="en-US" altLang="zh-CN" i="1">
                              <a:latin typeface="Cambria Math" panose="02040503050406030204" pitchFamily="18" charset="0"/>
                            </a:rPr>
                            <m:t>−</m:t>
                          </m:r>
                          <m:r>
                            <a:rPr lang="en-US" altLang="zh-CN" b="0" i="1" smtClean="0">
                              <a:latin typeface="Cambria Math" panose="02040503050406030204" pitchFamily="18" charset="0"/>
                            </a:rPr>
                            <m:t>𝑜𝑓𝑓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𝑡𝑖𝑚𝑒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𝑤𝑖𝑛𝑑𝑜𝑤</m:t>
                          </m:r>
                        </m:e>
                      </m:d>
                    </m:oMath>
                  </m:oMathPara>
                </a14:m>
                <a:endParaRPr lang="zh-CN" altLang="en-US" dirty="0"/>
              </a:p>
            </p:txBody>
          </p:sp>
        </mc:Choice>
        <mc:Fallback xmlns="">
          <p:sp>
            <p:nvSpPr>
              <p:cNvPr id="5" name="文本框 4">
                <a:extLst>
                  <a:ext uri="{FF2B5EF4-FFF2-40B4-BE49-F238E27FC236}">
                    <a16:creationId xmlns:a16="http://schemas.microsoft.com/office/drawing/2014/main" id="{8954E19A-43F6-4F1D-80EF-AC634F0EC7BB}"/>
                  </a:ext>
                </a:extLst>
              </p:cNvPr>
              <p:cNvSpPr txBox="1">
                <a:spLocks noRot="1" noChangeAspect="1" noMove="1" noResize="1" noEditPoints="1" noAdjustHandles="1" noChangeArrowheads="1" noChangeShapeType="1" noTextEdit="1"/>
              </p:cNvSpPr>
              <p:nvPr/>
            </p:nvSpPr>
            <p:spPr>
              <a:xfrm>
                <a:off x="919019" y="3719770"/>
                <a:ext cx="10567380" cy="276999"/>
              </a:xfrm>
              <a:prstGeom prst="rect">
                <a:avLst/>
              </a:prstGeom>
              <a:blipFill>
                <a:blip r:embed="rId2"/>
                <a:stretch>
                  <a:fillRect t="-2174" b="-326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4CE101D-B7DC-41FF-BB67-5BD07ED53E0C}"/>
              </a:ext>
            </a:extLst>
          </p:cNvPr>
          <p:cNvSpPr txBox="1"/>
          <p:nvPr/>
        </p:nvSpPr>
        <p:spPr>
          <a:xfrm>
            <a:off x="919019" y="4399592"/>
            <a:ext cx="7716664" cy="369332"/>
          </a:xfrm>
          <a:prstGeom prst="rect">
            <a:avLst/>
          </a:prstGeom>
          <a:noFill/>
          <a:ln>
            <a:solidFill>
              <a:schemeClr val="tx1"/>
            </a:solidFill>
          </a:ln>
        </p:spPr>
        <p:txBody>
          <a:bodyPr wrap="none" rtlCol="0">
            <a:spAutoFit/>
          </a:bodyPr>
          <a:lstStyle/>
          <a:p>
            <a:r>
              <a:rPr lang="en-US" altLang="zh-CN" dirty="0">
                <a:latin typeface="Bell MT" panose="02020503060305020303" pitchFamily="18" charset="0"/>
              </a:rPr>
              <a:t>In some papers, the drop-off time constraint is represented by the detour limits.</a:t>
            </a:r>
            <a:endParaRPr lang="zh-CN" altLang="en-US" dirty="0">
              <a:latin typeface="Bell MT" panose="02020503060305020303" pitchFamily="18" charset="0"/>
            </a:endParaRPr>
          </a:p>
        </p:txBody>
      </p:sp>
      <p:cxnSp>
        <p:nvCxnSpPr>
          <p:cNvPr id="19" name="直接箭头连接符 18">
            <a:extLst>
              <a:ext uri="{FF2B5EF4-FFF2-40B4-BE49-F238E27FC236}">
                <a16:creationId xmlns:a16="http://schemas.microsoft.com/office/drawing/2014/main" id="{0C9EF482-6154-4B62-BAA0-2AAC66C36959}"/>
              </a:ext>
            </a:extLst>
          </p:cNvPr>
          <p:cNvCxnSpPr>
            <a:cxnSpLocks/>
            <a:endCxn id="6" idx="3"/>
          </p:cNvCxnSpPr>
          <p:nvPr/>
        </p:nvCxnSpPr>
        <p:spPr>
          <a:xfrm flipH="1">
            <a:off x="8635683" y="4027500"/>
            <a:ext cx="1656910" cy="55675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3F9717D6-E6D1-4F70-AAAA-C8552A6EC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125" y="4930575"/>
            <a:ext cx="5705475" cy="1447800"/>
          </a:xfrm>
          <a:prstGeom prst="rect">
            <a:avLst/>
          </a:prstGeom>
        </p:spPr>
      </p:pic>
    </p:spTree>
    <p:extLst>
      <p:ext uri="{BB962C8B-B14F-4D97-AF65-F5344CB8AC3E}">
        <p14:creationId xmlns:p14="http://schemas.microsoft.com/office/powerpoint/2010/main" val="263933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Ridesharing Problem</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indent="0">
              <a:buNone/>
            </a:pPr>
            <a:r>
              <a:rPr lang="en-US" altLang="zh-CN" b="1" dirty="0">
                <a:latin typeface="Bell MT" panose="02020503060305020303" pitchFamily="18" charset="0"/>
              </a:rPr>
              <a:t>Description</a:t>
            </a:r>
          </a:p>
          <a:p>
            <a:pPr marL="0" indent="0">
              <a:buNone/>
            </a:pPr>
            <a:endParaRPr lang="en-US" altLang="zh-CN" b="1" dirty="0">
              <a:latin typeface="Bell MT" panose="02020503060305020303" pitchFamily="18" charset="0"/>
            </a:endParaRPr>
          </a:p>
          <a:p>
            <a:pPr marL="514350" indent="-514350">
              <a:spcAft>
                <a:spcPts val="600"/>
              </a:spcAft>
              <a:buFont typeface="+mj-lt"/>
              <a:buAutoNum type="arabicPeriod" startAt="4"/>
            </a:pPr>
            <a:r>
              <a:rPr lang="en-US" altLang="zh-CN" dirty="0">
                <a:latin typeface="Bell MT" panose="02020503060305020303" pitchFamily="18" charset="0"/>
              </a:rPr>
              <a:t>Constraints</a:t>
            </a:r>
          </a:p>
          <a:p>
            <a:pPr algn="just"/>
            <a:r>
              <a:rPr lang="en-US" altLang="zh-CN" sz="2000" b="1" dirty="0">
                <a:latin typeface="Bell MT" panose="02020503060305020303" pitchFamily="18" charset="0"/>
              </a:rPr>
              <a:t>Point order </a:t>
            </a:r>
            <a:r>
              <a:rPr lang="en-US" altLang="zh-CN" sz="2000" dirty="0">
                <a:latin typeface="Bell MT" panose="02020503060305020303" pitchFamily="18" charset="0"/>
              </a:rPr>
              <a:t>: The requesting point must happen before the pick-up point, which must happen before its destination point.</a:t>
            </a:r>
          </a:p>
          <a:p>
            <a:pPr algn="just"/>
            <a:r>
              <a:rPr lang="en-US" altLang="zh-CN" sz="2000" b="1" dirty="0">
                <a:latin typeface="Bell MT" panose="02020503060305020303" pitchFamily="18" charset="0"/>
              </a:rPr>
              <a:t>Waiting time constraint </a:t>
            </a:r>
            <a:r>
              <a:rPr lang="en-US" altLang="zh-CN" sz="2000" dirty="0">
                <a:latin typeface="Bell MT" panose="02020503060305020303" pitchFamily="18" charset="0"/>
              </a:rPr>
              <a:t>: For any trip, the distance from the server’s location when the request is made to the request’s pick-up point should be smaller than the waiting time constraint.</a:t>
            </a:r>
          </a:p>
          <a:p>
            <a:pPr algn="just"/>
            <a:r>
              <a:rPr lang="en-US" altLang="zh-CN" sz="2000" b="1" dirty="0">
                <a:latin typeface="Bell MT" panose="02020503060305020303" pitchFamily="18" charset="0"/>
              </a:rPr>
              <a:t>Service constraint </a:t>
            </a:r>
            <a:r>
              <a:rPr lang="en-US" altLang="zh-CN" sz="2000" dirty="0">
                <a:latin typeface="Bell MT" panose="02020503060305020303" pitchFamily="18" charset="0"/>
              </a:rPr>
              <a:t>: For any vehicle trip schedule, the actual travel distance from a start location to a destination should not exceed a certain limit.</a:t>
            </a:r>
          </a:p>
          <a:p>
            <a:pPr algn="just"/>
            <a:r>
              <a:rPr lang="en-US" altLang="zh-CN" sz="2000" b="1" dirty="0">
                <a:latin typeface="Bell MT" panose="02020503060305020303" pitchFamily="18" charset="0"/>
              </a:rPr>
              <a:t>Capacity constraint </a:t>
            </a:r>
            <a:r>
              <a:rPr lang="en-US" altLang="zh-CN" sz="2000" dirty="0">
                <a:latin typeface="Bell MT" panose="02020503060305020303" pitchFamily="18" charset="0"/>
              </a:rPr>
              <a:t>: At any time, the number of passengers in a vehicle is no larger than its capacity.</a:t>
            </a: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6</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30379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Ridesharing Problem</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indent="0">
              <a:buNone/>
            </a:pPr>
            <a:r>
              <a:rPr lang="en-US" altLang="zh-CN" b="1" dirty="0">
                <a:latin typeface="Bell MT" panose="02020503060305020303" pitchFamily="18" charset="0"/>
              </a:rPr>
              <a:t>Definition</a:t>
            </a:r>
          </a:p>
          <a:p>
            <a:pPr marL="0" indent="0" algn="just">
              <a:buNone/>
            </a:pPr>
            <a:r>
              <a:rPr lang="en-US" altLang="zh-CN" sz="2400" dirty="0">
                <a:latin typeface="Bell MT" panose="02020503060305020303" pitchFamily="18" charset="0"/>
              </a:rPr>
              <a:t>Given vehicles and customers on a road network, the goal of the Ridesharing Problem (RSP) is to find the appropriate set of vehicle routes that can serve all customers, subject to the above constraints.</a:t>
            </a:r>
          </a:p>
          <a:p>
            <a:pPr marL="0" indent="0" algn="just">
              <a:buNone/>
            </a:pPr>
            <a:endParaRPr lang="en-US" altLang="zh-CN" sz="2400" dirty="0">
              <a:latin typeface="Bell MT" panose="02020503060305020303" pitchFamily="18" charset="0"/>
            </a:endParaRPr>
          </a:p>
          <a:p>
            <a:pPr marL="0" indent="0" algn="just">
              <a:buNone/>
            </a:pPr>
            <a:r>
              <a:rPr lang="en-US" altLang="zh-CN" b="1" dirty="0">
                <a:latin typeface="Bell MT" panose="02020503060305020303" pitchFamily="18" charset="0"/>
              </a:rPr>
              <a:t>Online Assignment </a:t>
            </a:r>
          </a:p>
          <a:p>
            <a:pPr marL="0" indent="0" algn="just">
              <a:buNone/>
            </a:pPr>
            <a:r>
              <a:rPr lang="en-US" altLang="zh-CN" sz="2400" dirty="0">
                <a:latin typeface="Bell MT" panose="02020503060305020303" pitchFamily="18" charset="0"/>
              </a:rPr>
              <a:t>In the online problem, vehicles and customers are not known beforehand, but revealed throughout the day at their early times. Each revealed customer should be assigned to a vehicle that is in service, and then the route for that vehicle must be adjusted in order for it to serve the customer.</a:t>
            </a:r>
          </a:p>
          <a:p>
            <a:pPr marL="0" indent="0">
              <a:buNone/>
            </a:pPr>
            <a:endParaRPr lang="en-US" altLang="zh-CN" b="1" dirty="0">
              <a:latin typeface="Bell MT" panose="02020503060305020303" pitchFamily="18" charset="0"/>
            </a:endParaRPr>
          </a:p>
          <a:p>
            <a:pPr marL="0" indent="0">
              <a:buNone/>
            </a:pPr>
            <a:endParaRPr lang="en-US" altLang="zh-CN" b="1" dirty="0">
              <a:latin typeface="Bell MT" panose="02020503060305020303" pitchFamily="18" charset="0"/>
            </a:endParaRPr>
          </a:p>
          <a:p>
            <a:pPr marL="0" indent="0">
              <a:buNone/>
            </a:pPr>
            <a:endParaRPr lang="en-US" altLang="zh-CN" b="1" dirty="0">
              <a:latin typeface="Bell MT" panose="02020503060305020303" pitchFamily="18" charset="0"/>
            </a:endParaRPr>
          </a:p>
          <a:p>
            <a:pPr marL="0" indent="0">
              <a:spcAft>
                <a:spcPts val="600"/>
              </a:spcAft>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a:p>
            <a:pPr marL="0" indent="0">
              <a:buNone/>
            </a:pPr>
            <a:endParaRPr lang="en-US" altLang="zh-CN"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7</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33067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lvl="0" indent="0">
              <a:buNone/>
            </a:pPr>
            <a:r>
              <a:rPr lang="en-US" altLang="zh-CN" b="1" dirty="0">
                <a:solidFill>
                  <a:prstClr val="black"/>
                </a:solidFill>
                <a:latin typeface="Bell MT" panose="02020503060305020303" pitchFamily="18" charset="0"/>
              </a:rPr>
              <a:t>Summary</a:t>
            </a:r>
            <a:endParaRPr lang="en-US" altLang="zh-CN" sz="2000" b="1" dirty="0">
              <a:latin typeface="Bell MT" panose="02020503060305020303" pitchFamily="18" charset="0"/>
            </a:endParaRPr>
          </a:p>
          <a:p>
            <a:pPr marL="0" indent="0">
              <a:buNone/>
            </a:pPr>
            <a:endParaRPr lang="en-US" altLang="zh-CN" sz="2000" dirty="0">
              <a:solidFill>
                <a:schemeClr val="bg1">
                  <a:lumMod val="50000"/>
                </a:schemeClr>
              </a:solidFill>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8</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pic>
        <p:nvPicPr>
          <p:cNvPr id="6" name="图片 5">
            <a:extLst>
              <a:ext uri="{FF2B5EF4-FFF2-40B4-BE49-F238E27FC236}">
                <a16:creationId xmlns:a16="http://schemas.microsoft.com/office/drawing/2014/main" id="{2B0AEC7A-A581-4D55-99ED-09DCE960C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2641847" cy="1592106"/>
          </a:xfrm>
          <a:prstGeom prst="rect">
            <a:avLst/>
          </a:prstGeom>
        </p:spPr>
      </p:pic>
      <p:sp>
        <p:nvSpPr>
          <p:cNvPr id="11" name="文本框 10">
            <a:extLst>
              <a:ext uri="{FF2B5EF4-FFF2-40B4-BE49-F238E27FC236}">
                <a16:creationId xmlns:a16="http://schemas.microsoft.com/office/drawing/2014/main" id="{32BAEBE8-E14F-4BEF-A10C-98D990D1AFE7}"/>
              </a:ext>
            </a:extLst>
          </p:cNvPr>
          <p:cNvSpPr txBox="1"/>
          <p:nvPr/>
        </p:nvSpPr>
        <p:spPr>
          <a:xfrm>
            <a:off x="4305669" y="2391311"/>
            <a:ext cx="7048131" cy="3785652"/>
          </a:xfrm>
          <a:prstGeom prst="rect">
            <a:avLst/>
          </a:prstGeom>
          <a:noFill/>
        </p:spPr>
        <p:txBody>
          <a:bodyPr wrap="square" rtlCol="0">
            <a:spAutoFit/>
          </a:bodyPr>
          <a:lstStyle/>
          <a:p>
            <a:r>
              <a:rPr lang="en-US" altLang="zh-CN" sz="2400" b="1" dirty="0">
                <a:latin typeface="Bell MT" panose="02020503060305020303" pitchFamily="18" charset="0"/>
              </a:rPr>
              <a:t>Common</a:t>
            </a:r>
          </a:p>
          <a:p>
            <a:r>
              <a:rPr lang="en-US" altLang="zh-CN" dirty="0">
                <a:latin typeface="Bell MT" panose="02020503060305020303" pitchFamily="18" charset="0"/>
              </a:rPr>
              <a:t>	maximize the number of matched requests</a:t>
            </a:r>
          </a:p>
          <a:p>
            <a:r>
              <a:rPr lang="en-US" altLang="zh-CN" dirty="0">
                <a:latin typeface="Bell MT" panose="02020503060305020303" pitchFamily="18" charset="0"/>
              </a:rPr>
              <a:t>	minimize the total travel distance / time</a:t>
            </a:r>
          </a:p>
          <a:p>
            <a:r>
              <a:rPr lang="en-US" altLang="zh-CN" sz="2400" b="1" dirty="0">
                <a:latin typeface="Bell MT" panose="02020503060305020303" pitchFamily="18" charset="0"/>
              </a:rPr>
              <a:t>Platform </a:t>
            </a:r>
          </a:p>
          <a:p>
            <a:r>
              <a:rPr lang="en-US" altLang="zh-CN" dirty="0">
                <a:latin typeface="Bell MT" panose="02020503060305020303" pitchFamily="18" charset="0"/>
              </a:rPr>
              <a:t>	maximize the overall profit</a:t>
            </a:r>
          </a:p>
          <a:p>
            <a:r>
              <a:rPr lang="en-US" altLang="zh-CN" sz="2400" b="1" dirty="0">
                <a:latin typeface="Bell MT" panose="02020503060305020303" pitchFamily="18" charset="0"/>
              </a:rPr>
              <a:t>Driver</a:t>
            </a:r>
          </a:p>
          <a:p>
            <a:r>
              <a:rPr lang="en-US" altLang="zh-CN" dirty="0">
                <a:latin typeface="Bell MT" panose="02020503060305020303" pitchFamily="18" charset="0"/>
              </a:rPr>
              <a:t>	maximize the profit per day</a:t>
            </a:r>
          </a:p>
          <a:p>
            <a:r>
              <a:rPr lang="en-US" altLang="zh-CN" sz="2400" b="1" dirty="0">
                <a:latin typeface="Bell MT" panose="02020503060305020303" pitchFamily="18" charset="0"/>
              </a:rPr>
              <a:t>Rider</a:t>
            </a:r>
          </a:p>
          <a:p>
            <a:r>
              <a:rPr lang="en-US" altLang="zh-CN" dirty="0">
                <a:latin typeface="Bell MT" panose="02020503060305020303" pitchFamily="18" charset="0"/>
              </a:rPr>
              <a:t>	minimize the waiting time</a:t>
            </a:r>
          </a:p>
          <a:p>
            <a:r>
              <a:rPr lang="en-US" altLang="zh-CN" dirty="0">
                <a:latin typeface="Bell MT" panose="02020503060305020303" pitchFamily="18" charset="0"/>
              </a:rPr>
              <a:t>	minimize the unit cost</a:t>
            </a:r>
          </a:p>
          <a:p>
            <a:r>
              <a:rPr lang="en-US" altLang="zh-CN" dirty="0">
                <a:latin typeface="Bell MT" panose="02020503060305020303" pitchFamily="18" charset="0"/>
              </a:rPr>
              <a:t>	minimize the travel time</a:t>
            </a:r>
          </a:p>
          <a:p>
            <a:r>
              <a:rPr lang="en-US" altLang="zh-CN" dirty="0">
                <a:latin typeface="Bell MT" panose="02020503060305020303" pitchFamily="18" charset="0"/>
              </a:rPr>
              <a:t>	</a:t>
            </a:r>
            <a:endParaRPr lang="zh-CN" altLang="en-US" dirty="0">
              <a:latin typeface="Bell MT" panose="02020503060305020303" pitchFamily="18" charset="0"/>
            </a:endParaRPr>
          </a:p>
        </p:txBody>
      </p:sp>
    </p:spTree>
    <p:extLst>
      <p:ext uri="{BB962C8B-B14F-4D97-AF65-F5344CB8AC3E}">
        <p14:creationId xmlns:p14="http://schemas.microsoft.com/office/powerpoint/2010/main" val="372241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E50FE-D507-4243-BC7E-582F2436FA3E}"/>
              </a:ext>
            </a:extLst>
          </p:cNvPr>
          <p:cNvSpPr>
            <a:spLocks noGrp="1"/>
          </p:cNvSpPr>
          <p:nvPr>
            <p:ph type="title"/>
          </p:nvPr>
        </p:nvSpPr>
        <p:spPr/>
        <p:txBody>
          <a:bodyPr/>
          <a:lstStyle/>
          <a:p>
            <a:r>
              <a:rPr lang="en-US" altLang="zh-CN" b="1" dirty="0">
                <a:latin typeface="Bell MT" panose="02020503060305020303" pitchFamily="18" charset="0"/>
              </a:rPr>
              <a:t>Optimization Goals</a:t>
            </a:r>
          </a:p>
        </p:txBody>
      </p:sp>
      <p:sp>
        <p:nvSpPr>
          <p:cNvPr id="3" name="内容占位符 2">
            <a:extLst>
              <a:ext uri="{FF2B5EF4-FFF2-40B4-BE49-F238E27FC236}">
                <a16:creationId xmlns:a16="http://schemas.microsoft.com/office/drawing/2014/main" id="{E1AA9E58-9D78-4E61-A1AB-C5268A3698AA}"/>
              </a:ext>
            </a:extLst>
          </p:cNvPr>
          <p:cNvSpPr>
            <a:spLocks noGrp="1"/>
          </p:cNvSpPr>
          <p:nvPr>
            <p:ph idx="1"/>
          </p:nvPr>
        </p:nvSpPr>
        <p:spPr/>
        <p:txBody>
          <a:bodyPr>
            <a:normAutofit/>
          </a:bodyPr>
          <a:lstStyle/>
          <a:p>
            <a:pPr marL="0" indent="0">
              <a:buNone/>
            </a:pPr>
            <a:r>
              <a:rPr lang="en-US" altLang="zh-CN" sz="2000" dirty="0">
                <a:latin typeface="Bell MT" panose="02020503060305020303" pitchFamily="18" charset="0"/>
              </a:rPr>
              <a:t>(IJCAI 2011) A Mechanism for Dynamic Ride Sharing Based on Parallel Auctions.</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minimize total travel distance &amp; maximize the number of matched requests</a:t>
            </a:r>
          </a:p>
          <a:p>
            <a:pPr marL="0" indent="0">
              <a:buNone/>
            </a:pPr>
            <a:r>
              <a:rPr lang="en-US" altLang="zh-CN" sz="2000" dirty="0">
                <a:latin typeface="Bell MT" panose="02020503060305020303" pitchFamily="18" charset="0"/>
              </a:rPr>
              <a:t>(IJCAI 2013) Dynamic Taxi and Ridesharing: A Framework and Heuristics for the Optimization Problem.</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the number of matched requests</a:t>
            </a:r>
          </a:p>
          <a:p>
            <a:pPr marL="0" indent="0">
              <a:buNone/>
            </a:pPr>
            <a:r>
              <a:rPr lang="en-US" altLang="zh-CN" sz="2000" dirty="0">
                <a:latin typeface="Bell MT" panose="02020503060305020303" pitchFamily="18" charset="0"/>
              </a:rPr>
              <a:t>(ICDE 2013) T-share: A large-scale dynamic taxi ridesharing service.</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maximize the number of matched requests </a:t>
            </a:r>
          </a:p>
          <a:p>
            <a:pPr marL="0" indent="0">
              <a:buNone/>
            </a:pPr>
            <a:r>
              <a:rPr lang="en-US" altLang="zh-CN" sz="2000" dirty="0">
                <a:latin typeface="Bell MT" panose="02020503060305020303" pitchFamily="18" charset="0"/>
              </a:rPr>
              <a:t>(VLDB 2014) Large Scale Real-time Ridesharing with Service Guarantee on Road Networks.</a:t>
            </a:r>
          </a:p>
          <a:p>
            <a:pPr marL="0" indent="0">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minimize total travel time</a:t>
            </a:r>
          </a:p>
          <a:p>
            <a:pPr marL="0" indent="0">
              <a:buNone/>
            </a:pPr>
            <a:r>
              <a:rPr lang="en-US" altLang="zh-CN" sz="2000" dirty="0">
                <a:latin typeface="Bell MT" panose="02020503060305020303" pitchFamily="18" charset="0"/>
              </a:rPr>
              <a:t>(IJCAI 2016) An Online Mechanism for Ridesharing in Autonomous Mobility-on-Demand Systems.</a:t>
            </a:r>
          </a:p>
          <a:p>
            <a:pPr marL="0" indent="0">
              <a:spcAft>
                <a:spcPts val="600"/>
              </a:spcAft>
              <a:buNone/>
            </a:pPr>
            <a:r>
              <a:rPr lang="en-US" altLang="zh-CN" sz="2000" dirty="0">
                <a:latin typeface="Bell MT" panose="02020503060305020303" pitchFamily="18" charset="0"/>
              </a:rPr>
              <a:t>	</a:t>
            </a:r>
            <a:r>
              <a:rPr lang="en-US" altLang="zh-CN" sz="2000" dirty="0">
                <a:solidFill>
                  <a:schemeClr val="bg1">
                    <a:lumMod val="50000"/>
                  </a:schemeClr>
                </a:solidFill>
                <a:latin typeface="Bell MT" panose="02020503060305020303" pitchFamily="18" charset="0"/>
              </a:rPr>
              <a:t>minimize the cost per unit effective demand</a:t>
            </a:r>
          </a:p>
          <a:p>
            <a:pPr marL="0" indent="0">
              <a:buNone/>
            </a:pPr>
            <a:endParaRPr lang="en-US" altLang="zh-CN" sz="2000" dirty="0">
              <a:latin typeface="Bell MT" panose="02020503060305020303" pitchFamily="18" charset="0"/>
            </a:endParaRPr>
          </a:p>
          <a:p>
            <a:pPr marL="0" indent="0">
              <a:buNone/>
            </a:pPr>
            <a:endParaRPr lang="en-US" altLang="zh-CN" sz="2000" dirty="0">
              <a:latin typeface="Bell MT" panose="02020503060305020303" pitchFamily="18" charset="0"/>
            </a:endParaRPr>
          </a:p>
          <a:p>
            <a:pPr marL="0" indent="0">
              <a:buNone/>
            </a:pPr>
            <a:endParaRPr lang="en-US" altLang="zh-CN" sz="2000" dirty="0">
              <a:latin typeface="Bell MT" panose="02020503060305020303" pitchFamily="18" charset="0"/>
            </a:endParaRPr>
          </a:p>
          <a:p>
            <a:pPr marL="0" indent="0">
              <a:buNone/>
            </a:pPr>
            <a:endParaRPr lang="en-US" altLang="zh-CN" sz="2000" dirty="0">
              <a:latin typeface="Bell MT" panose="02020503060305020303" pitchFamily="18" charset="0"/>
            </a:endParaRPr>
          </a:p>
          <a:p>
            <a:pPr marL="0" indent="0">
              <a:buNone/>
            </a:pPr>
            <a:endParaRPr lang="en-US" altLang="zh-CN" sz="2000" dirty="0">
              <a:latin typeface="Bell MT" panose="02020503060305020303" pitchFamily="18" charset="0"/>
            </a:endParaRPr>
          </a:p>
        </p:txBody>
      </p:sp>
      <p:sp>
        <p:nvSpPr>
          <p:cNvPr id="4" name="灯片编号占位符 3">
            <a:extLst>
              <a:ext uri="{FF2B5EF4-FFF2-40B4-BE49-F238E27FC236}">
                <a16:creationId xmlns:a16="http://schemas.microsoft.com/office/drawing/2014/main" id="{2C785B86-0394-4755-A676-2F80C0C9935B}"/>
              </a:ext>
            </a:extLst>
          </p:cNvPr>
          <p:cNvSpPr>
            <a:spLocks noGrp="1"/>
          </p:cNvSpPr>
          <p:nvPr>
            <p:ph type="sldNum" sz="quarter" idx="12"/>
          </p:nvPr>
        </p:nvSpPr>
        <p:spPr/>
        <p:txBody>
          <a:bodyPr/>
          <a:lstStyle/>
          <a:p>
            <a:fld id="{237BE6CD-4C3E-4D8E-A7C4-CF35603A5CEB}" type="slidenum">
              <a:rPr lang="zh-CN" altLang="en-US" smtClean="0"/>
              <a:t>9</a:t>
            </a:fld>
            <a:endParaRPr lang="zh-CN" altLang="en-US" dirty="0"/>
          </a:p>
        </p:txBody>
      </p:sp>
      <p:sp>
        <p:nvSpPr>
          <p:cNvPr id="12" name="文本框 11">
            <a:extLst>
              <a:ext uri="{FF2B5EF4-FFF2-40B4-BE49-F238E27FC236}">
                <a16:creationId xmlns:a16="http://schemas.microsoft.com/office/drawing/2014/main" id="{BDC3BDCA-68D4-4403-82E5-6A5C4AB38256}"/>
              </a:ext>
            </a:extLst>
          </p:cNvPr>
          <p:cNvSpPr txBox="1"/>
          <p:nvPr/>
        </p:nvSpPr>
        <p:spPr>
          <a:xfrm>
            <a:off x="5638800" y="2974109"/>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9284342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4478</TotalTime>
  <Words>1939</Words>
  <Application>Microsoft Office PowerPoint</Application>
  <PresentationFormat>宽屏</PresentationFormat>
  <Paragraphs>288</Paragraphs>
  <Slides>26</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Arial</vt:lpstr>
      <vt:lpstr>Bell MT</vt:lpstr>
      <vt:lpstr>Cambria Math</vt:lpstr>
      <vt:lpstr>Wingdings</vt:lpstr>
      <vt:lpstr>Office 主题​​</vt:lpstr>
      <vt:lpstr>Ridesharing</vt:lpstr>
      <vt:lpstr>Outline</vt:lpstr>
      <vt:lpstr>Ridesharing Problem</vt:lpstr>
      <vt:lpstr>Ridesharing Problem</vt:lpstr>
      <vt:lpstr>Ridesharing Problem</vt:lpstr>
      <vt:lpstr>Ridesharing Problem</vt:lpstr>
      <vt:lpstr>Ridesharing Problem</vt:lpstr>
      <vt:lpstr>Optimization Goals</vt:lpstr>
      <vt:lpstr>Optimization Goals</vt:lpstr>
      <vt:lpstr>Optimization Goals</vt:lpstr>
      <vt:lpstr>Optimization Goals</vt:lpstr>
      <vt:lpstr>Optimization Goals</vt:lpstr>
      <vt:lpstr>Optimization Goals</vt:lpstr>
      <vt:lpstr>Optimization Goals</vt:lpstr>
      <vt:lpstr>Hardness</vt:lpstr>
      <vt:lpstr>Hardness</vt:lpstr>
      <vt:lpstr>Indexing</vt:lpstr>
      <vt:lpstr>Indexing</vt:lpstr>
      <vt:lpstr>PowerPoint 演示文稿</vt:lpstr>
      <vt:lpstr>PowerPoint 演示文稿</vt:lpstr>
      <vt:lpstr>Indexing</vt:lpstr>
      <vt:lpstr>PowerPoint 演示文稿</vt:lpstr>
      <vt:lpstr>Prediction</vt:lpstr>
      <vt:lpstr>GORM</vt:lpstr>
      <vt:lpstr>DeepSD</vt:lpstr>
      <vt:lpstr>Dispatching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Ridesharing: indexing, prediction and dispatching</dc:title>
  <dc:creator>Pluto</dc:creator>
  <cp:lastModifiedBy>Pluto</cp:lastModifiedBy>
  <cp:revision>128</cp:revision>
  <dcterms:created xsi:type="dcterms:W3CDTF">2020-03-08T05:23:08Z</dcterms:created>
  <dcterms:modified xsi:type="dcterms:W3CDTF">2020-04-14T10:47:52Z</dcterms:modified>
</cp:coreProperties>
</file>