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Bree Serif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A74287-5C0E-4FB5-B26A-6DDC4C3A83F2}">
  <a:tblStyle styleId="{D2A74287-5C0E-4FB5-B26A-6DDC4C3A83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reeSerif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f0285c8e_1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f0285c8e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af0285c8e_1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af0285c8e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c62b95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c62b95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62b95c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62b95c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7b38d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7b38d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62b95c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62b95c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af0285c8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af0285c8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f0285c8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af0285c8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c81a4e9c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c81a4e9c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f0285c8e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f0285c8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f0285c8e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f0285c8e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f0285c8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f0285c8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f0285c8e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af0285c8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f0285c8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f0285c8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10" Type="http://schemas.openxmlformats.org/officeDocument/2006/relationships/image" Target="../media/image29.png"/><Relationship Id="rId9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ytorch/pytorch/issues/3644" TargetMode="External"/><Relationship Id="rId4" Type="http://schemas.openxmlformats.org/officeDocument/2006/relationships/hyperlink" Target="https://github.com/pytorch/pytorch/issues/5159" TargetMode="External"/><Relationship Id="rId5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Tong-ZHAO/Pixel2Mesh-Pytorch" TargetMode="External"/><Relationship Id="rId4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0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04150" y="1203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Pixel to Mesh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3802" y="3127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 ZHAO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CLIVIO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3802" y="2174713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of RecVis18 - M2 MVA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992200" y="481200"/>
            <a:ext cx="3153300" cy="46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325" y="154825"/>
            <a:ext cx="1153725" cy="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400" y="60175"/>
            <a:ext cx="1153725" cy="10646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0" y="0"/>
            <a:ext cx="5992200" cy="5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324" y="1311550"/>
            <a:ext cx="1153725" cy="104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6750" y="1212249"/>
            <a:ext cx="1153725" cy="11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0325" y="2523269"/>
            <a:ext cx="1203975" cy="11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2263" y="2531106"/>
            <a:ext cx="1203997" cy="11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0145" y="4074475"/>
            <a:ext cx="711085" cy="76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7400" y="3842375"/>
            <a:ext cx="1256575" cy="12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75450" y="3765798"/>
            <a:ext cx="1153725" cy="12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729500" y="525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graphicFrame>
        <p:nvGraphicFramePr>
          <p:cNvPr id="243" name="Google Shape;243;p23"/>
          <p:cNvGraphicFramePr/>
          <p:nvPr/>
        </p:nvGraphicFramePr>
        <p:xfrm>
          <a:off x="1165800" y="13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{D2A74287-5C0E-4FB5-B26A-6DDC4C3A83F2}</a:tableStyleId>
              </a:tblPr>
              <a:tblGrid>
                <a:gridCol w="1656600"/>
                <a:gridCol w="1962900"/>
                <a:gridCol w="1809750"/>
                <a:gridCol w="1809750"/>
              </a:tblGrid>
              <a:tr h="59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Input 2D Image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Output 3D Point Cloud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Output 2D Image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3D GroundTruth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5" y="2428414"/>
            <a:ext cx="1589750" cy="14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875" y="2330125"/>
            <a:ext cx="1874700" cy="17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5">
            <a:alphaModFix/>
          </a:blip>
          <a:srcRect b="0" l="7356" r="13710" t="-5396"/>
          <a:stretch/>
        </p:blipFill>
        <p:spPr>
          <a:xfrm>
            <a:off x="6720625" y="2330125"/>
            <a:ext cx="1613475" cy="179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23"/>
          <p:cNvGrpSpPr/>
          <p:nvPr/>
        </p:nvGrpSpPr>
        <p:grpSpPr>
          <a:xfrm>
            <a:off x="4888304" y="2394086"/>
            <a:ext cx="1589749" cy="1548764"/>
            <a:chOff x="5126175" y="823975"/>
            <a:chExt cx="1767173" cy="1833725"/>
          </a:xfrm>
        </p:grpSpPr>
        <p:pic>
          <p:nvPicPr>
            <p:cNvPr id="248" name="Google Shape;2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54625" y="867075"/>
              <a:ext cx="1738723" cy="179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3"/>
            <p:cNvSpPr/>
            <p:nvPr/>
          </p:nvSpPr>
          <p:spPr>
            <a:xfrm>
              <a:off x="5126175" y="823975"/>
              <a:ext cx="408300" cy="46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729500" y="525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graphicFrame>
        <p:nvGraphicFramePr>
          <p:cNvPr id="255" name="Google Shape;255;p24"/>
          <p:cNvGraphicFramePr/>
          <p:nvPr/>
        </p:nvGraphicFramePr>
        <p:xfrm>
          <a:off x="1165800" y="13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{D2A74287-5C0E-4FB5-B26A-6DDC4C3A83F2}</a:tableStyleId>
              </a:tblPr>
              <a:tblGrid>
                <a:gridCol w="1656600"/>
                <a:gridCol w="1962900"/>
                <a:gridCol w="1809750"/>
                <a:gridCol w="1809750"/>
              </a:tblGrid>
              <a:tr h="59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Input 2D Image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Output 3D Point Cloud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Output 2D Image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3D GroundTruth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10071" r="1970" t="0"/>
          <a:stretch/>
        </p:blipFill>
        <p:spPr>
          <a:xfrm>
            <a:off x="6650175" y="2519649"/>
            <a:ext cx="1709875" cy="173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75" y="2560075"/>
            <a:ext cx="1506291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787" y="2384450"/>
            <a:ext cx="1831731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124" y="2435975"/>
            <a:ext cx="1709875" cy="17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/>
          <p:nvPr/>
        </p:nvSpPr>
        <p:spPr>
          <a:xfrm>
            <a:off x="4834125" y="2384450"/>
            <a:ext cx="284400" cy="40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1 - Influence of 3D GCN on 2D CNN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786550" y="1500625"/>
            <a:ext cx="7688400" cy="9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auto-encoder can reconstruct a high-quality image in a few </a:t>
            </a:r>
            <a:r>
              <a:rPr lang="en"/>
              <a:t>(~2000)</a:t>
            </a:r>
            <a:r>
              <a:rPr lang="en"/>
              <a:t> iterations. But the 3D GCN leads the network to focus on the general shape instead of details.</a:t>
            </a: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875" y="2458450"/>
            <a:ext cx="1117125" cy="10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75" y="3425613"/>
            <a:ext cx="1268975" cy="1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750" y="2505875"/>
            <a:ext cx="1117125" cy="10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347" y="3536100"/>
            <a:ext cx="1117125" cy="11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3350" y="2562550"/>
            <a:ext cx="1247201" cy="11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3351" y="3425625"/>
            <a:ext cx="1291838" cy="1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14925" y="2505875"/>
            <a:ext cx="1086163" cy="10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7902" y="3519138"/>
            <a:ext cx="1196825" cy="11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1958500" y="4653225"/>
            <a:ext cx="1291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Image Loss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861825" y="4653225"/>
            <a:ext cx="1578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Without Image Loss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2 - Where is the weird result from? 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727800" y="1241475"/>
            <a:ext cx="77514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√  </a:t>
            </a:r>
            <a:r>
              <a:rPr b="1" lang="en"/>
              <a:t>The network structure</a:t>
            </a:r>
            <a:r>
              <a:rPr lang="en"/>
              <a:t>: the output shape in each layer is consistent.  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696300" y="3382150"/>
            <a:ext cx="775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√  </a:t>
            </a:r>
            <a:r>
              <a:rPr b="1" lang="en"/>
              <a:t>Chamfer loss</a:t>
            </a:r>
            <a:r>
              <a:rPr lang="en"/>
              <a:t>: the network learned through the training process the camera intrinsic matrix</a:t>
            </a:r>
            <a:endParaRPr/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1980" l="0" r="0" t="0"/>
          <a:stretch/>
        </p:blipFill>
        <p:spPr>
          <a:xfrm>
            <a:off x="2019450" y="1950175"/>
            <a:ext cx="4621701" cy="14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700" y="3715588"/>
            <a:ext cx="1253700" cy="12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725" y="3743125"/>
            <a:ext cx="1367043" cy="12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076" y="3700474"/>
            <a:ext cx="1367050" cy="130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2075" y="3768072"/>
            <a:ext cx="1253700" cy="1171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6"/>
          <p:cNvCxnSpPr>
            <a:stCxn id="288" idx="3"/>
            <a:endCxn id="285" idx="1"/>
          </p:cNvCxnSpPr>
          <p:nvPr/>
        </p:nvCxnSpPr>
        <p:spPr>
          <a:xfrm>
            <a:off x="4075775" y="4353742"/>
            <a:ext cx="11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6"/>
          <p:cNvSpPr/>
          <p:nvPr/>
        </p:nvSpPr>
        <p:spPr>
          <a:xfrm>
            <a:off x="1226575" y="4194775"/>
            <a:ext cx="1695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727800" y="1544275"/>
            <a:ext cx="5792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√  </a:t>
            </a:r>
            <a:r>
              <a:rPr b="1" lang="en"/>
              <a:t>Image loss</a:t>
            </a:r>
            <a:r>
              <a:rPr lang="en"/>
              <a:t>: the reconstructed image is satisfactory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2 - Where is the weird result from? 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776175" y="1417825"/>
            <a:ext cx="7751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×  </a:t>
            </a:r>
            <a:r>
              <a:rPr b="1" lang="en"/>
              <a:t>Laplacian loss</a:t>
            </a:r>
            <a:r>
              <a:rPr lang="en"/>
              <a:t> &amp; </a:t>
            </a:r>
            <a:r>
              <a:rPr b="1" lang="en"/>
              <a:t>Edge length loss</a:t>
            </a:r>
            <a:r>
              <a:rPr lang="en"/>
              <a:t>: function ‘index_select’ is used in both functions. Its gradient goes wrong when there are repeated indices.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https://github.com/pytorch/pytorch/issues/3644</a:t>
            </a:r>
            <a:r>
              <a:rPr lang="en"/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https://github.com/pytorch/pytorch/issues/5159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748" y="2476800"/>
            <a:ext cx="7137150" cy="184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7"/>
          <p:cNvSpPr txBox="1"/>
          <p:nvPr/>
        </p:nvSpPr>
        <p:spPr>
          <a:xfrm>
            <a:off x="776175" y="4362938"/>
            <a:ext cx="7488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×  Batch size is 1</a:t>
            </a:r>
            <a:r>
              <a:rPr lang="en"/>
              <a:t>: the graph projection layer only works when batch size is 1, which makes the network easily get stuck in a local minimum.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2 - Where is the weird result from? 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776175" y="1417825"/>
            <a:ext cx="77514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×  </a:t>
            </a:r>
            <a:r>
              <a:rPr b="1" lang="en"/>
              <a:t>Overuse of 2D image features: </a:t>
            </a:r>
            <a:r>
              <a:rPr lang="en"/>
              <a:t>all 3 graph projection layers use the same image features.</a:t>
            </a:r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" y="1931600"/>
            <a:ext cx="8486900" cy="25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729450" y="53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1335000" y="2900425"/>
            <a:ext cx="6424200" cy="41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Code available at: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https://github.com/Tong-ZHAO/Pixel2Mesh-Pytorch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648125" y="1426400"/>
            <a:ext cx="76887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Pixel2Mesh is a complicated network based on 2D CNN and 3D GCN.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Additional image reconstruction task accelerates the convergence of the model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Further tests need to be done to reproduce its performance  on TensorFlow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 rotWithShape="1">
          <a:blip r:embed="rId4">
            <a:alphaModFix/>
          </a:blip>
          <a:srcRect b="25381" l="20163" r="27665" t="24636"/>
          <a:stretch/>
        </p:blipFill>
        <p:spPr>
          <a:xfrm>
            <a:off x="3235575" y="3607700"/>
            <a:ext cx="2513798" cy="1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729450" y="55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727650" y="140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Wang, N., Zhang, Y., Li, Z., Fu, Y., Liu, W. and Jiang, Y.G., 2018. Pixel2Mesh: Generating 3D Mesh Models from Single RGB Images.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arXiv:1804.01654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Groueix, T., Fisher, M., Kim, V.G., Russell, B.C. and Aubry, M., 2018. AtlasNet: A Papier-M\^ ach\'e Approach to Learning 3D Surface Generation.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arXiv:1802.05384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Kipf, T.N. and Welling, M., 2016. Semi-supervised classification with graph convolutional networks.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arXiv:1609.02907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around the house!</a:t>
            </a:r>
            <a:endParaRPr/>
          </a:p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5167450" y="11742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Project Goal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Pixel2Mesh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Experiment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ree Serif"/>
              <a:buChar char="●"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Conclusion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2040750" y="947450"/>
            <a:ext cx="1572300" cy="6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2D Encoder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 rotWithShape="1">
          <a:blip r:embed="rId3">
            <a:alphaModFix/>
          </a:blip>
          <a:srcRect b="16679" l="2551" r="85916" t="51790"/>
          <a:stretch/>
        </p:blipFill>
        <p:spPr>
          <a:xfrm>
            <a:off x="697525" y="2258338"/>
            <a:ext cx="765201" cy="6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/>
          <p:nvPr/>
        </p:nvSpPr>
        <p:spPr>
          <a:xfrm>
            <a:off x="2040750" y="2228100"/>
            <a:ext cx="3311100" cy="6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3D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GCN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3779525" y="947450"/>
            <a:ext cx="1572300" cy="6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2D Decoder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 rotWithShape="1">
          <a:blip r:embed="rId4">
            <a:alphaModFix/>
          </a:blip>
          <a:srcRect b="31279" l="4561" r="85918" t="53442"/>
          <a:stretch/>
        </p:blipFill>
        <p:spPr>
          <a:xfrm>
            <a:off x="547075" y="831463"/>
            <a:ext cx="991848" cy="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 rotWithShape="1">
          <a:blip r:embed="rId4">
            <a:alphaModFix/>
          </a:blip>
          <a:srcRect b="65706" l="84408" r="7240" t="20089"/>
          <a:stretch/>
        </p:blipFill>
        <p:spPr>
          <a:xfrm>
            <a:off x="6036375" y="875775"/>
            <a:ext cx="843350" cy="8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2"/>
          <p:cNvPicPr preferRelativeResize="0"/>
          <p:nvPr/>
        </p:nvPicPr>
        <p:blipFill rotWithShape="1">
          <a:blip r:embed="rId4">
            <a:alphaModFix/>
          </a:blip>
          <a:srcRect b="58606" l="7304" r="82891" t="22887"/>
          <a:stretch/>
        </p:blipFill>
        <p:spPr>
          <a:xfrm>
            <a:off x="5943277" y="2045186"/>
            <a:ext cx="991848" cy="105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 rotWithShape="1">
          <a:blip r:embed="rId4">
            <a:alphaModFix/>
          </a:blip>
          <a:srcRect b="31279" l="4561" r="85918" t="53442"/>
          <a:stretch/>
        </p:blipFill>
        <p:spPr>
          <a:xfrm>
            <a:off x="7640475" y="837463"/>
            <a:ext cx="991848" cy="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 rotWithShape="1">
          <a:blip r:embed="rId4">
            <a:alphaModFix/>
          </a:blip>
          <a:srcRect b="60007" l="68204" r="22899" t="23318"/>
          <a:stretch/>
        </p:blipFill>
        <p:spPr>
          <a:xfrm>
            <a:off x="7677025" y="2074275"/>
            <a:ext cx="943627" cy="9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2"/>
          <p:cNvCxnSpPr>
            <a:stCxn id="334" idx="3"/>
            <a:endCxn id="330" idx="1"/>
          </p:cNvCxnSpPr>
          <p:nvPr/>
        </p:nvCxnSpPr>
        <p:spPr>
          <a:xfrm>
            <a:off x="1538923" y="1279175"/>
            <a:ext cx="501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2"/>
          <p:cNvCxnSpPr>
            <a:stCxn id="330" idx="3"/>
            <a:endCxn id="333" idx="1"/>
          </p:cNvCxnSpPr>
          <p:nvPr/>
        </p:nvCxnSpPr>
        <p:spPr>
          <a:xfrm>
            <a:off x="3613050" y="1291100"/>
            <a:ext cx="1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2"/>
          <p:cNvCxnSpPr>
            <a:stCxn id="333" idx="3"/>
            <a:endCxn id="335" idx="1"/>
          </p:cNvCxnSpPr>
          <p:nvPr/>
        </p:nvCxnSpPr>
        <p:spPr>
          <a:xfrm flipH="1" rot="10800000">
            <a:off x="5351825" y="1279100"/>
            <a:ext cx="684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2"/>
          <p:cNvCxnSpPr>
            <a:stCxn id="335" idx="3"/>
            <a:endCxn id="337" idx="1"/>
          </p:cNvCxnSpPr>
          <p:nvPr/>
        </p:nvCxnSpPr>
        <p:spPr>
          <a:xfrm>
            <a:off x="6879725" y="1279182"/>
            <a:ext cx="760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  <p:cxnSp>
        <p:nvCxnSpPr>
          <p:cNvPr id="343" name="Google Shape;343;p32"/>
          <p:cNvCxnSpPr>
            <a:stCxn id="330" idx="2"/>
          </p:cNvCxnSpPr>
          <p:nvPr/>
        </p:nvCxnSpPr>
        <p:spPr>
          <a:xfrm flipH="1">
            <a:off x="2821500" y="1634750"/>
            <a:ext cx="54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2"/>
          <p:cNvCxnSpPr>
            <a:stCxn id="331" idx="3"/>
            <a:endCxn id="332" idx="1"/>
          </p:cNvCxnSpPr>
          <p:nvPr/>
        </p:nvCxnSpPr>
        <p:spPr>
          <a:xfrm>
            <a:off x="1462726" y="2571750"/>
            <a:ext cx="5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2"/>
          <p:cNvCxnSpPr>
            <a:stCxn id="332" idx="3"/>
            <a:endCxn id="336" idx="1"/>
          </p:cNvCxnSpPr>
          <p:nvPr/>
        </p:nvCxnSpPr>
        <p:spPr>
          <a:xfrm>
            <a:off x="5351850" y="2571750"/>
            <a:ext cx="5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2"/>
          <p:cNvCxnSpPr>
            <a:stCxn id="336" idx="3"/>
            <a:endCxn id="338" idx="1"/>
          </p:cNvCxnSpPr>
          <p:nvPr/>
        </p:nvCxnSpPr>
        <p:spPr>
          <a:xfrm>
            <a:off x="6935125" y="2571748"/>
            <a:ext cx="7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  <p:sp>
        <p:nvSpPr>
          <p:cNvPr id="347" name="Google Shape;347;p32"/>
          <p:cNvSpPr txBox="1"/>
          <p:nvPr/>
        </p:nvSpPr>
        <p:spPr>
          <a:xfrm>
            <a:off x="2839125" y="17534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Feature Maps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61675" y="552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roject Goals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39400" y="1375525"/>
            <a:ext cx="69627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Topic</a:t>
            </a:r>
            <a:r>
              <a:rPr lang="en" sz="1200">
                <a:solidFill>
                  <a:srgbClr val="000000"/>
                </a:solidFill>
              </a:rPr>
              <a:t> : from a single RGB view of a 3D object, reconstruct its 3D representation.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Preferred 3D representation</a:t>
            </a:r>
            <a:r>
              <a:rPr lang="en" sz="1200">
                <a:solidFill>
                  <a:srgbClr val="000000"/>
                </a:solidFill>
              </a:rPr>
              <a:t> : meshes</a:t>
            </a:r>
            <a:r>
              <a:rPr b="1"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—— easier to deform, model shape details.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model we used: </a:t>
            </a:r>
            <a:r>
              <a:rPr b="1" lang="en" sz="1200">
                <a:solidFill>
                  <a:srgbClr val="000000"/>
                </a:solidFill>
              </a:rPr>
              <a:t>Pixel2Mesh</a:t>
            </a:r>
            <a:r>
              <a:rPr lang="en" sz="1200">
                <a:solidFill>
                  <a:srgbClr val="000000"/>
                </a:solidFill>
              </a:rPr>
              <a:t> introduced in </a:t>
            </a:r>
            <a:r>
              <a:rPr i="1" lang="en" sz="1200">
                <a:solidFill>
                  <a:srgbClr val="666666"/>
                </a:solidFill>
              </a:rPr>
              <a:t>Pixel2Mesh: Generating 3D Mesh Models from Single RGB Images</a:t>
            </a:r>
            <a:r>
              <a:rPr lang="en" sz="1200">
                <a:solidFill>
                  <a:srgbClr val="666666"/>
                </a:solidFill>
              </a:rPr>
              <a:t>, Wang et al, EECV, 2018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Our goals</a:t>
            </a:r>
            <a:r>
              <a:rPr lang="en" sz="1200">
                <a:solidFill>
                  <a:srgbClr val="000000"/>
                </a:solidFill>
              </a:rPr>
              <a:t>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Entirely reimplement the model in PyTorch       √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Reproduce its results on 1 class                                  ×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Test different regularization methods and play with different parameters       √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Improve net structure        √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450" y="698325"/>
            <a:ext cx="878375" cy="7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650" y="662288"/>
            <a:ext cx="878375" cy="81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449" y="1565399"/>
            <a:ext cx="1649750" cy="16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Pixel2Mesh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7650" y="63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representation and main modules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61900" y="1307575"/>
            <a:ext cx="76887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Mesh =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raph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 vertices, edges, and features for each vertex.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Main ideas 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Progressively deform an original mesh (eg ellipsoid)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Introduce more and more points in the mesh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Modules: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raph Convolutional Networks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(GCN)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Perceptual feature pooling Layer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Mesh Deformation Block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 14 GCNs with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shortcut connections (G-ResNet)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Graph Unpooling Layer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 create vertices and edges.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175" y="1898275"/>
            <a:ext cx="3009513" cy="7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400" y="2700450"/>
            <a:ext cx="2237025" cy="11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775" y="2753350"/>
            <a:ext cx="3145226" cy="1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350" y="3765325"/>
            <a:ext cx="1427075" cy="137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4975" y="635250"/>
            <a:ext cx="1111375" cy="1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616675" y="989400"/>
            <a:ext cx="1084200" cy="4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258250" y="0"/>
            <a:ext cx="1865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 VGG-16 Network </a:t>
            </a:r>
            <a:endParaRPr b="1"/>
          </a:p>
        </p:txBody>
      </p:sp>
      <p:sp>
        <p:nvSpPr>
          <p:cNvPr id="143" name="Google Shape;143;p19"/>
          <p:cNvSpPr txBox="1"/>
          <p:nvPr/>
        </p:nvSpPr>
        <p:spPr>
          <a:xfrm>
            <a:off x="6147550" y="0"/>
            <a:ext cx="1865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3D Graph-ResNet</a:t>
            </a:r>
            <a:endParaRPr b="1"/>
          </a:p>
        </p:txBody>
      </p:sp>
      <p:sp>
        <p:nvSpPr>
          <p:cNvPr id="144" name="Google Shape;144;p19"/>
          <p:cNvSpPr/>
          <p:nvPr/>
        </p:nvSpPr>
        <p:spPr>
          <a:xfrm>
            <a:off x="998400" y="37337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(3 x 3) : 224 -&gt; 224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998400" y="844250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(3 x 3) : 224 -&gt; 112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998400" y="121022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Conv2 (3 x 3) : 112 -&gt; 112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998400" y="167432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(3 x 3) : 112 -&gt; 56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998400" y="2040300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Conv2 (3 x 3) : 56 -&gt; 56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98400" y="2504400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(3 x 3) : 56 -&gt; 28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998400" y="287037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Conv2 (3 x 3) : 28 -&gt; 28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998400" y="3307350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(5 x 5) : 28 -&gt; 14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998400" y="367332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Conv2 (3 x 3) : 14 -&gt; 14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998400" y="4186500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Conv2 (5 x 5) : 14 -&gt; 7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998400" y="4552475"/>
            <a:ext cx="2661000" cy="25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 * Conv2 (3 x 3) : 7 -&gt; 7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flipH="1" rot="10800000">
            <a:off x="350100" y="720413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 flipH="1" rot="10800000">
            <a:off x="350100" y="1553863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 flipH="1" rot="10800000">
            <a:off x="322850" y="2383938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 flipH="1" rot="10800000">
            <a:off x="322850" y="3200450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 flipH="1" rot="10800000">
            <a:off x="261700" y="4041500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/>
          <p:nvPr/>
        </p:nvSpPr>
        <p:spPr>
          <a:xfrm>
            <a:off x="5643725" y="373375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Projection : 3 -&gt; 963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643725" y="1152600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13 *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Res Conv : 192 -&gt;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643725" y="844238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Conv : 963 -&gt;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643725" y="1935938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Unpooling : Add vertices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643725" y="1608888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Projection : 3 -&gt; 963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643725" y="2719300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13 * Graph Res Conv : 192 -&gt;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643725" y="2410938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Conv : 1155 -&gt;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9"/>
          <p:cNvCxnSpPr>
            <a:stCxn id="161" idx="3"/>
            <a:endCxn id="164" idx="3"/>
          </p:cNvCxnSpPr>
          <p:nvPr/>
        </p:nvCxnSpPr>
        <p:spPr>
          <a:xfrm>
            <a:off x="8304725" y="1277700"/>
            <a:ext cx="600" cy="456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8586050" y="1339675"/>
            <a:ext cx="487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</a:t>
            </a:r>
            <a:endParaRPr sz="1200"/>
          </a:p>
        </p:txBody>
      </p:sp>
      <p:sp>
        <p:nvSpPr>
          <p:cNvPr id="169" name="Google Shape;169;p19"/>
          <p:cNvSpPr/>
          <p:nvPr/>
        </p:nvSpPr>
        <p:spPr>
          <a:xfrm>
            <a:off x="5643725" y="3521450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Unpooling : Add vertices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5643725" y="3213000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Projection : 3 -&gt; 963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9"/>
          <p:cNvCxnSpPr>
            <a:stCxn id="165" idx="3"/>
            <a:endCxn id="170" idx="3"/>
          </p:cNvCxnSpPr>
          <p:nvPr/>
        </p:nvCxnSpPr>
        <p:spPr>
          <a:xfrm>
            <a:off x="8304725" y="2844400"/>
            <a:ext cx="600" cy="493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9"/>
          <p:cNvSpPr txBox="1"/>
          <p:nvPr/>
        </p:nvSpPr>
        <p:spPr>
          <a:xfrm>
            <a:off x="8586050" y="2899050"/>
            <a:ext cx="487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</a:t>
            </a:r>
            <a:endParaRPr sz="1200"/>
          </a:p>
        </p:txBody>
      </p:sp>
      <p:sp>
        <p:nvSpPr>
          <p:cNvPr id="173" name="Google Shape;173;p19"/>
          <p:cNvSpPr/>
          <p:nvPr/>
        </p:nvSpPr>
        <p:spPr>
          <a:xfrm>
            <a:off x="5643725" y="4286000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13 * Graph Res Conv : 192 -&gt;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643725" y="3977638"/>
            <a:ext cx="2661000" cy="25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Conv : 1155 -&gt; 192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643725" y="4726463"/>
            <a:ext cx="2661000" cy="250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Graph Conv : 192 -&gt; 3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 flipH="1" rot="10800000">
            <a:off x="4995425" y="720400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flipH="1" rot="10800000">
            <a:off x="5101600" y="2285038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flipH="1" rot="10800000">
            <a:off x="5056275" y="3871938"/>
            <a:ext cx="39576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48" idx="3"/>
          </p:cNvCxnSpPr>
          <p:nvPr/>
        </p:nvCxnSpPr>
        <p:spPr>
          <a:xfrm flipH="1" rot="10800000">
            <a:off x="3659400" y="2154900"/>
            <a:ext cx="759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50" idx="3"/>
          </p:cNvCxnSpPr>
          <p:nvPr/>
        </p:nvCxnSpPr>
        <p:spPr>
          <a:xfrm flipH="1" rot="10800000">
            <a:off x="3659400" y="2988575"/>
            <a:ext cx="765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>
            <a:stCxn id="152" idx="3"/>
          </p:cNvCxnSpPr>
          <p:nvPr/>
        </p:nvCxnSpPr>
        <p:spPr>
          <a:xfrm flipH="1" rot="10800000">
            <a:off x="3659400" y="3794825"/>
            <a:ext cx="765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54" idx="3"/>
          </p:cNvCxnSpPr>
          <p:nvPr/>
        </p:nvCxnSpPr>
        <p:spPr>
          <a:xfrm>
            <a:off x="3659400" y="4677575"/>
            <a:ext cx="772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4411625" y="2161750"/>
            <a:ext cx="20400" cy="25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endCxn id="160" idx="1"/>
          </p:cNvCxnSpPr>
          <p:nvPr/>
        </p:nvCxnSpPr>
        <p:spPr>
          <a:xfrm flipH="1" rot="10800000">
            <a:off x="4425125" y="498475"/>
            <a:ext cx="1218600" cy="28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endCxn id="164" idx="1"/>
          </p:cNvCxnSpPr>
          <p:nvPr/>
        </p:nvCxnSpPr>
        <p:spPr>
          <a:xfrm flipH="1" rot="10800000">
            <a:off x="4432025" y="1733988"/>
            <a:ext cx="1211700" cy="16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>
            <a:endCxn id="170" idx="1"/>
          </p:cNvCxnSpPr>
          <p:nvPr/>
        </p:nvCxnSpPr>
        <p:spPr>
          <a:xfrm flipH="1" rot="10800000">
            <a:off x="4418525" y="3338100"/>
            <a:ext cx="1225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688775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Design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727650" y="1357225"/>
            <a:ext cx="7688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Chamfer Loss</a:t>
            </a:r>
            <a:r>
              <a:rPr lang="en">
                <a:solidFill>
                  <a:srgbClr val="000000"/>
                </a:solidFill>
              </a:rPr>
              <a:t>: Measure the </a:t>
            </a:r>
            <a:r>
              <a:rPr b="1" lang="en">
                <a:solidFill>
                  <a:srgbClr val="000000"/>
                </a:solidFill>
              </a:rPr>
              <a:t>discrepancy</a:t>
            </a:r>
            <a:r>
              <a:rPr lang="en">
                <a:solidFill>
                  <a:srgbClr val="000000"/>
                </a:solidFill>
              </a:rPr>
              <a:t> between two point clouds. It does not guarantee any connectivity of the graph.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215925" y="4540350"/>
            <a:ext cx="5109600" cy="41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loss has direct relation with 2D VGG net!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75" y="2860337"/>
            <a:ext cx="1398149" cy="13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75" y="2917100"/>
            <a:ext cx="1891618" cy="12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623025" y="3622175"/>
            <a:ext cx="340500" cy="2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250" y="2779650"/>
            <a:ext cx="2240651" cy="1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740150" y="2051550"/>
            <a:ext cx="7325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Tutte Laplacian Loss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Prevent the vertices from moving too freely after a deformation block.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740150" y="2480988"/>
            <a:ext cx="6447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Edge Length Loss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Penalize long edges in the mesh by minimizing its L2 norm.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727800" y="573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AutoEncoder-based 2D Net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727800" y="1419750"/>
            <a:ext cx="37743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Motivation</a:t>
            </a:r>
            <a:r>
              <a:rPr lang="en">
                <a:solidFill>
                  <a:srgbClr val="000000"/>
                </a:solidFill>
              </a:rPr>
              <a:t>: A warm start for 2D image feature, provide strong features to the 3D GNN.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4632075" y="1389300"/>
            <a:ext cx="3774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Loss</a:t>
            </a:r>
            <a:r>
              <a:rPr lang="en">
                <a:solidFill>
                  <a:srgbClr val="000000"/>
                </a:solidFill>
              </a:rPr>
              <a:t> 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+"/>
            </a:pPr>
            <a:r>
              <a:rPr lang="en">
                <a:solidFill>
                  <a:srgbClr val="000000"/>
                </a:solidFill>
              </a:rPr>
              <a:t>Binary cross entropy - approach the distribution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+"/>
            </a:pPr>
            <a:r>
              <a:rPr lang="en">
                <a:solidFill>
                  <a:srgbClr val="000000"/>
                </a:solidFill>
              </a:rPr>
              <a:t>L1 loss - avoid blurry reconstructed image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1025475" y="2883525"/>
            <a:ext cx="2859000" cy="1885800"/>
            <a:chOff x="1025475" y="2883525"/>
            <a:chExt cx="2859000" cy="1885800"/>
          </a:xfrm>
        </p:grpSpPr>
        <p:sp>
          <p:nvSpPr>
            <p:cNvPr id="208" name="Google Shape;208;p21"/>
            <p:cNvSpPr/>
            <p:nvPr/>
          </p:nvSpPr>
          <p:spPr>
            <a:xfrm>
              <a:off x="1025475" y="28835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77875" y="28835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330275" y="31883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482675" y="31883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635075" y="34931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787475" y="34931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39875" y="37979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092275" y="37979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244675" y="41027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397075" y="41027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549475" y="3797925"/>
              <a:ext cx="65100" cy="66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962813" y="3493125"/>
              <a:ext cx="65100" cy="66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3385600" y="3188325"/>
              <a:ext cx="65100" cy="66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819375" y="2883525"/>
              <a:ext cx="65100" cy="66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21"/>
            <p:cNvCxnSpPr/>
            <p:nvPr/>
          </p:nvCxnSpPr>
          <p:spPr>
            <a:xfrm>
              <a:off x="2209275" y="3948175"/>
              <a:ext cx="27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10800000">
              <a:off x="1926725" y="3611950"/>
              <a:ext cx="980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21"/>
            <p:cNvCxnSpPr/>
            <p:nvPr/>
          </p:nvCxnSpPr>
          <p:spPr>
            <a:xfrm flipH="1" rot="10800000">
              <a:off x="1665925" y="3313775"/>
              <a:ext cx="1647900" cy="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" name="Google Shape;225;p21"/>
            <p:cNvSpPr/>
            <p:nvPr/>
          </p:nvSpPr>
          <p:spPr>
            <a:xfrm>
              <a:off x="3514575" y="31883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666975" y="31883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093300" y="34931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245700" y="34931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679950" y="37979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832350" y="3797925"/>
              <a:ext cx="65100" cy="6666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1"/>
          <p:cNvSpPr txBox="1"/>
          <p:nvPr/>
        </p:nvSpPr>
        <p:spPr>
          <a:xfrm>
            <a:off x="727800" y="2231888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Structure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All-convolutional U-net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4632075" y="2883525"/>
            <a:ext cx="382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Strategy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+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first epoch, we minimize the image loss and the mesh loss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+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After then, we minimize only the mesh loss.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