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inyon Script"/>
      <p:regular r:id="rId26"/>
    </p:embeddedFont>
    <p:embeddedFont>
      <p:font typeface="Old Standard TT"/>
      <p:regular r:id="rId27"/>
      <p:bold r:id="rId28"/>
      <p:italic r:id="rId29"/>
    </p:embeddedFont>
    <p:embeddedFont>
      <p:font typeface="Bree Serif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4FE282-5310-48A2-B3C7-221517E7E0F4}">
  <a:tblStyle styleId="{2F4FE282-5310-48A2-B3C7-221517E7E0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inyonScript-regular.fntdata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reeSerif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87962658_0_2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8796265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8796265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8796265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f8796265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f8796265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f8796265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f8796265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87962658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f87962658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f87962658_0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f8796265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f87962658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f87962658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f87962658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f87962658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f87962658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f8796265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f87962658_0_2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f8796265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8796265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8796265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8796265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8796265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87962658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87962658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87962658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87962658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8796265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8796265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8796265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8796265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From GO To Draughts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Haozhe SUN &amp; Tong ZHAO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M2 MVA RL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120600" y="-1568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Game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00" y="216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Game Rule - English Draughts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950"/>
            <a:ext cx="2815925" cy="28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3184650" y="942200"/>
            <a:ext cx="6044700" cy="3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Single Move: Move forward diagonally to an unoccupied square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Jump: Eat an opponent’s piece which lies on the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adjacent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square. Multiple jumps are possible and mandatory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King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Once the piece reaches opponent’s border, it becomes a king and can move both forward and backward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Game Over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 piece left on the board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 possible moves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Game State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865250" y="2519325"/>
            <a:ext cx="2776200" cy="1850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805175" y="1854525"/>
            <a:ext cx="2776200" cy="1850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737450" y="1273900"/>
            <a:ext cx="2776200" cy="1850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4158075" y="1134225"/>
            <a:ext cx="1297800" cy="61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Game Map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4158075" y="2473275"/>
            <a:ext cx="1297800" cy="61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Piece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Map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4158075" y="3812325"/>
            <a:ext cx="1370100" cy="61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Player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Map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" name="Google Shape;203;p24"/>
          <p:cNvCxnSpPr>
            <a:stCxn id="199" idx="2"/>
            <a:endCxn id="200" idx="1"/>
          </p:cNvCxnSpPr>
          <p:nvPr/>
        </p:nvCxnSpPr>
        <p:spPr>
          <a:xfrm flipH="1" rot="10800000">
            <a:off x="3282313" y="1440850"/>
            <a:ext cx="875700" cy="7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>
            <a:stCxn id="198" idx="2"/>
            <a:endCxn id="201" idx="1"/>
          </p:cNvCxnSpPr>
          <p:nvPr/>
        </p:nvCxnSpPr>
        <p:spPr>
          <a:xfrm>
            <a:off x="3350038" y="2779875"/>
            <a:ext cx="8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4"/>
          <p:cNvCxnSpPr>
            <a:stCxn id="197" idx="2"/>
            <a:endCxn id="202" idx="1"/>
          </p:cNvCxnSpPr>
          <p:nvPr/>
        </p:nvCxnSpPr>
        <p:spPr>
          <a:xfrm>
            <a:off x="3410113" y="3444675"/>
            <a:ext cx="747900" cy="6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4"/>
          <p:cNvSpPr txBox="1"/>
          <p:nvPr/>
        </p:nvSpPr>
        <p:spPr>
          <a:xfrm>
            <a:off x="1678100" y="4541375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8 x 8 x 3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780425" y="928200"/>
            <a:ext cx="30519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0 : No pieces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1 : White piece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-1 : Black piece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5832600" y="2400675"/>
            <a:ext cx="30519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0 : No pieces / Unmovable pieces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1 : Movable pieces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5880925" y="3739725"/>
            <a:ext cx="30519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All  1s if white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All -1s if black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Game Policy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865250" y="2519325"/>
            <a:ext cx="2776200" cy="1850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865250" y="2070850"/>
            <a:ext cx="2776200" cy="1850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797525" y="1646400"/>
            <a:ext cx="2776200" cy="1850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1678100" y="4541375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8 x 8 x 4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694000" y="1326100"/>
            <a:ext cx="2776200" cy="18507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3905675" y="1567100"/>
            <a:ext cx="4778700" cy="27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entries are all between 0 and 1, which represents the probability the piece choose the direction {NorthWest, NorthEast, Southwest, SouthEast}.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MCTS filters all moves and keeps only legal moves.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Graphical User Interface (GUI)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25" y="1471225"/>
            <a:ext cx="8839204" cy="20089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7" name="Google Shape;227;p26"/>
          <p:cNvSpPr txBox="1"/>
          <p:nvPr/>
        </p:nvSpPr>
        <p:spPr>
          <a:xfrm>
            <a:off x="235500" y="3740725"/>
            <a:ext cx="198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(a) Game Board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2503638" y="3740725"/>
            <a:ext cx="2114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(b) Possible Moves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209025" y="3740725"/>
            <a:ext cx="1013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(c) King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7198525" y="3740725"/>
            <a:ext cx="1713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(d) Animation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1" name="Google Shape;241;p28"/>
          <p:cNvGraphicFramePr/>
          <p:nvPr/>
        </p:nvGraphicFramePr>
        <p:xfrm>
          <a:off x="547975" y="132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{2F4FE282-5310-48A2-B3C7-221517E7E0F4}</a:tableStyleId>
              </a:tblPr>
              <a:tblGrid>
                <a:gridCol w="2043650"/>
                <a:gridCol w="2043650"/>
                <a:gridCol w="2043650"/>
                <a:gridCol w="2043650"/>
              </a:tblGrid>
              <a:tr h="62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Param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Param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61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CPU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Intel E3-1231 v3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Learning Rate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1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GPU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Nvidia GTX 1070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Self Play Time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4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Time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days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Number of Epochs per Iteration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2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Simulation Per Time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="1" baseline="-25000" lang="en">
                          <a:solidFill>
                            <a:schemeClr val="dk1"/>
                          </a:solidFill>
                        </a:rPr>
                        <a:t>puct</a:t>
                      </a:r>
                      <a:endParaRPr b="1" baseline="-25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0" y="1233650"/>
            <a:ext cx="8959923" cy="152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8" name="Google Shape;2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31050"/>
            <a:ext cx="8943076" cy="190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490250" y="526350"/>
            <a:ext cx="7489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imes New Roman"/>
                <a:ea typeface="Times New Roman"/>
                <a:cs typeface="Times New Roman"/>
                <a:sym typeface="Times New Roman"/>
              </a:rPr>
              <a:t>DEMO TIME ~</a:t>
            </a:r>
            <a:endParaRPr b="1"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Contents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Algorithm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Game 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1646375" y="3148600"/>
            <a:ext cx="6597600" cy="3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https://github.com/Tong-ZHAO/AlphaDraughts-Zero</a:t>
            </a:r>
            <a:endParaRPr b="1"/>
          </a:p>
        </p:txBody>
      </p:sp>
      <p:sp>
        <p:nvSpPr>
          <p:cNvPr id="265" name="Google Shape;265;p32"/>
          <p:cNvSpPr txBox="1"/>
          <p:nvPr/>
        </p:nvSpPr>
        <p:spPr>
          <a:xfrm>
            <a:off x="757075" y="1309900"/>
            <a:ext cx="69222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AlphaGo Zero is a efficient yet time-consuming reinforcement learning algorithm for games with complete information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Parameter selection is not obvious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time of simulation is crucial to get a good model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3581225" y="3881675"/>
            <a:ext cx="24876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inyon Script"/>
                <a:ea typeface="Pinyon Script"/>
                <a:cs typeface="Pinyon Script"/>
                <a:sym typeface="Pinyon Script"/>
              </a:rPr>
              <a:t>Thank You!</a:t>
            </a:r>
            <a:endParaRPr b="1" sz="3600">
              <a:latin typeface="Pinyon Script"/>
              <a:ea typeface="Pinyon Script"/>
              <a:cs typeface="Pinyon Script"/>
              <a:sym typeface="Pinyon Scrip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ResNet-Based CNN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28850" y="1171600"/>
            <a:ext cx="8703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Input: game state (8x3x3 tensor)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 convolution block + several residual blocks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Every block: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Convolution layers with 3x3 kernel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Batch normalization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Value head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Convolution layers + fc layers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Outputs a scalar real value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Policy head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Convolution layers + fc layers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Outputs a real-valued vector (8*8*4)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235400" y="1224125"/>
            <a:ext cx="2891100" cy="425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Convolution Block 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235400" y="1780375"/>
            <a:ext cx="2891100" cy="425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Residual Block 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235700" y="2602250"/>
            <a:ext cx="2891100" cy="425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Residual Block 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491800" y="2145363"/>
            <a:ext cx="378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577800" y="3633925"/>
            <a:ext cx="2001300" cy="377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Value Head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681550" y="3633913"/>
            <a:ext cx="2001300" cy="377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Policy Head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235400" y="667863"/>
            <a:ext cx="2891100" cy="4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State </a:t>
            </a:r>
            <a:endParaRPr b="1"/>
          </a:p>
        </p:txBody>
      </p:sp>
      <p:sp>
        <p:nvSpPr>
          <p:cNvPr id="86" name="Google Shape;86;p16"/>
          <p:cNvSpPr/>
          <p:nvPr/>
        </p:nvSpPr>
        <p:spPr>
          <a:xfrm>
            <a:off x="4573900" y="4236625"/>
            <a:ext cx="2001300" cy="4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 ([-1, 1]) </a:t>
            </a:r>
            <a:endParaRPr b="1"/>
          </a:p>
        </p:txBody>
      </p:sp>
      <p:sp>
        <p:nvSpPr>
          <p:cNvPr id="87" name="Google Shape;87;p16"/>
          <p:cNvSpPr/>
          <p:nvPr/>
        </p:nvSpPr>
        <p:spPr>
          <a:xfrm>
            <a:off x="6679900" y="4236625"/>
            <a:ext cx="2001300" cy="4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Policy (vector)</a:t>
            </a:r>
            <a:endParaRPr b="1"/>
          </a:p>
        </p:txBody>
      </p:sp>
      <p:sp>
        <p:nvSpPr>
          <p:cNvPr id="88" name="Google Shape;88;p16"/>
          <p:cNvSpPr/>
          <p:nvPr/>
        </p:nvSpPr>
        <p:spPr>
          <a:xfrm>
            <a:off x="4481800" y="4175875"/>
            <a:ext cx="4290900" cy="54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6"/>
          <p:cNvCxnSpPr>
            <a:stCxn id="85" idx="2"/>
            <a:endCxn id="79" idx="0"/>
          </p:cNvCxnSpPr>
          <p:nvPr/>
        </p:nvCxnSpPr>
        <p:spPr>
          <a:xfrm flipH="1" rot="-5400000">
            <a:off x="6616000" y="1158513"/>
            <a:ext cx="130500" cy="6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>
            <a:stCxn id="79" idx="2"/>
            <a:endCxn id="80" idx="0"/>
          </p:cNvCxnSpPr>
          <p:nvPr/>
        </p:nvCxnSpPr>
        <p:spPr>
          <a:xfrm>
            <a:off x="6680950" y="1649825"/>
            <a:ext cx="0" cy="13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>
            <a:stCxn id="81" idx="2"/>
            <a:endCxn id="83" idx="0"/>
          </p:cNvCxnSpPr>
          <p:nvPr/>
        </p:nvCxnSpPr>
        <p:spPr>
          <a:xfrm rot="5400000">
            <a:off x="5826850" y="2779550"/>
            <a:ext cx="606000" cy="1102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>
            <a:stCxn id="81" idx="2"/>
            <a:endCxn id="84" idx="0"/>
          </p:cNvCxnSpPr>
          <p:nvPr/>
        </p:nvCxnSpPr>
        <p:spPr>
          <a:xfrm flipH="1" rot="-5400000">
            <a:off x="6878800" y="2830400"/>
            <a:ext cx="606000" cy="1001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>
            <a:stCxn id="83" idx="2"/>
          </p:cNvCxnSpPr>
          <p:nvPr/>
        </p:nvCxnSpPr>
        <p:spPr>
          <a:xfrm flipH="1">
            <a:off x="5570650" y="4011025"/>
            <a:ext cx="7800" cy="19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3409900" y="4303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4" idx="2"/>
          </p:cNvCxnSpPr>
          <p:nvPr/>
        </p:nvCxnSpPr>
        <p:spPr>
          <a:xfrm flipH="1">
            <a:off x="7678900" y="4011013"/>
            <a:ext cx="3300" cy="17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MCTS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State Node: contains all information of the current game state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Action Node: represent the action going from its parent state node to its child state node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1045525" y="2674850"/>
            <a:ext cx="3188400" cy="2031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State</a:t>
            </a:r>
            <a:r>
              <a:rPr b="1" lang="en"/>
              <a:t> Node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(1 Action Node)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 (N Action Nodes)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Map (np.array)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Movable Pieces (np.array)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(int)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GameOver (bool)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5307900" y="2674850"/>
            <a:ext cx="3188400" cy="2031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Action</a:t>
            </a:r>
            <a:r>
              <a:rPr b="1" lang="en">
                <a:solidFill>
                  <a:schemeClr val="dk1"/>
                </a:solidFill>
              </a:rPr>
              <a:t> Node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Parent (1 State Node)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Child (1 State Node)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Action (tuple)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Piece Coordinate (np.array)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Stats (N, W, Q, P)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MCTS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Basic Operations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Selection: Choose the following action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Deterministic Strategy: choose the node whose N is largest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Probabilistic Strategy: 𝜋 ~ N</a:t>
            </a:r>
            <a:r>
              <a:rPr baseline="30000" lang="en" sz="1800">
                <a:latin typeface="Times New Roman"/>
                <a:ea typeface="Times New Roman"/>
                <a:cs typeface="Times New Roman"/>
                <a:sym typeface="Times New Roman"/>
              </a:rPr>
              <a:t>1/τ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Expansion: Initialize all possible moves with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 = W = Q = 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 = prior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Evaluation: A complete process going from the root to a GameOver State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Backpropagation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 = N + 1, W = W + v, Q = W / 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MCTS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Polynomial Upper Confidence Trees (PUCT)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Exploration - Exploitation Strategy: Choose the child whose U is largest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Large  c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puct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encourage exploration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Small  c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puct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encourage exploitation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 = Q(s,a) + c_{puct} P(s,a) \frac{\sqrt{\sum_b N(s,b)}}{1 + N(s,a)}" id="116" name="Google Shape;116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725" y="2030975"/>
            <a:ext cx="4379326" cy="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27825" y="118200"/>
            <a:ext cx="404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4855450" y="118200"/>
            <a:ext cx="404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MCTS</a:t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804575" y="1228175"/>
            <a:ext cx="2891100" cy="425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Convolution Block 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804575" y="1817600"/>
            <a:ext cx="2891100" cy="425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Residual</a:t>
            </a:r>
            <a:r>
              <a:rPr b="1" lang="en">
                <a:solidFill>
                  <a:srgbClr val="EFEFEF"/>
                </a:solidFill>
              </a:rPr>
              <a:t> Block 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804575" y="2967325"/>
            <a:ext cx="2891100" cy="425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Residual Block 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133600" y="2339800"/>
            <a:ext cx="378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329450" y="3926550"/>
            <a:ext cx="2001300" cy="377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Value Head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409250" y="3926550"/>
            <a:ext cx="2001300" cy="377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Policy</a:t>
            </a:r>
            <a:r>
              <a:rPr b="1" lang="en">
                <a:solidFill>
                  <a:srgbClr val="EFEFEF"/>
                </a:solidFill>
              </a:rPr>
              <a:t> Head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804575" y="582838"/>
            <a:ext cx="2891100" cy="4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State</a:t>
            </a:r>
            <a:r>
              <a:rPr b="1" lang="en"/>
              <a:t> </a:t>
            </a:r>
            <a:endParaRPr b="1"/>
          </a:p>
        </p:txBody>
      </p:sp>
      <p:sp>
        <p:nvSpPr>
          <p:cNvPr id="130" name="Google Shape;130;p20"/>
          <p:cNvSpPr/>
          <p:nvPr/>
        </p:nvSpPr>
        <p:spPr>
          <a:xfrm>
            <a:off x="329450" y="4489225"/>
            <a:ext cx="2001300" cy="4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 ([-1, 1])</a:t>
            </a:r>
            <a:r>
              <a:rPr b="1" lang="en"/>
              <a:t> </a:t>
            </a:r>
            <a:endParaRPr b="1"/>
          </a:p>
        </p:txBody>
      </p:sp>
      <p:sp>
        <p:nvSpPr>
          <p:cNvPr id="131" name="Google Shape;131;p20"/>
          <p:cNvSpPr/>
          <p:nvPr/>
        </p:nvSpPr>
        <p:spPr>
          <a:xfrm>
            <a:off x="2409250" y="4489225"/>
            <a:ext cx="2001300" cy="4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Policy (vector)</a:t>
            </a:r>
            <a:endParaRPr b="1"/>
          </a:p>
        </p:txBody>
      </p:sp>
      <p:sp>
        <p:nvSpPr>
          <p:cNvPr id="132" name="Google Shape;132;p20"/>
          <p:cNvSpPr/>
          <p:nvPr/>
        </p:nvSpPr>
        <p:spPr>
          <a:xfrm>
            <a:off x="6721150" y="531250"/>
            <a:ext cx="313800" cy="32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5778788" y="1665200"/>
            <a:ext cx="313800" cy="32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0"/>
          <p:cNvCxnSpPr>
            <a:stCxn id="132" idx="3"/>
            <a:endCxn id="133" idx="7"/>
          </p:cNvCxnSpPr>
          <p:nvPr/>
        </p:nvCxnSpPr>
        <p:spPr>
          <a:xfrm flipH="1">
            <a:off x="6046505" y="808569"/>
            <a:ext cx="720600" cy="90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/>
          <p:nvPr/>
        </p:nvSpPr>
        <p:spPr>
          <a:xfrm>
            <a:off x="6721150" y="1665200"/>
            <a:ext cx="313800" cy="324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663500" y="1665200"/>
            <a:ext cx="313800" cy="324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0"/>
          <p:cNvCxnSpPr>
            <a:stCxn id="132" idx="4"/>
            <a:endCxn id="135" idx="0"/>
          </p:cNvCxnSpPr>
          <p:nvPr/>
        </p:nvCxnSpPr>
        <p:spPr>
          <a:xfrm>
            <a:off x="6878050" y="856150"/>
            <a:ext cx="0" cy="80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>
            <a:stCxn id="132" idx="5"/>
            <a:endCxn id="136" idx="0"/>
          </p:cNvCxnSpPr>
          <p:nvPr/>
        </p:nvCxnSpPr>
        <p:spPr>
          <a:xfrm>
            <a:off x="6988995" y="808569"/>
            <a:ext cx="831300" cy="85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/>
          <p:nvPr/>
        </p:nvSpPr>
        <p:spPr>
          <a:xfrm>
            <a:off x="6266325" y="1264025"/>
            <a:ext cx="156900" cy="156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6799725" y="1264025"/>
            <a:ext cx="156900" cy="156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7409325" y="1264025"/>
            <a:ext cx="156900" cy="156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933863" y="2592925"/>
            <a:ext cx="313800" cy="324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778788" y="2592925"/>
            <a:ext cx="313800" cy="32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0"/>
          <p:cNvCxnSpPr>
            <a:stCxn id="133" idx="3"/>
            <a:endCxn id="142" idx="7"/>
          </p:cNvCxnSpPr>
          <p:nvPr/>
        </p:nvCxnSpPr>
        <p:spPr>
          <a:xfrm flipH="1">
            <a:off x="5201642" y="1942519"/>
            <a:ext cx="623100" cy="6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0"/>
          <p:cNvCxnSpPr>
            <a:stCxn id="133" idx="4"/>
            <a:endCxn id="143" idx="0"/>
          </p:cNvCxnSpPr>
          <p:nvPr/>
        </p:nvCxnSpPr>
        <p:spPr>
          <a:xfrm>
            <a:off x="5935688" y="1990100"/>
            <a:ext cx="0" cy="60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0"/>
          <p:cNvSpPr/>
          <p:nvPr/>
        </p:nvSpPr>
        <p:spPr>
          <a:xfrm>
            <a:off x="5434750" y="2213000"/>
            <a:ext cx="156900" cy="156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857250" y="2213063"/>
            <a:ext cx="156900" cy="156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4933863" y="3830250"/>
            <a:ext cx="313800" cy="3249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778788" y="3830250"/>
            <a:ext cx="313800" cy="3249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6564238" y="3830250"/>
            <a:ext cx="313800" cy="3249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0"/>
          <p:cNvCxnSpPr>
            <a:stCxn id="143" idx="3"/>
            <a:endCxn id="148" idx="0"/>
          </p:cNvCxnSpPr>
          <p:nvPr/>
        </p:nvCxnSpPr>
        <p:spPr>
          <a:xfrm flipH="1">
            <a:off x="5090642" y="2870244"/>
            <a:ext cx="734100" cy="96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>
            <a:stCxn id="143" idx="4"/>
            <a:endCxn id="149" idx="0"/>
          </p:cNvCxnSpPr>
          <p:nvPr/>
        </p:nvCxnSpPr>
        <p:spPr>
          <a:xfrm>
            <a:off x="5935688" y="2917825"/>
            <a:ext cx="0" cy="91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>
            <a:stCxn id="143" idx="5"/>
            <a:endCxn id="150" idx="0"/>
          </p:cNvCxnSpPr>
          <p:nvPr/>
        </p:nvCxnSpPr>
        <p:spPr>
          <a:xfrm>
            <a:off x="6046633" y="2870244"/>
            <a:ext cx="674400" cy="96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0"/>
          <p:cNvSpPr/>
          <p:nvPr/>
        </p:nvSpPr>
        <p:spPr>
          <a:xfrm>
            <a:off x="5379250" y="3295513"/>
            <a:ext cx="156900" cy="156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5857250" y="3295575"/>
            <a:ext cx="156900" cy="156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6305375" y="3295563"/>
            <a:ext cx="156900" cy="156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7219725" y="2213075"/>
            <a:ext cx="1284300" cy="1322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   W 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    Q</a:t>
            </a:r>
            <a:endParaRPr b="1" sz="1800"/>
          </a:p>
        </p:txBody>
      </p:sp>
      <p:cxnSp>
        <p:nvCxnSpPr>
          <p:cNvPr id="158" name="Google Shape;158;p20"/>
          <p:cNvCxnSpPr>
            <a:stCxn id="147" idx="0"/>
            <a:endCxn id="157" idx="0"/>
          </p:cNvCxnSpPr>
          <p:nvPr/>
        </p:nvCxnSpPr>
        <p:spPr>
          <a:xfrm>
            <a:off x="5935700" y="2213063"/>
            <a:ext cx="192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>
            <a:stCxn id="147" idx="4"/>
            <a:endCxn id="157" idx="3"/>
          </p:cNvCxnSpPr>
          <p:nvPr/>
        </p:nvCxnSpPr>
        <p:spPr>
          <a:xfrm>
            <a:off x="5935700" y="2369963"/>
            <a:ext cx="1472100" cy="97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0" name="Google Shape;160;p20"/>
          <p:cNvSpPr/>
          <p:nvPr/>
        </p:nvSpPr>
        <p:spPr>
          <a:xfrm>
            <a:off x="4796125" y="2492200"/>
            <a:ext cx="2297100" cy="181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0"/>
          <p:cNvCxnSpPr>
            <a:stCxn id="160" idx="2"/>
            <a:endCxn id="162" idx="3"/>
          </p:cNvCxnSpPr>
          <p:nvPr/>
        </p:nvCxnSpPr>
        <p:spPr>
          <a:xfrm rot="5400000">
            <a:off x="5006725" y="3764050"/>
            <a:ext cx="398400" cy="1477500"/>
          </a:xfrm>
          <a:prstGeom prst="bentConnector2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2" name="Google Shape;162;p20"/>
          <p:cNvSpPr/>
          <p:nvPr/>
        </p:nvSpPr>
        <p:spPr>
          <a:xfrm>
            <a:off x="227825" y="4428475"/>
            <a:ext cx="4239300" cy="54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0"/>
          <p:cNvCxnSpPr>
            <a:stCxn id="129" idx="2"/>
            <a:endCxn id="123" idx="0"/>
          </p:cNvCxnSpPr>
          <p:nvPr/>
        </p:nvCxnSpPr>
        <p:spPr>
          <a:xfrm flipH="1" rot="-5400000">
            <a:off x="2140625" y="1118038"/>
            <a:ext cx="2196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>
            <a:stCxn id="123" idx="2"/>
            <a:endCxn id="124" idx="0"/>
          </p:cNvCxnSpPr>
          <p:nvPr/>
        </p:nvCxnSpPr>
        <p:spPr>
          <a:xfrm>
            <a:off x="2250125" y="1653875"/>
            <a:ext cx="0" cy="16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>
            <a:stCxn id="125" idx="2"/>
            <a:endCxn id="127" idx="0"/>
          </p:cNvCxnSpPr>
          <p:nvPr/>
        </p:nvCxnSpPr>
        <p:spPr>
          <a:xfrm rot="5400000">
            <a:off x="1523375" y="3199675"/>
            <a:ext cx="533400" cy="9201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>
            <a:stCxn id="125" idx="2"/>
            <a:endCxn id="128" idx="0"/>
          </p:cNvCxnSpPr>
          <p:nvPr/>
        </p:nvCxnSpPr>
        <p:spPr>
          <a:xfrm flipH="1" rot="-5400000">
            <a:off x="2563325" y="3079825"/>
            <a:ext cx="533400" cy="11598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3711125" y="763613"/>
            <a:ext cx="2081400" cy="1916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8" name="Google Shape;168;p20"/>
          <p:cNvCxnSpPr>
            <a:stCxn id="127" idx="2"/>
          </p:cNvCxnSpPr>
          <p:nvPr/>
        </p:nvCxnSpPr>
        <p:spPr>
          <a:xfrm flipH="1">
            <a:off x="1322300" y="4303650"/>
            <a:ext cx="7800" cy="19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/>
          <p:nvPr/>
        </p:nvCxnSpPr>
        <p:spPr>
          <a:xfrm>
            <a:off x="3409900" y="4303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>
            <a:stCxn id="128" idx="2"/>
          </p:cNvCxnSpPr>
          <p:nvPr/>
        </p:nvCxnSpPr>
        <p:spPr>
          <a:xfrm flipH="1">
            <a:off x="3406600" y="4303650"/>
            <a:ext cx="3300" cy="17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457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Joint Training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84450" y="1842400"/>
            <a:ext cx="2813400" cy="272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Self-play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Creating dataset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Using the best neural network so far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165300" y="1842400"/>
            <a:ext cx="2813400" cy="272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Optimization of neural network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Training neural network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Sampling batches from recent self-play games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Cross-entropy : policy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Mean squared error : value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180000" y="1842400"/>
            <a:ext cx="2813400" cy="272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Evaluator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Update the best neural network so far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Update only if the new neural network is stronger according to results of competition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84450" y="1122950"/>
            <a:ext cx="8909100" cy="547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Three components executed asynchronously in parallel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