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6" r:id="rId6"/>
    <p:sldId id="267" r:id="rId7"/>
    <p:sldId id="262" r:id="rId8"/>
    <p:sldId id="263" r:id="rId9"/>
    <p:sldId id="264" r:id="rId10"/>
    <p:sldId id="269" r:id="rId11"/>
    <p:sldId id="268" r:id="rId12"/>
    <p:sldId id="265" r:id="rId13"/>
    <p:sldId id="271" r:id="rId14"/>
  </p:sldIdLst>
  <p:sldSz cx="11473180" cy="613791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>
            <a:alphaModFix amt="5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4150" y="1004530"/>
            <a:ext cx="8604900" cy="2136933"/>
          </a:xfrm>
        </p:spPr>
        <p:txBody>
          <a:bodyPr anchor="b"/>
          <a:lstStyle>
            <a:lvl1pPr algn="ctr">
              <a:defRPr sz="53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4150" y="3223871"/>
            <a:ext cx="8604900" cy="1481929"/>
          </a:xfrm>
        </p:spPr>
        <p:txBody>
          <a:bodyPr/>
          <a:lstStyle>
            <a:lvl1pPr marL="0" indent="0" algn="ctr">
              <a:buNone/>
              <a:defRPr sz="2150"/>
            </a:lvl1pPr>
            <a:lvl2pPr marL="408940" indent="0" algn="ctr">
              <a:buNone/>
              <a:defRPr sz="1790"/>
            </a:lvl2pPr>
            <a:lvl3pPr marL="818515" indent="0" algn="ctr">
              <a:buNone/>
              <a:defRPr sz="1610"/>
            </a:lvl3pPr>
            <a:lvl4pPr marL="1227455" indent="0" algn="ctr">
              <a:buNone/>
              <a:defRPr sz="1430"/>
            </a:lvl4pPr>
            <a:lvl5pPr marL="1637030" indent="0" algn="ctr">
              <a:buNone/>
              <a:defRPr sz="1430"/>
            </a:lvl5pPr>
            <a:lvl6pPr marL="2045970" indent="0" algn="ctr">
              <a:buNone/>
              <a:defRPr sz="1430"/>
            </a:lvl6pPr>
            <a:lvl7pPr marL="2454910" indent="0" algn="ctr">
              <a:buNone/>
              <a:defRPr sz="1430"/>
            </a:lvl7pPr>
            <a:lvl8pPr marL="2864485" indent="0" algn="ctr">
              <a:buNone/>
              <a:defRPr sz="1430"/>
            </a:lvl8pPr>
            <a:lvl9pPr marL="3273425" indent="0" algn="ctr">
              <a:buNone/>
              <a:defRPr sz="143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88782" y="326792"/>
            <a:ext cx="9895635" cy="52016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807" y="1530238"/>
            <a:ext cx="9895635" cy="2553237"/>
          </a:xfrm>
        </p:spPr>
        <p:txBody>
          <a:bodyPr anchor="b"/>
          <a:lstStyle>
            <a:lvl1pPr>
              <a:defRPr sz="53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807" y="4107630"/>
            <a:ext cx="9895635" cy="1342687"/>
          </a:xfrm>
        </p:spPr>
        <p:txBody>
          <a:bodyPr/>
          <a:lstStyle>
            <a:lvl1pPr marL="0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1pPr>
            <a:lvl2pPr marL="408940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2pPr>
            <a:lvl3pPr marL="818515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3pPr>
            <a:lvl4pPr marL="1227455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4pPr>
            <a:lvl5pPr marL="163703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5pPr>
            <a:lvl6pPr marL="204597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6pPr>
            <a:lvl7pPr marL="245491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7pPr>
            <a:lvl8pPr marL="2864485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8pPr>
            <a:lvl9pPr marL="3273425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8782" y="1633958"/>
            <a:ext cx="4876110" cy="389450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08307" y="1633958"/>
            <a:ext cx="4876110" cy="389450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277" y="326792"/>
            <a:ext cx="9895635" cy="11863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6806" y="1591725"/>
            <a:ext cx="4586244" cy="737412"/>
          </a:xfrm>
        </p:spPr>
        <p:txBody>
          <a:bodyPr anchor="ctr" anchorCtr="0"/>
          <a:lstStyle>
            <a:lvl1pPr marL="0" indent="0">
              <a:buNone/>
              <a:defRPr sz="2505"/>
            </a:lvl1pPr>
            <a:lvl2pPr marL="408940" indent="0">
              <a:buNone/>
              <a:defRPr sz="2150"/>
            </a:lvl2pPr>
            <a:lvl3pPr marL="818515" indent="0">
              <a:buNone/>
              <a:defRPr sz="1790"/>
            </a:lvl3pPr>
            <a:lvl4pPr marL="1227455" indent="0">
              <a:buNone/>
              <a:defRPr sz="1610"/>
            </a:lvl4pPr>
            <a:lvl5pPr marL="1637030" indent="0">
              <a:buNone/>
              <a:defRPr sz="1610"/>
            </a:lvl5pPr>
            <a:lvl6pPr marL="2045970" indent="0">
              <a:buNone/>
              <a:defRPr sz="1610"/>
            </a:lvl6pPr>
            <a:lvl7pPr marL="2454910" indent="0">
              <a:buNone/>
              <a:defRPr sz="1610"/>
            </a:lvl7pPr>
            <a:lvl8pPr marL="2864485" indent="0">
              <a:buNone/>
              <a:defRPr sz="1610"/>
            </a:lvl8pPr>
            <a:lvl9pPr marL="3273425" indent="0">
              <a:buNone/>
              <a:defRPr sz="16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6806" y="2385549"/>
            <a:ext cx="4586244" cy="3154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88050" y="1591725"/>
            <a:ext cx="4608831" cy="737412"/>
          </a:xfrm>
        </p:spPr>
        <p:txBody>
          <a:bodyPr anchor="ctr" anchorCtr="0"/>
          <a:lstStyle>
            <a:lvl1pPr marL="0" indent="0">
              <a:buNone/>
              <a:defRPr sz="2505"/>
            </a:lvl1pPr>
            <a:lvl2pPr marL="408940" indent="0">
              <a:buNone/>
              <a:defRPr sz="2150"/>
            </a:lvl2pPr>
            <a:lvl3pPr marL="818515" indent="0">
              <a:buNone/>
              <a:defRPr sz="1790"/>
            </a:lvl3pPr>
            <a:lvl4pPr marL="1227455" indent="0">
              <a:buNone/>
              <a:defRPr sz="1610"/>
            </a:lvl4pPr>
            <a:lvl5pPr marL="1637030" indent="0">
              <a:buNone/>
              <a:defRPr sz="1610"/>
            </a:lvl5pPr>
            <a:lvl6pPr marL="2045970" indent="0">
              <a:buNone/>
              <a:defRPr sz="1610"/>
            </a:lvl6pPr>
            <a:lvl7pPr marL="2454910" indent="0">
              <a:buNone/>
              <a:defRPr sz="1610"/>
            </a:lvl7pPr>
            <a:lvl8pPr marL="2864485" indent="0">
              <a:buNone/>
              <a:defRPr sz="1610"/>
            </a:lvl8pPr>
            <a:lvl9pPr marL="3273425" indent="0">
              <a:buNone/>
              <a:defRPr sz="161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88050" y="2385549"/>
            <a:ext cx="4608831" cy="3154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277" y="409200"/>
            <a:ext cx="3919774" cy="1432200"/>
          </a:xfrm>
        </p:spPr>
        <p:txBody>
          <a:bodyPr anchor="b"/>
          <a:lstStyle>
            <a:lvl1pPr>
              <a:defRPr sz="28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77604" y="409201"/>
            <a:ext cx="5808307" cy="4836517"/>
          </a:xfrm>
        </p:spPr>
        <p:txBody>
          <a:bodyPr/>
          <a:lstStyle>
            <a:lvl1pPr marL="0" indent="0">
              <a:buNone/>
              <a:defRPr sz="2865"/>
            </a:lvl1pPr>
            <a:lvl2pPr marL="408940" indent="0">
              <a:buNone/>
              <a:defRPr sz="2505"/>
            </a:lvl2pPr>
            <a:lvl3pPr marL="818515" indent="0">
              <a:buNone/>
              <a:defRPr sz="2150"/>
            </a:lvl3pPr>
            <a:lvl4pPr marL="1227455" indent="0">
              <a:buNone/>
              <a:defRPr sz="1790"/>
            </a:lvl4pPr>
            <a:lvl5pPr marL="1637030" indent="0">
              <a:buNone/>
              <a:defRPr sz="1790"/>
            </a:lvl5pPr>
            <a:lvl6pPr marL="2045970" indent="0">
              <a:buNone/>
              <a:defRPr sz="1790"/>
            </a:lvl6pPr>
            <a:lvl7pPr marL="2454910" indent="0">
              <a:buNone/>
              <a:defRPr sz="1790"/>
            </a:lvl7pPr>
            <a:lvl8pPr marL="2864485" indent="0">
              <a:buNone/>
              <a:defRPr sz="1790"/>
            </a:lvl8pPr>
            <a:lvl9pPr marL="3273425" indent="0">
              <a:buNone/>
              <a:defRPr sz="17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277" y="1841400"/>
            <a:ext cx="3919774" cy="3411421"/>
          </a:xfrm>
        </p:spPr>
        <p:txBody>
          <a:bodyPr/>
          <a:lstStyle>
            <a:lvl1pPr marL="0" indent="0">
              <a:buNone/>
              <a:defRPr sz="1790"/>
            </a:lvl1pPr>
            <a:lvl2pPr marL="408940" indent="0">
              <a:buNone/>
              <a:defRPr sz="1610"/>
            </a:lvl2pPr>
            <a:lvl3pPr marL="818515" indent="0">
              <a:buNone/>
              <a:defRPr sz="1430"/>
            </a:lvl3pPr>
            <a:lvl4pPr marL="1227455" indent="0">
              <a:buNone/>
              <a:defRPr sz="1255"/>
            </a:lvl4pPr>
            <a:lvl5pPr marL="1637030" indent="0">
              <a:buNone/>
              <a:defRPr sz="1255"/>
            </a:lvl5pPr>
            <a:lvl6pPr marL="2045970" indent="0">
              <a:buNone/>
              <a:defRPr sz="1255"/>
            </a:lvl6pPr>
            <a:lvl7pPr marL="2454910" indent="0">
              <a:buNone/>
              <a:defRPr sz="1255"/>
            </a:lvl7pPr>
            <a:lvl8pPr marL="2864485" indent="0">
              <a:buNone/>
              <a:defRPr sz="1255"/>
            </a:lvl8pPr>
            <a:lvl9pPr marL="3273425" indent="0">
              <a:buNone/>
              <a:defRPr sz="12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10509" y="326792"/>
            <a:ext cx="2473909" cy="52016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8782" y="326792"/>
            <a:ext cx="7278311" cy="52016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 amt="5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88782" y="326792"/>
            <a:ext cx="9895635" cy="118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8782" y="1633958"/>
            <a:ext cx="9895635" cy="389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8782" y="5689017"/>
            <a:ext cx="2581470" cy="326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00497" y="5689017"/>
            <a:ext cx="3872205" cy="326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02947" y="5689017"/>
            <a:ext cx="2581470" cy="326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818515" rtl="0" eaLnBrk="1" latinLnBrk="0" hangingPunct="1">
        <a:lnSpc>
          <a:spcPct val="90000"/>
        </a:lnSpc>
        <a:spcBef>
          <a:spcPct val="0"/>
        </a:spcBef>
        <a:buNone/>
        <a:defRPr sz="3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470" indent="-204470" algn="l" defTabSz="818515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5" kern="1200">
          <a:solidFill>
            <a:schemeClr val="tx1"/>
          </a:solidFill>
          <a:latin typeface="+mn-lt"/>
          <a:ea typeface="+mn-ea"/>
          <a:cs typeface="+mn-cs"/>
        </a:defRPr>
      </a:lvl1pPr>
      <a:lvl2pPr marL="614045" indent="-204470" algn="l" defTabSz="81851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2pPr>
      <a:lvl3pPr marL="1022985" indent="-204470" algn="l" defTabSz="81851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204470" algn="l" defTabSz="81851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4pPr>
      <a:lvl5pPr marL="1841500" indent="-204470" algn="l" defTabSz="81851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5pPr>
      <a:lvl6pPr marL="2250440" indent="-204470" algn="l" defTabSz="81851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6pPr>
      <a:lvl7pPr marL="2660015" indent="-204470" algn="l" defTabSz="81851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7pPr>
      <a:lvl8pPr marL="3068955" indent="-204470" algn="l" defTabSz="81851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8pPr>
      <a:lvl9pPr marL="3477895" indent="-204470" algn="l" defTabSz="81851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8515" rtl="0" eaLnBrk="1" latinLnBrk="0" hangingPunct="1">
        <a:defRPr sz="1610" kern="1200">
          <a:solidFill>
            <a:schemeClr val="tx1"/>
          </a:solidFill>
          <a:latin typeface="+mn-lt"/>
          <a:ea typeface="+mn-ea"/>
          <a:cs typeface="+mn-cs"/>
        </a:defRPr>
      </a:lvl1pPr>
      <a:lvl2pPr marL="408940" algn="l" defTabSz="818515" rtl="0" eaLnBrk="1" latinLnBrk="0" hangingPunct="1">
        <a:defRPr sz="1610" kern="1200">
          <a:solidFill>
            <a:schemeClr val="tx1"/>
          </a:solidFill>
          <a:latin typeface="+mn-lt"/>
          <a:ea typeface="+mn-ea"/>
          <a:cs typeface="+mn-cs"/>
        </a:defRPr>
      </a:lvl2pPr>
      <a:lvl3pPr marL="818515" algn="l" defTabSz="818515" rtl="0" eaLnBrk="1" latinLnBrk="0" hangingPunct="1">
        <a:defRPr sz="1610" kern="1200">
          <a:solidFill>
            <a:schemeClr val="tx1"/>
          </a:solidFill>
          <a:latin typeface="+mn-lt"/>
          <a:ea typeface="+mn-ea"/>
          <a:cs typeface="+mn-cs"/>
        </a:defRPr>
      </a:lvl3pPr>
      <a:lvl4pPr marL="1227455" algn="l" defTabSz="818515" rtl="0" eaLnBrk="1" latinLnBrk="0" hangingPunct="1">
        <a:defRPr sz="1610" kern="1200">
          <a:solidFill>
            <a:schemeClr val="tx1"/>
          </a:solidFill>
          <a:latin typeface="+mn-lt"/>
          <a:ea typeface="+mn-ea"/>
          <a:cs typeface="+mn-cs"/>
        </a:defRPr>
      </a:lvl4pPr>
      <a:lvl5pPr marL="1637030" algn="l" defTabSz="818515" rtl="0" eaLnBrk="1" latinLnBrk="0" hangingPunct="1">
        <a:defRPr sz="1610" kern="1200">
          <a:solidFill>
            <a:schemeClr val="tx1"/>
          </a:solidFill>
          <a:latin typeface="+mn-lt"/>
          <a:ea typeface="+mn-ea"/>
          <a:cs typeface="+mn-cs"/>
        </a:defRPr>
      </a:lvl5pPr>
      <a:lvl6pPr marL="2045970" algn="l" defTabSz="818515" rtl="0" eaLnBrk="1" latinLnBrk="0" hangingPunct="1">
        <a:defRPr sz="1610" kern="1200">
          <a:solidFill>
            <a:schemeClr val="tx1"/>
          </a:solidFill>
          <a:latin typeface="+mn-lt"/>
          <a:ea typeface="+mn-ea"/>
          <a:cs typeface="+mn-cs"/>
        </a:defRPr>
      </a:lvl6pPr>
      <a:lvl7pPr marL="2454910" algn="l" defTabSz="818515" rtl="0" eaLnBrk="1" latinLnBrk="0" hangingPunct="1">
        <a:defRPr sz="1610" kern="1200">
          <a:solidFill>
            <a:schemeClr val="tx1"/>
          </a:solidFill>
          <a:latin typeface="+mn-lt"/>
          <a:ea typeface="+mn-ea"/>
          <a:cs typeface="+mn-cs"/>
        </a:defRPr>
      </a:lvl7pPr>
      <a:lvl8pPr marL="2864485" algn="l" defTabSz="818515" rtl="0" eaLnBrk="1" latinLnBrk="0" hangingPunct="1">
        <a:defRPr sz="1610" kern="1200">
          <a:solidFill>
            <a:schemeClr val="tx1"/>
          </a:solidFill>
          <a:latin typeface="+mn-lt"/>
          <a:ea typeface="+mn-ea"/>
          <a:cs typeface="+mn-cs"/>
        </a:defRPr>
      </a:lvl8pPr>
      <a:lvl9pPr marL="3273425" algn="l" defTabSz="818515" rtl="0" eaLnBrk="1" latinLnBrk="0" hangingPunct="1">
        <a:defRPr sz="16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image" Target="../media/image16.jpeg"/><Relationship Id="rId7" Type="http://schemas.openxmlformats.org/officeDocument/2006/relationships/image" Target="../media/image15.jpe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9.jpeg"/><Relationship Id="rId10" Type="http://schemas.openxmlformats.org/officeDocument/2006/relationships/image" Target="../media/image18.jpe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直角三角形 9"/>
          <p:cNvSpPr/>
          <p:nvPr/>
        </p:nvSpPr>
        <p:spPr>
          <a:xfrm flipH="1">
            <a:off x="3921343" y="4190322"/>
            <a:ext cx="7280350" cy="1943700"/>
          </a:xfrm>
          <a:prstGeom prst="rtTriangle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81839" tIns="40919" rIns="81839" bIns="40919" anchor="t"/>
          <a:p>
            <a:pPr defTabSz="914400">
              <a:buFont typeface="Arial" panose="020B0604020202020204" pitchFamily="34" charset="0"/>
            </a:pPr>
            <a:endParaRPr lang="zh-CN" altLang="zh-CN" sz="161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9" descr="龙川夜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142875"/>
            <a:ext cx="4848860" cy="34594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76690" y="2138337"/>
            <a:ext cx="4024368" cy="641985"/>
          </a:xfrm>
          <a:prstGeom prst="rect">
            <a:avLst/>
          </a:prstGeom>
          <a:noFill/>
        </p:spPr>
        <p:txBody>
          <a:bodyPr vert="horz" wrap="square" rtlCol="0" anchor="b" anchorCtr="0">
            <a:spAutoFit/>
          </a:bodyPr>
          <a:p>
            <a:r>
              <a:rPr lang="zh-CN" altLang="en-US" sz="3580">
                <a:latin typeface="华文新魏" panose="02010800040101010101" charset="-122"/>
                <a:ea typeface="华文新魏" panose="02010800040101010101" charset="-122"/>
              </a:rPr>
              <a:t>我的家乡</a:t>
            </a:r>
            <a:r>
              <a:rPr lang="en-US" altLang="zh-CN" sz="3580">
                <a:latin typeface="华文新魏" panose="02010800040101010101" charset="-122"/>
                <a:ea typeface="华文新魏" panose="02010800040101010101" charset="-122"/>
              </a:rPr>
              <a:t>——</a:t>
            </a:r>
            <a:r>
              <a:rPr lang="zh-CN" altLang="en-US" sz="3580">
                <a:latin typeface="华文新魏" panose="02010800040101010101" charset="-122"/>
                <a:ea typeface="华文新魏" panose="02010800040101010101" charset="-122"/>
              </a:rPr>
              <a:t>龙川</a:t>
            </a:r>
            <a:endParaRPr lang="zh-CN" altLang="en-US" sz="358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56937" y="3162748"/>
            <a:ext cx="1977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计机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</a:rPr>
              <a:t>-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汤燕萍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</a:rPr>
              <a:t>-726</a:t>
            </a:r>
            <a:endParaRPr lang="en-US" altLang="zh-CN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13" name="图片 12" descr="龙川全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10" y="3966210"/>
            <a:ext cx="7490460" cy="21678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3" name="直角三角形 8"/>
          <p:cNvSpPr/>
          <p:nvPr/>
        </p:nvSpPr>
        <p:spPr>
          <a:xfrm>
            <a:off x="189230" y="4363085"/>
            <a:ext cx="1189355" cy="958850"/>
          </a:xfrm>
          <a:prstGeom prst="rtTriangle">
            <a:avLst/>
          </a:prstGeom>
          <a:solidFill>
            <a:srgbClr val="0F85A2">
              <a:alpha val="20998"/>
            </a:srgbClr>
          </a:solidFill>
          <a:ln w="9525">
            <a:noFill/>
          </a:ln>
        </p:spPr>
        <p:txBody>
          <a:bodyPr wrap="square" lIns="81839" tIns="40919" rIns="81839" bIns="40919" anchor="t"/>
          <a:p>
            <a:pPr defTabSz="914400">
              <a:buFont typeface="Arial" panose="020B0604020202020204" pitchFamily="34" charset="0"/>
            </a:pPr>
            <a:endParaRPr lang="zh-CN" altLang="zh-CN" sz="161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6324" name="直角三角形 10"/>
          <p:cNvSpPr/>
          <p:nvPr/>
        </p:nvSpPr>
        <p:spPr>
          <a:xfrm rot="10800000">
            <a:off x="3681730" y="621665"/>
            <a:ext cx="1316990" cy="115443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wrap="square" lIns="81839" tIns="40919" rIns="81839" bIns="40919" anchor="t"/>
          <a:p>
            <a:pPr defTabSz="914400">
              <a:buFont typeface="Arial" panose="020B0604020202020204" pitchFamily="34" charset="0"/>
            </a:pPr>
            <a:endParaRPr lang="zh-CN" altLang="zh-CN" sz="161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230" y="177165"/>
            <a:ext cx="363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龙川特产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</a:rPr>
              <a:t>——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柿饼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825" y="1149350"/>
            <a:ext cx="39452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柿饼是青柿子经削皮、脱水、脱涩、以传统日晒加工法与新式机器烘干法配合制成的新鲜柿饼、柿干，柿饼、柿干富含果糖、葡萄糖、天然有机绪、锰、钙、维生素等天然营养食品，是选择养生食品的不错选择。柿子肉脆味甘甜，将摘下的柿子用盐水或石灰水浸周许，便可吃，谓之“盐味柿”、“石灰柿”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7" name="图片 6" descr="柿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1990" y="3795395"/>
            <a:ext cx="4321175" cy="2094865"/>
          </a:xfrm>
          <a:prstGeom prst="rect">
            <a:avLst/>
          </a:prstGeom>
        </p:spPr>
      </p:pic>
      <p:pic>
        <p:nvPicPr>
          <p:cNvPr id="8" name="图片 7" descr="柿饼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0" y="80645"/>
            <a:ext cx="3364865" cy="3364865"/>
          </a:xfrm>
          <a:prstGeom prst="rect">
            <a:avLst/>
          </a:prstGeom>
        </p:spPr>
      </p:pic>
      <p:pic>
        <p:nvPicPr>
          <p:cNvPr id="9" name="图片 8" descr="柿饼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240" y="3856990"/>
            <a:ext cx="2033270" cy="2033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航拍"/>
          <p:cNvPicPr>
            <a:picLocks noChangeAspect="1"/>
          </p:cNvPicPr>
          <p:nvPr/>
        </p:nvPicPr>
        <p:blipFill>
          <a:blip r:embed="rId1"/>
          <a:srcRect t="17598" r="505"/>
          <a:stretch>
            <a:fillRect/>
          </a:stretch>
        </p:blipFill>
        <p:spPr>
          <a:xfrm>
            <a:off x="-3175" y="2529205"/>
            <a:ext cx="11480165" cy="3614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6465" y="831215"/>
            <a:ext cx="68002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龙川县历史悠久，旧治龙川城（今佗城），自秦至民国，为县或州治所，南汉移循州治于此，州县并存达四百余年，为县、州的政治、经济、文化、军事的中心，素有岭南古城之称，希望它能保持古城的古韵的同时发展得越来越好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9230" y="179705"/>
            <a:ext cx="3281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对家乡的祝福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平行四边形 10"/>
          <p:cNvSpPr/>
          <p:nvPr/>
        </p:nvSpPr>
        <p:spPr>
          <a:xfrm flipH="1">
            <a:off x="242570" y="48895"/>
            <a:ext cx="8199120" cy="6065520"/>
          </a:xfrm>
          <a:prstGeom prst="parallelogram">
            <a:avLst>
              <a:gd name="adj" fmla="val 45343"/>
            </a:avLst>
          </a:prstGeom>
          <a:solidFill>
            <a:srgbClr val="CFDEF3">
              <a:alpha val="69000"/>
            </a:srgbClr>
          </a:solidFill>
          <a:ln w="9525">
            <a:noFill/>
          </a:ln>
        </p:spPr>
        <p:txBody>
          <a:bodyPr wrap="square" lIns="81839" tIns="40919" rIns="81839" bIns="40919" anchor="t"/>
          <a:p>
            <a:pPr defTabSz="914400">
              <a:buFont typeface="Arial" panose="020B0604020202020204" pitchFamily="34" charset="0"/>
            </a:pPr>
            <a:r>
              <a:rPr lang="en-US" altLang="zh-CN" sz="1610" baseline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zh-CN" sz="161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直角三角形 9"/>
          <p:cNvSpPr/>
          <p:nvPr/>
        </p:nvSpPr>
        <p:spPr>
          <a:xfrm flipH="1">
            <a:off x="4210268" y="4170637"/>
            <a:ext cx="7280350" cy="1943700"/>
          </a:xfrm>
          <a:prstGeom prst="rtTriangle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81839" tIns="40919" rIns="81839" bIns="40919" anchor="t"/>
          <a:p>
            <a:pPr defTabSz="914400">
              <a:buFont typeface="Arial" panose="020B0604020202020204" pitchFamily="34" charset="0"/>
            </a:pPr>
            <a:endParaRPr lang="zh-CN" altLang="zh-CN" sz="161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标题 8"/>
          <p:cNvSpPr>
            <a:spLocks noGrp="1"/>
          </p:cNvSpPr>
          <p:nvPr/>
        </p:nvSpPr>
        <p:spPr>
          <a:xfrm>
            <a:off x="1146810" y="1657985"/>
            <a:ext cx="6390640" cy="2075815"/>
          </a:xfrm>
          <a:prstGeom prst="rect">
            <a:avLst/>
          </a:prstGeom>
        </p:spPr>
        <p:txBody>
          <a:bodyPr vert="horz" lIns="81839" tIns="40919" rIns="81839" bIns="40919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16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Thanks for your</a:t>
            </a:r>
            <a:endParaRPr lang="en-US" altLang="zh-CN" sz="7160" b="1" spc="3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16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watching</a:t>
            </a:r>
            <a:endParaRPr lang="en-US" altLang="zh-CN" sz="7160" b="1" spc="3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4848" y="175615"/>
            <a:ext cx="38851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地理位置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8072" y="636137"/>
            <a:ext cx="4590428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龙川县，别名佗城、循州，位于广东省东北部，东江和韩江上游，北界江西省寻乌县、定南县，东连梅州市五华县、兴宁市，南接东源县，西临和平县，县城为老隆镇。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4" name="图片 3" descr="龙川地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9943" y="-7957"/>
            <a:ext cx="5701520" cy="492858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5240" y="2245115"/>
            <a:ext cx="2588758" cy="422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50">
                <a:latin typeface="华文新魏" panose="02010800040101010101" charset="-122"/>
                <a:ea typeface="华文新魏" panose="02010800040101010101" charset="-122"/>
              </a:rPr>
              <a:t>历史地位</a:t>
            </a:r>
            <a:endParaRPr lang="zh-CN" altLang="en-US" sz="215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8180" y="2667635"/>
            <a:ext cx="4483100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龙川建县历史悠久，秦始皇三十三年（公元前214年）始置龙川县，至今有2228年的历史，是南越王赵佗的“兴王之地”，是广东最早立县的四个古邑之一，2009年12月，被联合国地名专家组认定为“中国地名文化遗产——千年古县”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95402" y="145815"/>
            <a:ext cx="196018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</a:rPr>
              <a:t>   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客家文化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20" y="2484120"/>
            <a:ext cx="5161280" cy="1312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隶书" panose="02010800040101010101" charset="-122"/>
                <a:ea typeface="华文隶书" panose="02010800040101010101" charset="-122"/>
              </a:rPr>
              <a:t>语言</a:t>
            </a:r>
            <a:endParaRPr lang="zh-CN" altLang="en-US" sz="2000">
              <a:latin typeface="华文隶书" panose="02010800040101010101" charset="-122"/>
              <a:ea typeface="华文隶书" panose="0201080004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        龙川县主要流行客家语，水源音主要分布于南部的老隆、佗城、附城、义都、四都、鹤市、通衢等处于东江两岸的乡镇。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76010" y="668020"/>
            <a:ext cx="4878705" cy="2724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隶书" panose="02010800040101010101" charset="-122"/>
                <a:ea typeface="华文隶书" panose="02010800040101010101" charset="-122"/>
              </a:rPr>
              <a:t>客家渊源</a:t>
            </a:r>
            <a:endParaRPr lang="zh-CN" altLang="en-US" sz="2000">
              <a:latin typeface="华文隶书" panose="02010800040101010101" charset="-122"/>
              <a:ea typeface="华文隶书" panose="0201080004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        所谓客家人，是指原籍为河南地区的中原汉族，在东晋战乱时南迁，开始成为具有“特殊身份”的一群居民，更在后来的几次迁徙行动中，逐渐形成今天具有独特风貌的客家民系。客家民系是中华汉民族的一个支系。客家人最为明显的特征是讲客家话，客家语系是汉民族八大方言之一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10" name="图片 9" descr="客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0"/>
            <a:ext cx="4659630" cy="2393950"/>
          </a:xfrm>
          <a:prstGeom prst="rect">
            <a:avLst/>
          </a:prstGeom>
        </p:spPr>
      </p:pic>
      <p:pic>
        <p:nvPicPr>
          <p:cNvPr id="11" name="图片 10" descr="舞龙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60" y="3550285"/>
            <a:ext cx="4250690" cy="25628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2280" y="3796665"/>
            <a:ext cx="5039360" cy="2226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隶书" panose="02010800040101010101" charset="-122"/>
                <a:ea typeface="华文隶书" panose="02010800040101010101" charset="-122"/>
              </a:rPr>
              <a:t>民间娱乐</a:t>
            </a:r>
            <a:endParaRPr lang="zh-CN" altLang="en-US" sz="2000">
              <a:latin typeface="华文隶书" panose="02010800040101010101" charset="-122"/>
              <a:ea typeface="华文隶书" panose="0201080004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         客家民间娱乐内容非常丰富，节日的主要有龙舟竞渡、踩船灯，舞龙灯，舞狮，高脚师，迎花灯，踩马灯，打花鼓，乐器会，演戏，放烟火，平时的有唱山歌，唱小曲，弹琴，弹筝，拉二胡，吹笛子，下象棋，下六子棋，打纸牌，掷状元签，打麻将，钓鱼等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4275" name="组合 9"/>
          <p:cNvGrpSpPr/>
          <p:nvPr/>
        </p:nvGrpSpPr>
        <p:grpSpPr>
          <a:xfrm>
            <a:off x="4391047" y="-3410"/>
            <a:ext cx="7058700" cy="6145105"/>
            <a:chOff x="6795" y="-5"/>
            <a:chExt cx="12420" cy="10813"/>
          </a:xfrm>
        </p:grpSpPr>
        <p:sp>
          <p:nvSpPr>
            <p:cNvPr id="54276" name="直角三角形 6"/>
            <p:cNvSpPr/>
            <p:nvPr/>
          </p:nvSpPr>
          <p:spPr>
            <a:xfrm flipH="1" flipV="1">
              <a:off x="6795" y="-4"/>
              <a:ext cx="5610" cy="10812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81839" tIns="40919" rIns="81839" bIns="40919" anchor="t"/>
            <a:p>
              <a:pPr defTabSz="914400">
                <a:buFont typeface="Arial" panose="020B0604020202020204" pitchFamily="34" charset="0"/>
              </a:pPr>
              <a:endParaRPr lang="zh-CN" altLang="zh-CN" sz="161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4277" name="矩形 7"/>
            <p:cNvSpPr/>
            <p:nvPr/>
          </p:nvSpPr>
          <p:spPr>
            <a:xfrm>
              <a:off x="12405" y="-5"/>
              <a:ext cx="6810" cy="108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81839" tIns="40919" rIns="81839" bIns="40919" anchor="t"/>
            <a:p>
              <a:pPr defTabSz="914400">
                <a:buFont typeface="Arial" panose="020B0604020202020204" pitchFamily="34" charset="0"/>
              </a:pPr>
              <a:endParaRPr lang="zh-CN" altLang="zh-CN" sz="161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24745" y="151463"/>
            <a:ext cx="23659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景点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</a:rPr>
              <a:t>——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佗城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680" y="774920"/>
            <a:ext cx="51610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佗城位于广东省龙川县最南端，始于秦朝，原为龙川县城，是广东省首批历史文化名城之一。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自古以来是往返粤中，兴海，赣南乃至闽西之间的必经之处，为东江流域兵家必争之地。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佗城商业颇盛，至建国前夕，仍完整保留了县前街、南门街、大东门街、小东门街、百岁街等，店铺约300多间。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10" name="图片 9" descr="佗城门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345" y="3501732"/>
            <a:ext cx="3309973" cy="2172170"/>
          </a:xfrm>
          <a:prstGeom prst="ellipse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65428" y="5674537"/>
            <a:ext cx="1842537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10"/>
              <a:t>      </a:t>
            </a:r>
            <a:r>
              <a:rPr lang="zh-CN" altLang="en-US" sz="1610"/>
              <a:t>佗城北门</a:t>
            </a:r>
            <a:endParaRPr lang="zh-CN" altLang="en-US" sz="1610"/>
          </a:p>
        </p:txBody>
      </p:sp>
      <p:sp>
        <p:nvSpPr>
          <p:cNvPr id="12" name="文本框 11"/>
          <p:cNvSpPr txBox="1"/>
          <p:nvPr/>
        </p:nvSpPr>
        <p:spPr>
          <a:xfrm>
            <a:off x="6041618" y="774745"/>
            <a:ext cx="5010427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佗城至今仍留下众多古迹和古建筑，如新石器时代的文化遗址坑子里、牛背岭；秦时古城基、越王井、赵佗故居、马前岗等遗址；唐代的正相塔；宋代的循州治所；明清时代的城隍庙、越王庙、孔庙、东河、仙塔桥、新塔、考棚等旧址及古建筑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20000"/>
              </a:lnSpc>
            </a:pP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15" name="图片 14" descr="王庙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28" y="3471108"/>
            <a:ext cx="3437848" cy="2203428"/>
          </a:xfrm>
          <a:prstGeom prst="ellipse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172208" y="5674537"/>
            <a:ext cx="2763237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10"/>
              <a:t>                  </a:t>
            </a:r>
            <a:r>
              <a:rPr lang="zh-CN" altLang="en-US" sz="1610"/>
              <a:t>越王庙</a:t>
            </a:r>
            <a:endParaRPr lang="zh-CN" altLang="en-US" sz="1610"/>
          </a:p>
        </p:txBody>
      </p:sp>
      <p:pic>
        <p:nvPicPr>
          <p:cNvPr id="20" name="图片 19" descr="正相塔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477" y="3448960"/>
            <a:ext cx="3553788" cy="2225593"/>
          </a:xfrm>
          <a:prstGeom prst="ellipse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195847" y="5674537"/>
            <a:ext cx="1445272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10"/>
              <a:t>        </a:t>
            </a:r>
            <a:r>
              <a:rPr lang="zh-CN" altLang="en-US" sz="1610"/>
              <a:t>正相塔</a:t>
            </a:r>
            <a:endParaRPr lang="zh-CN" altLang="en-US" sz="161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3" name="直角三角形 8"/>
          <p:cNvSpPr/>
          <p:nvPr/>
        </p:nvSpPr>
        <p:spPr>
          <a:xfrm>
            <a:off x="563691" y="1527543"/>
            <a:ext cx="7212150" cy="4228400"/>
          </a:xfrm>
          <a:prstGeom prst="rtTriangle">
            <a:avLst/>
          </a:prstGeom>
          <a:solidFill>
            <a:srgbClr val="0F85A2">
              <a:alpha val="20998"/>
            </a:srgbClr>
          </a:solidFill>
          <a:ln w="9525">
            <a:noFill/>
          </a:ln>
        </p:spPr>
        <p:txBody>
          <a:bodyPr wrap="square" lIns="81839" tIns="40919" rIns="81839" bIns="40919" anchor="t"/>
          <a:p>
            <a:pPr defTabSz="914400">
              <a:buFont typeface="Arial" panose="020B0604020202020204" pitchFamily="34" charset="0"/>
            </a:pPr>
            <a:endParaRPr lang="zh-CN" altLang="zh-CN" sz="161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6324" name="直角三角形 10"/>
          <p:cNvSpPr/>
          <p:nvPr/>
        </p:nvSpPr>
        <p:spPr>
          <a:xfrm>
            <a:off x="9295788" y="110825"/>
            <a:ext cx="1432200" cy="1278750"/>
          </a:xfrm>
          <a:prstGeom prst="rtTriangle">
            <a:avLst/>
          </a:prstGeom>
          <a:solidFill>
            <a:srgbClr val="CDF1FA"/>
          </a:solidFill>
          <a:ln w="9525">
            <a:noFill/>
          </a:ln>
        </p:spPr>
        <p:txBody>
          <a:bodyPr wrap="square" lIns="81839" tIns="40919" rIns="81839" bIns="40919" anchor="t"/>
          <a:p>
            <a:pPr defTabSz="914400">
              <a:buFont typeface="Arial" panose="020B0604020202020204" pitchFamily="34" charset="0"/>
            </a:pPr>
            <a:endParaRPr lang="zh-CN" altLang="zh-CN" sz="161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24787" y="111125"/>
            <a:ext cx="23659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50">
                <a:latin typeface="华文新魏" panose="02010800040101010101" charset="-122"/>
                <a:ea typeface="华文新魏" panose="02010800040101010101" charset="-122"/>
              </a:rPr>
              <a:t>    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景点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</a:rPr>
              <a:t>——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鹿湖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6325" y="485140"/>
            <a:ext cx="5364480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鹿湖禅寺由著名的高僧慧原法师所建。原为一个小庵堂，谓“鹿湖庵”。鹿湖禅寺已经有上千年的历史，并且围绕古寺庙周围也安放了多达80多位曾在鹿湖禅寺里做过住持的方丈的墓穴。鹿湖禅寺整体建筑气势恢宏、古朴壮观有“寂静山乡、佛门净土，世外仙境”之美誉。该景区是按国家AAAA级旅游区标准建设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12" name="图片 11" descr="鹿湖全景23"/>
          <p:cNvPicPr>
            <a:picLocks noChangeAspect="1"/>
          </p:cNvPicPr>
          <p:nvPr/>
        </p:nvPicPr>
        <p:blipFill>
          <a:blip r:embed="rId1"/>
          <a:srcRect l="11531" t="14514" r="24634" b="2854"/>
          <a:stretch>
            <a:fillRect/>
          </a:stretch>
        </p:blipFill>
        <p:spPr>
          <a:xfrm>
            <a:off x="273780" y="3899903"/>
            <a:ext cx="2899637" cy="2226162"/>
          </a:xfrm>
          <a:prstGeom prst="ellipse">
            <a:avLst/>
          </a:prstGeom>
        </p:spPr>
      </p:pic>
      <p:pic>
        <p:nvPicPr>
          <p:cNvPr id="13" name="图片 12" descr="鹿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103" y="2901078"/>
            <a:ext cx="3164480" cy="2110222"/>
          </a:xfrm>
          <a:prstGeom prst="ellipse">
            <a:avLst/>
          </a:prstGeom>
        </p:spPr>
      </p:pic>
      <p:pic>
        <p:nvPicPr>
          <p:cNvPr id="14" name="图片 13" descr="路虎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80" y="0"/>
            <a:ext cx="3000232" cy="2058503"/>
          </a:xfrm>
          <a:prstGeom prst="ellipse">
            <a:avLst/>
          </a:prstGeom>
        </p:spPr>
      </p:pic>
      <p:pic>
        <p:nvPicPr>
          <p:cNvPr id="15" name="图片 14" descr="鹿湖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597" y="4198278"/>
            <a:ext cx="2778013" cy="1927787"/>
          </a:xfrm>
          <a:prstGeom prst="ellipse">
            <a:avLst/>
          </a:prstGeom>
        </p:spPr>
      </p:pic>
      <p:pic>
        <p:nvPicPr>
          <p:cNvPr id="18" name="图片 17" descr="和尚祈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832" y="1527543"/>
            <a:ext cx="2828027" cy="1882320"/>
          </a:xfrm>
          <a:prstGeom prst="ellipse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V="1">
            <a:off x="1462733" y="2064187"/>
            <a:ext cx="31258" cy="1834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590307" y="3270758"/>
            <a:ext cx="809875" cy="849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6"/>
            <a:endCxn id="13" idx="3"/>
          </p:cNvCxnSpPr>
          <p:nvPr/>
        </p:nvCxnSpPr>
        <p:spPr>
          <a:xfrm flipV="1">
            <a:off x="3172782" y="4702118"/>
            <a:ext cx="2671445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860265" y="5716865"/>
            <a:ext cx="5685038" cy="3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MH_Other_1"/>
          <p:cNvSpPr/>
          <p:nvPr>
            <p:custDataLst>
              <p:tags r:id="rId1"/>
            </p:custDataLst>
          </p:nvPr>
        </p:nvSpPr>
        <p:spPr>
          <a:xfrm>
            <a:off x="280600" y="3610338"/>
            <a:ext cx="10912000" cy="369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base">
              <a:defRPr/>
            </a:pPr>
            <a:endParaRPr lang="zh-CN" altLang="en-US" sz="1180" strike="noStrike" noProof="1"/>
          </a:p>
        </p:txBody>
      </p:sp>
      <p:sp>
        <p:nvSpPr>
          <p:cNvPr id="27" name="MH_Other_2"/>
          <p:cNvSpPr/>
          <p:nvPr>
            <p:custDataLst>
              <p:tags r:id="rId2"/>
            </p:custDataLst>
          </p:nvPr>
        </p:nvSpPr>
        <p:spPr>
          <a:xfrm>
            <a:off x="7170221" y="1378208"/>
            <a:ext cx="497292" cy="497292"/>
          </a:xfrm>
          <a:prstGeom prst="ellipse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base">
              <a:defRPr/>
            </a:pPr>
            <a:endParaRPr lang="zh-CN" altLang="en-US" sz="1180" strike="noStrike" noProof="1"/>
          </a:p>
        </p:txBody>
      </p:sp>
      <p:sp>
        <p:nvSpPr>
          <p:cNvPr id="28" name="MH_Other_3"/>
          <p:cNvSpPr/>
          <p:nvPr>
            <p:custDataLst>
              <p:tags r:id="rId3"/>
            </p:custDataLst>
          </p:nvPr>
        </p:nvSpPr>
        <p:spPr>
          <a:xfrm>
            <a:off x="8888008" y="4151675"/>
            <a:ext cx="500133" cy="497292"/>
          </a:xfrm>
          <a:prstGeom prst="ellipse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base">
              <a:defRPr/>
            </a:pPr>
            <a:endParaRPr lang="zh-CN" altLang="en-US" sz="1180" strike="noStrike" noProof="1"/>
          </a:p>
        </p:txBody>
      </p:sp>
      <p:sp>
        <p:nvSpPr>
          <p:cNvPr id="29" name="MH_Other_4"/>
          <p:cNvSpPr/>
          <p:nvPr>
            <p:custDataLst>
              <p:tags r:id="rId4"/>
            </p:custDataLst>
          </p:nvPr>
        </p:nvSpPr>
        <p:spPr>
          <a:xfrm>
            <a:off x="4165158" y="2331588"/>
            <a:ext cx="416305" cy="416305"/>
          </a:xfrm>
          <a:prstGeom prst="ellipse">
            <a:avLst/>
          </a:prstGeom>
          <a:solidFill>
            <a:schemeClr val="accent1">
              <a:lumMod val="20000"/>
              <a:lumOff val="8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base">
              <a:defRPr/>
            </a:pPr>
            <a:endParaRPr lang="zh-CN" altLang="en-US" sz="1180" strike="noStrike" noProof="1"/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3260088" y="3034900"/>
            <a:ext cx="328213" cy="328213"/>
          </a:xfrm>
          <a:prstGeom prst="ellipse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base">
              <a:defRPr/>
            </a:pPr>
            <a:endParaRPr lang="zh-CN" altLang="en-US" sz="1180" strike="noStrike" noProof="1"/>
          </a:p>
        </p:txBody>
      </p:sp>
      <p:sp>
        <p:nvSpPr>
          <p:cNvPr id="32" name="MH_Other_2"/>
          <p:cNvSpPr/>
          <p:nvPr>
            <p:custDataLst>
              <p:tags r:id="rId6"/>
            </p:custDataLst>
          </p:nvPr>
        </p:nvSpPr>
        <p:spPr>
          <a:xfrm>
            <a:off x="7414605" y="1113933"/>
            <a:ext cx="421988" cy="421988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base">
              <a:defRPr/>
            </a:pPr>
            <a:endParaRPr lang="zh-CN" altLang="en-US" sz="1180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255637" y="144027"/>
            <a:ext cx="2199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景点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</a:rPr>
              <a:t>——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霍山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60820" y="3647440"/>
            <a:ext cx="4631690" cy="2380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zh-CN" altLang="en-US" sz="1610"/>
          </a:p>
          <a:p>
            <a:pPr>
              <a:lnSpc>
                <a:spcPct val="120000"/>
              </a:lnSpc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霍山位于田心镇，毗邻兴宁、五华，距龙川县城47公里，方圆10公里，海拔550米，是省级森林公园，是国家AAA级旅游区，属丹霞地貌，有"丹霞山第二"之美誉，以险峻的丹崖赤壁和奇岩秀石而早已闻名遐迩。为广东七大名山之一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" name="图片 4" descr="霍山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537" y="4371487"/>
            <a:ext cx="2209112" cy="1345245"/>
          </a:xfrm>
          <a:prstGeom prst="flowChartAlternateProcess">
            <a:avLst/>
          </a:prstGeom>
        </p:spPr>
      </p:pic>
      <p:pic>
        <p:nvPicPr>
          <p:cNvPr id="6" name="图片 5" descr="霍山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3448" y="2261398"/>
            <a:ext cx="2359152" cy="1386165"/>
          </a:xfrm>
          <a:prstGeom prst="flowChartAlternateProcess">
            <a:avLst/>
          </a:prstGeom>
        </p:spPr>
      </p:pic>
      <p:pic>
        <p:nvPicPr>
          <p:cNvPr id="7" name="图片 6" descr="霍山门口"/>
          <p:cNvPicPr>
            <a:picLocks noChangeAspect="1"/>
          </p:cNvPicPr>
          <p:nvPr/>
        </p:nvPicPr>
        <p:blipFill>
          <a:blip r:embed="rId9"/>
          <a:srcRect l="7017" t="6906" r="687" b="-103"/>
          <a:stretch>
            <a:fillRect/>
          </a:stretch>
        </p:blipFill>
        <p:spPr>
          <a:xfrm>
            <a:off x="255902" y="956497"/>
            <a:ext cx="2209680" cy="1581672"/>
          </a:xfrm>
          <a:prstGeom prst="flowChartAlternateProcess">
            <a:avLst/>
          </a:prstGeom>
        </p:spPr>
      </p:pic>
      <p:pic>
        <p:nvPicPr>
          <p:cNvPr id="8" name="图片 7" descr="霍山山顶"/>
          <p:cNvPicPr>
            <a:picLocks noChangeAspect="1"/>
          </p:cNvPicPr>
          <p:nvPr/>
        </p:nvPicPr>
        <p:blipFill>
          <a:blip r:embed="rId10"/>
          <a:srcRect l="20146" t="7770" r="-889" b="-1209"/>
          <a:stretch>
            <a:fillRect/>
          </a:stretch>
        </p:blipFill>
        <p:spPr>
          <a:xfrm>
            <a:off x="8833448" y="604707"/>
            <a:ext cx="2359152" cy="1534500"/>
          </a:xfrm>
          <a:prstGeom prst="flowChartAlternateProcess">
            <a:avLst/>
          </a:prstGeom>
        </p:spPr>
      </p:pic>
      <p:pic>
        <p:nvPicPr>
          <p:cNvPr id="9" name="图片 8" descr="依山而建的灵山寺"/>
          <p:cNvPicPr>
            <a:picLocks noChangeAspect="1"/>
          </p:cNvPicPr>
          <p:nvPr/>
        </p:nvPicPr>
        <p:blipFill>
          <a:blip r:embed="rId11"/>
          <a:srcRect l="-2440" t="10791" r="7121" b="-546"/>
          <a:stretch>
            <a:fillRect/>
          </a:stretch>
        </p:blipFill>
        <p:spPr>
          <a:xfrm>
            <a:off x="232225" y="2748510"/>
            <a:ext cx="2257420" cy="1349792"/>
          </a:xfrm>
          <a:prstGeom prst="flowChartAlternateProcess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89645" y="1536328"/>
            <a:ext cx="2826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10"/>
              <a:t>  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霍山脚下入口处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05990" y="2789948"/>
            <a:ext cx="2826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10"/>
              <a:t>                 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被迷雾笼罩的霍山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05990" y="956505"/>
            <a:ext cx="2826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10"/>
              <a:t>                     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山顶处的观日亭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89645" y="3239463"/>
            <a:ext cx="2826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10"/>
              <a:t>  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依山而建的灵山寺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42153" y="4874913"/>
            <a:ext cx="28263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10"/>
              <a:t>  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霍山风景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九龙湾"/>
          <p:cNvPicPr>
            <a:picLocks noChangeAspect="1"/>
          </p:cNvPicPr>
          <p:nvPr/>
        </p:nvPicPr>
        <p:blipFill>
          <a:blip r:embed="rId1"/>
          <a:srcRect l="1584" t="2013" r="-1612" b="2204"/>
          <a:stretch>
            <a:fillRect/>
          </a:stretch>
        </p:blipFill>
        <p:spPr>
          <a:xfrm>
            <a:off x="373380" y="2971800"/>
            <a:ext cx="3608705" cy="2779395"/>
          </a:xfrm>
          <a:prstGeom prst="flowChartProcess">
            <a:avLst/>
          </a:prstGeom>
        </p:spPr>
      </p:pic>
      <p:pic>
        <p:nvPicPr>
          <p:cNvPr id="8" name="图片 7" descr="龙潭寺"/>
          <p:cNvPicPr>
            <a:picLocks noChangeAspect="1"/>
          </p:cNvPicPr>
          <p:nvPr/>
        </p:nvPicPr>
        <p:blipFill>
          <a:blip r:embed="rId2"/>
          <a:srcRect l="515" t="1342" r="1955" b="366"/>
          <a:stretch>
            <a:fillRect/>
          </a:stretch>
        </p:blipFill>
        <p:spPr>
          <a:xfrm>
            <a:off x="7538085" y="3097530"/>
            <a:ext cx="3734435" cy="2659380"/>
          </a:xfrm>
          <a:prstGeom prst="flowChartProcess">
            <a:avLst/>
          </a:prstGeom>
        </p:spPr>
      </p:pic>
      <p:pic>
        <p:nvPicPr>
          <p:cNvPr id="9" name="图片 8" descr="七目嶂"/>
          <p:cNvPicPr>
            <a:picLocks noChangeAspect="1"/>
          </p:cNvPicPr>
          <p:nvPr/>
        </p:nvPicPr>
        <p:blipFill>
          <a:blip r:embed="rId3"/>
          <a:srcRect l="1233" t="2967" r="430" b="11624"/>
          <a:stretch>
            <a:fillRect/>
          </a:stretch>
        </p:blipFill>
        <p:spPr>
          <a:xfrm>
            <a:off x="373380" y="374650"/>
            <a:ext cx="3526790" cy="2529840"/>
          </a:xfrm>
          <a:prstGeom prst="flowChartProcess">
            <a:avLst/>
          </a:prstGeom>
        </p:spPr>
      </p:pic>
      <p:pic>
        <p:nvPicPr>
          <p:cNvPr id="10" name="图片 9" descr="下塔"/>
          <p:cNvPicPr>
            <a:picLocks noChangeAspect="1"/>
          </p:cNvPicPr>
          <p:nvPr/>
        </p:nvPicPr>
        <p:blipFill>
          <a:blip r:embed="rId4">
            <a:lum bright="6000"/>
          </a:blip>
          <a:srcRect l="-256" t="-55" r="256" b="55"/>
          <a:stretch>
            <a:fillRect/>
          </a:stretch>
        </p:blipFill>
        <p:spPr>
          <a:xfrm>
            <a:off x="7538085" y="374650"/>
            <a:ext cx="3734435" cy="2720975"/>
          </a:xfrm>
          <a:prstGeom prst="flowChartProcess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70158" y="2904183"/>
          <a:ext cx="818400" cy="19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70158" y="2904183"/>
                        <a:ext cx="818400" cy="193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461000" y="1788795"/>
            <a:ext cx="551815" cy="2560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           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其它景色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5856605" y="1745615"/>
            <a:ext cx="1606550" cy="1135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893820" y="3025140"/>
            <a:ext cx="1818640" cy="1365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847080" y="3034665"/>
            <a:ext cx="1678305" cy="1428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3942080" y="1736090"/>
            <a:ext cx="1729105" cy="1096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 rot="19380000">
            <a:off x="3891280" y="3350895"/>
            <a:ext cx="160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九龙湾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rot="1980000">
            <a:off x="4847590" y="1351915"/>
            <a:ext cx="160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 rot="2640000">
            <a:off x="6015990" y="3290570"/>
            <a:ext cx="160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龙潭寺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 rot="2280000">
            <a:off x="4173220" y="1978025"/>
            <a:ext cx="154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r>
              <a:rPr lang="zh-CN" altLang="en-US"/>
              <a:t>七目嶂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 rot="19500000">
            <a:off x="5735955" y="2005330"/>
            <a:ext cx="154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下塔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9705" y="215900"/>
            <a:ext cx="3328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龙川特产</a:t>
            </a:r>
            <a:r>
              <a:rPr lang="en-US" altLang="zh-CN" sz="2400">
                <a:latin typeface="华文新魏" panose="02010800040101010101" charset="-122"/>
                <a:ea typeface="华文新魏" panose="02010800040101010101" charset="-122"/>
              </a:rPr>
              <a:t>——</a:t>
            </a: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牛筋糕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115" y="956945"/>
            <a:ext cx="425259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000"/>
              <a:t>龙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川牛筋糕是客家糕类美食，根据龙川县志记载，早在清朝年间，陈顺升店就生产牛筋糕。当年是将牛筋糕切成块，用大竹叶包起来，由小贩挑着沿街叫卖。因其食用方便，老少皆宜，所以十分受欢迎。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6" name="图片 5" descr="牛筋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3483610"/>
            <a:ext cx="2874645" cy="2508885"/>
          </a:xfrm>
          <a:prstGeom prst="rect">
            <a:avLst/>
          </a:prstGeom>
        </p:spPr>
      </p:pic>
      <p:pic>
        <p:nvPicPr>
          <p:cNvPr id="7" name="图片 6" descr="牛筋糕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20" y="215900"/>
            <a:ext cx="4307840" cy="27470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90970" y="3660775"/>
            <a:ext cx="49549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其制作的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主要原料有：糯米粉、白砂糖、植物油等。牛筋糕韧而不硬，软而不烂，入口有一定的嚼劲，好吃却不粘牙，牛筋糕采用传统制作工艺，非油炸，属客家蒸糕类美食，属东江特产。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10000"/>
              </a:lnSpc>
            </a:pP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11" name="图片 10" descr="牛筋糕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60" y="3483610"/>
            <a:ext cx="3098800" cy="2596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4275" name="组合 9"/>
          <p:cNvGrpSpPr/>
          <p:nvPr/>
        </p:nvGrpSpPr>
        <p:grpSpPr>
          <a:xfrm>
            <a:off x="4465005" y="-3477"/>
            <a:ext cx="7058700" cy="6145105"/>
            <a:chOff x="6795" y="-5"/>
            <a:chExt cx="12420" cy="10813"/>
          </a:xfrm>
        </p:grpSpPr>
        <p:sp>
          <p:nvSpPr>
            <p:cNvPr id="54276" name="直角三角形 6"/>
            <p:cNvSpPr/>
            <p:nvPr/>
          </p:nvSpPr>
          <p:spPr>
            <a:xfrm flipH="1" flipV="1">
              <a:off x="6795" y="-4"/>
              <a:ext cx="5610" cy="10812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81839" tIns="40919" rIns="81839" bIns="40919" anchor="t"/>
            <a:p>
              <a:pPr defTabSz="914400">
                <a:buFont typeface="Arial" panose="020B0604020202020204" pitchFamily="34" charset="0"/>
              </a:pPr>
              <a:endParaRPr lang="zh-CN" altLang="zh-CN" sz="161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4277" name="矩形 7"/>
            <p:cNvSpPr/>
            <p:nvPr/>
          </p:nvSpPr>
          <p:spPr>
            <a:xfrm>
              <a:off x="12405" y="-5"/>
              <a:ext cx="6810" cy="108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81839" tIns="40919" rIns="81839" bIns="40919" anchor="t"/>
            <a:p>
              <a:pPr defTabSz="914400">
                <a:buFont typeface="Arial" panose="020B0604020202020204" pitchFamily="34" charset="0"/>
              </a:pPr>
              <a:endParaRPr lang="zh-CN" altLang="zh-CN" sz="161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4278" name="直角三角形 8"/>
          <p:cNvSpPr/>
          <p:nvPr/>
        </p:nvSpPr>
        <p:spPr>
          <a:xfrm flipH="1">
            <a:off x="9841728" y="3833510"/>
            <a:ext cx="1533080" cy="1346950"/>
          </a:xfrm>
          <a:prstGeom prst="rtTriangle">
            <a:avLst/>
          </a:prstGeom>
          <a:solidFill>
            <a:srgbClr val="0F85A2">
              <a:alpha val="68999"/>
            </a:srgbClr>
          </a:solidFill>
          <a:ln w="9525">
            <a:noFill/>
          </a:ln>
        </p:spPr>
        <p:txBody>
          <a:bodyPr wrap="square" lIns="81839" tIns="40919" rIns="81839" bIns="40919" anchor="t"/>
          <a:p>
            <a:pPr defTabSz="914400">
              <a:buFont typeface="Arial" panose="020B0604020202020204" pitchFamily="34" charset="0"/>
            </a:pPr>
            <a:endParaRPr lang="zh-CN" altLang="zh-CN" sz="161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4279" name="直角三角形 10"/>
          <p:cNvSpPr/>
          <p:nvPr/>
        </p:nvSpPr>
        <p:spPr>
          <a:xfrm rot="5400000">
            <a:off x="6298068" y="894895"/>
            <a:ext cx="1432200" cy="1278750"/>
          </a:xfrm>
          <a:prstGeom prst="rtTriangle">
            <a:avLst/>
          </a:prstGeom>
          <a:solidFill>
            <a:srgbClr val="CDF1FA"/>
          </a:solidFill>
          <a:ln w="9525">
            <a:noFill/>
          </a:ln>
        </p:spPr>
        <p:txBody>
          <a:bodyPr wrap="square" lIns="81839" tIns="40919" rIns="81839" bIns="40919" anchor="t"/>
          <a:p>
            <a:pPr defTabSz="914400">
              <a:buFont typeface="Arial" panose="020B0604020202020204" pitchFamily="34" charset="0"/>
            </a:pPr>
            <a:endParaRPr lang="zh-CN" altLang="zh-CN" sz="161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52360" y="161925"/>
            <a:ext cx="3703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龙川特产</a:t>
            </a:r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</a:rPr>
              <a:t>——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</a:rPr>
              <a:t>茶树菇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8655" y="1438275"/>
            <a:ext cx="41376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河源龙川盛产茶树菇。茶树菇又名茶新菇，是集高蛋白，低脂肪，低糖分，保健食疗于一身的纯天然无公害保健食用菌用作主菜、调味均佳；且有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美容保健之功效，对肾虚、尿频、水肿、风湿有独特疗效，对抗癌、降压、防衰、小儿低热、尿床有较理想的辅助治疗功能，民间称之为“神菇”。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" name="图片 4" descr="茶树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" y="75565"/>
            <a:ext cx="3858260" cy="2916555"/>
          </a:xfrm>
          <a:prstGeom prst="rect">
            <a:avLst/>
          </a:prstGeom>
        </p:spPr>
      </p:pic>
      <p:pic>
        <p:nvPicPr>
          <p:cNvPr id="6" name="图片 5" descr="干锅茶树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15" y="3468370"/>
            <a:ext cx="3765550" cy="250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027174612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diagram169515_1*i*4"/>
  <p:tag name="KSO_WM_TEMPLATE_CATEGORY" val="diagram"/>
  <p:tag name="KSO_WM_TEMPLATE_INDEX" val="169515"/>
  <p:tag name="KSO_WM_UNIT_INDEX" val="4"/>
</p:tagLst>
</file>

<file path=ppt/tags/tag2.xml><?xml version="1.0" encoding="utf-8"?>
<p:tagLst xmlns:p="http://schemas.openxmlformats.org/presentationml/2006/main">
  <p:tag name="MH" val="20151027174612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diagram169515_1*i*9"/>
  <p:tag name="KSO_WM_TEMPLATE_CATEGORY" val="diagram"/>
  <p:tag name="KSO_WM_TEMPLATE_INDEX" val="169515"/>
  <p:tag name="KSO_WM_UNIT_INDEX" val="9"/>
</p:tagLst>
</file>

<file path=ppt/tags/tag3.xml><?xml version="1.0" encoding="utf-8"?>
<p:tagLst xmlns:p="http://schemas.openxmlformats.org/presentationml/2006/main">
  <p:tag name="MH" val="20151027174612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diagram169515_1*i*10"/>
  <p:tag name="KSO_WM_TEMPLATE_CATEGORY" val="diagram"/>
  <p:tag name="KSO_WM_TEMPLATE_INDEX" val="169515"/>
  <p:tag name="KSO_WM_UNIT_INDEX" val="10"/>
</p:tagLst>
</file>

<file path=ppt/tags/tag4.xml><?xml version="1.0" encoding="utf-8"?>
<p:tagLst xmlns:p="http://schemas.openxmlformats.org/presentationml/2006/main">
  <p:tag name="MH" val="20151027174612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diagram169515_1*i*11"/>
  <p:tag name="KSO_WM_TEMPLATE_CATEGORY" val="diagram"/>
  <p:tag name="KSO_WM_TEMPLATE_INDEX" val="169515"/>
  <p:tag name="KSO_WM_UNIT_INDEX" val="11"/>
</p:tagLst>
</file>

<file path=ppt/tags/tag5.xml><?xml version="1.0" encoding="utf-8"?>
<p:tagLst xmlns:p="http://schemas.openxmlformats.org/presentationml/2006/main">
  <p:tag name="MH" val="20151027174612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diagram169515_1*i*12"/>
  <p:tag name="KSO_WM_TEMPLATE_CATEGORY" val="diagram"/>
  <p:tag name="KSO_WM_TEMPLATE_INDEX" val="169515"/>
  <p:tag name="KSO_WM_UNIT_INDEX" val="12"/>
</p:tagLst>
</file>

<file path=ppt/tags/tag6.xml><?xml version="1.0" encoding="utf-8"?>
<p:tagLst xmlns:p="http://schemas.openxmlformats.org/presentationml/2006/main">
  <p:tag name="MH" val="20151027174612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diagram169515_1*i*13"/>
  <p:tag name="KSO_WM_TEMPLATE_CATEGORY" val="diagram"/>
  <p:tag name="KSO_WM_TEMPLATE_INDEX" val="169515"/>
  <p:tag name="KSO_WM_UNIT_INDEX" val="13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1854</Words>
  <Application>WPS 演示</Application>
  <PresentationFormat>宽屏</PresentationFormat>
  <Paragraphs>88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45" baseType="lpstr">
      <vt:lpstr>Arial</vt:lpstr>
      <vt:lpstr>宋体</vt:lpstr>
      <vt:lpstr>Wingdings</vt:lpstr>
      <vt:lpstr>黑体</vt:lpstr>
      <vt:lpstr>微软雅黑</vt:lpstr>
      <vt:lpstr>Calibri</vt:lpstr>
      <vt:lpstr>Times New Roman</vt:lpstr>
      <vt:lpstr>Calibri Light</vt:lpstr>
      <vt:lpstr>Arial Unicode MS</vt:lpstr>
      <vt:lpstr>华文隶书</vt:lpstr>
      <vt:lpstr>华文新魏</vt:lpstr>
      <vt:lpstr>方正舒体</vt:lpstr>
      <vt:lpstr>仿宋</vt:lpstr>
      <vt:lpstr>华文中宋</vt:lpstr>
      <vt:lpstr>华文宋体</vt:lpstr>
      <vt:lpstr>华文彩云</vt:lpstr>
      <vt:lpstr>华文楷体</vt:lpstr>
      <vt:lpstr>幼圆</vt:lpstr>
      <vt:lpstr>华文仿宋</vt:lpstr>
      <vt:lpstr>华文行楷</vt:lpstr>
      <vt:lpstr>微软雅黑 Light</vt:lpstr>
      <vt:lpstr>楷体</vt:lpstr>
      <vt:lpstr>隶书</vt:lpstr>
      <vt:lpstr>MS Gothic</vt:lpstr>
      <vt:lpstr>Algerian</vt:lpstr>
      <vt:lpstr>Book Antiqua</vt:lpstr>
      <vt:lpstr>Caladea</vt:lpstr>
      <vt:lpstr>Curlz MT</vt:lpstr>
      <vt:lpstr>DejaVu Serif Condensed</vt:lpstr>
      <vt:lpstr>Eras Light ITC</vt:lpstr>
      <vt:lpstr>Franklin Gothic Demi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370</dc:creator>
  <cp:lastModifiedBy>半生阁</cp:lastModifiedBy>
  <cp:revision>5</cp:revision>
  <dcterms:created xsi:type="dcterms:W3CDTF">2017-08-08T02:20:00Z</dcterms:created>
  <dcterms:modified xsi:type="dcterms:W3CDTF">2017-11-18T19:19:17Z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