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291" r:id="rId5"/>
    <p:sldId id="312" r:id="rId6"/>
    <p:sldId id="351" r:id="rId7"/>
    <p:sldId id="260" r:id="rId8"/>
    <p:sldId id="262" r:id="rId9"/>
    <p:sldId id="375" r:id="rId10"/>
    <p:sldId id="264" r:id="rId11"/>
    <p:sldId id="342" r:id="rId12"/>
    <p:sldId id="377" r:id="rId13"/>
    <p:sldId id="378" r:id="rId14"/>
    <p:sldId id="379" r:id="rId15"/>
    <p:sldId id="380" r:id="rId16"/>
    <p:sldId id="383" r:id="rId17"/>
    <p:sldId id="384" r:id="rId18"/>
    <p:sldId id="381" r:id="rId19"/>
    <p:sldId id="382" r:id="rId20"/>
    <p:sldId id="385" r:id="rId21"/>
    <p:sldId id="348" r:id="rId22"/>
    <p:sldId id="267" r:id="rId23"/>
    <p:sldId id="37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3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0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7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4.xml"/><Relationship Id="rId2" Type="http://schemas.openxmlformats.org/officeDocument/2006/relationships/image" Target="../media/image30.png"/><Relationship Id="rId1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7.xml"/><Relationship Id="rId4" Type="http://schemas.openxmlformats.org/officeDocument/2006/relationships/image" Target="../media/image30.png"/><Relationship Id="rId3" Type="http://schemas.openxmlformats.org/officeDocument/2006/relationships/tags" Target="../tags/tag76.xml"/><Relationship Id="rId2" Type="http://schemas.openxmlformats.org/officeDocument/2006/relationships/image" Target="../media/image32.png"/><Relationship Id="rId1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0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81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18.jpe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9.xml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0" y="1936115"/>
            <a:ext cx="1222502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latin typeface="+mj-lt"/>
                <a:cs typeface="+mj-lt"/>
              </a:rPr>
              <a:t>Automatic Annotation Synchronizing with Textual </a:t>
            </a:r>
            <a:endParaRPr lang="zh-CN" altLang="en-US" sz="4000">
              <a:latin typeface="+mj-lt"/>
              <a:cs typeface="+mj-lt"/>
            </a:endParaRPr>
          </a:p>
          <a:p>
            <a:pPr algn="ctr"/>
            <a:r>
              <a:rPr lang="zh-CN" altLang="en-US" sz="4000">
                <a:latin typeface="+mj-lt"/>
                <a:cs typeface="+mj-lt"/>
              </a:rPr>
              <a:t>Description for Visualization</a:t>
            </a:r>
            <a:endParaRPr lang="zh-CN" altLang="en-US" sz="4000">
              <a:latin typeface="+mj-lt"/>
              <a:cs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71905" y="3609975"/>
            <a:ext cx="94678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+mj-lt"/>
                <a:cs typeface="+mj-lt"/>
              </a:rPr>
              <a:t>Chufan Lai, Zhixian Lin, Ruike Jiang, Yun Han, Can Liu, Xiaoru Yuan</a:t>
            </a:r>
            <a:endParaRPr lang="zh-CN" altLang="en-US" sz="2400">
              <a:latin typeface="+mj-lt"/>
              <a:cs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9545" y="6240780"/>
            <a:ext cx="11749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+mj-lt"/>
                <a:cs typeface="+mj-lt"/>
              </a:rPr>
              <a:t>  Proceedings of the 2020 CHI Conference on Human Factors in Computing Systems </a:t>
            </a:r>
            <a:r>
              <a:rPr lang="zh-CN" altLang="en-US">
                <a:solidFill>
                  <a:srgbClr val="FF0000"/>
                </a:solidFill>
                <a:latin typeface="+mj-lt"/>
                <a:cs typeface="+mj-lt"/>
              </a:rPr>
              <a:t> </a:t>
            </a:r>
            <a:endParaRPr lang="zh-CN" altLang="en-US">
              <a:solidFill>
                <a:srgbClr val="FF0000"/>
              </a:solidFill>
              <a:latin typeface="+mj-lt"/>
              <a:cs typeface="+mj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77482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Object Detection Module(OD)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图片 2" descr="图片2"/>
          <p:cNvPicPr>
            <a:picLocks noChangeAspect="1"/>
          </p:cNvPicPr>
          <p:nvPr/>
        </p:nvPicPr>
        <p:blipFill>
          <a:blip r:embed="rId1"/>
          <a:srcRect l="2984" r="7654" b="3235"/>
          <a:stretch>
            <a:fillRect/>
          </a:stretch>
        </p:blipFill>
        <p:spPr>
          <a:xfrm>
            <a:off x="314960" y="1861820"/>
            <a:ext cx="2757805" cy="3133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3595" y="5121275"/>
            <a:ext cx="3020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Corpus Collecting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679950" y="3244215"/>
            <a:ext cx="592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208 </a:t>
            </a:r>
            <a:r>
              <a:rPr lang="en-US" altLang="zh-CN" u="sng">
                <a:solidFill>
                  <a:schemeClr val="tx1"/>
                </a:solidFill>
              </a:rPr>
              <a:t>bar charts</a:t>
            </a:r>
            <a:r>
              <a:rPr lang="en-US" altLang="zh-CN"/>
              <a:t>, </a:t>
            </a:r>
            <a:r>
              <a:rPr lang="zh-CN" altLang="en-US"/>
              <a:t>161</a:t>
            </a:r>
            <a:r>
              <a:rPr lang="zh-CN" altLang="en-US" u="sng"/>
              <a:t> </a:t>
            </a:r>
            <a:r>
              <a:rPr lang="en-US" altLang="zh-CN" u="sng"/>
              <a:t>pie charts</a:t>
            </a:r>
            <a:r>
              <a:rPr lang="en-US" altLang="zh-CN"/>
              <a:t> and </a:t>
            </a:r>
            <a:r>
              <a:rPr lang="zh-CN" altLang="en-US"/>
              <a:t>100 </a:t>
            </a:r>
            <a:r>
              <a:rPr lang="en-US" altLang="zh-CN" u="sng"/>
              <a:t>scatterplots</a:t>
            </a:r>
            <a:endParaRPr lang="en-US" altLang="zh-CN" u="sng"/>
          </a:p>
        </p:txBody>
      </p:sp>
      <p:pic>
        <p:nvPicPr>
          <p:cNvPr id="10" name="图片 9" descr="OD过程1"/>
          <p:cNvPicPr>
            <a:picLocks noChangeAspect="1"/>
          </p:cNvPicPr>
          <p:nvPr/>
        </p:nvPicPr>
        <p:blipFill>
          <a:blip r:embed="rId2"/>
          <a:srcRect b="4218"/>
          <a:stretch>
            <a:fillRect/>
          </a:stretch>
        </p:blipFill>
        <p:spPr>
          <a:xfrm>
            <a:off x="3371215" y="2039620"/>
            <a:ext cx="2695575" cy="29559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423660" y="3333750"/>
            <a:ext cx="5611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rectangle, circle, sector, axes, and color legends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844290" y="5121275"/>
            <a:ext cx="3020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 Labeling</a:t>
            </a:r>
            <a:endParaRPr lang="en-US" altLang="zh-CN"/>
          </a:p>
        </p:txBody>
      </p:sp>
      <p:pic>
        <p:nvPicPr>
          <p:cNvPr id="14" name="图片 13" descr="OD过程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0" y="2080895"/>
            <a:ext cx="2667000" cy="291465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864985" y="5121275"/>
            <a:ext cx="3020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 Training</a:t>
            </a:r>
            <a:endParaRPr lang="en-US" altLang="zh-CN"/>
          </a:p>
        </p:txBody>
      </p:sp>
      <p:pic>
        <p:nvPicPr>
          <p:cNvPr id="16" name="图片 15" descr="OD过程2"/>
          <p:cNvPicPr>
            <a:picLocks noChangeAspect="1"/>
          </p:cNvPicPr>
          <p:nvPr/>
        </p:nvPicPr>
        <p:blipFill>
          <a:blip r:embed="rId4"/>
          <a:srcRect b="4729"/>
          <a:stretch>
            <a:fillRect/>
          </a:stretch>
        </p:blipFill>
        <p:spPr>
          <a:xfrm>
            <a:off x="9263380" y="2091690"/>
            <a:ext cx="2771775" cy="29038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722485" y="5121275"/>
            <a:ext cx="3020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Contour Correction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21360" y="1174115"/>
            <a:ext cx="414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Visual Entity Detection</a:t>
            </a:r>
            <a:endParaRPr lang="en-US" altLang="zh-CN" sz="240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2" grpId="1"/>
      <p:bldP spid="15" grpId="0"/>
      <p:bldP spid="1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77482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Object Detection Module(OD)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43685" y="2776855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Color Detection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21360" y="1200785"/>
            <a:ext cx="414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Visual Property Detection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4864100" y="2776855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Size Detection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958455" y="2776220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Location Detection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337310" y="2279015"/>
            <a:ext cx="2176145" cy="136334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597400" y="2279015"/>
            <a:ext cx="2176145" cy="136334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870825" y="2279015"/>
            <a:ext cx="2176145" cy="136334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46405" y="3947160"/>
            <a:ext cx="7249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HSV color space ——&gt; 11 colors(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accent4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>
                <a:solidFill>
                  <a:schemeClr val="accent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...... 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49115" y="3947160"/>
            <a:ext cx="7249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area, X-range, and Y-range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696200" y="3947160"/>
            <a:ext cx="7249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position of centroid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1"/>
      <p:bldP spid="12" grpId="1"/>
      <p:bldP spid="11" grpId="2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77482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Object Detection Module(OD)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0985" y="2291080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Lables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21360" y="1188085"/>
            <a:ext cx="5463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Text Detection(Tesseract-OCR)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5401310" y="2291080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Axes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88730" y="2311400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Legends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311275" y="1872615"/>
            <a:ext cx="1966595" cy="120586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64100" y="1872615"/>
            <a:ext cx="1875155" cy="120586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95030" y="1872615"/>
            <a:ext cx="1966595" cy="12452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Tex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875" y="3787775"/>
            <a:ext cx="5316220" cy="1429385"/>
          </a:xfrm>
          <a:prstGeom prst="rect">
            <a:avLst/>
          </a:prstGeom>
        </p:spPr>
      </p:pic>
      <p:pic>
        <p:nvPicPr>
          <p:cNvPr id="13" name="图片 12" descr="Text2"/>
          <p:cNvPicPr>
            <a:picLocks noChangeAspect="1"/>
          </p:cNvPicPr>
          <p:nvPr/>
        </p:nvPicPr>
        <p:blipFill>
          <a:blip r:embed="rId2"/>
          <a:srcRect l="1056" r="3190"/>
          <a:stretch>
            <a:fillRect/>
          </a:stretch>
        </p:blipFill>
        <p:spPr>
          <a:xfrm>
            <a:off x="1734820" y="3787775"/>
            <a:ext cx="4151630" cy="1871980"/>
          </a:xfrm>
          <a:prstGeom prst="rect">
            <a:avLst/>
          </a:prstGeom>
        </p:spPr>
      </p:pic>
      <p:pic>
        <p:nvPicPr>
          <p:cNvPr id="14" name="图片 13" descr="Text3"/>
          <p:cNvPicPr>
            <a:picLocks noChangeAspect="1"/>
          </p:cNvPicPr>
          <p:nvPr/>
        </p:nvPicPr>
        <p:blipFill>
          <a:blip r:embed="rId3"/>
          <a:srcRect r="2488"/>
          <a:stretch>
            <a:fillRect/>
          </a:stretch>
        </p:blipFill>
        <p:spPr>
          <a:xfrm>
            <a:off x="7787005" y="3861435"/>
            <a:ext cx="4003040" cy="1724660"/>
          </a:xfrm>
          <a:prstGeom prst="rect">
            <a:avLst/>
          </a:prstGeom>
        </p:spPr>
      </p:pic>
      <p:pic>
        <p:nvPicPr>
          <p:cNvPr id="10" name="图片 9" descr="text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" y="3861435"/>
            <a:ext cx="1236980" cy="158940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7399655" y="4068445"/>
            <a:ext cx="335280" cy="24638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text33"/>
          <p:cNvPicPr>
            <a:picLocks noChangeAspect="1"/>
          </p:cNvPicPr>
          <p:nvPr/>
        </p:nvPicPr>
        <p:blipFill>
          <a:blip r:embed="rId5"/>
          <a:srcRect l="10400" r="10400"/>
          <a:stretch>
            <a:fillRect/>
          </a:stretch>
        </p:blipFill>
        <p:spPr>
          <a:xfrm>
            <a:off x="6184900" y="3925570"/>
            <a:ext cx="1131570" cy="848995"/>
          </a:xfrm>
          <a:prstGeom prst="rect">
            <a:avLst/>
          </a:prstGeom>
        </p:spPr>
      </p:pic>
      <p:sp>
        <p:nvSpPr>
          <p:cNvPr id="16" name="右箭头 15"/>
          <p:cNvSpPr/>
          <p:nvPr/>
        </p:nvSpPr>
        <p:spPr>
          <a:xfrm>
            <a:off x="1382395" y="4501515"/>
            <a:ext cx="352425" cy="21082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6031230" y="3328670"/>
            <a:ext cx="8890" cy="2790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animBg="1"/>
      <p:bldP spid="12" grpId="0" bldLvl="0" animBg="1"/>
      <p:bldP spid="1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10370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Natural Language Processing Module(NLP)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7395" y="1187450"/>
            <a:ext cx="414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Processing(SpaCy)</a:t>
            </a:r>
            <a:endParaRPr lang="en-US" altLang="zh-CN" sz="2400">
              <a:cs typeface="+mn-lt"/>
            </a:endParaRPr>
          </a:p>
        </p:txBody>
      </p:sp>
      <p:pic>
        <p:nvPicPr>
          <p:cNvPr id="11" name="图片 10" descr="nlp1"/>
          <p:cNvPicPr>
            <a:picLocks noChangeAspect="1"/>
          </p:cNvPicPr>
          <p:nvPr/>
        </p:nvPicPr>
        <p:blipFill>
          <a:blip r:embed="rId1"/>
          <a:srcRect b="31560"/>
          <a:stretch>
            <a:fillRect/>
          </a:stretch>
        </p:blipFill>
        <p:spPr>
          <a:xfrm>
            <a:off x="1384935" y="2507615"/>
            <a:ext cx="9068435" cy="14897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10370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Natural Language Processing Module(NLP)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9125" y="1082675"/>
            <a:ext cx="11444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 Defining Knowledge Base</a:t>
            </a:r>
            <a:endParaRPr lang="en-US" altLang="zh-CN" sz="2400">
              <a:ea typeface="微软雅黑" panose="020B0503020204020204" charset="-122"/>
              <a:cs typeface="+mn-lt"/>
              <a:sym typeface="+mn-ea"/>
            </a:endParaRPr>
          </a:p>
          <a:p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       standard vocabulary, synonyms vocabulary, structure library </a:t>
            </a:r>
            <a:endParaRPr lang="en-US" altLang="zh-CN" sz="2400">
              <a:cs typeface="+mn-lt"/>
            </a:endParaRPr>
          </a:p>
        </p:txBody>
      </p:sp>
      <p:pic>
        <p:nvPicPr>
          <p:cNvPr id="11" name="图片 10" descr="C:\Users\DELL\Desktop\截图\nlp2.pngnlp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281555" y="3891280"/>
            <a:ext cx="6436995" cy="2439035"/>
          </a:xfrm>
          <a:prstGeom prst="rect">
            <a:avLst/>
          </a:prstGeom>
        </p:spPr>
      </p:pic>
      <p:pic>
        <p:nvPicPr>
          <p:cNvPr id="3" name="图片 2" descr="nl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930" y="2129155"/>
            <a:ext cx="6437630" cy="15449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638300" y="2814320"/>
            <a:ext cx="191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38300" y="5206365"/>
            <a:ext cx="1911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230360" y="5067935"/>
            <a:ext cx="3147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</a:t>
            </a:r>
            <a:r>
              <a:rPr lang="zh-CN" altLang="en-US"/>
              <a:t>"the red point"</a:t>
            </a:r>
            <a:endParaRPr lang="zh-CN" altLang="en-US"/>
          </a:p>
          <a:p>
            <a:r>
              <a:rPr lang="zh-CN" altLang="en-US"/>
              <a:t>  "the point in red"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10370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Natural Language Processing Module(NLP)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7395" y="1187450"/>
            <a:ext cx="414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Entity Detection</a:t>
            </a:r>
            <a:endParaRPr lang="en-US" altLang="zh-CN" sz="2400">
              <a:cs typeface="+mn-lt"/>
            </a:endParaRPr>
          </a:p>
        </p:txBody>
      </p:sp>
      <p:pic>
        <p:nvPicPr>
          <p:cNvPr id="11" name="图片 10" descr="C:\Users\DELL\Desktop\截图\nlp3.pngnlp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798955" y="3921125"/>
            <a:ext cx="8016875" cy="1682115"/>
          </a:xfrm>
          <a:prstGeom prst="rect">
            <a:avLst/>
          </a:prstGeom>
        </p:spPr>
      </p:pic>
      <p:pic>
        <p:nvPicPr>
          <p:cNvPr id="4" name="图片 3" descr="nlp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7633" b="45563"/>
          <a:stretch>
            <a:fillRect/>
          </a:stretch>
        </p:blipFill>
        <p:spPr>
          <a:xfrm>
            <a:off x="747395" y="2362835"/>
            <a:ext cx="9068435" cy="36576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rot="5400000">
            <a:off x="5284470" y="3059430"/>
            <a:ext cx="770890" cy="53022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10370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Natural Language Processing Module(NLP)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9905" y="2291080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colors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21360" y="1082675"/>
            <a:ext cx="414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Property</a:t>
            </a:r>
            <a:r>
              <a:rPr lang="en-US" altLang="zh-CN" sz="2400"/>
              <a:t> Detection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5401310" y="2291080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888730" y="2311400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311275" y="1872615"/>
            <a:ext cx="1966595" cy="120586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864100" y="1872615"/>
            <a:ext cx="1875155" cy="120586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495030" y="1872615"/>
            <a:ext cx="1966595" cy="1245235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6585" y="3742055"/>
            <a:ext cx="753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</a:t>
            </a:r>
            <a:r>
              <a:rPr lang="en-US" altLang="zh-CN">
                <a:sym typeface="+mn-ea"/>
              </a:rPr>
              <a:t>red</a:t>
            </a:r>
            <a:r>
              <a:rPr lang="en-US" altLang="zh-CN"/>
              <a:t>”, “</a:t>
            </a:r>
            <a:r>
              <a:rPr lang="en-US" altLang="zh-CN">
                <a:sym typeface="+mn-ea"/>
              </a:rPr>
              <a:t>orange</a:t>
            </a:r>
            <a:r>
              <a:rPr lang="en-US" altLang="zh-CN"/>
              <a:t>”, “</a:t>
            </a:r>
            <a:r>
              <a:rPr lang="en-US" altLang="zh-CN">
                <a:sym typeface="+mn-ea"/>
              </a:rPr>
              <a:t>brown</a:t>
            </a:r>
            <a:r>
              <a:rPr lang="en-US" altLang="zh-CN"/>
              <a:t>”, “</a:t>
            </a:r>
            <a:r>
              <a:rPr lang="en-US" altLang="zh-CN">
                <a:sym typeface="+mn-ea"/>
              </a:rPr>
              <a:t>yellow</a:t>
            </a:r>
            <a:r>
              <a:rPr lang="en-US" altLang="zh-CN"/>
              <a:t>”....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653915" y="3742055"/>
            <a:ext cx="753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“large”, “small”, “long”....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259445" y="3742055"/>
            <a:ext cx="7538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“middle”, “top”, “bottom”....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10370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Annotation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5935" y="1950085"/>
            <a:ext cx="5060315" cy="70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65000"/>
                  </a:schemeClr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en-US" altLang="zh-CN" sz="2000"/>
              <a:t>   Matching by Visual Properties</a:t>
            </a:r>
            <a:endParaRPr lang="en-US" altLang="zh-CN" sz="2000"/>
          </a:p>
          <a:p>
            <a:r>
              <a:rPr lang="en-US" altLang="zh-CN" sz="2000"/>
              <a:t>(C</a:t>
            </a:r>
            <a:r>
              <a:rPr lang="en-US" altLang="zh-CN" sz="2000">
                <a:sym typeface="+mn-ea"/>
              </a:rPr>
              <a:t>olor / Size / Location Matching</a:t>
            </a:r>
            <a:r>
              <a:rPr lang="en-US" altLang="zh-CN" sz="2000"/>
              <a:t>)</a:t>
            </a:r>
            <a:endParaRPr lang="en-US" altLang="zh-CN" sz="2000"/>
          </a:p>
        </p:txBody>
      </p:sp>
      <p:sp>
        <p:nvSpPr>
          <p:cNvPr id="18" name="文本框 17"/>
          <p:cNvSpPr txBox="1"/>
          <p:nvPr/>
        </p:nvSpPr>
        <p:spPr>
          <a:xfrm>
            <a:off x="721360" y="1082675"/>
            <a:ext cx="10503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 Entity Matching(</a:t>
            </a:r>
            <a:r>
              <a:rPr lang="zh-CN" altLang="en-US" sz="2400">
                <a:cs typeface="+mn-lt"/>
                <a:sym typeface="+mn-ea"/>
              </a:rPr>
              <a:t> shape, a data label, or a legend name</a:t>
            </a:r>
            <a:r>
              <a:rPr lang="en-US" altLang="zh-CN" sz="2400">
                <a:cs typeface="+mn-lt"/>
                <a:sym typeface="+mn-ea"/>
              </a:rPr>
              <a:t>(NLP) 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)</a:t>
            </a:r>
            <a:endParaRPr lang="en-US" altLang="zh-CN" sz="2400"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690" y="3627755"/>
            <a:ext cx="45669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       Matching by Auxiliary Texts</a:t>
            </a:r>
            <a:endParaRPr lang="en-US" altLang="zh-CN" sz="2000"/>
          </a:p>
          <a:p>
            <a:r>
              <a:rPr lang="en-US" altLang="zh-CN" sz="2000"/>
              <a:t>(Data labels / Legend / </a:t>
            </a:r>
            <a:r>
              <a:rPr lang="en-US" altLang="zh-CN" sz="2000" u="sng"/>
              <a:t>Axis Matching</a:t>
            </a:r>
            <a:r>
              <a:rPr lang="en-US" altLang="zh-CN" sz="2000"/>
              <a:t>)</a:t>
            </a:r>
            <a:endParaRPr lang="en-US" altLang="zh-CN" sz="2000"/>
          </a:p>
        </p:txBody>
      </p:sp>
      <p:sp>
        <p:nvSpPr>
          <p:cNvPr id="6" name="圆角矩形 5"/>
          <p:cNvSpPr/>
          <p:nvPr/>
        </p:nvSpPr>
        <p:spPr>
          <a:xfrm>
            <a:off x="347980" y="1645285"/>
            <a:ext cx="4286885" cy="131572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347345" y="3287395"/>
            <a:ext cx="4381500" cy="1386840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 descr="ann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0610" y="2961005"/>
            <a:ext cx="7112635" cy="3351530"/>
          </a:xfrm>
          <a:prstGeom prst="rect">
            <a:avLst/>
          </a:prstGeom>
        </p:spPr>
      </p:pic>
      <p:sp>
        <p:nvSpPr>
          <p:cNvPr id="5" name="饼形 4"/>
          <p:cNvSpPr/>
          <p:nvPr/>
        </p:nvSpPr>
        <p:spPr>
          <a:xfrm>
            <a:off x="6360160" y="1727200"/>
            <a:ext cx="899160" cy="970915"/>
          </a:xfrm>
          <a:prstGeom prst="pie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6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26025" y="2160270"/>
            <a:ext cx="1669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“sector”</a:t>
            </a:r>
            <a:endParaRPr lang="en-US" altLang="zh-CN"/>
          </a:p>
        </p:txBody>
      </p:sp>
      <p:sp>
        <p:nvSpPr>
          <p:cNvPr id="12" name="饼形 11"/>
          <p:cNvSpPr/>
          <p:nvPr/>
        </p:nvSpPr>
        <p:spPr>
          <a:xfrm>
            <a:off x="7451090" y="1727200"/>
            <a:ext cx="932180" cy="970915"/>
          </a:xfrm>
          <a:prstGeom prst="pi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饼形 12"/>
          <p:cNvSpPr/>
          <p:nvPr/>
        </p:nvSpPr>
        <p:spPr>
          <a:xfrm>
            <a:off x="8557895" y="1728470"/>
            <a:ext cx="899160" cy="969645"/>
          </a:xfrm>
          <a:prstGeom prst="pi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57895" y="2160905"/>
            <a:ext cx="1654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xx 75%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466080" y="6312535"/>
            <a:ext cx="6086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ym typeface="+mn-ea"/>
              </a:rPr>
              <a:t>"below 2014" (numerical)</a:t>
            </a:r>
            <a:r>
              <a:rPr lang="zh-CN" altLang="en-US" sz="2000"/>
              <a:t> vs. </a:t>
            </a:r>
            <a:r>
              <a:rPr lang="zh-CN" altLang="en-US" sz="2000">
                <a:sym typeface="+mn-ea"/>
              </a:rPr>
              <a:t>"before 2014" (ordinal)</a:t>
            </a:r>
            <a:r>
              <a:rPr lang="zh-CN" altLang="en-US" sz="2000"/>
              <a:t> 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10370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Annotation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21360" y="1082675"/>
            <a:ext cx="7050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Sentence Anchoring (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collision detection</a:t>
            </a:r>
            <a:r>
              <a:rPr lang="en-US" altLang="zh-CN" sz="240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)</a:t>
            </a:r>
            <a:endParaRPr lang="en-US" altLang="zh-CN" sz="2400">
              <a:solidFill>
                <a:schemeClr val="tx1"/>
              </a:solidFill>
              <a:ea typeface="微软雅黑" panose="020B0503020204020204" charset="-122"/>
              <a:cs typeface="+mn-lt"/>
              <a:sym typeface="+mn-ea"/>
            </a:endParaRPr>
          </a:p>
        </p:txBody>
      </p:sp>
      <p:pic>
        <p:nvPicPr>
          <p:cNvPr id="8" name="图片 7" descr="C:\Users\DELL\Desktop\截图\maoding.pngmaodi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38300" y="2114550"/>
            <a:ext cx="7724140" cy="44132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1360" y="1543050"/>
            <a:ext cx="414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ea typeface="微软雅黑" panose="020B0503020204020204" charset="-122"/>
                <a:cs typeface="+mn-lt"/>
                <a:sym typeface="+mn-ea"/>
              </a:rPr>
              <a:t>Annotation Rendering</a:t>
            </a:r>
            <a:endParaRPr lang="en-US" altLang="zh-CN" sz="2400">
              <a:solidFill>
                <a:schemeClr val="tx1"/>
              </a:solidFill>
              <a:ea typeface="微软雅黑" panose="020B0503020204020204" charset="-122"/>
              <a:cs typeface="+mn-lt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9735" y="314325"/>
            <a:ext cx="77482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Evaluation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 descr="evalu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7340" y="1600835"/>
            <a:ext cx="3708400" cy="36569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9735" y="1502410"/>
            <a:ext cx="11010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OD-Error: unrecognized data entities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419735" y="2423795"/>
            <a:ext cx="6423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OCR-Error: wrongly identified texts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419735" y="3293110"/>
            <a:ext cx="94221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NLP-Error:</a:t>
            </a:r>
            <a:endParaRPr lang="en-US" altLang="zh-CN" sz="2400"/>
          </a:p>
          <a:p>
            <a:r>
              <a:rPr lang="en-US" altLang="zh-CN" sz="2400"/>
              <a:t>(1) grammar errors</a:t>
            </a:r>
            <a:endParaRPr lang="en-US" altLang="zh-CN" sz="2400"/>
          </a:p>
          <a:p>
            <a:r>
              <a:rPr lang="en-US" altLang="zh-CN" sz="2400"/>
              <a:t>(2) unstable nature of the language model</a:t>
            </a:r>
            <a:endParaRPr lang="en-US" altLang="zh-CN" sz="2400"/>
          </a:p>
          <a:p>
            <a:r>
              <a:rPr lang="en-US" altLang="zh-CN" sz="2400"/>
              <a:t>      ( </a:t>
            </a:r>
            <a:r>
              <a:rPr lang="en-US" altLang="zh-CN" sz="2400">
                <a:sym typeface="+mn-ea"/>
              </a:rPr>
              <a:t>"the car on the left" and "the point on the left" </a:t>
            </a:r>
            <a:r>
              <a:rPr lang="en-US" altLang="zh-CN" sz="2400"/>
              <a:t>) </a:t>
            </a:r>
            <a:endParaRPr lang="en-US" altLang="zh-CN" sz="2400"/>
          </a:p>
        </p:txBody>
      </p:sp>
      <p:pic>
        <p:nvPicPr>
          <p:cNvPr id="9" name="图片 8" descr="err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45" y="993775"/>
            <a:ext cx="6927215" cy="5635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C:\Users\DELL\Desktop\linzhixian.jpglinzhixia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39165" y="4465955"/>
            <a:ext cx="1268095" cy="16910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584450" y="4465955"/>
            <a:ext cx="9200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Zhixian Lin</a:t>
            </a:r>
            <a:r>
              <a:rPr lang="en-US" altLang="zh-CN" b="1"/>
              <a:t>, </a:t>
            </a:r>
            <a:r>
              <a:rPr lang="en-US" altLang="zh-CN" b="1">
                <a:sym typeface="+mn-ea"/>
              </a:rPr>
              <a:t>Department of Intelligent Science and Technology, Peking University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en-US" altLang="zh-CN">
                <a:sym typeface="+mn-ea"/>
              </a:rPr>
              <a:t>PKU Visualization and Visual Analytics Group.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2" name="图片 1" descr="C:\Users\DELL\Desktop\laichufan.jpglaichufan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33450" y="2252980"/>
            <a:ext cx="1273810" cy="1687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84450" y="2252980"/>
            <a:ext cx="9074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j-lt"/>
                <a:cs typeface="+mj-lt"/>
                <a:sym typeface="+mn-ea"/>
              </a:rPr>
              <a:t>Chufan Lai</a:t>
            </a:r>
            <a:r>
              <a:rPr lang="en-US" altLang="zh-CN" b="1">
                <a:latin typeface="+mj-lt"/>
                <a:cs typeface="+mj-lt"/>
                <a:sym typeface="+mn-ea"/>
              </a:rPr>
              <a:t>, </a:t>
            </a:r>
            <a:r>
              <a:rPr lang="en-US" altLang="zh-CN" b="1">
                <a:sym typeface="+mn-ea"/>
              </a:rPr>
              <a:t>Department of Intelligent Science and Technology, Peking University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en-US" altLang="zh-CN">
                <a:sym typeface="+mn-ea"/>
              </a:rPr>
              <a:t>PKU Visualization and Visual Analytics Group.</a:t>
            </a:r>
            <a:endParaRPr lang="en-US" altLang="zh-CN" b="1"/>
          </a:p>
        </p:txBody>
      </p:sp>
      <p:pic>
        <p:nvPicPr>
          <p:cNvPr id="6" name="图片 5" descr="C:\Users\DELL\Desktop\XiaoruYuan.jpgXiaoruYua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9333" y="464820"/>
            <a:ext cx="1122045" cy="14960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41245" y="464820"/>
            <a:ext cx="9444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 Xiaoru Yuan</a:t>
            </a:r>
            <a:r>
              <a:rPr lang="en-US" altLang="zh-CN" b="1"/>
              <a:t>, Department of Intelligent Science and Technology, Peking University.</a:t>
            </a:r>
            <a:endParaRPr lang="en-US" altLang="zh-CN" b="1"/>
          </a:p>
          <a:p>
            <a:r>
              <a:rPr lang="en-US" altLang="zh-CN"/>
              <a:t> PKU Visualization and Visual Analytics Group</a:t>
            </a:r>
            <a:endParaRPr lang="en-US" altLang="zh-CN"/>
          </a:p>
          <a:p>
            <a:r>
              <a:rPr lang="en-US" altLang="zh-CN"/>
              <a:t> Information Visualization, Computer Graphics,  Interaction Design, High-dimensional data      visualization</a:t>
            </a:r>
            <a:endParaRPr lang="en-US" altLang="zh-CN"/>
          </a:p>
          <a:p>
            <a:r>
              <a:rPr lang="en-US" altLang="zh-CN"/>
              <a:t> IEEE Visualization, IEEE Trans on Visualization and Computer Graphics, EuroVis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9" name="图片 8" descr="pu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" y="972820"/>
            <a:ext cx="3669665" cy="4911725"/>
          </a:xfrm>
          <a:prstGeom prst="rect">
            <a:avLst/>
          </a:prstGeom>
        </p:spPr>
      </p:pic>
      <p:pic>
        <p:nvPicPr>
          <p:cNvPr id="11" name="图片 10" descr="puk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105" y="1483360"/>
            <a:ext cx="7769860" cy="3891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00075" y="3348990"/>
            <a:ext cx="4696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Cons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0075" y="1318895"/>
            <a:ext cx="112903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/>
              <a:t>1.Automatic annotation is a new research perspective and cut-in point.</a:t>
            </a:r>
            <a:endParaRPr lang="en-US" altLang="zh-CN" sz="2800"/>
          </a:p>
          <a:p>
            <a:pPr fontAlgn="auto">
              <a:lnSpc>
                <a:spcPct val="150000"/>
              </a:lnSpc>
            </a:pPr>
            <a:r>
              <a:rPr lang="en-US" altLang="zh-CN" sz="2800"/>
              <a:t>2.There is not much knowledge in other fields.</a:t>
            </a:r>
            <a:endParaRPr lang="en-US" altLang="zh-CN" sz="2800"/>
          </a:p>
          <a:p>
            <a:pPr fontAlgn="auto">
              <a:lnSpc>
                <a:spcPct val="150000"/>
              </a:lnSpc>
            </a:pPr>
            <a:r>
              <a:rPr lang="en-US" altLang="zh-CN" sz="2800"/>
              <a:t>3.Point out the reason of automatic annotation error.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600075" y="550545"/>
            <a:ext cx="46964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Pros</a:t>
            </a:r>
            <a:endParaRPr lang="en-US" altLang="zh-CN" sz="44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075" y="4117340"/>
            <a:ext cx="112903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800"/>
              <a:t> Automatic annotation has limitations in more complex visualizations.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16095" y="2743200"/>
            <a:ext cx="71659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Thanks!</a:t>
            </a:r>
            <a:endParaRPr lang="en-US" altLang="zh-CN" sz="6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C:\Users\DELL\Desktop\liucan.jpgliuca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4400" y="4889818"/>
            <a:ext cx="1383030" cy="1382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69845" y="4890135"/>
            <a:ext cx="9372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Can Liu, Department of Intelligent Science and Technology,Peking University.</a:t>
            </a:r>
            <a:endParaRPr lang="en-US" altLang="zh-CN" b="1"/>
          </a:p>
          <a:p>
            <a:r>
              <a:rPr lang="en-US" altLang="zh-CN">
                <a:sym typeface="+mn-ea"/>
              </a:rPr>
              <a:t>PKU Visualization and Visual Analytics Group.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11" name="图片 10" descr="C:\Users\DELL\Desktop\hanyun.pnghanyun"/>
          <p:cNvPicPr>
            <a:picLocks noChangeAspect="1"/>
          </p:cNvPicPr>
          <p:nvPr/>
        </p:nvPicPr>
        <p:blipFill>
          <a:blip r:embed="rId2"/>
          <a:srcRect t="2043" r="-835"/>
          <a:stretch>
            <a:fillRect/>
          </a:stretch>
        </p:blipFill>
        <p:spPr>
          <a:xfrm>
            <a:off x="1030605" y="2668270"/>
            <a:ext cx="1149985" cy="152209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569845" y="2668270"/>
            <a:ext cx="8735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Yun Han</a:t>
            </a:r>
            <a:r>
              <a:rPr lang="en-US" altLang="zh-CN" b="1"/>
              <a:t>, </a:t>
            </a:r>
            <a:r>
              <a:rPr lang="en-US" altLang="zh-CN" b="1">
                <a:sym typeface="+mn-ea"/>
              </a:rPr>
              <a:t>Department of Intelligent Science and Technology, Peking University</a:t>
            </a:r>
            <a:r>
              <a:rPr lang="en-US" altLang="zh-CN" b="1"/>
              <a:t>.</a:t>
            </a:r>
            <a:endParaRPr lang="en-US" altLang="zh-CN" b="1"/>
          </a:p>
          <a:p>
            <a:r>
              <a:rPr lang="en-US" altLang="zh-CN">
                <a:sym typeface="+mn-ea"/>
              </a:rPr>
              <a:t>PKU Visualization and Visual Analytics Group.</a:t>
            </a:r>
            <a:endParaRPr lang="en-US" altLang="zh-CN"/>
          </a:p>
        </p:txBody>
      </p:sp>
      <p:pic>
        <p:nvPicPr>
          <p:cNvPr id="4" name="图片 3" descr="C:\Users\DELL\Desktop\RuikeJiang.jpgRuikeJia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06793" y="538480"/>
            <a:ext cx="1197610" cy="15970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94280" y="538480"/>
            <a:ext cx="9061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Ruike Jiang, </a:t>
            </a:r>
            <a:r>
              <a:rPr lang="en-US" altLang="zh-CN" b="1">
                <a:sym typeface="+mn-ea"/>
              </a:rPr>
              <a:t>Department of Intelligent Science and Technology, Peking University</a:t>
            </a:r>
            <a:r>
              <a:rPr lang="en-US" altLang="zh-CN" b="1"/>
              <a:t>. </a:t>
            </a:r>
            <a:endParaRPr lang="en-US" altLang="zh-CN" b="1"/>
          </a:p>
          <a:p>
            <a:r>
              <a:rPr lang="en-US" altLang="zh-CN">
                <a:sym typeface="+mn-ea"/>
              </a:rPr>
              <a:t>PKU Visualization and Visual Analytics Group.</a:t>
            </a:r>
            <a:r>
              <a:rPr lang="en-US" altLang="zh-CN" b="1"/>
              <a:t> </a:t>
            </a:r>
            <a:endParaRPr lang="en-US" altLang="zh-CN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2745" y="377190"/>
            <a:ext cx="77482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Vis-Annotator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3765" y="6372225"/>
            <a:ext cx="10364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https://www.youtube.com/watch?v=9SkGmdW4y-o           https://vimeo.com/361162531</a:t>
            </a:r>
            <a:endParaRPr lang="zh-CN" altLang="en-US"/>
          </a:p>
        </p:txBody>
      </p:sp>
      <p:pic>
        <p:nvPicPr>
          <p:cNvPr id="7" name="图片 6" descr="结果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" y="1696085"/>
            <a:ext cx="6021070" cy="3465830"/>
          </a:xfrm>
          <a:prstGeom prst="rect">
            <a:avLst/>
          </a:prstGeom>
        </p:spPr>
      </p:pic>
      <p:pic>
        <p:nvPicPr>
          <p:cNvPr id="8" name="图片 7" descr="结果三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335" y="1721485"/>
            <a:ext cx="5948045" cy="3415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47900" y="5441950"/>
            <a:ext cx="135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(a) Upload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415655" y="5441950"/>
            <a:ext cx="2408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(b) Fine-Tune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499067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Motivation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9925" y="1424940"/>
            <a:ext cx="1101979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As the </a:t>
            </a:r>
            <a:r>
              <a:rPr lang="en-US" altLang="zh-CN" sz="2400" u="sng"/>
              <a:t>visualization becomes more complicated</a:t>
            </a:r>
            <a:r>
              <a:rPr lang="en-US" altLang="zh-CN" sz="2400"/>
              <a:t>, it becomes </a:t>
            </a:r>
            <a:r>
              <a:rPr lang="en-US" altLang="zh-CN" sz="2400" u="sng"/>
              <a:t>boring and time-consuming</a:t>
            </a:r>
            <a:r>
              <a:rPr lang="en-US" altLang="zh-CN" sz="2400"/>
              <a:t> for audiences to understand descriptions of a </a:t>
            </a:r>
            <a:r>
              <a:rPr lang="en-US" altLang="zh-CN" sz="2400">
                <a:sym typeface="+mn-ea"/>
              </a:rPr>
              <a:t>visualization</a:t>
            </a:r>
            <a:r>
              <a:rPr lang="en-US" altLang="zh-CN" sz="2400"/>
              <a:t>.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Due to limited </a:t>
            </a:r>
            <a:r>
              <a:rPr lang="en-US" altLang="zh-CN" sz="2400" u="sng">
                <a:ea typeface="微软雅黑" panose="020B0503020204020204" charset="-122"/>
                <a:cs typeface="+mn-lt"/>
                <a:sym typeface="+mn-ea"/>
              </a:rPr>
              <a:t>short-term memory</a:t>
            </a:r>
            <a:r>
              <a:rPr lang="en-US" altLang="zh-CN" sz="2400">
                <a:ea typeface="微软雅黑" panose="020B0503020204020204" charset="-122"/>
                <a:cs typeface="+mn-lt"/>
                <a:sym typeface="+mn-ea"/>
              </a:rPr>
              <a:t>, the audiences must frequently switch between the description and the image.</a:t>
            </a:r>
            <a:endParaRPr lang="en-US" altLang="zh-CN" sz="2400">
              <a:ea typeface="微软雅黑" panose="020B0503020204020204" charset="-122"/>
              <a:cs typeface="+mn-lt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>
              <a:latin typeface="微软雅黑" panose="020B0503020204020204" charset="-122"/>
              <a:ea typeface="微软雅黑" panose="020B0503020204020204" charset="-122"/>
              <a:cs typeface="+mn-lt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Automatic annotation can </a:t>
            </a:r>
            <a:r>
              <a:rPr lang="en-US" altLang="zh-CN" sz="2400" u="sng">
                <a:latin typeface="微软雅黑" panose="020B0503020204020204" charset="-122"/>
                <a:ea typeface="微软雅黑" panose="020B0503020204020204" charset="-122"/>
                <a:sym typeface="+mn-ea"/>
              </a:rPr>
              <a:t>free the presenter's work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u="sng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465412" y="437715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Related Work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3565" y="1363345"/>
            <a:ext cx="1186180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Annotation Assisted Story-telling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Automatically Generating Annotations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/>
              <a:t>    </a:t>
            </a:r>
            <a:r>
              <a:rPr lang="en-US" altLang="zh-CN" sz="2000"/>
              <a:t> </a:t>
            </a:r>
            <a:r>
              <a:rPr lang="en-US" altLang="zh-CN" sz="2000" u="sng"/>
              <a:t>Observational / Data-driven</a:t>
            </a:r>
            <a:r>
              <a:rPr lang="en-US" altLang="zh-CN" sz="2000"/>
              <a:t> Annotations,  </a:t>
            </a:r>
            <a:r>
              <a:rPr lang="en-US" altLang="zh-CN" sz="2000" u="sng"/>
              <a:t>Automate Additive</a:t>
            </a:r>
            <a:r>
              <a:rPr lang="en-US" altLang="zh-CN" sz="2000"/>
              <a:t> A</a:t>
            </a:r>
            <a:r>
              <a:rPr lang="en-US" altLang="zh-CN" sz="2000">
                <a:sym typeface="+mn-ea"/>
              </a:rPr>
              <a:t>nnotations</a:t>
            </a:r>
            <a:endParaRPr lang="en-US" altLang="zh-CN" sz="2000"/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Extracting Information from Visualizations</a:t>
            </a:r>
            <a:endParaRPr lang="en-US" altLang="zh-CN" sz="2400"/>
          </a:p>
          <a:p>
            <a:pPr fontAlgn="auto"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     </a:t>
            </a:r>
            <a:r>
              <a:rPr lang="en-US" altLang="zh-CN" sz="2000" u="sng">
                <a:sym typeface="+mn-ea"/>
              </a:rPr>
              <a:t>Reverse Engineering of Visualization</a:t>
            </a:r>
            <a:r>
              <a:rPr lang="en-US" altLang="zh-CN" sz="2000">
                <a:sym typeface="+mn-ea"/>
              </a:rPr>
              <a:t>:</a:t>
            </a:r>
            <a:r>
              <a:rPr lang="en-US" altLang="zh-CN" sz="2400" b="1">
                <a:sym typeface="+mn-ea"/>
              </a:rPr>
              <a:t> </a:t>
            </a:r>
            <a:r>
              <a:rPr lang="en-US" altLang="zh-CN" sz="2000">
                <a:sym typeface="+mn-ea"/>
              </a:rPr>
              <a:t>Data / Auxiliary Entity Extraction</a:t>
            </a:r>
            <a:endParaRPr lang="en-US" altLang="zh-CN" sz="2000" b="1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>
                <a:sym typeface="+mn-ea"/>
              </a:rPr>
              <a:t>Natural Language Interface</a:t>
            </a:r>
            <a:endParaRPr lang="en-US" altLang="zh-CN" sz="2400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ym typeface="+mn-ea"/>
              </a:rPr>
              <a:t>    </a:t>
            </a:r>
            <a:r>
              <a:rPr lang="en-US" altLang="zh-CN" sz="2000" u="sng">
                <a:sym typeface="+mn-ea"/>
              </a:rPr>
              <a:t>Generating visualizations</a:t>
            </a:r>
            <a:r>
              <a:rPr lang="en-US" altLang="zh-CN" sz="2000">
                <a:sym typeface="+mn-ea"/>
              </a:rPr>
              <a:t> and </a:t>
            </a:r>
            <a:r>
              <a:rPr lang="en-US" altLang="zh-CN" sz="2000" u="sng">
                <a:sym typeface="+mn-ea"/>
              </a:rPr>
              <a:t>triggering interactions</a:t>
            </a:r>
            <a:r>
              <a:rPr lang="en-US" altLang="zh-CN" sz="2000">
                <a:sym typeface="+mn-ea"/>
              </a:rPr>
              <a:t> with an existing visualization.</a:t>
            </a:r>
            <a:endParaRPr lang="en-US" altLang="zh-CN" sz="2000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000">
              <a:sym typeface="+mn-ea"/>
            </a:endParaRPr>
          </a:p>
        </p:txBody>
      </p:sp>
      <p:pic>
        <p:nvPicPr>
          <p:cNvPr id="3" name="图片 2" descr="auto例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1363345"/>
            <a:ext cx="8315325" cy="48958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解释名词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6797" t="14841" r="3843" b="6601"/>
          <a:stretch>
            <a:fillRect/>
          </a:stretch>
        </p:blipFill>
        <p:spPr>
          <a:xfrm>
            <a:off x="1184275" y="2050415"/>
            <a:ext cx="4138930" cy="3263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1495" y="738505"/>
            <a:ext cx="6099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Data Entity: rectangles, circles, and sectors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531495" y="1248410"/>
            <a:ext cx="7310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Auxiliary Entity: axes, legneds, and data labels</a:t>
            </a:r>
            <a:endParaRPr lang="en-US" altLang="zh-CN" sz="2400"/>
          </a:p>
        </p:txBody>
      </p:sp>
      <p:pic>
        <p:nvPicPr>
          <p:cNvPr id="7" name="图片 6" descr="7df796b9271895cfb8c8f097a18a9b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065" y="1901825"/>
            <a:ext cx="3086100" cy="3238500"/>
          </a:xfrm>
          <a:prstGeom prst="rect">
            <a:avLst/>
          </a:prstGeom>
        </p:spPr>
      </p:pic>
      <p:pic>
        <p:nvPicPr>
          <p:cNvPr id="12" name="图片 11" descr="解释名词"/>
          <p:cNvPicPr>
            <a:picLocks noChangeAspect="1"/>
          </p:cNvPicPr>
          <p:nvPr/>
        </p:nvPicPr>
        <p:blipFill>
          <a:blip r:embed="rId4"/>
          <a:srcRect l="5620" t="15364" r="3834" b="6266"/>
          <a:stretch>
            <a:fillRect/>
          </a:stretch>
        </p:blipFill>
        <p:spPr>
          <a:xfrm>
            <a:off x="1120140" y="2098040"/>
            <a:ext cx="4203065" cy="3263265"/>
          </a:xfrm>
          <a:prstGeom prst="rect">
            <a:avLst/>
          </a:prstGeom>
        </p:spPr>
      </p:pic>
      <p:pic>
        <p:nvPicPr>
          <p:cNvPr id="13" name="图片 12" descr="解释名词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5065" y="1901825"/>
            <a:ext cx="3086100" cy="3238500"/>
          </a:xfrm>
          <a:prstGeom prst="rect">
            <a:avLst/>
          </a:prstGeom>
        </p:spPr>
      </p:pic>
      <p:pic>
        <p:nvPicPr>
          <p:cNvPr id="14" name="图片 13" descr="解释名词 - 副本"/>
          <p:cNvPicPr>
            <a:picLocks noChangeAspect="1"/>
          </p:cNvPicPr>
          <p:nvPr/>
        </p:nvPicPr>
        <p:blipFill>
          <a:blip r:embed="rId6"/>
          <a:srcRect l="6085" t="14630" r="3879" b="6376"/>
          <a:stretch>
            <a:fillRect/>
          </a:stretch>
        </p:blipFill>
        <p:spPr>
          <a:xfrm>
            <a:off x="753110" y="2372995"/>
            <a:ext cx="3533775" cy="2780665"/>
          </a:xfrm>
          <a:prstGeom prst="rect">
            <a:avLst/>
          </a:prstGeom>
        </p:spPr>
      </p:pic>
      <p:pic>
        <p:nvPicPr>
          <p:cNvPr id="15" name="图片 14" descr="解释名词 - 副本 (2)"/>
          <p:cNvPicPr>
            <a:picLocks noChangeAspect="1"/>
          </p:cNvPicPr>
          <p:nvPr/>
        </p:nvPicPr>
        <p:blipFill>
          <a:blip r:embed="rId7"/>
          <a:srcRect l="5907" t="14841" r="1103" b="7209"/>
          <a:stretch>
            <a:fillRect/>
          </a:stretch>
        </p:blipFill>
        <p:spPr>
          <a:xfrm>
            <a:off x="4670425" y="2372995"/>
            <a:ext cx="3610610" cy="2713990"/>
          </a:xfrm>
          <a:prstGeom prst="rect">
            <a:avLst/>
          </a:prstGeom>
        </p:spPr>
      </p:pic>
      <p:pic>
        <p:nvPicPr>
          <p:cNvPr id="16" name="图片 15" descr="解释名词2 - 副本"/>
          <p:cNvPicPr>
            <a:picLocks noChangeAspect="1"/>
          </p:cNvPicPr>
          <p:nvPr/>
        </p:nvPicPr>
        <p:blipFill>
          <a:blip r:embed="rId8"/>
          <a:srcRect l="3568" t="4102" r="4650" b="3422"/>
          <a:stretch>
            <a:fillRect/>
          </a:stretch>
        </p:blipFill>
        <p:spPr>
          <a:xfrm>
            <a:off x="8933180" y="2372995"/>
            <a:ext cx="2475865" cy="261810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68325" y="483235"/>
            <a:ext cx="77482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Three  Major Modules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 descr="C:\Users\DELL\Desktop\截图\3大模.png3大模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42645" y="1587500"/>
            <a:ext cx="10507345" cy="3959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14960" y="314325"/>
            <a:ext cx="77482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>
                <a:latin typeface="Calibri" panose="020F0502020204030204" charset="0"/>
                <a:cs typeface="Calibri" panose="020F0502020204030204" charset="0"/>
              </a:rPr>
              <a:t>Object Detection Module(OD)</a:t>
            </a:r>
            <a:endParaRPr lang="en-US" altLang="zh-CN" sz="4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图片 4" descr="maskrcnn"/>
          <p:cNvPicPr>
            <a:picLocks noChangeAspect="1"/>
          </p:cNvPicPr>
          <p:nvPr/>
        </p:nvPicPr>
        <p:blipFill>
          <a:blip r:embed="rId1"/>
          <a:srcRect t="11079"/>
          <a:stretch>
            <a:fillRect/>
          </a:stretch>
        </p:blipFill>
        <p:spPr>
          <a:xfrm>
            <a:off x="1902460" y="1687830"/>
            <a:ext cx="7752080" cy="3726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68875" y="5532755"/>
            <a:ext cx="4104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 R-CNN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21360" y="1227455"/>
            <a:ext cx="4142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• </a:t>
            </a:r>
            <a:r>
              <a:rPr lang="en-US" altLang="zh-CN" sz="2400"/>
              <a:t>Visual Entity Detection</a:t>
            </a:r>
            <a:endParaRPr lang="en-US" altLang="zh-CN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REFSHAPE" val="475503140"/>
  <p:tag name="KSO_WM_UNIT_PLACING_PICTURE_USER_VIEWPORT" val="{&quot;height&quot;:7560,&quot;width&quot;:843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UNIT_PLACING_PICTURE_USER_VIEWPORT" val="{&quot;height&quot;:2649,&quot;width&quot;:12625}"/>
</p:tagLst>
</file>

<file path=ppt/tags/tag76.xml><?xml version="1.0" encoding="utf-8"?>
<p:tagLst xmlns:p="http://schemas.openxmlformats.org/presentationml/2006/main">
  <p:tag name="KSO_WM_UNIT_PLACING_PICTURE_USER_VIEWPORT" val="{&quot;height&quot;:2346,&quot;width&quot;:14281}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3954</Words>
  <Application>WPS 演示</Application>
  <PresentationFormat>宽屏</PresentationFormat>
  <Paragraphs>191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90</cp:revision>
  <dcterms:created xsi:type="dcterms:W3CDTF">2019-06-19T02:08:00Z</dcterms:created>
  <dcterms:modified xsi:type="dcterms:W3CDTF">2020-05-26T04:00:19Z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