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6.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notesSlides/notesSlide27.xml" ContentType="application/vnd.openxmlformats-officedocument.presentationml.notesSlid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ppt/charts/chart9.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8.xml" ContentType="application/vnd.openxmlformats-officedocument.presentationml.notesSlide+xml"/>
  <Override PartName="/ppt/charts/chart10.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3.xml" ContentType="application/vnd.openxmlformats-officedocument.drawingml.chartshapes+xml"/>
  <Override PartName="/ppt/charts/chart11.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4.xml" ContentType="application/vnd.openxmlformats-officedocument.drawingml.chartshapes+xml"/>
  <Override PartName="/ppt/notesSlides/notesSlide29.xml" ContentType="application/vnd.openxmlformats-officedocument.presentationml.notesSlide+xml"/>
  <Override PartName="/ppt/charts/chart12.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3.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328" r:id="rId3"/>
    <p:sldId id="257" r:id="rId4"/>
    <p:sldId id="329" r:id="rId5"/>
    <p:sldId id="314" r:id="rId6"/>
    <p:sldId id="258" r:id="rId7"/>
    <p:sldId id="268" r:id="rId8"/>
    <p:sldId id="267" r:id="rId9"/>
    <p:sldId id="261" r:id="rId10"/>
    <p:sldId id="259" r:id="rId11"/>
    <p:sldId id="260" r:id="rId12"/>
    <p:sldId id="266" r:id="rId13"/>
    <p:sldId id="269" r:id="rId14"/>
    <p:sldId id="318" r:id="rId15"/>
    <p:sldId id="264" r:id="rId16"/>
    <p:sldId id="270" r:id="rId17"/>
    <p:sldId id="315" r:id="rId18"/>
    <p:sldId id="316" r:id="rId19"/>
    <p:sldId id="330" r:id="rId20"/>
    <p:sldId id="310" r:id="rId21"/>
    <p:sldId id="320" r:id="rId22"/>
    <p:sldId id="325" r:id="rId23"/>
    <p:sldId id="317" r:id="rId24"/>
    <p:sldId id="302" r:id="rId25"/>
    <p:sldId id="276" r:id="rId26"/>
    <p:sldId id="311" r:id="rId27"/>
    <p:sldId id="321" r:id="rId28"/>
    <p:sldId id="322" r:id="rId29"/>
    <p:sldId id="323" r:id="rId30"/>
    <p:sldId id="324" r:id="rId31"/>
    <p:sldId id="272" r:id="rId32"/>
    <p:sldId id="287" r:id="rId33"/>
    <p:sldId id="278" r:id="rId34"/>
    <p:sldId id="280" r:id="rId35"/>
    <p:sldId id="281" r:id="rId36"/>
    <p:sldId id="282" r:id="rId37"/>
    <p:sldId id="283" r:id="rId38"/>
    <p:sldId id="304" r:id="rId39"/>
    <p:sldId id="284" r:id="rId40"/>
    <p:sldId id="286" r:id="rId41"/>
    <p:sldId id="285" r:id="rId42"/>
    <p:sldId id="289" r:id="rId43"/>
    <p:sldId id="290" r:id="rId44"/>
    <p:sldId id="291" r:id="rId45"/>
    <p:sldId id="292" r:id="rId46"/>
    <p:sldId id="293" r:id="rId47"/>
    <p:sldId id="309" r:id="rId48"/>
    <p:sldId id="306" r:id="rId49"/>
    <p:sldId id="294" r:id="rId50"/>
    <p:sldId id="299" r:id="rId51"/>
    <p:sldId id="300" r:id="rId52"/>
    <p:sldId id="301" r:id="rId53"/>
    <p:sldId id="326"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342D"/>
    <a:srgbClr val="C80000"/>
    <a:srgbClr val="D600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4F956F-042E-4EC0-A7AB-51F3E6D62972}" v="315" dt="2023-04-19T22:56:59.444"/>
    <p1510:client id="{40A4E7EE-A301-40F8-B6ED-E64A549BF516}" v="7" dt="2023-04-20T15:53:04.7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85" autoAdjust="0"/>
    <p:restoredTop sz="78830" autoAdjust="0"/>
  </p:normalViewPr>
  <p:slideViewPr>
    <p:cSldViewPr snapToGrid="0">
      <p:cViewPr varScale="1">
        <p:scale>
          <a:sx n="89" d="100"/>
          <a:sy n="89" d="100"/>
        </p:scale>
        <p:origin x="1731" y="48"/>
      </p:cViewPr>
      <p:guideLst/>
    </p:cSldViewPr>
  </p:slideViewPr>
  <p:outlineViewPr>
    <p:cViewPr>
      <p:scale>
        <a:sx n="33" d="100"/>
        <a:sy n="33" d="100"/>
      </p:scale>
      <p:origin x="0" y="-1866"/>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g Tong Sr" userId="c3b5e45a-314c-470c-94b1-469c81042271" providerId="ADAL" clId="{40A4E7EE-A301-40F8-B6ED-E64A549BF516}"/>
    <pc:docChg chg="undo redo custSel addSld modSld sldOrd">
      <pc:chgData name="Ling Tong Sr" userId="c3b5e45a-314c-470c-94b1-469c81042271" providerId="ADAL" clId="{40A4E7EE-A301-40F8-B6ED-E64A549BF516}" dt="2023-04-20T15:55:37.599" v="10542" actId="6549"/>
      <pc:docMkLst>
        <pc:docMk/>
      </pc:docMkLst>
      <pc:sldChg chg="modSp mod modNotesTx">
        <pc:chgData name="Ling Tong Sr" userId="c3b5e45a-314c-470c-94b1-469c81042271" providerId="ADAL" clId="{40A4E7EE-A301-40F8-B6ED-E64A549BF516}" dt="2023-04-20T14:47:08.259" v="945" actId="20577"/>
        <pc:sldMkLst>
          <pc:docMk/>
          <pc:sldMk cId="4138743397" sldId="284"/>
        </pc:sldMkLst>
        <pc:spChg chg="mod">
          <ac:chgData name="Ling Tong Sr" userId="c3b5e45a-314c-470c-94b1-469c81042271" providerId="ADAL" clId="{40A4E7EE-A301-40F8-B6ED-E64A549BF516}" dt="2023-04-20T14:46:07.779" v="725" actId="20577"/>
          <ac:spMkLst>
            <pc:docMk/>
            <pc:sldMk cId="4138743397" sldId="284"/>
            <ac:spMk id="3" creationId="{8A5CB532-1A71-8E47-F052-BCDEAB7E4A28}"/>
          </ac:spMkLst>
        </pc:spChg>
      </pc:sldChg>
      <pc:sldChg chg="modSp mod modNotesTx">
        <pc:chgData name="Ling Tong Sr" userId="c3b5e45a-314c-470c-94b1-469c81042271" providerId="ADAL" clId="{40A4E7EE-A301-40F8-B6ED-E64A549BF516}" dt="2023-04-20T14:53:30.786" v="2318" actId="20577"/>
        <pc:sldMkLst>
          <pc:docMk/>
          <pc:sldMk cId="157387975" sldId="285"/>
        </pc:sldMkLst>
        <pc:spChg chg="mod">
          <ac:chgData name="Ling Tong Sr" userId="c3b5e45a-314c-470c-94b1-469c81042271" providerId="ADAL" clId="{40A4E7EE-A301-40F8-B6ED-E64A549BF516}" dt="2023-04-20T14:51:13.243" v="1721" actId="6549"/>
          <ac:spMkLst>
            <pc:docMk/>
            <pc:sldMk cId="157387975" sldId="285"/>
            <ac:spMk id="2" creationId="{BBA8D575-3DB3-9E70-6F01-239CBB7B7B37}"/>
          </ac:spMkLst>
        </pc:spChg>
        <pc:spChg chg="mod">
          <ac:chgData name="Ling Tong Sr" userId="c3b5e45a-314c-470c-94b1-469c81042271" providerId="ADAL" clId="{40A4E7EE-A301-40F8-B6ED-E64A549BF516}" dt="2023-04-20T14:49:24.865" v="1409" actId="27636"/>
          <ac:spMkLst>
            <pc:docMk/>
            <pc:sldMk cId="157387975" sldId="285"/>
            <ac:spMk id="3" creationId="{DD5EE125-07E2-F5D3-0804-9C92D4DB8B41}"/>
          </ac:spMkLst>
        </pc:spChg>
      </pc:sldChg>
      <pc:sldChg chg="modSp mod ord modNotesTx">
        <pc:chgData name="Ling Tong Sr" userId="c3b5e45a-314c-470c-94b1-469c81042271" providerId="ADAL" clId="{40A4E7EE-A301-40F8-B6ED-E64A549BF516}" dt="2023-04-20T14:53:13.989" v="2241" actId="20577"/>
        <pc:sldMkLst>
          <pc:docMk/>
          <pc:sldMk cId="792208111" sldId="286"/>
        </pc:sldMkLst>
        <pc:spChg chg="mod">
          <ac:chgData name="Ling Tong Sr" userId="c3b5e45a-314c-470c-94b1-469c81042271" providerId="ADAL" clId="{40A4E7EE-A301-40F8-B6ED-E64A549BF516}" dt="2023-04-20T14:52:07.331" v="1914" actId="20577"/>
          <ac:spMkLst>
            <pc:docMk/>
            <pc:sldMk cId="792208111" sldId="286"/>
            <ac:spMk id="3" creationId="{BADE3299-1E65-2104-9242-3E24A177D7E6}"/>
          </ac:spMkLst>
        </pc:spChg>
      </pc:sldChg>
      <pc:sldChg chg="modSp mod modNotesTx">
        <pc:chgData name="Ling Tong Sr" userId="c3b5e45a-314c-470c-94b1-469c81042271" providerId="ADAL" clId="{40A4E7EE-A301-40F8-B6ED-E64A549BF516}" dt="2023-04-20T15:23:02.888" v="5505" actId="403"/>
        <pc:sldMkLst>
          <pc:docMk/>
          <pc:sldMk cId="3228679417" sldId="289"/>
        </pc:sldMkLst>
        <pc:spChg chg="mod">
          <ac:chgData name="Ling Tong Sr" userId="c3b5e45a-314c-470c-94b1-469c81042271" providerId="ADAL" clId="{40A4E7EE-A301-40F8-B6ED-E64A549BF516}" dt="2023-04-20T15:23:02.888" v="5505" actId="403"/>
          <ac:spMkLst>
            <pc:docMk/>
            <pc:sldMk cId="3228679417" sldId="289"/>
            <ac:spMk id="2" creationId="{E39D6E35-AD7B-FB3F-F59A-DF9E7BC1C4BC}"/>
          </ac:spMkLst>
        </pc:spChg>
        <pc:spChg chg="mod">
          <ac:chgData name="Ling Tong Sr" userId="c3b5e45a-314c-470c-94b1-469c81042271" providerId="ADAL" clId="{40A4E7EE-A301-40F8-B6ED-E64A549BF516}" dt="2023-04-20T14:50:35.315" v="1661" actId="20577"/>
          <ac:spMkLst>
            <pc:docMk/>
            <pc:sldMk cId="3228679417" sldId="289"/>
            <ac:spMk id="3" creationId="{4E726201-1BEE-EAEE-DD1E-C1626A3BA4B8}"/>
          </ac:spMkLst>
        </pc:spChg>
      </pc:sldChg>
      <pc:sldChg chg="modSp mod modNotesTx">
        <pc:chgData name="Ling Tong Sr" userId="c3b5e45a-314c-470c-94b1-469c81042271" providerId="ADAL" clId="{40A4E7EE-A301-40F8-B6ED-E64A549BF516}" dt="2023-04-20T15:06:43.672" v="3306" actId="20577"/>
        <pc:sldMkLst>
          <pc:docMk/>
          <pc:sldMk cId="221215655" sldId="290"/>
        </pc:sldMkLst>
        <pc:spChg chg="mod">
          <ac:chgData name="Ling Tong Sr" userId="c3b5e45a-314c-470c-94b1-469c81042271" providerId="ADAL" clId="{40A4E7EE-A301-40F8-B6ED-E64A549BF516}" dt="2023-04-20T15:06:10.040" v="3141" actId="20577"/>
          <ac:spMkLst>
            <pc:docMk/>
            <pc:sldMk cId="221215655" sldId="290"/>
            <ac:spMk id="3" creationId="{7BAA4DFE-3868-C46F-DBB0-6218DBEFA0D6}"/>
          </ac:spMkLst>
        </pc:spChg>
      </pc:sldChg>
      <pc:sldChg chg="addSp modSp mod modNotesTx">
        <pc:chgData name="Ling Tong Sr" userId="c3b5e45a-314c-470c-94b1-469c81042271" providerId="ADAL" clId="{40A4E7EE-A301-40F8-B6ED-E64A549BF516}" dt="2023-04-20T15:23:00.151" v="5504" actId="403"/>
        <pc:sldMkLst>
          <pc:docMk/>
          <pc:sldMk cId="2951620386" sldId="291"/>
        </pc:sldMkLst>
        <pc:spChg chg="mod">
          <ac:chgData name="Ling Tong Sr" userId="c3b5e45a-314c-470c-94b1-469c81042271" providerId="ADAL" clId="{40A4E7EE-A301-40F8-B6ED-E64A549BF516}" dt="2023-04-20T15:23:00.151" v="5504" actId="403"/>
          <ac:spMkLst>
            <pc:docMk/>
            <pc:sldMk cId="2951620386" sldId="291"/>
            <ac:spMk id="2" creationId="{9C62D57F-C56A-C329-33FB-4EEB1ED0B95A}"/>
          </ac:spMkLst>
        </pc:spChg>
        <pc:spChg chg="mod">
          <ac:chgData name="Ling Tong Sr" userId="c3b5e45a-314c-470c-94b1-469c81042271" providerId="ADAL" clId="{40A4E7EE-A301-40F8-B6ED-E64A549BF516}" dt="2023-04-20T15:13:35.004" v="4093" actId="20577"/>
          <ac:spMkLst>
            <pc:docMk/>
            <pc:sldMk cId="2951620386" sldId="291"/>
            <ac:spMk id="3" creationId="{381B190F-2D60-CC95-5019-60FF01BC507A}"/>
          </ac:spMkLst>
        </pc:spChg>
        <pc:spChg chg="add mod">
          <ac:chgData name="Ling Tong Sr" userId="c3b5e45a-314c-470c-94b1-469c81042271" providerId="ADAL" clId="{40A4E7EE-A301-40F8-B6ED-E64A549BF516}" dt="2023-04-20T15:11:47.318" v="3647" actId="1076"/>
          <ac:spMkLst>
            <pc:docMk/>
            <pc:sldMk cId="2951620386" sldId="291"/>
            <ac:spMk id="11" creationId="{05D22E7A-F620-DC95-1E51-E1321975E37C}"/>
          </ac:spMkLst>
        </pc:spChg>
      </pc:sldChg>
      <pc:sldChg chg="modSp mod modNotesTx">
        <pc:chgData name="Ling Tong Sr" userId="c3b5e45a-314c-470c-94b1-469c81042271" providerId="ADAL" clId="{40A4E7EE-A301-40F8-B6ED-E64A549BF516}" dt="2023-04-20T15:22:40.668" v="5500" actId="2711"/>
        <pc:sldMkLst>
          <pc:docMk/>
          <pc:sldMk cId="207771175" sldId="292"/>
        </pc:sldMkLst>
        <pc:spChg chg="mod">
          <ac:chgData name="Ling Tong Sr" userId="c3b5e45a-314c-470c-94b1-469c81042271" providerId="ADAL" clId="{40A4E7EE-A301-40F8-B6ED-E64A549BF516}" dt="2023-04-20T15:22:40.668" v="5500" actId="2711"/>
          <ac:spMkLst>
            <pc:docMk/>
            <pc:sldMk cId="207771175" sldId="292"/>
            <ac:spMk id="3" creationId="{57E4F2C9-E47E-994A-2BFA-F8038F39F638}"/>
          </ac:spMkLst>
        </pc:spChg>
      </pc:sldChg>
      <pc:sldChg chg="addSp modSp mod modNotesTx">
        <pc:chgData name="Ling Tong Sr" userId="c3b5e45a-314c-470c-94b1-469c81042271" providerId="ADAL" clId="{40A4E7EE-A301-40F8-B6ED-E64A549BF516}" dt="2023-04-20T15:22:45.052" v="5501" actId="2711"/>
        <pc:sldMkLst>
          <pc:docMk/>
          <pc:sldMk cId="2315647620" sldId="293"/>
        </pc:sldMkLst>
        <pc:spChg chg="mod">
          <ac:chgData name="Ling Tong Sr" userId="c3b5e45a-314c-470c-94b1-469c81042271" providerId="ADAL" clId="{40A4E7EE-A301-40F8-B6ED-E64A549BF516}" dt="2023-04-20T15:22:45.052" v="5501" actId="2711"/>
          <ac:spMkLst>
            <pc:docMk/>
            <pc:sldMk cId="2315647620" sldId="293"/>
            <ac:spMk id="3" creationId="{7C900B54-AA0E-0DAB-D18D-265FED713142}"/>
          </ac:spMkLst>
        </pc:spChg>
        <pc:spChg chg="mod">
          <ac:chgData name="Ling Tong Sr" userId="c3b5e45a-314c-470c-94b1-469c81042271" providerId="ADAL" clId="{40A4E7EE-A301-40F8-B6ED-E64A549BF516}" dt="2023-04-20T15:17:51.099" v="4817" actId="1076"/>
          <ac:spMkLst>
            <pc:docMk/>
            <pc:sldMk cId="2315647620" sldId="293"/>
            <ac:spMk id="11" creationId="{49525E70-7110-6B59-FDBE-A1DD0AEC28B9}"/>
          </ac:spMkLst>
        </pc:spChg>
        <pc:spChg chg="add mod">
          <ac:chgData name="Ling Tong Sr" userId="c3b5e45a-314c-470c-94b1-469c81042271" providerId="ADAL" clId="{40A4E7EE-A301-40F8-B6ED-E64A549BF516}" dt="2023-04-20T15:18:59.179" v="4915" actId="1076"/>
          <ac:spMkLst>
            <pc:docMk/>
            <pc:sldMk cId="2315647620" sldId="293"/>
            <ac:spMk id="14" creationId="{47226C69-1D8D-09BB-A567-FC6F376B35F9}"/>
          </ac:spMkLst>
        </pc:spChg>
      </pc:sldChg>
      <pc:sldChg chg="modNotesTx">
        <pc:chgData name="Ling Tong Sr" userId="c3b5e45a-314c-470c-94b1-469c81042271" providerId="ADAL" clId="{40A4E7EE-A301-40F8-B6ED-E64A549BF516}" dt="2023-04-20T15:27:44.699" v="6315" actId="20577"/>
        <pc:sldMkLst>
          <pc:docMk/>
          <pc:sldMk cId="3723765144" sldId="294"/>
        </pc:sldMkLst>
      </pc:sldChg>
      <pc:sldChg chg="modSp mod modNotesTx">
        <pc:chgData name="Ling Tong Sr" userId="c3b5e45a-314c-470c-94b1-469c81042271" providerId="ADAL" clId="{40A4E7EE-A301-40F8-B6ED-E64A549BF516}" dt="2023-04-20T15:47:27.145" v="9086" actId="20577"/>
        <pc:sldMkLst>
          <pc:docMk/>
          <pc:sldMk cId="3538812217" sldId="295"/>
        </pc:sldMkLst>
        <pc:spChg chg="mod">
          <ac:chgData name="Ling Tong Sr" userId="c3b5e45a-314c-470c-94b1-469c81042271" providerId="ADAL" clId="{40A4E7EE-A301-40F8-B6ED-E64A549BF516}" dt="2023-04-20T15:45:58.288" v="8683" actId="20577"/>
          <ac:spMkLst>
            <pc:docMk/>
            <pc:sldMk cId="3538812217" sldId="295"/>
            <ac:spMk id="2" creationId="{72B035D4-8545-F506-3A12-5D6B23F1FA42}"/>
          </ac:spMkLst>
        </pc:spChg>
      </pc:sldChg>
      <pc:sldChg chg="modNotesTx">
        <pc:chgData name="Ling Tong Sr" userId="c3b5e45a-314c-470c-94b1-469c81042271" providerId="ADAL" clId="{40A4E7EE-A301-40F8-B6ED-E64A549BF516}" dt="2023-04-20T15:49:40.759" v="9475" actId="20577"/>
        <pc:sldMkLst>
          <pc:docMk/>
          <pc:sldMk cId="2991099933" sldId="296"/>
        </pc:sldMkLst>
      </pc:sldChg>
      <pc:sldChg chg="modSp mod modNotesTx">
        <pc:chgData name="Ling Tong Sr" userId="c3b5e45a-314c-470c-94b1-469c81042271" providerId="ADAL" clId="{40A4E7EE-A301-40F8-B6ED-E64A549BF516}" dt="2023-04-20T15:51:37.528" v="9935" actId="20577"/>
        <pc:sldMkLst>
          <pc:docMk/>
          <pc:sldMk cId="114315401" sldId="297"/>
        </pc:sldMkLst>
        <pc:spChg chg="mod">
          <ac:chgData name="Ling Tong Sr" userId="c3b5e45a-314c-470c-94b1-469c81042271" providerId="ADAL" clId="{40A4E7EE-A301-40F8-B6ED-E64A549BF516}" dt="2023-04-20T15:48:12.681" v="9147" actId="20577"/>
          <ac:spMkLst>
            <pc:docMk/>
            <pc:sldMk cId="114315401" sldId="297"/>
            <ac:spMk id="2" creationId="{4724B4AC-4703-DEA3-BAEC-E945E13A67F1}"/>
          </ac:spMkLst>
        </pc:spChg>
      </pc:sldChg>
      <pc:sldChg chg="modSp mod modNotesTx">
        <pc:chgData name="Ling Tong Sr" userId="c3b5e45a-314c-470c-94b1-469c81042271" providerId="ADAL" clId="{40A4E7EE-A301-40F8-B6ED-E64A549BF516}" dt="2023-04-20T15:47:47.785" v="9145" actId="20577"/>
        <pc:sldMkLst>
          <pc:docMk/>
          <pc:sldMk cId="163102854" sldId="299"/>
        </pc:sldMkLst>
        <pc:spChg chg="mod">
          <ac:chgData name="Ling Tong Sr" userId="c3b5e45a-314c-470c-94b1-469c81042271" providerId="ADAL" clId="{40A4E7EE-A301-40F8-B6ED-E64A549BF516}" dt="2023-04-20T15:47:47.785" v="9145" actId="20577"/>
          <ac:spMkLst>
            <pc:docMk/>
            <pc:sldMk cId="163102854" sldId="299"/>
            <ac:spMk id="3" creationId="{4627C387-B4AA-8623-BBCC-CFCA0488C3DF}"/>
          </ac:spMkLst>
        </pc:spChg>
      </pc:sldChg>
      <pc:sldChg chg="modSp mod modNotesTx">
        <pc:chgData name="Ling Tong Sr" userId="c3b5e45a-314c-470c-94b1-469c81042271" providerId="ADAL" clId="{40A4E7EE-A301-40F8-B6ED-E64A549BF516}" dt="2023-04-20T15:35:48.753" v="7392" actId="20577"/>
        <pc:sldMkLst>
          <pc:docMk/>
          <pc:sldMk cId="3922170481" sldId="300"/>
        </pc:sldMkLst>
        <pc:spChg chg="mod">
          <ac:chgData name="Ling Tong Sr" userId="c3b5e45a-314c-470c-94b1-469c81042271" providerId="ADAL" clId="{40A4E7EE-A301-40F8-B6ED-E64A549BF516}" dt="2023-04-20T15:34:34.084" v="7181" actId="20577"/>
          <ac:spMkLst>
            <pc:docMk/>
            <pc:sldMk cId="3922170481" sldId="300"/>
            <ac:spMk id="3" creationId="{6130C767-1120-7C6F-3D58-94C5B6613C99}"/>
          </ac:spMkLst>
        </pc:spChg>
      </pc:sldChg>
      <pc:sldChg chg="modNotesTx">
        <pc:chgData name="Ling Tong Sr" userId="c3b5e45a-314c-470c-94b1-469c81042271" providerId="ADAL" clId="{40A4E7EE-A301-40F8-B6ED-E64A549BF516}" dt="2023-04-20T15:36:25.642" v="7516" actId="20577"/>
        <pc:sldMkLst>
          <pc:docMk/>
          <pc:sldMk cId="582105035" sldId="301"/>
        </pc:sldMkLst>
      </pc:sldChg>
      <pc:sldChg chg="modNotesTx">
        <pc:chgData name="Ling Tong Sr" userId="c3b5e45a-314c-470c-94b1-469c81042271" providerId="ADAL" clId="{40A4E7EE-A301-40F8-B6ED-E64A549BF516}" dt="2023-04-20T14:41:36.566" v="345" actId="20577"/>
        <pc:sldMkLst>
          <pc:docMk/>
          <pc:sldMk cId="2599865961" sldId="304"/>
        </pc:sldMkLst>
      </pc:sldChg>
      <pc:sldChg chg="modSp mod modNotesTx">
        <pc:chgData name="Ling Tong Sr" userId="c3b5e45a-314c-470c-94b1-469c81042271" providerId="ADAL" clId="{40A4E7EE-A301-40F8-B6ED-E64A549BF516}" dt="2023-04-20T15:29:22.339" v="6649" actId="20577"/>
        <pc:sldMkLst>
          <pc:docMk/>
          <pc:sldMk cId="4209698361" sldId="305"/>
        </pc:sldMkLst>
        <pc:spChg chg="mod">
          <ac:chgData name="Ling Tong Sr" userId="c3b5e45a-314c-470c-94b1-469c81042271" providerId="ADAL" clId="{40A4E7EE-A301-40F8-B6ED-E64A549BF516}" dt="2023-04-20T15:28:25.965" v="6418" actId="20577"/>
          <ac:spMkLst>
            <pc:docMk/>
            <pc:sldMk cId="4209698361" sldId="305"/>
            <ac:spMk id="3" creationId="{CC1884F2-DAE0-8D72-2F52-B7D9941208D9}"/>
          </ac:spMkLst>
        </pc:spChg>
      </pc:sldChg>
      <pc:sldChg chg="modNotesTx">
        <pc:chgData name="Ling Tong Sr" userId="c3b5e45a-314c-470c-94b1-469c81042271" providerId="ADAL" clId="{40A4E7EE-A301-40F8-B6ED-E64A549BF516}" dt="2023-04-20T15:25:39.276" v="5981" actId="20577"/>
        <pc:sldMkLst>
          <pc:docMk/>
          <pc:sldMk cId="10028080" sldId="306"/>
        </pc:sldMkLst>
      </pc:sldChg>
      <pc:sldChg chg="modNotesTx">
        <pc:chgData name="Ling Tong Sr" userId="c3b5e45a-314c-470c-94b1-469c81042271" providerId="ADAL" clId="{40A4E7EE-A301-40F8-B6ED-E64A549BF516}" dt="2023-04-20T15:42:00.715" v="7933" actId="313"/>
        <pc:sldMkLst>
          <pc:docMk/>
          <pc:sldMk cId="3774480259" sldId="307"/>
        </pc:sldMkLst>
      </pc:sldChg>
      <pc:sldChg chg="modSp mod modNotesTx">
        <pc:chgData name="Ling Tong Sr" userId="c3b5e45a-314c-470c-94b1-469c81042271" providerId="ADAL" clId="{40A4E7EE-A301-40F8-B6ED-E64A549BF516}" dt="2023-04-20T15:25:05.836" v="5883" actId="20577"/>
        <pc:sldMkLst>
          <pc:docMk/>
          <pc:sldMk cId="1476541577" sldId="309"/>
        </pc:sldMkLst>
        <pc:spChg chg="mod">
          <ac:chgData name="Ling Tong Sr" userId="c3b5e45a-314c-470c-94b1-469c81042271" providerId="ADAL" clId="{40A4E7EE-A301-40F8-B6ED-E64A549BF516}" dt="2023-04-20T15:21:56.550" v="5494" actId="20577"/>
          <ac:spMkLst>
            <pc:docMk/>
            <pc:sldMk cId="1476541577" sldId="309"/>
            <ac:spMk id="3" creationId="{E8A54593-6510-DFFB-2296-319B5BBBE401}"/>
          </ac:spMkLst>
        </pc:spChg>
      </pc:sldChg>
      <pc:sldChg chg="addSp modSp mod">
        <pc:chgData name="Ling Tong Sr" userId="c3b5e45a-314c-470c-94b1-469c81042271" providerId="ADAL" clId="{40A4E7EE-A301-40F8-B6ED-E64A549BF516}" dt="2023-04-20T14:21:27.736" v="35" actId="20577"/>
        <pc:sldMkLst>
          <pc:docMk/>
          <pc:sldMk cId="3830556810" sldId="310"/>
        </pc:sldMkLst>
        <pc:spChg chg="add mod">
          <ac:chgData name="Ling Tong Sr" userId="c3b5e45a-314c-470c-94b1-469c81042271" providerId="ADAL" clId="{40A4E7EE-A301-40F8-B6ED-E64A549BF516}" dt="2023-04-20T14:21:27.736" v="35" actId="20577"/>
          <ac:spMkLst>
            <pc:docMk/>
            <pc:sldMk cId="3830556810" sldId="310"/>
            <ac:spMk id="19" creationId="{74CF0E7C-27F2-23D5-DA15-0C0816D695FA}"/>
          </ac:spMkLst>
        </pc:spChg>
      </pc:sldChg>
      <pc:sldChg chg="modSp mod modNotesTx">
        <pc:chgData name="Ling Tong Sr" userId="c3b5e45a-314c-470c-94b1-469c81042271" providerId="ADAL" clId="{40A4E7EE-A301-40F8-B6ED-E64A549BF516}" dt="2023-04-20T14:07:55.867" v="9" actId="20577"/>
        <pc:sldMkLst>
          <pc:docMk/>
          <pc:sldMk cId="3840930703" sldId="312"/>
        </pc:sldMkLst>
        <pc:spChg chg="mod">
          <ac:chgData name="Ling Tong Sr" userId="c3b5e45a-314c-470c-94b1-469c81042271" providerId="ADAL" clId="{40A4E7EE-A301-40F8-B6ED-E64A549BF516}" dt="2023-04-19T12:59:38.059" v="7" actId="20577"/>
          <ac:spMkLst>
            <pc:docMk/>
            <pc:sldMk cId="3840930703" sldId="312"/>
            <ac:spMk id="1045" creationId="{AF75B528-5031-EDFA-B718-0F2F20BB3E93}"/>
          </ac:spMkLst>
        </pc:spChg>
      </pc:sldChg>
      <pc:sldChg chg="modSp">
        <pc:chgData name="Ling Tong Sr" userId="c3b5e45a-314c-470c-94b1-469c81042271" providerId="ADAL" clId="{40A4E7EE-A301-40F8-B6ED-E64A549BF516}" dt="2023-04-20T14:19:10.088" v="12" actId="1440"/>
        <pc:sldMkLst>
          <pc:docMk/>
          <pc:sldMk cId="2022940977" sldId="315"/>
        </pc:sldMkLst>
        <pc:picChg chg="mod">
          <ac:chgData name="Ling Tong Sr" userId="c3b5e45a-314c-470c-94b1-469c81042271" providerId="ADAL" clId="{40A4E7EE-A301-40F8-B6ED-E64A549BF516}" dt="2023-04-20T14:19:10.088" v="12" actId="1440"/>
          <ac:picMkLst>
            <pc:docMk/>
            <pc:sldMk cId="2022940977" sldId="315"/>
            <ac:picMk id="3080" creationId="{41458686-4E52-330B-D244-D44D5BAA12DF}"/>
          </ac:picMkLst>
        </pc:picChg>
      </pc:sldChg>
      <pc:sldChg chg="ord">
        <pc:chgData name="Ling Tong Sr" userId="c3b5e45a-314c-470c-94b1-469c81042271" providerId="ADAL" clId="{40A4E7EE-A301-40F8-B6ED-E64A549BF516}" dt="2023-04-20T14:16:42.083" v="11"/>
        <pc:sldMkLst>
          <pc:docMk/>
          <pc:sldMk cId="394802659" sldId="318"/>
        </pc:sldMkLst>
      </pc:sldChg>
      <pc:sldChg chg="addSp modSp mod modNotesTx">
        <pc:chgData name="Ling Tong Sr" userId="c3b5e45a-314c-470c-94b1-469c81042271" providerId="ADAL" clId="{40A4E7EE-A301-40F8-B6ED-E64A549BF516}" dt="2023-04-20T15:55:37.599" v="10542" actId="6549"/>
        <pc:sldMkLst>
          <pc:docMk/>
          <pc:sldMk cId="2713030825" sldId="326"/>
        </pc:sldMkLst>
        <pc:spChg chg="mod">
          <ac:chgData name="Ling Tong Sr" userId="c3b5e45a-314c-470c-94b1-469c81042271" providerId="ADAL" clId="{40A4E7EE-A301-40F8-B6ED-E64A549BF516}" dt="2023-04-20T15:53:19.829" v="10045" actId="1076"/>
          <ac:spMkLst>
            <pc:docMk/>
            <pc:sldMk cId="2713030825" sldId="326"/>
            <ac:spMk id="3" creationId="{7403270D-5515-93C8-C29E-440DE72CEBD1}"/>
          </ac:spMkLst>
        </pc:spChg>
        <pc:spChg chg="add mod">
          <ac:chgData name="Ling Tong Sr" userId="c3b5e45a-314c-470c-94b1-469c81042271" providerId="ADAL" clId="{40A4E7EE-A301-40F8-B6ED-E64A549BF516}" dt="2023-04-20T15:53:18.066" v="10044" actId="1076"/>
          <ac:spMkLst>
            <pc:docMk/>
            <pc:sldMk cId="2713030825" sldId="326"/>
            <ac:spMk id="6" creationId="{4C35B068-49EA-8121-0C97-039AD0C59309}"/>
          </ac:spMkLst>
        </pc:spChg>
      </pc:sldChg>
      <pc:sldChg chg="modSp new mod modNotesTx">
        <pc:chgData name="Ling Tong Sr" userId="c3b5e45a-314c-470c-94b1-469c81042271" providerId="ADAL" clId="{40A4E7EE-A301-40F8-B6ED-E64A549BF516}" dt="2023-04-20T15:45:35.482" v="8607" actId="20577"/>
        <pc:sldMkLst>
          <pc:docMk/>
          <pc:sldMk cId="105644292" sldId="327"/>
        </pc:sldMkLst>
        <pc:spChg chg="mod">
          <ac:chgData name="Ling Tong Sr" userId="c3b5e45a-314c-470c-94b1-469c81042271" providerId="ADAL" clId="{40A4E7EE-A301-40F8-B6ED-E64A549BF516}" dt="2023-04-20T15:38:43.297" v="7640" actId="20577"/>
          <ac:spMkLst>
            <pc:docMk/>
            <pc:sldMk cId="105644292" sldId="327"/>
            <ac:spMk id="2" creationId="{FFC84747-1462-8FFE-8786-6C9F8ECF144B}"/>
          </ac:spMkLst>
        </pc:spChg>
        <pc:spChg chg="mod">
          <ac:chgData name="Ling Tong Sr" userId="c3b5e45a-314c-470c-94b1-469c81042271" providerId="ADAL" clId="{40A4E7EE-A301-40F8-B6ED-E64A549BF516}" dt="2023-04-20T15:44:57.196" v="8505" actId="114"/>
          <ac:spMkLst>
            <pc:docMk/>
            <pc:sldMk cId="105644292" sldId="327"/>
            <ac:spMk id="3" creationId="{4839FC8E-255C-9266-7044-2C7EF927A494}"/>
          </ac:spMkLst>
        </pc:spChg>
      </pc:sldChg>
    </pc:docChg>
  </pc:docChgLst>
  <pc:docChgLst>
    <pc:chgData name="Ling Tong Sr" userId="c3b5e45a-314c-470c-94b1-469c81042271" providerId="ADAL" clId="{074F956F-042E-4EC0-A7AB-51F3E6D62972}"/>
    <pc:docChg chg="undo redo custSel delSld modSld sldOrd">
      <pc:chgData name="Ling Tong Sr" userId="c3b5e45a-314c-470c-94b1-469c81042271" providerId="ADAL" clId="{074F956F-042E-4EC0-A7AB-51F3E6D62972}" dt="2023-04-19T22:59:10.024" v="19145" actId="20577"/>
      <pc:docMkLst>
        <pc:docMk/>
      </pc:docMkLst>
      <pc:sldChg chg="modSp mod modNotesTx">
        <pc:chgData name="Ling Tong Sr" userId="c3b5e45a-314c-470c-94b1-469c81042271" providerId="ADAL" clId="{074F956F-042E-4EC0-A7AB-51F3E6D62972}" dt="2023-04-19T19:37:29.522" v="899" actId="20577"/>
        <pc:sldMkLst>
          <pc:docMk/>
          <pc:sldMk cId="2226569395" sldId="256"/>
        </pc:sldMkLst>
        <pc:spChg chg="mod">
          <ac:chgData name="Ling Tong Sr" userId="c3b5e45a-314c-470c-94b1-469c81042271" providerId="ADAL" clId="{074F956F-042E-4EC0-A7AB-51F3E6D62972}" dt="2023-04-19T19:33:00.338" v="190" actId="20577"/>
          <ac:spMkLst>
            <pc:docMk/>
            <pc:sldMk cId="2226569395" sldId="256"/>
            <ac:spMk id="2" creationId="{798A7F44-5C33-A9B5-5AB6-F8581B2759AD}"/>
          </ac:spMkLst>
        </pc:spChg>
      </pc:sldChg>
      <pc:sldChg chg="modSp mod modNotesTx">
        <pc:chgData name="Ling Tong Sr" userId="c3b5e45a-314c-470c-94b1-469c81042271" providerId="ADAL" clId="{074F956F-042E-4EC0-A7AB-51F3E6D62972}" dt="2023-04-19T19:53:18.338" v="3764" actId="20577"/>
        <pc:sldMkLst>
          <pc:docMk/>
          <pc:sldMk cId="2883927133" sldId="257"/>
        </pc:sldMkLst>
        <pc:graphicFrameChg chg="mod modGraphic">
          <ac:chgData name="Ling Tong Sr" userId="c3b5e45a-314c-470c-94b1-469c81042271" providerId="ADAL" clId="{074F956F-042E-4EC0-A7AB-51F3E6D62972}" dt="2023-04-19T19:52:11.840" v="3482" actId="20577"/>
          <ac:graphicFrameMkLst>
            <pc:docMk/>
            <pc:sldMk cId="2883927133" sldId="257"/>
            <ac:graphicFrameMk id="6" creationId="{6D80172F-5367-1A01-9F55-14FE64202608}"/>
          </ac:graphicFrameMkLst>
        </pc:graphicFrameChg>
      </pc:sldChg>
      <pc:sldChg chg="modSp mod modNotesTx">
        <pc:chgData name="Ling Tong Sr" userId="c3b5e45a-314c-470c-94b1-469c81042271" providerId="ADAL" clId="{074F956F-042E-4EC0-A7AB-51F3E6D62972}" dt="2023-04-19T19:57:50.746" v="4314" actId="20577"/>
        <pc:sldMkLst>
          <pc:docMk/>
          <pc:sldMk cId="3155124416" sldId="258"/>
        </pc:sldMkLst>
        <pc:spChg chg="mod">
          <ac:chgData name="Ling Tong Sr" userId="c3b5e45a-314c-470c-94b1-469c81042271" providerId="ADAL" clId="{074F956F-042E-4EC0-A7AB-51F3E6D62972}" dt="2023-04-19T19:55:43.426" v="3885" actId="20577"/>
          <ac:spMkLst>
            <pc:docMk/>
            <pc:sldMk cId="3155124416" sldId="258"/>
            <ac:spMk id="2" creationId="{32AEAC13-6B2B-F6E0-E9E6-6F15CB2685B9}"/>
          </ac:spMkLst>
        </pc:spChg>
      </pc:sldChg>
      <pc:sldChg chg="ord modNotesTx">
        <pc:chgData name="Ling Tong Sr" userId="c3b5e45a-314c-470c-94b1-469c81042271" providerId="ADAL" clId="{074F956F-042E-4EC0-A7AB-51F3E6D62972}" dt="2023-04-19T20:18:06.835" v="7441" actId="20577"/>
        <pc:sldMkLst>
          <pc:docMk/>
          <pc:sldMk cId="2030932253" sldId="259"/>
        </pc:sldMkLst>
      </pc:sldChg>
      <pc:sldChg chg="modNotesTx">
        <pc:chgData name="Ling Tong Sr" userId="c3b5e45a-314c-470c-94b1-469c81042271" providerId="ADAL" clId="{074F956F-042E-4EC0-A7AB-51F3E6D62972}" dt="2023-04-19T20:18:17.140" v="7477" actId="20577"/>
        <pc:sldMkLst>
          <pc:docMk/>
          <pc:sldMk cId="3017519988" sldId="260"/>
        </pc:sldMkLst>
      </pc:sldChg>
      <pc:sldChg chg="modNotesTx">
        <pc:chgData name="Ling Tong Sr" userId="c3b5e45a-314c-470c-94b1-469c81042271" providerId="ADAL" clId="{074F956F-042E-4EC0-A7AB-51F3E6D62972}" dt="2023-04-19T20:10:37.347" v="5972" actId="20577"/>
        <pc:sldMkLst>
          <pc:docMk/>
          <pc:sldMk cId="1250601253" sldId="261"/>
        </pc:sldMkLst>
      </pc:sldChg>
      <pc:sldChg chg="del">
        <pc:chgData name="Ling Tong Sr" userId="c3b5e45a-314c-470c-94b1-469c81042271" providerId="ADAL" clId="{074F956F-042E-4EC0-A7AB-51F3E6D62972}" dt="2023-04-19T20:08:35.836" v="5612" actId="47"/>
        <pc:sldMkLst>
          <pc:docMk/>
          <pc:sldMk cId="2126900141" sldId="262"/>
        </pc:sldMkLst>
      </pc:sldChg>
      <pc:sldChg chg="modNotesTx">
        <pc:chgData name="Ling Tong Sr" userId="c3b5e45a-314c-470c-94b1-469c81042271" providerId="ADAL" clId="{074F956F-042E-4EC0-A7AB-51F3E6D62972}" dt="2023-04-19T20:20:02.419" v="7768" actId="20577"/>
        <pc:sldMkLst>
          <pc:docMk/>
          <pc:sldMk cId="2841379356" sldId="263"/>
        </pc:sldMkLst>
      </pc:sldChg>
      <pc:sldChg chg="modNotesTx">
        <pc:chgData name="Ling Tong Sr" userId="c3b5e45a-314c-470c-94b1-469c81042271" providerId="ADAL" clId="{074F956F-042E-4EC0-A7AB-51F3E6D62972}" dt="2023-04-19T20:28:46.043" v="9277" actId="20577"/>
        <pc:sldMkLst>
          <pc:docMk/>
          <pc:sldMk cId="2895831473" sldId="264"/>
        </pc:sldMkLst>
      </pc:sldChg>
      <pc:sldChg chg="modSp mod modNotesTx">
        <pc:chgData name="Ling Tong Sr" userId="c3b5e45a-314c-470c-94b1-469c81042271" providerId="ADAL" clId="{074F956F-042E-4EC0-A7AB-51F3E6D62972}" dt="2023-04-19T21:35:42.300" v="14040" actId="20577"/>
        <pc:sldMkLst>
          <pc:docMk/>
          <pc:sldMk cId="2549225704" sldId="265"/>
        </pc:sldMkLst>
        <pc:spChg chg="mod">
          <ac:chgData name="Ling Tong Sr" userId="c3b5e45a-314c-470c-94b1-469c81042271" providerId="ADAL" clId="{074F956F-042E-4EC0-A7AB-51F3E6D62972}" dt="2023-04-19T21:35:12.803" v="13885" actId="20577"/>
          <ac:spMkLst>
            <pc:docMk/>
            <pc:sldMk cId="2549225704" sldId="265"/>
            <ac:spMk id="2" creationId="{25F88B22-5999-DDC4-74E8-22F1095CFBED}"/>
          </ac:spMkLst>
        </pc:spChg>
      </pc:sldChg>
      <pc:sldChg chg="delSp modSp mod modNotesTx">
        <pc:chgData name="Ling Tong Sr" userId="c3b5e45a-314c-470c-94b1-469c81042271" providerId="ADAL" clId="{074F956F-042E-4EC0-A7AB-51F3E6D62972}" dt="2023-04-19T20:25:48.337" v="8738"/>
        <pc:sldMkLst>
          <pc:docMk/>
          <pc:sldMk cId="2494735348" sldId="266"/>
        </pc:sldMkLst>
        <pc:spChg chg="del">
          <ac:chgData name="Ling Tong Sr" userId="c3b5e45a-314c-470c-94b1-469c81042271" providerId="ADAL" clId="{074F956F-042E-4EC0-A7AB-51F3E6D62972}" dt="2023-04-19T20:20:40.963" v="7868" actId="478"/>
          <ac:spMkLst>
            <pc:docMk/>
            <pc:sldMk cId="2494735348" sldId="266"/>
            <ac:spMk id="8" creationId="{D6DBBA12-0F65-F233-6AE9-8E1696ABA000}"/>
          </ac:spMkLst>
        </pc:spChg>
        <pc:graphicFrameChg chg="mod">
          <ac:chgData name="Ling Tong Sr" userId="c3b5e45a-314c-470c-94b1-469c81042271" providerId="ADAL" clId="{074F956F-042E-4EC0-A7AB-51F3E6D62972}" dt="2023-04-19T20:21:13.247" v="7947" actId="478"/>
          <ac:graphicFrameMkLst>
            <pc:docMk/>
            <pc:sldMk cId="2494735348" sldId="266"/>
            <ac:graphicFrameMk id="7" creationId="{A9A3F054-2629-663F-842F-2C98DA6E8356}"/>
          </ac:graphicFrameMkLst>
        </pc:graphicFrameChg>
      </pc:sldChg>
      <pc:sldChg chg="modSp mod modNotesTx">
        <pc:chgData name="Ling Tong Sr" userId="c3b5e45a-314c-470c-94b1-469c81042271" providerId="ADAL" clId="{074F956F-042E-4EC0-A7AB-51F3E6D62972}" dt="2023-04-19T20:07:38.195" v="5453" actId="20577"/>
        <pc:sldMkLst>
          <pc:docMk/>
          <pc:sldMk cId="2388868059" sldId="267"/>
        </pc:sldMkLst>
        <pc:spChg chg="mod">
          <ac:chgData name="Ling Tong Sr" userId="c3b5e45a-314c-470c-94b1-469c81042271" providerId="ADAL" clId="{074F956F-042E-4EC0-A7AB-51F3E6D62972}" dt="2023-04-19T20:05:35.069" v="5103" actId="14100"/>
          <ac:spMkLst>
            <pc:docMk/>
            <pc:sldMk cId="2388868059" sldId="267"/>
            <ac:spMk id="2" creationId="{09AFE5C0-94D6-D43D-72A8-3F98AB900E11}"/>
          </ac:spMkLst>
        </pc:spChg>
        <pc:spChg chg="mod">
          <ac:chgData name="Ling Tong Sr" userId="c3b5e45a-314c-470c-94b1-469c81042271" providerId="ADAL" clId="{074F956F-042E-4EC0-A7AB-51F3E6D62972}" dt="2023-04-19T20:05:26.469" v="5099" actId="207"/>
          <ac:spMkLst>
            <pc:docMk/>
            <pc:sldMk cId="2388868059" sldId="267"/>
            <ac:spMk id="7" creationId="{250FF835-B988-E0BF-99BF-88AD0A741285}"/>
          </ac:spMkLst>
        </pc:spChg>
      </pc:sldChg>
      <pc:sldChg chg="modSp mod modNotesTx">
        <pc:chgData name="Ling Tong Sr" userId="c3b5e45a-314c-470c-94b1-469c81042271" providerId="ADAL" clId="{074F956F-042E-4EC0-A7AB-51F3E6D62972}" dt="2023-04-19T20:05:16.490" v="5096" actId="20577"/>
        <pc:sldMkLst>
          <pc:docMk/>
          <pc:sldMk cId="1463443045" sldId="268"/>
        </pc:sldMkLst>
        <pc:spChg chg="mod">
          <ac:chgData name="Ling Tong Sr" userId="c3b5e45a-314c-470c-94b1-469c81042271" providerId="ADAL" clId="{074F956F-042E-4EC0-A7AB-51F3E6D62972}" dt="2023-04-19T19:59:08.298" v="4390" actId="20577"/>
          <ac:spMkLst>
            <pc:docMk/>
            <pc:sldMk cId="1463443045" sldId="268"/>
            <ac:spMk id="3" creationId="{4FF3AB80-E984-BBC1-9470-5D0CE795C587}"/>
          </ac:spMkLst>
        </pc:spChg>
      </pc:sldChg>
      <pc:sldChg chg="delSp modSp mod modNotesTx">
        <pc:chgData name="Ling Tong Sr" userId="c3b5e45a-314c-470c-94b1-469c81042271" providerId="ADAL" clId="{074F956F-042E-4EC0-A7AB-51F3E6D62972}" dt="2023-04-19T20:25:35.428" v="8730" actId="20577"/>
        <pc:sldMkLst>
          <pc:docMk/>
          <pc:sldMk cId="1679200873" sldId="269"/>
        </pc:sldMkLst>
        <pc:spChg chg="mod">
          <ac:chgData name="Ling Tong Sr" userId="c3b5e45a-314c-470c-94b1-469c81042271" providerId="ADAL" clId="{074F956F-042E-4EC0-A7AB-51F3E6D62972}" dt="2023-04-19T20:23:26.653" v="8379" actId="1076"/>
          <ac:spMkLst>
            <pc:docMk/>
            <pc:sldMk cId="1679200873" sldId="269"/>
            <ac:spMk id="10" creationId="{70E2287F-A249-DCED-7228-DD0466E06665}"/>
          </ac:spMkLst>
        </pc:spChg>
        <pc:grpChg chg="del">
          <ac:chgData name="Ling Tong Sr" userId="c3b5e45a-314c-470c-94b1-469c81042271" providerId="ADAL" clId="{074F956F-042E-4EC0-A7AB-51F3E6D62972}" dt="2023-04-19T20:23:22.571" v="8378" actId="478"/>
          <ac:grpSpMkLst>
            <pc:docMk/>
            <pc:sldMk cId="1679200873" sldId="269"/>
            <ac:grpSpMk id="9" creationId="{D19CD3D4-51E5-68A0-19B0-B4C5D1D5F8DC}"/>
          </ac:grpSpMkLst>
        </pc:grpChg>
      </pc:sldChg>
      <pc:sldChg chg="modSp mod modNotesTx">
        <pc:chgData name="Ling Tong Sr" userId="c3b5e45a-314c-470c-94b1-469c81042271" providerId="ADAL" clId="{074F956F-042E-4EC0-A7AB-51F3E6D62972}" dt="2023-04-19T22:39:23.138" v="16033" actId="12385"/>
        <pc:sldMkLst>
          <pc:docMk/>
          <pc:sldMk cId="2282804666" sldId="270"/>
        </pc:sldMkLst>
        <pc:graphicFrameChg chg="modGraphic">
          <ac:chgData name="Ling Tong Sr" userId="c3b5e45a-314c-470c-94b1-469c81042271" providerId="ADAL" clId="{074F956F-042E-4EC0-A7AB-51F3E6D62972}" dt="2023-04-19T22:39:23.138" v="16033" actId="12385"/>
          <ac:graphicFrameMkLst>
            <pc:docMk/>
            <pc:sldMk cId="2282804666" sldId="270"/>
            <ac:graphicFrameMk id="6" creationId="{DAFC405E-0A05-7C6A-B2C5-EDD9AC2C2558}"/>
          </ac:graphicFrameMkLst>
        </pc:graphicFrameChg>
      </pc:sldChg>
      <pc:sldChg chg="del modNotesTx">
        <pc:chgData name="Ling Tong Sr" userId="c3b5e45a-314c-470c-94b1-469c81042271" providerId="ADAL" clId="{074F956F-042E-4EC0-A7AB-51F3E6D62972}" dt="2023-04-19T21:36:46.992" v="14154" actId="2696"/>
        <pc:sldMkLst>
          <pc:docMk/>
          <pc:sldMk cId="1782845793" sldId="271"/>
        </pc:sldMkLst>
      </pc:sldChg>
      <pc:sldChg chg="modNotesTx">
        <pc:chgData name="Ling Tong Sr" userId="c3b5e45a-314c-470c-94b1-469c81042271" providerId="ADAL" clId="{074F956F-042E-4EC0-A7AB-51F3E6D62972}" dt="2023-04-19T22:45:35.488" v="16550" actId="20577"/>
        <pc:sldMkLst>
          <pc:docMk/>
          <pc:sldMk cId="2512265497" sldId="272"/>
        </pc:sldMkLst>
      </pc:sldChg>
      <pc:sldChg chg="modSp ord modNotesTx">
        <pc:chgData name="Ling Tong Sr" userId="c3b5e45a-314c-470c-94b1-469c81042271" providerId="ADAL" clId="{074F956F-042E-4EC0-A7AB-51F3E6D62972}" dt="2023-04-19T22:39:42.378" v="16036" actId="1076"/>
        <pc:sldMkLst>
          <pc:docMk/>
          <pc:sldMk cId="2724959326" sldId="276"/>
        </pc:sldMkLst>
        <pc:graphicFrameChg chg="mod">
          <ac:chgData name="Ling Tong Sr" userId="c3b5e45a-314c-470c-94b1-469c81042271" providerId="ADAL" clId="{074F956F-042E-4EC0-A7AB-51F3E6D62972}" dt="2023-04-19T22:39:42.378" v="16036" actId="1076"/>
          <ac:graphicFrameMkLst>
            <pc:docMk/>
            <pc:sldMk cId="2724959326" sldId="276"/>
            <ac:graphicFrameMk id="11" creationId="{98D6E38B-62D9-427E-B4CE-2FA55FAA0594}"/>
          </ac:graphicFrameMkLst>
        </pc:graphicFrameChg>
      </pc:sldChg>
      <pc:sldChg chg="addSp delSp modSp mod ord">
        <pc:chgData name="Ling Tong Sr" userId="c3b5e45a-314c-470c-94b1-469c81042271" providerId="ADAL" clId="{074F956F-042E-4EC0-A7AB-51F3E6D62972}" dt="2023-04-19T22:37:37.826" v="15983" actId="1076"/>
        <pc:sldMkLst>
          <pc:docMk/>
          <pc:sldMk cId="1854342184" sldId="277"/>
        </pc:sldMkLst>
        <pc:spChg chg="add del mod">
          <ac:chgData name="Ling Tong Sr" userId="c3b5e45a-314c-470c-94b1-469c81042271" providerId="ADAL" clId="{074F956F-042E-4EC0-A7AB-51F3E6D62972}" dt="2023-04-19T22:37:22.545" v="15979" actId="478"/>
          <ac:spMkLst>
            <pc:docMk/>
            <pc:sldMk cId="1854342184" sldId="277"/>
            <ac:spMk id="3" creationId="{CB4A46EA-D480-9949-9BB7-408D1F007DCD}"/>
          </ac:spMkLst>
        </pc:spChg>
        <pc:spChg chg="add mod">
          <ac:chgData name="Ling Tong Sr" userId="c3b5e45a-314c-470c-94b1-469c81042271" providerId="ADAL" clId="{074F956F-042E-4EC0-A7AB-51F3E6D62972}" dt="2023-04-19T22:37:37.826" v="15983" actId="1076"/>
          <ac:spMkLst>
            <pc:docMk/>
            <pc:sldMk cId="1854342184" sldId="277"/>
            <ac:spMk id="8" creationId="{DCC7DBC3-AF18-2C08-AEFE-CBCFB4447815}"/>
          </ac:spMkLst>
        </pc:spChg>
        <pc:grpChg chg="mod">
          <ac:chgData name="Ling Tong Sr" userId="c3b5e45a-314c-470c-94b1-469c81042271" providerId="ADAL" clId="{074F956F-042E-4EC0-A7AB-51F3E6D62972}" dt="2023-04-19T22:37:20.096" v="15978" actId="1076"/>
          <ac:grpSpMkLst>
            <pc:docMk/>
            <pc:sldMk cId="1854342184" sldId="277"/>
            <ac:grpSpMk id="2" creationId="{609BCBAF-255F-3470-00A6-65301D043048}"/>
          </ac:grpSpMkLst>
        </pc:grpChg>
      </pc:sldChg>
      <pc:sldChg chg="modSp mod modNotesTx">
        <pc:chgData name="Ling Tong Sr" userId="c3b5e45a-314c-470c-94b1-469c81042271" providerId="ADAL" clId="{074F956F-042E-4EC0-A7AB-51F3E6D62972}" dt="2023-04-19T22:56:47.699" v="18611" actId="1076"/>
        <pc:sldMkLst>
          <pc:docMk/>
          <pc:sldMk cId="3745408715" sldId="278"/>
        </pc:sldMkLst>
        <pc:spChg chg="mod">
          <ac:chgData name="Ling Tong Sr" userId="c3b5e45a-314c-470c-94b1-469c81042271" providerId="ADAL" clId="{074F956F-042E-4EC0-A7AB-51F3E6D62972}" dt="2023-04-19T22:56:47.699" v="18611" actId="1076"/>
          <ac:spMkLst>
            <pc:docMk/>
            <pc:sldMk cId="3745408715" sldId="278"/>
            <ac:spMk id="22" creationId="{C3232F2E-4D08-0A40-68D4-529F157A6034}"/>
          </ac:spMkLst>
        </pc:spChg>
      </pc:sldChg>
      <pc:sldChg chg="del modNotesTx">
        <pc:chgData name="Ling Tong Sr" userId="c3b5e45a-314c-470c-94b1-469c81042271" providerId="ADAL" clId="{074F956F-042E-4EC0-A7AB-51F3E6D62972}" dt="2023-04-19T22:52:42.857" v="17801" actId="47"/>
        <pc:sldMkLst>
          <pc:docMk/>
          <pc:sldMk cId="4012036863" sldId="279"/>
        </pc:sldMkLst>
      </pc:sldChg>
      <pc:sldChg chg="addSp modSp mod modNotesTx">
        <pc:chgData name="Ling Tong Sr" userId="c3b5e45a-314c-470c-94b1-469c81042271" providerId="ADAL" clId="{074F956F-042E-4EC0-A7AB-51F3E6D62972}" dt="2023-04-19T22:56:51.604" v="18613" actId="1076"/>
        <pc:sldMkLst>
          <pc:docMk/>
          <pc:sldMk cId="3829522538" sldId="280"/>
        </pc:sldMkLst>
        <pc:spChg chg="add mod">
          <ac:chgData name="Ling Tong Sr" userId="c3b5e45a-314c-470c-94b1-469c81042271" providerId="ADAL" clId="{074F956F-042E-4EC0-A7AB-51F3E6D62972}" dt="2023-04-19T22:56:51.604" v="18613" actId="1076"/>
          <ac:spMkLst>
            <pc:docMk/>
            <pc:sldMk cId="3829522538" sldId="280"/>
            <ac:spMk id="6" creationId="{85E83BF3-CDEC-E633-21A3-085C0F7AA3C9}"/>
          </ac:spMkLst>
        </pc:spChg>
        <pc:spChg chg="mod">
          <ac:chgData name="Ling Tong Sr" userId="c3b5e45a-314c-470c-94b1-469c81042271" providerId="ADAL" clId="{074F956F-042E-4EC0-A7AB-51F3E6D62972}" dt="2023-04-19T22:53:26.236" v="17956" actId="20577"/>
          <ac:spMkLst>
            <pc:docMk/>
            <pc:sldMk cId="3829522538" sldId="280"/>
            <ac:spMk id="21" creationId="{1359AD16-B69F-8857-264E-E4DEBCB344E6}"/>
          </ac:spMkLst>
        </pc:spChg>
      </pc:sldChg>
      <pc:sldChg chg="addSp modSp mod modNotesTx">
        <pc:chgData name="Ling Tong Sr" userId="c3b5e45a-314c-470c-94b1-469c81042271" providerId="ADAL" clId="{074F956F-042E-4EC0-A7AB-51F3E6D62972}" dt="2023-04-19T22:56:55.100" v="18615" actId="1076"/>
        <pc:sldMkLst>
          <pc:docMk/>
          <pc:sldMk cId="1834550353" sldId="281"/>
        </pc:sldMkLst>
        <pc:spChg chg="add mod">
          <ac:chgData name="Ling Tong Sr" userId="c3b5e45a-314c-470c-94b1-469c81042271" providerId="ADAL" clId="{074F956F-042E-4EC0-A7AB-51F3E6D62972}" dt="2023-04-19T22:56:55.100" v="18615" actId="1076"/>
          <ac:spMkLst>
            <pc:docMk/>
            <pc:sldMk cId="1834550353" sldId="281"/>
            <ac:spMk id="12" creationId="{DF1C090C-9B73-6115-39F5-D146CF2347B9}"/>
          </ac:spMkLst>
        </pc:spChg>
      </pc:sldChg>
      <pc:sldChg chg="addSp modSp mod modNotesTx">
        <pc:chgData name="Ling Tong Sr" userId="c3b5e45a-314c-470c-94b1-469c81042271" providerId="ADAL" clId="{074F956F-042E-4EC0-A7AB-51F3E6D62972}" dt="2023-04-19T22:58:09.256" v="18948" actId="20577"/>
        <pc:sldMkLst>
          <pc:docMk/>
          <pc:sldMk cId="4283546612" sldId="282"/>
        </pc:sldMkLst>
        <pc:spChg chg="add mod">
          <ac:chgData name="Ling Tong Sr" userId="c3b5e45a-314c-470c-94b1-469c81042271" providerId="ADAL" clId="{074F956F-042E-4EC0-A7AB-51F3E6D62972}" dt="2023-04-19T22:56:58.316" v="18617" actId="1076"/>
          <ac:spMkLst>
            <pc:docMk/>
            <pc:sldMk cId="4283546612" sldId="282"/>
            <ac:spMk id="6" creationId="{5D1A85CC-9602-CE24-55AC-41C529BA4DAC}"/>
          </ac:spMkLst>
        </pc:spChg>
      </pc:sldChg>
      <pc:sldChg chg="addSp modSp mod modNotesTx">
        <pc:chgData name="Ling Tong Sr" userId="c3b5e45a-314c-470c-94b1-469c81042271" providerId="ADAL" clId="{074F956F-042E-4EC0-A7AB-51F3E6D62972}" dt="2023-04-19T22:59:10.024" v="19145" actId="20577"/>
        <pc:sldMkLst>
          <pc:docMk/>
          <pc:sldMk cId="1440050161" sldId="283"/>
        </pc:sldMkLst>
        <pc:spChg chg="add mod">
          <ac:chgData name="Ling Tong Sr" userId="c3b5e45a-314c-470c-94b1-469c81042271" providerId="ADAL" clId="{074F956F-042E-4EC0-A7AB-51F3E6D62972}" dt="2023-04-19T22:57:01.436" v="18619" actId="1076"/>
          <ac:spMkLst>
            <pc:docMk/>
            <pc:sldMk cId="1440050161" sldId="283"/>
            <ac:spMk id="3" creationId="{84A2F41C-5964-61FD-8F40-251C01BCE9BF}"/>
          </ac:spMkLst>
        </pc:spChg>
        <pc:spChg chg="mod">
          <ac:chgData name="Ling Tong Sr" userId="c3b5e45a-314c-470c-94b1-469c81042271" providerId="ADAL" clId="{074F956F-042E-4EC0-A7AB-51F3E6D62972}" dt="2023-04-19T22:58:29.776" v="19017" actId="313"/>
          <ac:spMkLst>
            <pc:docMk/>
            <pc:sldMk cId="1440050161" sldId="283"/>
            <ac:spMk id="24" creationId="{9E9FB6C8-5B63-1C23-C3B2-38FCEC96FE17}"/>
          </ac:spMkLst>
        </pc:spChg>
      </pc:sldChg>
      <pc:sldChg chg="modNotesTx">
        <pc:chgData name="Ling Tong Sr" userId="c3b5e45a-314c-470c-94b1-469c81042271" providerId="ADAL" clId="{074F956F-042E-4EC0-A7AB-51F3E6D62972}" dt="2023-04-19T22:50:28.736" v="17436" actId="20577"/>
        <pc:sldMkLst>
          <pc:docMk/>
          <pc:sldMk cId="395483836" sldId="287"/>
        </pc:sldMkLst>
      </pc:sldChg>
      <pc:sldChg chg="modSp mod">
        <pc:chgData name="Ling Tong Sr" userId="c3b5e45a-314c-470c-94b1-469c81042271" providerId="ADAL" clId="{074F956F-042E-4EC0-A7AB-51F3E6D62972}" dt="2023-04-19T22:39:02.898" v="16027" actId="962"/>
        <pc:sldMkLst>
          <pc:docMk/>
          <pc:sldMk cId="163102854" sldId="299"/>
        </pc:sldMkLst>
        <pc:picChg chg="mod">
          <ac:chgData name="Ling Tong Sr" userId="c3b5e45a-314c-470c-94b1-469c81042271" providerId="ADAL" clId="{074F956F-042E-4EC0-A7AB-51F3E6D62972}" dt="2023-04-19T22:38:42.930" v="16015" actId="962"/>
          <ac:picMkLst>
            <pc:docMk/>
            <pc:sldMk cId="163102854" sldId="299"/>
            <ac:picMk id="7" creationId="{968E4DB5-A653-BB18-EEEF-471A19A500C8}"/>
          </ac:picMkLst>
        </pc:picChg>
        <pc:picChg chg="mod">
          <ac:chgData name="Ling Tong Sr" userId="c3b5e45a-314c-470c-94b1-469c81042271" providerId="ADAL" clId="{074F956F-042E-4EC0-A7AB-51F3E6D62972}" dt="2023-04-19T22:38:50.047" v="16019" actId="962"/>
          <ac:picMkLst>
            <pc:docMk/>
            <pc:sldMk cId="163102854" sldId="299"/>
            <ac:picMk id="9" creationId="{3DC97C79-7FA2-038D-05A6-0AF5C022FF33}"/>
          </ac:picMkLst>
        </pc:picChg>
        <pc:picChg chg="mod">
          <ac:chgData name="Ling Tong Sr" userId="c3b5e45a-314c-470c-94b1-469c81042271" providerId="ADAL" clId="{074F956F-042E-4EC0-A7AB-51F3E6D62972}" dt="2023-04-19T22:39:02.898" v="16027" actId="962"/>
          <ac:picMkLst>
            <pc:docMk/>
            <pc:sldMk cId="163102854" sldId="299"/>
            <ac:picMk id="11" creationId="{A597282E-29E1-2F15-7410-C41531A0D0F0}"/>
          </ac:picMkLst>
        </pc:picChg>
        <pc:picChg chg="mod">
          <ac:chgData name="Ling Tong Sr" userId="c3b5e45a-314c-470c-94b1-469c81042271" providerId="ADAL" clId="{074F956F-042E-4EC0-A7AB-51F3E6D62972}" dt="2023-04-19T22:38:57.160" v="16023" actId="962"/>
          <ac:picMkLst>
            <pc:docMk/>
            <pc:sldMk cId="163102854" sldId="299"/>
            <ac:picMk id="15" creationId="{9F7C1FE0-F230-879E-0B2D-8B546F77FE6F}"/>
          </ac:picMkLst>
        </pc:picChg>
      </pc:sldChg>
      <pc:sldChg chg="modNotesTx">
        <pc:chgData name="Ling Tong Sr" userId="c3b5e45a-314c-470c-94b1-469c81042271" providerId="ADAL" clId="{074F956F-042E-4EC0-A7AB-51F3E6D62972}" dt="2023-04-19T22:19:11.222" v="14227" actId="20577"/>
        <pc:sldMkLst>
          <pc:docMk/>
          <pc:sldMk cId="2310971843" sldId="302"/>
        </pc:sldMkLst>
      </pc:sldChg>
      <pc:sldChg chg="addSp delSp modSp mod modNotesTx">
        <pc:chgData name="Ling Tong Sr" userId="c3b5e45a-314c-470c-94b1-469c81042271" providerId="ADAL" clId="{074F956F-042E-4EC0-A7AB-51F3E6D62972}" dt="2023-04-19T22:39:30.371" v="16034" actId="207"/>
        <pc:sldMkLst>
          <pc:docMk/>
          <pc:sldMk cId="3830556810" sldId="310"/>
        </pc:sldMkLst>
        <pc:spChg chg="mod">
          <ac:chgData name="Ling Tong Sr" userId="c3b5e45a-314c-470c-94b1-469c81042271" providerId="ADAL" clId="{074F956F-042E-4EC0-A7AB-51F3E6D62972}" dt="2023-04-19T21:12:43.988" v="11750" actId="20577"/>
          <ac:spMkLst>
            <pc:docMk/>
            <pc:sldMk cId="3830556810" sldId="310"/>
            <ac:spMk id="3" creationId="{1CA5ED2B-7049-5177-0C51-B8E22C83540F}"/>
          </ac:spMkLst>
        </pc:spChg>
        <pc:spChg chg="add mod">
          <ac:chgData name="Ling Tong Sr" userId="c3b5e45a-314c-470c-94b1-469c81042271" providerId="ADAL" clId="{074F956F-042E-4EC0-A7AB-51F3E6D62972}" dt="2023-04-19T21:33:59.751" v="13837" actId="1076"/>
          <ac:spMkLst>
            <pc:docMk/>
            <pc:sldMk cId="3830556810" sldId="310"/>
            <ac:spMk id="4" creationId="{ACB56916-55FE-2A1D-1131-40811CDA4113}"/>
          </ac:spMkLst>
        </pc:spChg>
        <pc:spChg chg="add mod">
          <ac:chgData name="Ling Tong Sr" userId="c3b5e45a-314c-470c-94b1-469c81042271" providerId="ADAL" clId="{074F956F-042E-4EC0-A7AB-51F3E6D62972}" dt="2023-04-19T21:34:09.232" v="13847" actId="1076"/>
          <ac:spMkLst>
            <pc:docMk/>
            <pc:sldMk cId="3830556810" sldId="310"/>
            <ac:spMk id="6" creationId="{A97E1668-83D2-445F-47CA-08A875A7FEBC}"/>
          </ac:spMkLst>
        </pc:spChg>
        <pc:spChg chg="add del mod">
          <ac:chgData name="Ling Tong Sr" userId="c3b5e45a-314c-470c-94b1-469c81042271" providerId="ADAL" clId="{074F956F-042E-4EC0-A7AB-51F3E6D62972}" dt="2023-04-19T21:12:30.447" v="11711" actId="6549"/>
          <ac:spMkLst>
            <pc:docMk/>
            <pc:sldMk cId="3830556810" sldId="310"/>
            <ac:spMk id="15" creationId="{C3080245-4C30-8302-5601-A1D374F945FA}"/>
          </ac:spMkLst>
        </pc:spChg>
        <pc:spChg chg="add del">
          <ac:chgData name="Ling Tong Sr" userId="c3b5e45a-314c-470c-94b1-469c81042271" providerId="ADAL" clId="{074F956F-042E-4EC0-A7AB-51F3E6D62972}" dt="2023-04-19T21:12:30.143" v="11709" actId="478"/>
          <ac:spMkLst>
            <pc:docMk/>
            <pc:sldMk cId="3830556810" sldId="310"/>
            <ac:spMk id="16" creationId="{F0F96761-A788-D301-858F-EFEA075CB401}"/>
          </ac:spMkLst>
        </pc:spChg>
        <pc:graphicFrameChg chg="add del modGraphic">
          <ac:chgData name="Ling Tong Sr" userId="c3b5e45a-314c-470c-94b1-469c81042271" providerId="ADAL" clId="{074F956F-042E-4EC0-A7AB-51F3E6D62972}" dt="2023-04-19T22:39:30.371" v="16034" actId="207"/>
          <ac:graphicFrameMkLst>
            <pc:docMk/>
            <pc:sldMk cId="3830556810" sldId="310"/>
            <ac:graphicFrameMk id="14" creationId="{C577E571-EDD2-AB8A-C8A4-4CC8FDCC9A08}"/>
          </ac:graphicFrameMkLst>
        </pc:graphicFrameChg>
        <pc:cxnChg chg="add del">
          <ac:chgData name="Ling Tong Sr" userId="c3b5e45a-314c-470c-94b1-469c81042271" providerId="ADAL" clId="{074F956F-042E-4EC0-A7AB-51F3E6D62972}" dt="2023-04-19T21:12:30.645" v="11712" actId="478"/>
          <ac:cxnSpMkLst>
            <pc:docMk/>
            <pc:sldMk cId="3830556810" sldId="310"/>
            <ac:cxnSpMk id="20" creationId="{B4A85E7F-E0FF-F2C6-8A27-50A9404528D7}"/>
          </ac:cxnSpMkLst>
        </pc:cxnChg>
        <pc:cxnChg chg="add del">
          <ac:chgData name="Ling Tong Sr" userId="c3b5e45a-314c-470c-94b1-469c81042271" providerId="ADAL" clId="{074F956F-042E-4EC0-A7AB-51F3E6D62972}" dt="2023-04-19T21:12:30.854" v="11713" actId="478"/>
          <ac:cxnSpMkLst>
            <pc:docMk/>
            <pc:sldMk cId="3830556810" sldId="310"/>
            <ac:cxnSpMk id="21" creationId="{DD5F9A8B-E573-D8C8-92D5-860A2EB4EAC0}"/>
          </ac:cxnSpMkLst>
        </pc:cxnChg>
      </pc:sldChg>
      <pc:sldChg chg="modSp mod modNotesTx">
        <pc:chgData name="Ling Tong Sr" userId="c3b5e45a-314c-470c-94b1-469c81042271" providerId="ADAL" clId="{074F956F-042E-4EC0-A7AB-51F3E6D62972}" dt="2023-04-19T22:36:13.180" v="15970" actId="207"/>
        <pc:sldMkLst>
          <pc:docMk/>
          <pc:sldMk cId="3894193091" sldId="311"/>
        </pc:sldMkLst>
        <pc:spChg chg="mod">
          <ac:chgData name="Ling Tong Sr" userId="c3b5e45a-314c-470c-94b1-469c81042271" providerId="ADAL" clId="{074F956F-042E-4EC0-A7AB-51F3E6D62972}" dt="2023-04-19T22:25:28.184" v="14793" actId="20577"/>
          <ac:spMkLst>
            <pc:docMk/>
            <pc:sldMk cId="3894193091" sldId="311"/>
            <ac:spMk id="2" creationId="{E8B396E0-006D-B640-DA00-11935281CEEC}"/>
          </ac:spMkLst>
        </pc:spChg>
        <pc:graphicFrameChg chg="mod">
          <ac:chgData name="Ling Tong Sr" userId="c3b5e45a-314c-470c-94b1-469c81042271" providerId="ADAL" clId="{074F956F-042E-4EC0-A7AB-51F3E6D62972}" dt="2023-04-19T22:36:13.180" v="15970" actId="207"/>
          <ac:graphicFrameMkLst>
            <pc:docMk/>
            <pc:sldMk cId="3894193091" sldId="311"/>
            <ac:graphicFrameMk id="11" creationId="{DD569307-644F-406F-8D8F-D8DBAB47064C}"/>
          </ac:graphicFrameMkLst>
        </pc:graphicFrameChg>
      </pc:sldChg>
      <pc:sldChg chg="delSp modSp mod modNotesTx">
        <pc:chgData name="Ling Tong Sr" userId="c3b5e45a-314c-470c-94b1-469c81042271" providerId="ADAL" clId="{074F956F-042E-4EC0-A7AB-51F3E6D62972}" dt="2023-04-19T22:31:44.202" v="15535" actId="1076"/>
        <pc:sldMkLst>
          <pc:docMk/>
          <pc:sldMk cId="3840930703" sldId="312"/>
        </pc:sldMkLst>
        <pc:spChg chg="mod">
          <ac:chgData name="Ling Tong Sr" userId="c3b5e45a-314c-470c-94b1-469c81042271" providerId="ADAL" clId="{074F956F-042E-4EC0-A7AB-51F3E6D62972}" dt="2023-04-19T19:42:40.677" v="1910"/>
          <ac:spMkLst>
            <pc:docMk/>
            <pc:sldMk cId="3840930703" sldId="312"/>
            <ac:spMk id="6" creationId="{D7A880E5-3FB2-3FFA-EFFD-DEDC3A2E7DE9}"/>
          </ac:spMkLst>
        </pc:spChg>
        <pc:spChg chg="del">
          <ac:chgData name="Ling Tong Sr" userId="c3b5e45a-314c-470c-94b1-469c81042271" providerId="ADAL" clId="{074F956F-042E-4EC0-A7AB-51F3E6D62972}" dt="2023-04-19T22:31:40.312" v="15533" actId="478"/>
          <ac:spMkLst>
            <pc:docMk/>
            <pc:sldMk cId="3840930703" sldId="312"/>
            <ac:spMk id="10" creationId="{558008BB-4AAE-2B10-DFC4-8BB50CB38B1C}"/>
          </ac:spMkLst>
        </pc:spChg>
        <pc:spChg chg="mod">
          <ac:chgData name="Ling Tong Sr" userId="c3b5e45a-314c-470c-94b1-469c81042271" providerId="ADAL" clId="{074F956F-042E-4EC0-A7AB-51F3E6D62972}" dt="2023-04-19T22:31:44.202" v="15535" actId="1076"/>
          <ac:spMkLst>
            <pc:docMk/>
            <pc:sldMk cId="3840930703" sldId="312"/>
            <ac:spMk id="1045" creationId="{AF75B528-5031-EDFA-B718-0F2F20BB3E93}"/>
          </ac:spMkLst>
        </pc:spChg>
        <pc:picChg chg="del">
          <ac:chgData name="Ling Tong Sr" userId="c3b5e45a-314c-470c-94b1-469c81042271" providerId="ADAL" clId="{074F956F-042E-4EC0-A7AB-51F3E6D62972}" dt="2023-04-19T22:31:40.783" v="15534" actId="478"/>
          <ac:picMkLst>
            <pc:docMk/>
            <pc:sldMk cId="3840930703" sldId="312"/>
            <ac:picMk id="9" creationId="{9F3B1253-6DDE-6169-4F8D-A2D3D3E237E5}"/>
          </ac:picMkLst>
        </pc:picChg>
      </pc:sldChg>
      <pc:sldChg chg="modSp mod ord modNotesTx">
        <pc:chgData name="Ling Tong Sr" userId="c3b5e45a-314c-470c-94b1-469c81042271" providerId="ADAL" clId="{074F956F-042E-4EC0-A7AB-51F3E6D62972}" dt="2023-04-19T19:53:44.459" v="3794" actId="15"/>
        <pc:sldMkLst>
          <pc:docMk/>
          <pc:sldMk cId="1618328728" sldId="313"/>
        </pc:sldMkLst>
        <pc:spChg chg="mod">
          <ac:chgData name="Ling Tong Sr" userId="c3b5e45a-314c-470c-94b1-469c81042271" providerId="ADAL" clId="{074F956F-042E-4EC0-A7AB-51F3E6D62972}" dt="2023-04-19T19:53:44.459" v="3794" actId="15"/>
          <ac:spMkLst>
            <pc:docMk/>
            <pc:sldMk cId="1618328728" sldId="313"/>
            <ac:spMk id="3" creationId="{44512C3D-AB29-2173-A533-81DCDA351AAD}"/>
          </ac:spMkLst>
        </pc:spChg>
      </pc:sldChg>
      <pc:sldChg chg="modSp mod modNotesTx">
        <pc:chgData name="Ling Tong Sr" userId="c3b5e45a-314c-470c-94b1-469c81042271" providerId="ADAL" clId="{074F956F-042E-4EC0-A7AB-51F3E6D62972}" dt="2023-04-19T19:54:59.163" v="3874" actId="20577"/>
        <pc:sldMkLst>
          <pc:docMk/>
          <pc:sldMk cId="4010018540" sldId="314"/>
        </pc:sldMkLst>
        <pc:spChg chg="mod">
          <ac:chgData name="Ling Tong Sr" userId="c3b5e45a-314c-470c-94b1-469c81042271" providerId="ADAL" clId="{074F956F-042E-4EC0-A7AB-51F3E6D62972}" dt="2023-04-19T19:54:59.163" v="3874" actId="20577"/>
          <ac:spMkLst>
            <pc:docMk/>
            <pc:sldMk cId="4010018540" sldId="314"/>
            <ac:spMk id="3" creationId="{44512C3D-AB29-2173-A533-81DCDA351AAD}"/>
          </ac:spMkLst>
        </pc:spChg>
      </pc:sldChg>
      <pc:sldChg chg="modNotesTx">
        <pc:chgData name="Ling Tong Sr" userId="c3b5e45a-314c-470c-94b1-469c81042271" providerId="ADAL" clId="{074F956F-042E-4EC0-A7AB-51F3E6D62972}" dt="2023-04-19T20:36:33.140" v="10861" actId="20577"/>
        <pc:sldMkLst>
          <pc:docMk/>
          <pc:sldMk cId="2022940977" sldId="315"/>
        </pc:sldMkLst>
      </pc:sldChg>
      <pc:sldChg chg="modSp mod modNotesTx">
        <pc:chgData name="Ling Tong Sr" userId="c3b5e45a-314c-470c-94b1-469c81042271" providerId="ADAL" clId="{074F956F-042E-4EC0-A7AB-51F3E6D62972}" dt="2023-04-19T20:37:54.515" v="11148" actId="20577"/>
        <pc:sldMkLst>
          <pc:docMk/>
          <pc:sldMk cId="2019371196" sldId="316"/>
        </pc:sldMkLst>
        <pc:spChg chg="mod">
          <ac:chgData name="Ling Tong Sr" userId="c3b5e45a-314c-470c-94b1-469c81042271" providerId="ADAL" clId="{074F956F-042E-4EC0-A7AB-51F3E6D62972}" dt="2023-04-19T20:37:05.316" v="10913" actId="6549"/>
          <ac:spMkLst>
            <pc:docMk/>
            <pc:sldMk cId="2019371196" sldId="316"/>
            <ac:spMk id="3" creationId="{CFF87F07-820E-A712-594D-01093846C0AA}"/>
          </ac:spMkLst>
        </pc:spChg>
      </pc:sldChg>
      <pc:sldChg chg="addSp modSp mod modNotesTx">
        <pc:chgData name="Ling Tong Sr" userId="c3b5e45a-314c-470c-94b1-469c81042271" providerId="ADAL" clId="{074F956F-042E-4EC0-A7AB-51F3E6D62972}" dt="2023-04-19T21:35:01.343" v="13865" actId="1076"/>
        <pc:sldMkLst>
          <pc:docMk/>
          <pc:sldMk cId="4020628144" sldId="317"/>
        </pc:sldMkLst>
        <pc:spChg chg="mod">
          <ac:chgData name="Ling Tong Sr" userId="c3b5e45a-314c-470c-94b1-469c81042271" providerId="ADAL" clId="{074F956F-042E-4EC0-A7AB-51F3E6D62972}" dt="2023-04-19T21:27:58.388" v="13489" actId="20577"/>
          <ac:spMkLst>
            <pc:docMk/>
            <pc:sldMk cId="4020628144" sldId="317"/>
            <ac:spMk id="3" creationId="{8679B564-D4F8-8146-4F1D-24CAE052BE89}"/>
          </ac:spMkLst>
        </pc:spChg>
        <pc:spChg chg="add mod">
          <ac:chgData name="Ling Tong Sr" userId="c3b5e45a-314c-470c-94b1-469c81042271" providerId="ADAL" clId="{074F956F-042E-4EC0-A7AB-51F3E6D62972}" dt="2023-04-19T21:34:57.361" v="13864" actId="1076"/>
          <ac:spMkLst>
            <pc:docMk/>
            <pc:sldMk cId="4020628144" sldId="317"/>
            <ac:spMk id="4" creationId="{7F903A66-4ABE-C9A2-85A5-F127AB2D188E}"/>
          </ac:spMkLst>
        </pc:spChg>
        <pc:spChg chg="mod">
          <ac:chgData name="Ling Tong Sr" userId="c3b5e45a-314c-470c-94b1-469c81042271" providerId="ADAL" clId="{074F956F-042E-4EC0-A7AB-51F3E6D62972}" dt="2023-04-19T21:29:25.923" v="13772" actId="20577"/>
          <ac:spMkLst>
            <pc:docMk/>
            <pc:sldMk cId="4020628144" sldId="317"/>
            <ac:spMk id="8" creationId="{ABF9AC4F-DA42-9C08-D003-B7E6D4CC7172}"/>
          </ac:spMkLst>
        </pc:spChg>
        <pc:spChg chg="add mod">
          <ac:chgData name="Ling Tong Sr" userId="c3b5e45a-314c-470c-94b1-469c81042271" providerId="ADAL" clId="{074F956F-042E-4EC0-A7AB-51F3E6D62972}" dt="2023-04-19T21:35:01.343" v="13865" actId="1076"/>
          <ac:spMkLst>
            <pc:docMk/>
            <pc:sldMk cId="4020628144" sldId="317"/>
            <ac:spMk id="9" creationId="{80587E39-60D3-7589-0D63-C5E2D8BF15FD}"/>
          </ac:spMkLst>
        </pc:spChg>
        <pc:graphicFrameChg chg="mod modGraphic">
          <ac:chgData name="Ling Tong Sr" userId="c3b5e45a-314c-470c-94b1-469c81042271" providerId="ADAL" clId="{074F956F-042E-4EC0-A7AB-51F3E6D62972}" dt="2023-04-19T21:30:11.103" v="13805" actId="14734"/>
          <ac:graphicFrameMkLst>
            <pc:docMk/>
            <pc:sldMk cId="4020628144" sldId="317"/>
            <ac:graphicFrameMk id="6" creationId="{8B2A0659-7D6A-BFA5-1518-29246270B1D7}"/>
          </ac:graphicFrameMkLst>
        </pc:graphicFrameChg>
      </pc:sldChg>
      <pc:sldChg chg="modSp mod ord modNotesTx">
        <pc:chgData name="Ling Tong Sr" userId="c3b5e45a-314c-470c-94b1-469c81042271" providerId="ADAL" clId="{074F956F-042E-4EC0-A7AB-51F3E6D62972}" dt="2023-04-19T20:31:28.604" v="9851" actId="20577"/>
        <pc:sldMkLst>
          <pc:docMk/>
          <pc:sldMk cId="394802659" sldId="318"/>
        </pc:sldMkLst>
        <pc:spChg chg="mod">
          <ac:chgData name="Ling Tong Sr" userId="c3b5e45a-314c-470c-94b1-469c81042271" providerId="ADAL" clId="{074F956F-042E-4EC0-A7AB-51F3E6D62972}" dt="2023-04-19T20:27:45.520" v="9156" actId="20577"/>
          <ac:spMkLst>
            <pc:docMk/>
            <pc:sldMk cId="394802659" sldId="318"/>
            <ac:spMk id="2" creationId="{6A95C6AB-074F-1E31-D662-009DC3D259F3}"/>
          </ac:spMkLst>
        </pc:spChg>
        <pc:spChg chg="mod">
          <ac:chgData name="Ling Tong Sr" userId="c3b5e45a-314c-470c-94b1-469c81042271" providerId="ADAL" clId="{074F956F-042E-4EC0-A7AB-51F3E6D62972}" dt="2023-04-19T20:28:41.227" v="9275" actId="20577"/>
          <ac:spMkLst>
            <pc:docMk/>
            <pc:sldMk cId="394802659" sldId="318"/>
            <ac:spMk id="3" creationId="{23B6022B-3F25-1974-067D-8B9A2FBAAF16}"/>
          </ac:spMkLst>
        </pc:spChg>
      </pc:sldChg>
      <pc:sldChg chg="modSp del mod modNotesTx">
        <pc:chgData name="Ling Tong Sr" userId="c3b5e45a-314c-470c-94b1-469c81042271" providerId="ADAL" clId="{074F956F-042E-4EC0-A7AB-51F3E6D62972}" dt="2023-04-19T21:18:19.994" v="12786" actId="2696"/>
        <pc:sldMkLst>
          <pc:docMk/>
          <pc:sldMk cId="2259434193" sldId="319"/>
        </pc:sldMkLst>
        <pc:spChg chg="mod">
          <ac:chgData name="Ling Tong Sr" userId="c3b5e45a-314c-470c-94b1-469c81042271" providerId="ADAL" clId="{074F956F-042E-4EC0-A7AB-51F3E6D62972}" dt="2023-04-19T21:17:05.634" v="12715" actId="20577"/>
          <ac:spMkLst>
            <pc:docMk/>
            <pc:sldMk cId="2259434193" sldId="319"/>
            <ac:spMk id="7" creationId="{716F972F-F99A-73F9-56ED-47D52CD485AC}"/>
          </ac:spMkLst>
        </pc:spChg>
        <pc:spChg chg="mod">
          <ac:chgData name="Ling Tong Sr" userId="c3b5e45a-314c-470c-94b1-469c81042271" providerId="ADAL" clId="{074F956F-042E-4EC0-A7AB-51F3E6D62972}" dt="2023-04-19T21:17:13.652" v="12728" actId="20577"/>
          <ac:spMkLst>
            <pc:docMk/>
            <pc:sldMk cId="2259434193" sldId="319"/>
            <ac:spMk id="13" creationId="{C9A9AD0E-C887-BCFB-6AB5-AFFD7EF016C1}"/>
          </ac:spMkLst>
        </pc:spChg>
        <pc:graphicFrameChg chg="modGraphic">
          <ac:chgData name="Ling Tong Sr" userId="c3b5e45a-314c-470c-94b1-469c81042271" providerId="ADAL" clId="{074F956F-042E-4EC0-A7AB-51F3E6D62972}" dt="2023-04-19T21:14:37.076" v="12200" actId="20577"/>
          <ac:graphicFrameMkLst>
            <pc:docMk/>
            <pc:sldMk cId="2259434193" sldId="319"/>
            <ac:graphicFrameMk id="6" creationId="{8644ED3D-C61C-1DF0-B3F7-DA44EF69847E}"/>
          </ac:graphicFrameMkLst>
        </pc:graphicFrameChg>
      </pc:sldChg>
      <pc:sldChg chg="addSp delSp modSp mod modAnim modNotesTx">
        <pc:chgData name="Ling Tong Sr" userId="c3b5e45a-314c-470c-94b1-469c81042271" providerId="ADAL" clId="{074F956F-042E-4EC0-A7AB-51F3E6D62972}" dt="2023-04-19T21:34:37.024" v="13855" actId="1076"/>
        <pc:sldMkLst>
          <pc:docMk/>
          <pc:sldMk cId="2184784046" sldId="320"/>
        </pc:sldMkLst>
        <pc:spChg chg="add mod ord topLvl">
          <ac:chgData name="Ling Tong Sr" userId="c3b5e45a-314c-470c-94b1-469c81042271" providerId="ADAL" clId="{074F956F-042E-4EC0-A7AB-51F3E6D62972}" dt="2023-04-19T21:24:44.645" v="13287" actId="164"/>
          <ac:spMkLst>
            <pc:docMk/>
            <pc:sldMk cId="2184784046" sldId="320"/>
            <ac:spMk id="4" creationId="{0030A0A2-D1FE-F730-9991-9D81F195531B}"/>
          </ac:spMkLst>
        </pc:spChg>
        <pc:spChg chg="add mod topLvl">
          <ac:chgData name="Ling Tong Sr" userId="c3b5e45a-314c-470c-94b1-469c81042271" providerId="ADAL" clId="{074F956F-042E-4EC0-A7AB-51F3E6D62972}" dt="2023-04-19T21:24:54.053" v="13289" actId="164"/>
          <ac:spMkLst>
            <pc:docMk/>
            <pc:sldMk cId="2184784046" sldId="320"/>
            <ac:spMk id="11" creationId="{C8B9D45D-71C0-B503-3196-BFD26F5C14E5}"/>
          </ac:spMkLst>
        </pc:spChg>
        <pc:spChg chg="mod">
          <ac:chgData name="Ling Tong Sr" userId="c3b5e45a-314c-470c-94b1-469c81042271" providerId="ADAL" clId="{074F956F-042E-4EC0-A7AB-51F3E6D62972}" dt="2023-04-19T21:24:35.711" v="13286" actId="165"/>
          <ac:spMkLst>
            <pc:docMk/>
            <pc:sldMk cId="2184784046" sldId="320"/>
            <ac:spMk id="14" creationId="{7C4262F5-0538-D755-0B26-7FBBC27A8A15}"/>
          </ac:spMkLst>
        </pc:spChg>
        <pc:spChg chg="mod">
          <ac:chgData name="Ling Tong Sr" userId="c3b5e45a-314c-470c-94b1-469c81042271" providerId="ADAL" clId="{074F956F-042E-4EC0-A7AB-51F3E6D62972}" dt="2023-04-19T21:24:35.711" v="13286" actId="165"/>
          <ac:spMkLst>
            <pc:docMk/>
            <pc:sldMk cId="2184784046" sldId="320"/>
            <ac:spMk id="15" creationId="{8627A119-F8D3-6521-3684-6782FCCB7566}"/>
          </ac:spMkLst>
        </pc:spChg>
        <pc:spChg chg="del mod">
          <ac:chgData name="Ling Tong Sr" userId="c3b5e45a-314c-470c-94b1-469c81042271" providerId="ADAL" clId="{074F956F-042E-4EC0-A7AB-51F3E6D62972}" dt="2023-04-19T21:23:53.802" v="13263" actId="478"/>
          <ac:spMkLst>
            <pc:docMk/>
            <pc:sldMk cId="2184784046" sldId="320"/>
            <ac:spMk id="16" creationId="{CC2507A3-2426-7B9A-439F-7978ABE22B35}"/>
          </ac:spMkLst>
        </pc:spChg>
        <pc:spChg chg="add mod">
          <ac:chgData name="Ling Tong Sr" userId="c3b5e45a-314c-470c-94b1-469c81042271" providerId="ADAL" clId="{074F956F-042E-4EC0-A7AB-51F3E6D62972}" dt="2023-04-19T21:34:23.096" v="13851" actId="1076"/>
          <ac:spMkLst>
            <pc:docMk/>
            <pc:sldMk cId="2184784046" sldId="320"/>
            <ac:spMk id="22" creationId="{A207E9AE-FF50-1B3A-9349-893428E7AD3B}"/>
          </ac:spMkLst>
        </pc:spChg>
        <pc:spChg chg="add mod">
          <ac:chgData name="Ling Tong Sr" userId="c3b5e45a-314c-470c-94b1-469c81042271" providerId="ADAL" clId="{074F956F-042E-4EC0-A7AB-51F3E6D62972}" dt="2023-04-19T21:34:26.168" v="13852" actId="1076"/>
          <ac:spMkLst>
            <pc:docMk/>
            <pc:sldMk cId="2184784046" sldId="320"/>
            <ac:spMk id="23" creationId="{39FCAC46-EEFA-BEB8-EE6E-67C0A3C4C00A}"/>
          </ac:spMkLst>
        </pc:spChg>
        <pc:grpChg chg="add mod ord topLvl">
          <ac:chgData name="Ling Tong Sr" userId="c3b5e45a-314c-470c-94b1-469c81042271" providerId="ADAL" clId="{074F956F-042E-4EC0-A7AB-51F3E6D62972}" dt="2023-04-19T21:24:44.645" v="13287" actId="164"/>
          <ac:grpSpMkLst>
            <pc:docMk/>
            <pc:sldMk cId="2184784046" sldId="320"/>
            <ac:grpSpMk id="3" creationId="{8ADC96D2-D7DE-994F-7BE3-5346D84F06B0}"/>
          </ac:grpSpMkLst>
        </pc:grpChg>
        <pc:grpChg chg="add del mod">
          <ac:chgData name="Ling Tong Sr" userId="c3b5e45a-314c-470c-94b1-469c81042271" providerId="ADAL" clId="{074F956F-042E-4EC0-A7AB-51F3E6D62972}" dt="2023-04-19T21:24:13.758" v="13282" actId="165"/>
          <ac:grpSpMkLst>
            <pc:docMk/>
            <pc:sldMk cId="2184784046" sldId="320"/>
            <ac:grpSpMk id="10" creationId="{5CE86961-5C23-40AC-BD05-2F3A550C9AB0}"/>
          </ac:grpSpMkLst>
        </pc:grpChg>
        <pc:grpChg chg="add del mod">
          <ac:chgData name="Ling Tong Sr" userId="c3b5e45a-314c-470c-94b1-469c81042271" providerId="ADAL" clId="{074F956F-042E-4EC0-A7AB-51F3E6D62972}" dt="2023-04-19T21:24:35.711" v="13286" actId="165"/>
          <ac:grpSpMkLst>
            <pc:docMk/>
            <pc:sldMk cId="2184784046" sldId="320"/>
            <ac:grpSpMk id="17" creationId="{39568959-8BD9-C8DE-BCC7-338AF817C1EE}"/>
          </ac:grpSpMkLst>
        </pc:grpChg>
        <pc:grpChg chg="add mod">
          <ac:chgData name="Ling Tong Sr" userId="c3b5e45a-314c-470c-94b1-469c81042271" providerId="ADAL" clId="{074F956F-042E-4EC0-A7AB-51F3E6D62972}" dt="2023-04-19T21:24:54.053" v="13289" actId="164"/>
          <ac:grpSpMkLst>
            <pc:docMk/>
            <pc:sldMk cId="2184784046" sldId="320"/>
            <ac:grpSpMk id="19" creationId="{AF9FD93B-61BF-22CC-1D90-2B6287AE872C}"/>
          </ac:grpSpMkLst>
        </pc:grpChg>
        <pc:grpChg chg="add mod ord">
          <ac:chgData name="Ling Tong Sr" userId="c3b5e45a-314c-470c-94b1-469c81042271" providerId="ADAL" clId="{074F956F-042E-4EC0-A7AB-51F3E6D62972}" dt="2023-04-19T21:34:37.024" v="13855" actId="1076"/>
          <ac:grpSpMkLst>
            <pc:docMk/>
            <pc:sldMk cId="2184784046" sldId="320"/>
            <ac:grpSpMk id="21" creationId="{8E7EDD34-D16C-5000-3708-C31BAD97CA0B}"/>
          </ac:grpSpMkLst>
        </pc:grpChg>
        <pc:picChg chg="mod">
          <ac:chgData name="Ling Tong Sr" userId="c3b5e45a-314c-470c-94b1-469c81042271" providerId="ADAL" clId="{074F956F-042E-4EC0-A7AB-51F3E6D62972}" dt="2023-04-19T21:24:35.711" v="13286" actId="165"/>
          <ac:picMkLst>
            <pc:docMk/>
            <pc:sldMk cId="2184784046" sldId="320"/>
            <ac:picMk id="12" creationId="{F2D1AFDD-8AD7-683E-EDD0-60FB4845955C}"/>
          </ac:picMkLst>
        </pc:picChg>
        <pc:picChg chg="mod">
          <ac:chgData name="Ling Tong Sr" userId="c3b5e45a-314c-470c-94b1-469c81042271" providerId="ADAL" clId="{074F956F-042E-4EC0-A7AB-51F3E6D62972}" dt="2023-04-19T21:24:35.711" v="13286" actId="165"/>
          <ac:picMkLst>
            <pc:docMk/>
            <pc:sldMk cId="2184784046" sldId="320"/>
            <ac:picMk id="18" creationId="{C9F686CB-6793-CEBD-198C-1A47B63111C0}"/>
          </ac:picMkLst>
        </pc:picChg>
        <pc:picChg chg="mod">
          <ac:chgData name="Ling Tong Sr" userId="c3b5e45a-314c-470c-94b1-469c81042271" providerId="ADAL" clId="{074F956F-042E-4EC0-A7AB-51F3E6D62972}" dt="2023-04-19T21:24:35.711" v="13286" actId="165"/>
          <ac:picMkLst>
            <pc:docMk/>
            <pc:sldMk cId="2184784046" sldId="320"/>
            <ac:picMk id="20" creationId="{9196AED2-1677-DECF-ED5D-BCF6EB17E9B2}"/>
          </ac:picMkLst>
        </pc:picChg>
      </pc:sldChg>
      <pc:sldChg chg="modNotesTx">
        <pc:chgData name="Ling Tong Sr" userId="c3b5e45a-314c-470c-94b1-469c81042271" providerId="ADAL" clId="{074F956F-042E-4EC0-A7AB-51F3E6D62972}" dt="2023-04-19T22:27:23.129" v="15184" actId="20577"/>
        <pc:sldMkLst>
          <pc:docMk/>
          <pc:sldMk cId="369306661" sldId="321"/>
        </pc:sldMkLst>
      </pc:sldChg>
      <pc:sldChg chg="modNotesTx">
        <pc:chgData name="Ling Tong Sr" userId="c3b5e45a-314c-470c-94b1-469c81042271" providerId="ADAL" clId="{074F956F-042E-4EC0-A7AB-51F3E6D62972}" dt="2023-04-19T22:28:24.296" v="15463" actId="20577"/>
        <pc:sldMkLst>
          <pc:docMk/>
          <pc:sldMk cId="481694382" sldId="322"/>
        </pc:sldMkLst>
      </pc:sldChg>
      <pc:sldChg chg="addSp modSp mod modNotesTx">
        <pc:chgData name="Ling Tong Sr" userId="c3b5e45a-314c-470c-94b1-469c81042271" providerId="ADAL" clId="{074F956F-042E-4EC0-A7AB-51F3E6D62972}" dt="2023-04-19T22:34:18.930" v="15766" actId="20577"/>
        <pc:sldMkLst>
          <pc:docMk/>
          <pc:sldMk cId="3030834186" sldId="323"/>
        </pc:sldMkLst>
        <pc:spChg chg="add mod">
          <ac:chgData name="Ling Tong Sr" userId="c3b5e45a-314c-470c-94b1-469c81042271" providerId="ADAL" clId="{074F956F-042E-4EC0-A7AB-51F3E6D62972}" dt="2023-04-19T22:33:59.632" v="15714" actId="20577"/>
          <ac:spMkLst>
            <pc:docMk/>
            <pc:sldMk cId="3030834186" sldId="323"/>
            <ac:spMk id="2" creationId="{40690DC6-0A82-376A-CA8F-1EA11F1B9E41}"/>
          </ac:spMkLst>
        </pc:spChg>
        <pc:spChg chg="mod">
          <ac:chgData name="Ling Tong Sr" userId="c3b5e45a-314c-470c-94b1-469c81042271" providerId="ADAL" clId="{074F956F-042E-4EC0-A7AB-51F3E6D62972}" dt="2023-04-19T22:33:34.058" v="15652" actId="20577"/>
          <ac:spMkLst>
            <pc:docMk/>
            <pc:sldMk cId="3030834186" sldId="323"/>
            <ac:spMk id="7" creationId="{6E650884-9811-D87F-DE61-FBB1898B299F}"/>
          </ac:spMkLst>
        </pc:spChg>
      </pc:sldChg>
      <pc:sldChg chg="modNotesTx">
        <pc:chgData name="Ling Tong Sr" userId="c3b5e45a-314c-470c-94b1-469c81042271" providerId="ADAL" clId="{074F956F-042E-4EC0-A7AB-51F3E6D62972}" dt="2023-04-19T22:35:11.720" v="15944" actId="20577"/>
        <pc:sldMkLst>
          <pc:docMk/>
          <pc:sldMk cId="4080670743" sldId="324"/>
        </pc:sldMkLst>
      </pc:sldChg>
      <pc:sldChg chg="addSp modSp mod modAnim modNotesTx">
        <pc:chgData name="Ling Tong Sr" userId="c3b5e45a-314c-470c-94b1-469c81042271" providerId="ADAL" clId="{074F956F-042E-4EC0-A7AB-51F3E6D62972}" dt="2023-04-19T21:34:53.224" v="13862" actId="1076"/>
        <pc:sldMkLst>
          <pc:docMk/>
          <pc:sldMk cId="2895688979" sldId="325"/>
        </pc:sldMkLst>
        <pc:spChg chg="add mod ord">
          <ac:chgData name="Ling Tong Sr" userId="c3b5e45a-314c-470c-94b1-469c81042271" providerId="ADAL" clId="{074F956F-042E-4EC0-A7AB-51F3E6D62972}" dt="2023-04-19T21:26:14.591" v="13313" actId="164"/>
          <ac:spMkLst>
            <pc:docMk/>
            <pc:sldMk cId="2895688979" sldId="325"/>
            <ac:spMk id="3" creationId="{C3EFD831-7836-2942-00D8-9641084BD599}"/>
          </ac:spMkLst>
        </pc:spChg>
        <pc:spChg chg="add mod">
          <ac:chgData name="Ling Tong Sr" userId="c3b5e45a-314c-470c-94b1-469c81042271" providerId="ADAL" clId="{074F956F-042E-4EC0-A7AB-51F3E6D62972}" dt="2023-04-19T21:34:44.473" v="13858" actId="1076"/>
          <ac:spMkLst>
            <pc:docMk/>
            <pc:sldMk cId="2895688979" sldId="325"/>
            <ac:spMk id="9" creationId="{5E6358CD-5AE1-04EE-F79F-ED26C4F57131}"/>
          </ac:spMkLst>
        </pc:spChg>
        <pc:spChg chg="mod ord">
          <ac:chgData name="Ling Tong Sr" userId="c3b5e45a-314c-470c-94b1-469c81042271" providerId="ADAL" clId="{074F956F-042E-4EC0-A7AB-51F3E6D62972}" dt="2023-04-19T21:26:14.591" v="13313" actId="164"/>
          <ac:spMkLst>
            <pc:docMk/>
            <pc:sldMk cId="2895688979" sldId="325"/>
            <ac:spMk id="12" creationId="{DFF405F6-3A86-3A4C-8F42-BA784FAA1CB0}"/>
          </ac:spMkLst>
        </pc:spChg>
        <pc:spChg chg="mod ord">
          <ac:chgData name="Ling Tong Sr" userId="c3b5e45a-314c-470c-94b1-469c81042271" providerId="ADAL" clId="{074F956F-042E-4EC0-A7AB-51F3E6D62972}" dt="2023-04-19T21:26:14.591" v="13313" actId="164"/>
          <ac:spMkLst>
            <pc:docMk/>
            <pc:sldMk cId="2895688979" sldId="325"/>
            <ac:spMk id="13" creationId="{F6664985-9ED3-8594-48F1-1E8DE29B6602}"/>
          </ac:spMkLst>
        </pc:spChg>
        <pc:spChg chg="mod ord">
          <ac:chgData name="Ling Tong Sr" userId="c3b5e45a-314c-470c-94b1-469c81042271" providerId="ADAL" clId="{074F956F-042E-4EC0-A7AB-51F3E6D62972}" dt="2023-04-19T21:26:14.591" v="13313" actId="164"/>
          <ac:spMkLst>
            <pc:docMk/>
            <pc:sldMk cId="2895688979" sldId="325"/>
            <ac:spMk id="14" creationId="{EA7A8CCA-9AFC-5F04-CB92-061E6BC8BCB7}"/>
          </ac:spMkLst>
        </pc:spChg>
        <pc:spChg chg="add mod">
          <ac:chgData name="Ling Tong Sr" userId="c3b5e45a-314c-470c-94b1-469c81042271" providerId="ADAL" clId="{074F956F-042E-4EC0-A7AB-51F3E6D62972}" dt="2023-04-19T21:34:47.087" v="13859" actId="1076"/>
          <ac:spMkLst>
            <pc:docMk/>
            <pc:sldMk cId="2895688979" sldId="325"/>
            <ac:spMk id="15" creationId="{94BC75BD-18C3-CDB2-C632-6AF4042EB729}"/>
          </ac:spMkLst>
        </pc:spChg>
        <pc:grpChg chg="add mod ord">
          <ac:chgData name="Ling Tong Sr" userId="c3b5e45a-314c-470c-94b1-469c81042271" providerId="ADAL" clId="{074F956F-042E-4EC0-A7AB-51F3E6D62972}" dt="2023-04-19T21:34:53.224" v="13862" actId="1076"/>
          <ac:grpSpMkLst>
            <pc:docMk/>
            <pc:sldMk cId="2895688979" sldId="325"/>
            <ac:grpSpMk id="4" creationId="{13C8CCBA-9438-9BB9-79A9-A43DBA31F931}"/>
          </ac:grpSpMkLst>
        </pc:grpChg>
        <pc:picChg chg="mod ord modCrop">
          <ac:chgData name="Ling Tong Sr" userId="c3b5e45a-314c-470c-94b1-469c81042271" providerId="ADAL" clId="{074F956F-042E-4EC0-A7AB-51F3E6D62972}" dt="2023-04-19T21:26:20.921" v="13315" actId="732"/>
          <ac:picMkLst>
            <pc:docMk/>
            <pc:sldMk cId="2895688979" sldId="325"/>
            <ac:picMk id="10" creationId="{C8914EC5-A87C-C096-81B2-A7A134DF49BC}"/>
          </ac:picMkLst>
        </pc:picChg>
        <pc:picChg chg="mod ord">
          <ac:chgData name="Ling Tong Sr" userId="c3b5e45a-314c-470c-94b1-469c81042271" providerId="ADAL" clId="{074F956F-042E-4EC0-A7AB-51F3E6D62972}" dt="2023-04-19T21:26:14.591" v="13313" actId="164"/>
          <ac:picMkLst>
            <pc:docMk/>
            <pc:sldMk cId="2895688979" sldId="325"/>
            <ac:picMk id="11" creationId="{CB02CCF6-81DA-CF54-3BF7-57FD3A7FB397}"/>
          </ac:picMkLst>
        </pc:picChg>
        <pc:picChg chg="mod ord">
          <ac:chgData name="Ling Tong Sr" userId="c3b5e45a-314c-470c-94b1-469c81042271" providerId="ADAL" clId="{074F956F-042E-4EC0-A7AB-51F3E6D62972}" dt="2023-04-19T21:26:14.591" v="13313" actId="164"/>
          <ac:picMkLst>
            <pc:docMk/>
            <pc:sldMk cId="2895688979" sldId="325"/>
            <ac:picMk id="16" creationId="{6D616620-897E-75B4-9DCC-8DBDDF8384C1}"/>
          </ac:picMkLst>
        </pc:picChg>
      </pc:sldChg>
      <pc:sldChg chg="addSp modSp mod">
        <pc:chgData name="Ling Tong Sr" userId="c3b5e45a-314c-470c-94b1-469c81042271" providerId="ADAL" clId="{074F956F-042E-4EC0-A7AB-51F3E6D62972}" dt="2023-04-19T22:39:08.618" v="16031" actId="962"/>
        <pc:sldMkLst>
          <pc:docMk/>
          <pc:sldMk cId="2713030825" sldId="326"/>
        </pc:sldMkLst>
        <pc:spChg chg="add mod">
          <ac:chgData name="Ling Tong Sr" userId="c3b5e45a-314c-470c-94b1-469c81042271" providerId="ADAL" clId="{074F956F-042E-4EC0-A7AB-51F3E6D62972}" dt="2023-04-19T22:32:48.970" v="15537" actId="1076"/>
          <ac:spMkLst>
            <pc:docMk/>
            <pc:sldMk cId="2713030825" sldId="326"/>
            <ac:spMk id="3" creationId="{7403270D-5515-93C8-C29E-440DE72CEBD1}"/>
          </ac:spMkLst>
        </pc:spChg>
        <pc:spChg chg="mod">
          <ac:chgData name="Ling Tong Sr" userId="c3b5e45a-314c-470c-94b1-469c81042271" providerId="ADAL" clId="{074F956F-042E-4EC0-A7AB-51F3E6D62972}" dt="2023-04-19T22:32:45.306" v="15536" actId="1076"/>
          <ac:spMkLst>
            <pc:docMk/>
            <pc:sldMk cId="2713030825" sldId="326"/>
            <ac:spMk id="10" creationId="{30F022A6-729F-536D-D6B9-FBA3E103E38D}"/>
          </ac:spMkLst>
        </pc:spChg>
        <pc:spChg chg="mod">
          <ac:chgData name="Ling Tong Sr" userId="c3b5e45a-314c-470c-94b1-469c81042271" providerId="ADAL" clId="{074F956F-042E-4EC0-A7AB-51F3E6D62972}" dt="2023-04-19T22:31:18.913" v="15532" actId="1076"/>
          <ac:spMkLst>
            <pc:docMk/>
            <pc:sldMk cId="2713030825" sldId="326"/>
            <ac:spMk id="12" creationId="{13B24E29-8908-203B-03CC-6CEBFA6AAD75}"/>
          </ac:spMkLst>
        </pc:spChg>
        <pc:picChg chg="mod">
          <ac:chgData name="Ling Tong Sr" userId="c3b5e45a-314c-470c-94b1-469c81042271" providerId="ADAL" clId="{074F956F-042E-4EC0-A7AB-51F3E6D62972}" dt="2023-04-19T22:32:45.306" v="15536" actId="1076"/>
          <ac:picMkLst>
            <pc:docMk/>
            <pc:sldMk cId="2713030825" sldId="326"/>
            <ac:picMk id="9" creationId="{9E0C195B-4859-814B-3815-DB207AB09007}"/>
          </ac:picMkLst>
        </pc:picChg>
        <pc:picChg chg="mod">
          <ac:chgData name="Ling Tong Sr" userId="c3b5e45a-314c-470c-94b1-469c81042271" providerId="ADAL" clId="{074F956F-042E-4EC0-A7AB-51F3E6D62972}" dt="2023-04-19T22:39:08.618" v="16031" actId="962"/>
          <ac:picMkLst>
            <pc:docMk/>
            <pc:sldMk cId="2713030825" sldId="326"/>
            <ac:picMk id="11" creationId="{DE2AD379-7478-D400-C82F-DBDA44B4FD31}"/>
          </ac:picMkLst>
        </pc:picChg>
        <pc:picChg chg="add mod">
          <ac:chgData name="Ling Tong Sr" userId="c3b5e45a-314c-470c-94b1-469c81042271" providerId="ADAL" clId="{074F956F-042E-4EC0-A7AB-51F3E6D62972}" dt="2023-04-19T22:32:48.970" v="15537" actId="1076"/>
          <ac:picMkLst>
            <pc:docMk/>
            <pc:sldMk cId="2713030825" sldId="326"/>
            <ac:picMk id="1026" creationId="{63A361F4-596B-A9C4-3FE7-E0B52F3BF680}"/>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tongl\Downloads\Telemedicine%20Table%201-4-05-13%20revision%20(3).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tongl\Downloads\Telemedicine%20Table%201-4-05-13%20revision%20(3).xlsx" TargetMode="Externa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3.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tongl\Downloads\Telemedicine%20Table%201-4-05-13%20revision%20(3).xlsx" TargetMode="Externa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4.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tongl\Downloads\Telemedicine%20Table%201-4-05-13%20revision%20(3).xlsx" TargetMode="External"/><Relationship Id="rId2" Type="http://schemas.microsoft.com/office/2011/relationships/chartColorStyle" Target="colors10.xml"/><Relationship Id="rId1" Type="http://schemas.microsoft.com/office/2011/relationships/chartStyle" Target="style10.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tongl\Downloads\Telemedicine%20Table%201-4-05-13%20revision%20(3).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ongl\Downloads\Telemedicine%20Table%201-4-05-13%20revision%20(3).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ongl\Downloads\Telemedicine%20Table%201-4-05-13%20revision%20(3).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tongl\Downloads\Telemedicine%20Table%201-4-05-13%20revision%20(3).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tongl\Downloads\Telemedicine%20Table%201-4-05-13%20revision%20(3).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1" Type="http://schemas.openxmlformats.org/officeDocument/2006/relationships/oleObject" Target="file:///C:\Users\tongl\Downloads\Telemedicine%20Table%201-4-05-13%20revision%20(3).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tongl\Downloads\Telemedicine%20Table%201-4-05-13%20revision%20(3).xlsx" TargetMode="External"/></Relationships>
</file>

<file path=ppt/charts/_rels/chart8.xml.rels><?xml version="1.0" encoding="UTF-8" standalone="yes"?>
<Relationships xmlns="http://schemas.openxmlformats.org/package/2006/relationships"><Relationship Id="rId3" Type="http://schemas.openxmlformats.org/officeDocument/2006/relationships/oleObject" Target="file:///C:\Users\tongl\Downloads\Telemedicine%20Table%201-4-05-13%20revision%20(3).xlsx" TargetMode="External"/><Relationship Id="rId2" Type="http://schemas.microsoft.com/office/2011/relationships/chartColorStyle" Target="colors6.xml"/><Relationship Id="rId1" Type="http://schemas.microsoft.com/office/2011/relationships/chartStyle" Target="style6.xml"/></Relationships>
</file>

<file path=ppt/charts/_rels/chart9.xml.rels><?xml version="1.0" encoding="UTF-8" standalone="yes"?>
<Relationships xmlns="http://schemas.openxmlformats.org/package/2006/relationships"><Relationship Id="rId3" Type="http://schemas.openxmlformats.org/officeDocument/2006/relationships/oleObject" Target="file:///C:\Users\tongl\Downloads\Telemedicine%20Table%201-4-05-13%20revision%20(3).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427379572415269"/>
          <c:y val="0.21831264490362323"/>
          <c:w val="0.40287467191601051"/>
          <c:h val="0.6714577865266842"/>
        </c:manualLayout>
      </c:layout>
      <c:doughnutChart>
        <c:varyColors val="1"/>
        <c:ser>
          <c:idx val="0"/>
          <c:order val="0"/>
          <c:spPr>
            <a:ln>
              <a:solidFill>
                <a:schemeClr val="bg2">
                  <a:lumMod val="90000"/>
                </a:schemeClr>
              </a:solidFill>
            </a:ln>
          </c:spPr>
          <c:dPt>
            <c:idx val="0"/>
            <c:bubble3D val="0"/>
            <c:spPr>
              <a:solidFill>
                <a:schemeClr val="accent2"/>
              </a:solidFill>
              <a:ln w="19050">
                <a:solidFill>
                  <a:schemeClr val="bg2">
                    <a:lumMod val="90000"/>
                  </a:schemeClr>
                </a:solidFill>
              </a:ln>
              <a:effectLst/>
            </c:spPr>
            <c:extLst>
              <c:ext xmlns:c16="http://schemas.microsoft.com/office/drawing/2014/chart" uri="{C3380CC4-5D6E-409C-BE32-E72D297353CC}">
                <c16:uniqueId val="{00000001-76E9-4983-B2C3-AE229E3E291D}"/>
              </c:ext>
            </c:extLst>
          </c:dPt>
          <c:dPt>
            <c:idx val="1"/>
            <c:bubble3D val="0"/>
            <c:spPr>
              <a:solidFill>
                <a:schemeClr val="bg1"/>
              </a:solidFill>
              <a:ln w="19050">
                <a:noFill/>
              </a:ln>
              <a:effectLst/>
            </c:spPr>
            <c:extLst>
              <c:ext xmlns:c16="http://schemas.microsoft.com/office/drawing/2014/chart" uri="{C3380CC4-5D6E-409C-BE32-E72D297353CC}">
                <c16:uniqueId val="{00000003-76E9-4983-B2C3-AE229E3E291D}"/>
              </c:ext>
            </c:extLst>
          </c:dPt>
          <c:dLbls>
            <c:dLbl>
              <c:idx val="0"/>
              <c:layout>
                <c:manualLayout>
                  <c:x val="-0.15900434541443537"/>
                  <c:y val="-0.11491339795382045"/>
                </c:manualLayout>
              </c:layout>
              <c:tx>
                <c:rich>
                  <a:bodyPr/>
                  <a:lstStyle/>
                  <a:p>
                    <a:fld id="{D9F48A05-4717-4866-8AB9-50B0446C7185}" type="VALUE">
                      <a:rPr lang="en-US" sz="3800"/>
                      <a:pPr/>
                      <a:t>[VALUE]</a:t>
                    </a:fld>
                    <a:r>
                      <a:rPr lang="en-US" sz="3800" dirty="0"/>
                      <a:t>%</a:t>
                    </a:r>
                  </a:p>
                </c:rich>
              </c:tx>
              <c:showLegendKey val="0"/>
              <c:showVal val="1"/>
              <c:showCatName val="0"/>
              <c:showSerName val="0"/>
              <c:showPercent val="0"/>
              <c:showBubbleSize val="0"/>
              <c:extLst>
                <c:ext xmlns:c15="http://schemas.microsoft.com/office/drawing/2012/chart" uri="{CE6537A1-D6FC-4f65-9D91-7224C49458BB}">
                  <c15:layout>
                    <c:manualLayout>
                      <c:w val="0.49615650219909363"/>
                      <c:h val="0.26724451260121429"/>
                    </c:manualLayout>
                  </c15:layout>
                  <c15:dlblFieldTable/>
                  <c15:showDataLabelsRange val="0"/>
                </c:ext>
                <c:ext xmlns:c16="http://schemas.microsoft.com/office/drawing/2014/chart" uri="{C3380CC4-5D6E-409C-BE32-E72D297353CC}">
                  <c16:uniqueId val="{00000001-76E9-4983-B2C3-AE229E3E291D}"/>
                </c:ext>
              </c:extLst>
            </c:dLbl>
            <c:dLbl>
              <c:idx val="1"/>
              <c:delete val="1"/>
              <c:extLst>
                <c:ext xmlns:c15="http://schemas.microsoft.com/office/drawing/2012/chart" uri="{CE6537A1-D6FC-4f65-9D91-7224C49458BB}"/>
                <c:ext xmlns:c16="http://schemas.microsoft.com/office/drawing/2014/chart" uri="{C3380CC4-5D6E-409C-BE32-E72D297353CC}">
                  <c16:uniqueId val="{00000003-76E9-4983-B2C3-AE229E3E291D}"/>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'Table 1'!$A$21:$A$22</c:f>
              <c:strCache>
                <c:ptCount val="1"/>
                <c:pt idx="0">
                  <c:v>In-person</c:v>
                </c:pt>
              </c:strCache>
            </c:strRef>
          </c:cat>
          <c:val>
            <c:numRef>
              <c:f>'Table 1'!$B$21:$B$22</c:f>
              <c:numCache>
                <c:formatCode>General</c:formatCode>
                <c:ptCount val="2"/>
                <c:pt idx="0">
                  <c:v>65</c:v>
                </c:pt>
                <c:pt idx="1">
                  <c:v>35</c:v>
                </c:pt>
              </c:numCache>
            </c:numRef>
          </c:val>
          <c:extLst>
            <c:ext xmlns:c16="http://schemas.microsoft.com/office/drawing/2014/chart" uri="{C3380CC4-5D6E-409C-BE32-E72D297353CC}">
              <c16:uniqueId val="{00000004-76E9-4983-B2C3-AE229E3E291D}"/>
            </c:ext>
          </c:extLst>
        </c:ser>
        <c:dLbls>
          <c:showLegendKey val="0"/>
          <c:showVal val="1"/>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593-4622-8BAD-AD84BC6CE7B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593-4622-8BAD-AD84BC6CE7B2}"/>
              </c:ext>
            </c:extLst>
          </c:dPt>
          <c:val>
            <c:numRef>
              <c:f>'Table 3'!$G$44:$G$45</c:f>
              <c:numCache>
                <c:formatCode>0.0%</c:formatCode>
                <c:ptCount val="2"/>
                <c:pt idx="0">
                  <c:v>1.4439185236398448E-2</c:v>
                </c:pt>
                <c:pt idx="1">
                  <c:v>0.98556081476360158</c:v>
                </c:pt>
              </c:numCache>
            </c:numRef>
          </c:val>
          <c:extLst>
            <c:ext xmlns:c16="http://schemas.microsoft.com/office/drawing/2014/chart" uri="{C3380CC4-5D6E-409C-BE32-E72D297353CC}">
              <c16:uniqueId val="{00000004-6593-4622-8BAD-AD84BC6CE7B2}"/>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200110695519901"/>
          <c:y val="5.2615957076269169E-2"/>
          <c:w val="0.50849778403907742"/>
          <c:h val="0.91731778173729128"/>
        </c:manualLayout>
      </c:layout>
      <c:doughnutChart>
        <c:varyColors val="1"/>
        <c:ser>
          <c:idx val="0"/>
          <c:order val="0"/>
          <c:dPt>
            <c:idx val="0"/>
            <c:bubble3D val="0"/>
            <c:spPr>
              <a:solidFill>
                <a:schemeClr val="accent6"/>
              </a:solidFill>
              <a:ln w="19050">
                <a:solidFill>
                  <a:schemeClr val="lt1"/>
                </a:solidFill>
              </a:ln>
              <a:effectLst/>
            </c:spPr>
            <c:extLst>
              <c:ext xmlns:c16="http://schemas.microsoft.com/office/drawing/2014/chart" uri="{C3380CC4-5D6E-409C-BE32-E72D297353CC}">
                <c16:uniqueId val="{00000001-F77A-428A-9381-24A92970B06D}"/>
              </c:ext>
            </c:extLst>
          </c:dPt>
          <c:dPt>
            <c:idx val="1"/>
            <c:bubble3D val="0"/>
            <c:spPr>
              <a:solidFill>
                <a:schemeClr val="accent5"/>
              </a:solidFill>
              <a:ln w="19050">
                <a:solidFill>
                  <a:schemeClr val="lt1"/>
                </a:solidFill>
              </a:ln>
              <a:effectLst/>
            </c:spPr>
            <c:extLst>
              <c:ext xmlns:c16="http://schemas.microsoft.com/office/drawing/2014/chart" uri="{C3380CC4-5D6E-409C-BE32-E72D297353CC}">
                <c16:uniqueId val="{00000003-F77A-428A-9381-24A92970B06D}"/>
              </c:ext>
            </c:extLst>
          </c:dPt>
          <c:val>
            <c:numRef>
              <c:f>'Table 3'!$A$44:$A$45</c:f>
              <c:numCache>
                <c:formatCode>0.00%</c:formatCode>
                <c:ptCount val="2"/>
                <c:pt idx="0">
                  <c:v>0.04</c:v>
                </c:pt>
                <c:pt idx="1">
                  <c:v>0.96</c:v>
                </c:pt>
              </c:numCache>
            </c:numRef>
          </c:val>
          <c:extLst>
            <c:ext xmlns:c16="http://schemas.microsoft.com/office/drawing/2014/chart" uri="{C3380CC4-5D6E-409C-BE32-E72D297353CC}">
              <c16:uniqueId val="{00000004-F77A-428A-9381-24A92970B06D}"/>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accent6"/>
              </a:solidFill>
              <a:ln w="19050">
                <a:solidFill>
                  <a:schemeClr val="lt1"/>
                </a:solidFill>
              </a:ln>
              <a:effectLst/>
            </c:spPr>
            <c:extLst>
              <c:ext xmlns:c16="http://schemas.microsoft.com/office/drawing/2014/chart" uri="{C3380CC4-5D6E-409C-BE32-E72D297353CC}">
                <c16:uniqueId val="{00000001-396A-417F-A5E5-C732309F5780}"/>
              </c:ext>
            </c:extLst>
          </c:dPt>
          <c:dPt>
            <c:idx val="1"/>
            <c:bubble3D val="0"/>
            <c:spPr>
              <a:solidFill>
                <a:schemeClr val="accent5"/>
              </a:solidFill>
              <a:ln w="19050">
                <a:solidFill>
                  <a:schemeClr val="lt1"/>
                </a:solidFill>
              </a:ln>
              <a:effectLst/>
            </c:spPr>
            <c:extLst>
              <c:ext xmlns:c16="http://schemas.microsoft.com/office/drawing/2014/chart" uri="{C3380CC4-5D6E-409C-BE32-E72D297353CC}">
                <c16:uniqueId val="{00000003-396A-417F-A5E5-C732309F5780}"/>
              </c:ext>
            </c:extLst>
          </c:dPt>
          <c:val>
            <c:numRef>
              <c:f>'Table 3'!$E$52:$E$53</c:f>
              <c:numCache>
                <c:formatCode>0.0%</c:formatCode>
                <c:ptCount val="2"/>
                <c:pt idx="0">
                  <c:v>0.91324700323737862</c:v>
                </c:pt>
                <c:pt idx="1">
                  <c:v>8.6752996762621395E-2</c:v>
                </c:pt>
              </c:numCache>
            </c:numRef>
          </c:val>
          <c:extLst>
            <c:ext xmlns:c16="http://schemas.microsoft.com/office/drawing/2014/chart" uri="{C3380CC4-5D6E-409C-BE32-E72D297353CC}">
              <c16:uniqueId val="{00000004-396A-417F-A5E5-C732309F5780}"/>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F4B-4BDB-9148-B7EC6C00889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F4B-4BDB-9148-B7EC6C00889B}"/>
              </c:ext>
            </c:extLst>
          </c:dPt>
          <c:val>
            <c:numRef>
              <c:f>'[Telemedicine Table 1-4-05-13 revision (3).xlsx]Table 3'!$G$52:$G$53</c:f>
              <c:numCache>
                <c:formatCode>0.0%</c:formatCode>
                <c:ptCount val="2"/>
                <c:pt idx="0">
                  <c:v>0.90504239513769036</c:v>
                </c:pt>
                <c:pt idx="1">
                  <c:v>9.49576048623096E-2</c:v>
                </c:pt>
              </c:numCache>
            </c:numRef>
          </c:val>
          <c:extLst>
            <c:ext xmlns:c16="http://schemas.microsoft.com/office/drawing/2014/chart" uri="{C3380CC4-5D6E-409C-BE32-E72D297353CC}">
              <c16:uniqueId val="{00000004-2F4B-4BDB-9148-B7EC6C00889B}"/>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856262571754449"/>
          <c:y val="0.26519796308029775"/>
          <c:w val="0.40287467191601051"/>
          <c:h val="0.6714577865266842"/>
        </c:manualLayout>
      </c:layout>
      <c:doughnutChart>
        <c:varyColors val="1"/>
        <c:ser>
          <c:idx val="0"/>
          <c:order val="0"/>
          <c:spPr>
            <a:solidFill>
              <a:srgbClr val="7030A0"/>
            </a:solidFill>
            <a:ln>
              <a:noFill/>
            </a:ln>
          </c:spPr>
          <c:dPt>
            <c:idx val="0"/>
            <c:bubble3D val="0"/>
            <c:spPr>
              <a:solidFill>
                <a:srgbClr val="7030A0"/>
              </a:solidFill>
              <a:ln w="19050">
                <a:noFill/>
              </a:ln>
              <a:effectLst/>
            </c:spPr>
            <c:extLst>
              <c:ext xmlns:c16="http://schemas.microsoft.com/office/drawing/2014/chart" uri="{C3380CC4-5D6E-409C-BE32-E72D297353CC}">
                <c16:uniqueId val="{00000001-5B5E-4E63-B3D5-6C979EB174A2}"/>
              </c:ext>
            </c:extLst>
          </c:dPt>
          <c:dPt>
            <c:idx val="1"/>
            <c:bubble3D val="0"/>
            <c:spPr>
              <a:solidFill>
                <a:schemeClr val="bg1"/>
              </a:solidFill>
              <a:ln w="19050">
                <a:noFill/>
              </a:ln>
              <a:effectLst/>
            </c:spPr>
            <c:extLst>
              <c:ext xmlns:c16="http://schemas.microsoft.com/office/drawing/2014/chart" uri="{C3380CC4-5D6E-409C-BE32-E72D297353CC}">
                <c16:uniqueId val="{00000003-5B5E-4E63-B3D5-6C979EB174A2}"/>
              </c:ext>
            </c:extLst>
          </c:dPt>
          <c:dLbls>
            <c:dLbl>
              <c:idx val="0"/>
              <c:layout>
                <c:manualLayout>
                  <c:x val="-0.12390728635352508"/>
                  <c:y val="-0.14876379962238079"/>
                </c:manualLayout>
              </c:layout>
              <c:tx>
                <c:rich>
                  <a:bodyPr rot="0" spcFirstLastPara="1" vertOverflow="ellipsis" vert="horz" wrap="square" lIns="38100" tIns="19050" rIns="38100" bIns="19050" anchor="ctr" anchorCtr="1">
                    <a:spAutoFit/>
                  </a:bodyPr>
                  <a:lstStyle/>
                  <a:p>
                    <a:pPr>
                      <a:defRPr sz="3800" b="0" i="0" u="none" strike="noStrike" kern="1200" baseline="0">
                        <a:solidFill>
                          <a:schemeClr val="tx1">
                            <a:lumMod val="75000"/>
                            <a:lumOff val="25000"/>
                          </a:schemeClr>
                        </a:solidFill>
                        <a:latin typeface="+mn-lt"/>
                        <a:ea typeface="+mn-ea"/>
                        <a:cs typeface="+mn-cs"/>
                      </a:defRPr>
                    </a:pPr>
                    <a:fld id="{A2CD8F94-93D2-4135-A2E5-DC703157CFC2}" type="VALUE">
                      <a:rPr lang="en-US" sz="3800">
                        <a:latin typeface="Arial" panose="020B0604020202020204" pitchFamily="34" charset="0"/>
                        <a:cs typeface="Arial" panose="020B0604020202020204" pitchFamily="34" charset="0"/>
                      </a:rPr>
                      <a:pPr>
                        <a:defRPr sz="3800"/>
                      </a:pPr>
                      <a:t>[VALUE]</a:t>
                    </a:fld>
                    <a:r>
                      <a:rPr lang="en-US" sz="3800">
                        <a:latin typeface="Arial" panose="020B0604020202020204" pitchFamily="34" charset="0"/>
                        <a:cs typeface="Arial" panose="020B0604020202020204" pitchFamily="34" charset="0"/>
                      </a:rPr>
                      <a:t>%</a:t>
                    </a:r>
                  </a:p>
                </c:rich>
              </c:tx>
              <c:spPr>
                <a:noFill/>
                <a:ln>
                  <a:noFill/>
                </a:ln>
                <a:effectLst/>
              </c:spPr>
              <c:txPr>
                <a:bodyPr rot="0" spcFirstLastPara="1" vertOverflow="ellipsis" vert="horz" wrap="square" lIns="38100" tIns="19050" rIns="38100" bIns="19050" anchor="ctr" anchorCtr="1">
                  <a:spAutoFit/>
                </a:bodyPr>
                <a:lstStyle/>
                <a:p>
                  <a:pPr>
                    <a:defRPr sz="3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5321555228556577"/>
                      <c:h val="0.3042948368998305"/>
                    </c:manualLayout>
                  </c15:layout>
                  <c15:dlblFieldTable/>
                  <c15:showDataLabelsRange val="0"/>
                </c:ext>
                <c:ext xmlns:c16="http://schemas.microsoft.com/office/drawing/2014/chart" uri="{C3380CC4-5D6E-409C-BE32-E72D297353CC}">
                  <c16:uniqueId val="{00000001-5B5E-4E63-B3D5-6C979EB174A2}"/>
                </c:ext>
              </c:extLst>
            </c:dLbl>
            <c:dLbl>
              <c:idx val="1"/>
              <c:delete val="1"/>
              <c:extLst>
                <c:ext xmlns:c15="http://schemas.microsoft.com/office/drawing/2012/chart" uri="{CE6537A1-D6FC-4f65-9D91-7224C49458BB}"/>
                <c:ext xmlns:c16="http://schemas.microsoft.com/office/drawing/2014/chart" uri="{C3380CC4-5D6E-409C-BE32-E72D297353CC}">
                  <c16:uniqueId val="{00000003-5B5E-4E63-B3D5-6C979EB174A2}"/>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'Table 1'!$A$24:$A$25</c:f>
              <c:strCache>
                <c:ptCount val="1"/>
                <c:pt idx="0">
                  <c:v>Phone</c:v>
                </c:pt>
              </c:strCache>
            </c:strRef>
          </c:cat>
          <c:val>
            <c:numRef>
              <c:f>'Table 1'!$B$24:$B$25</c:f>
              <c:numCache>
                <c:formatCode>General</c:formatCode>
                <c:ptCount val="2"/>
                <c:pt idx="0">
                  <c:v>73</c:v>
                </c:pt>
                <c:pt idx="1">
                  <c:v>27</c:v>
                </c:pt>
              </c:numCache>
            </c:numRef>
          </c:val>
          <c:extLst>
            <c:ext xmlns:c16="http://schemas.microsoft.com/office/drawing/2014/chart" uri="{C3380CC4-5D6E-409C-BE32-E72D297353CC}">
              <c16:uniqueId val="{00000004-5B5E-4E63-B3D5-6C979EB174A2}"/>
            </c:ext>
          </c:extLst>
        </c:ser>
        <c:dLbls>
          <c:showLegendKey val="0"/>
          <c:showVal val="1"/>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85627734033246"/>
          <c:y val="0.17171296296296298"/>
          <c:w val="0.40287467191601051"/>
          <c:h val="0.6714577865266842"/>
        </c:manualLayout>
      </c:layout>
      <c:doughnutChart>
        <c:varyColors val="1"/>
        <c:ser>
          <c:idx val="0"/>
          <c:order val="0"/>
          <c:dPt>
            <c:idx val="0"/>
            <c:bubble3D val="0"/>
            <c:spPr>
              <a:solidFill>
                <a:schemeClr val="accent6"/>
              </a:solidFill>
              <a:ln w="19050">
                <a:noFill/>
              </a:ln>
              <a:effectLst/>
            </c:spPr>
            <c:extLst>
              <c:ext xmlns:c16="http://schemas.microsoft.com/office/drawing/2014/chart" uri="{C3380CC4-5D6E-409C-BE32-E72D297353CC}">
                <c16:uniqueId val="{00000001-6887-4BE2-8806-43A62CE77EDD}"/>
              </c:ext>
            </c:extLst>
          </c:dPt>
          <c:dPt>
            <c:idx val="1"/>
            <c:bubble3D val="0"/>
            <c:spPr>
              <a:solidFill>
                <a:schemeClr val="bg1"/>
              </a:solidFill>
              <a:ln w="19050">
                <a:noFill/>
              </a:ln>
              <a:effectLst/>
            </c:spPr>
            <c:extLst>
              <c:ext xmlns:c16="http://schemas.microsoft.com/office/drawing/2014/chart" uri="{C3380CC4-5D6E-409C-BE32-E72D297353CC}">
                <c16:uniqueId val="{00000003-6887-4BE2-8806-43A62CE77EDD}"/>
              </c:ext>
            </c:extLst>
          </c:dPt>
          <c:dLbls>
            <c:dLbl>
              <c:idx val="0"/>
              <c:layout>
                <c:manualLayout>
                  <c:x val="-9.4075520131668408E-2"/>
                  <c:y val="0.15973247267846871"/>
                </c:manualLayout>
              </c:layout>
              <c:tx>
                <c:rich>
                  <a:bodyPr rot="0" spcFirstLastPara="1" vertOverflow="ellipsis" vert="horz" wrap="square" lIns="38100" tIns="19050" rIns="38100" bIns="19050" anchor="ctr" anchorCtr="1">
                    <a:spAutoFit/>
                  </a:bodyPr>
                  <a:lstStyle/>
                  <a:p>
                    <a:pPr>
                      <a:defRPr sz="3800" b="0" i="0" u="none" strike="noStrike" kern="1200" baseline="0">
                        <a:solidFill>
                          <a:schemeClr val="tx1">
                            <a:lumMod val="75000"/>
                            <a:lumOff val="25000"/>
                          </a:schemeClr>
                        </a:solidFill>
                        <a:latin typeface="+mn-lt"/>
                        <a:ea typeface="+mn-ea"/>
                        <a:cs typeface="+mn-cs"/>
                      </a:defRPr>
                    </a:pPr>
                    <a:fld id="{AFB82427-2290-4306-99E5-FB27EE5B815B}" type="VALUE">
                      <a:rPr lang="en-US" sz="3800">
                        <a:latin typeface="Arial" panose="020B0604020202020204" pitchFamily="34" charset="0"/>
                        <a:cs typeface="Arial" panose="020B0604020202020204" pitchFamily="34" charset="0"/>
                      </a:rPr>
                      <a:pPr>
                        <a:defRPr sz="3800"/>
                      </a:pPr>
                      <a:t>[VALUE]</a:t>
                    </a:fld>
                    <a:r>
                      <a:rPr lang="en-US" sz="3800">
                        <a:latin typeface="Arial" panose="020B0604020202020204" pitchFamily="34" charset="0"/>
                        <a:cs typeface="Arial" panose="020B0604020202020204" pitchFamily="34" charset="0"/>
                      </a:rPr>
                      <a:t>%</a:t>
                    </a:r>
                  </a:p>
                </c:rich>
              </c:tx>
              <c:spPr>
                <a:noFill/>
                <a:ln>
                  <a:noFill/>
                </a:ln>
                <a:effectLst/>
              </c:spPr>
              <c:txPr>
                <a:bodyPr rot="0" spcFirstLastPara="1" vertOverflow="ellipsis" vert="horz" wrap="square" lIns="38100" tIns="19050" rIns="38100" bIns="19050" anchor="ctr" anchorCtr="1">
                  <a:spAutoFit/>
                </a:bodyPr>
                <a:lstStyle/>
                <a:p>
                  <a:pPr>
                    <a:defRPr sz="3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37852777777777774"/>
                      <c:h val="0.21620370370370365"/>
                    </c:manualLayout>
                  </c15:layout>
                  <c15:dlblFieldTable/>
                  <c15:showDataLabelsRange val="0"/>
                </c:ext>
                <c:ext xmlns:c16="http://schemas.microsoft.com/office/drawing/2014/chart" uri="{C3380CC4-5D6E-409C-BE32-E72D297353CC}">
                  <c16:uniqueId val="{00000001-6887-4BE2-8806-43A62CE77EDD}"/>
                </c:ext>
              </c:extLst>
            </c:dLbl>
            <c:dLbl>
              <c:idx val="1"/>
              <c:delete val="1"/>
              <c:extLst>
                <c:ext xmlns:c15="http://schemas.microsoft.com/office/drawing/2012/chart" uri="{CE6537A1-D6FC-4f65-9D91-7224C49458BB}"/>
                <c:ext xmlns:c16="http://schemas.microsoft.com/office/drawing/2014/chart" uri="{C3380CC4-5D6E-409C-BE32-E72D297353CC}">
                  <c16:uniqueId val="{00000003-6887-4BE2-8806-43A62CE77EDD}"/>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'Table 1'!$A$18:$A$19</c:f>
              <c:strCache>
                <c:ptCount val="2"/>
                <c:pt idx="0">
                  <c:v>Telemedicine</c:v>
                </c:pt>
                <c:pt idx="1">
                  <c:v>Other</c:v>
                </c:pt>
              </c:strCache>
            </c:strRef>
          </c:cat>
          <c:val>
            <c:numRef>
              <c:f>'Table 1'!$B$18:$B$19</c:f>
              <c:numCache>
                <c:formatCode>General</c:formatCode>
                <c:ptCount val="2"/>
                <c:pt idx="0">
                  <c:v>21</c:v>
                </c:pt>
                <c:pt idx="1">
                  <c:v>79</c:v>
                </c:pt>
              </c:numCache>
            </c:numRef>
          </c:val>
          <c:extLst>
            <c:ext xmlns:c16="http://schemas.microsoft.com/office/drawing/2014/chart" uri="{C3380CC4-5D6E-409C-BE32-E72D297353CC}">
              <c16:uniqueId val="{00000004-6887-4BE2-8806-43A62CE77EDD}"/>
            </c:ext>
          </c:extLst>
        </c:ser>
        <c:dLbls>
          <c:showLegendKey val="0"/>
          <c:showVal val="1"/>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3-4452-46AA-8070-D8EE1DE17704}"/>
              </c:ext>
            </c:extLst>
          </c:dPt>
          <c:dPt>
            <c:idx val="1"/>
            <c:bubble3D val="0"/>
            <c:spPr>
              <a:solidFill>
                <a:srgbClr val="92D050"/>
              </a:solidFill>
              <a:ln w="19050">
                <a:solidFill>
                  <a:schemeClr val="lt1"/>
                </a:solidFill>
              </a:ln>
              <a:effectLst/>
            </c:spPr>
            <c:extLst>
              <c:ext xmlns:c16="http://schemas.microsoft.com/office/drawing/2014/chart" uri="{C3380CC4-5D6E-409C-BE32-E72D297353CC}">
                <c16:uniqueId val="{00000004-4452-46AA-8070-D8EE1DE17704}"/>
              </c:ext>
            </c:extLst>
          </c:dPt>
          <c:dPt>
            <c:idx val="2"/>
            <c:bubble3D val="0"/>
            <c:spPr>
              <a:solidFill>
                <a:srgbClr val="00B050"/>
              </a:solidFill>
              <a:ln w="19050">
                <a:solidFill>
                  <a:schemeClr val="lt1"/>
                </a:solidFill>
              </a:ln>
              <a:effectLst/>
            </c:spPr>
            <c:extLst>
              <c:ext xmlns:c16="http://schemas.microsoft.com/office/drawing/2014/chart" uri="{C3380CC4-5D6E-409C-BE32-E72D297353CC}">
                <c16:uniqueId val="{00000005-4452-46AA-8070-D8EE1DE17704}"/>
              </c:ext>
            </c:extLst>
          </c:dPt>
          <c:dPt>
            <c:idx val="3"/>
            <c:bubble3D val="0"/>
            <c:spPr>
              <a:solidFill>
                <a:srgbClr val="009900"/>
              </a:solidFill>
              <a:ln w="19050">
                <a:solidFill>
                  <a:schemeClr val="lt1"/>
                </a:solidFill>
              </a:ln>
              <a:effectLst/>
            </c:spPr>
            <c:extLst>
              <c:ext xmlns:c16="http://schemas.microsoft.com/office/drawing/2014/chart" uri="{C3380CC4-5D6E-409C-BE32-E72D297353CC}">
                <c16:uniqueId val="{00000002-4452-46AA-8070-D8EE1DE17704}"/>
              </c:ext>
            </c:extLst>
          </c:dPt>
          <c:cat>
            <c:strRef>
              <c:f>'Table 3'!$B$8:$B$11</c:f>
              <c:strCache>
                <c:ptCount val="4"/>
                <c:pt idx="0">
                  <c:v>0 - 17 years old</c:v>
                </c:pt>
                <c:pt idx="1">
                  <c:v>18 - 44 years old</c:v>
                </c:pt>
                <c:pt idx="2">
                  <c:v>45 - 64 years old</c:v>
                </c:pt>
                <c:pt idx="3">
                  <c:v>&gt;65 years old</c:v>
                </c:pt>
              </c:strCache>
            </c:strRef>
          </c:cat>
          <c:val>
            <c:numRef>
              <c:f>'Table 3'!$C$8:$C$11</c:f>
              <c:numCache>
                <c:formatCode>0.0%</c:formatCode>
                <c:ptCount val="4"/>
                <c:pt idx="0">
                  <c:v>1.6958733747880158E-3</c:v>
                </c:pt>
                <c:pt idx="1">
                  <c:v>0.19403617863199549</c:v>
                </c:pt>
                <c:pt idx="2">
                  <c:v>0.3505511588468061</c:v>
                </c:pt>
                <c:pt idx="3">
                  <c:v>0.45371678914641039</c:v>
                </c:pt>
              </c:numCache>
            </c:numRef>
          </c:val>
          <c:extLst>
            <c:ext xmlns:c16="http://schemas.microsoft.com/office/drawing/2014/chart" uri="{C3380CC4-5D6E-409C-BE32-E72D297353CC}">
              <c16:uniqueId val="{00000000-4452-46AA-8070-D8EE1DE17704}"/>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FFC-415D-86D1-8F4B01B8AF9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FFC-415D-86D1-8F4B01B8AF9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FFC-415D-86D1-8F4B01B8AF9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FFC-415D-86D1-8F4B01B8AF97}"/>
              </c:ext>
            </c:extLst>
          </c:dPt>
          <c:cat>
            <c:strRef>
              <c:f>'Table 3'!$B$8:$B$11</c:f>
              <c:strCache>
                <c:ptCount val="4"/>
                <c:pt idx="0">
                  <c:v>0 - 17 years old</c:v>
                </c:pt>
                <c:pt idx="1">
                  <c:v>18 - 44 years old</c:v>
                </c:pt>
                <c:pt idx="2">
                  <c:v>45 - 64 years old</c:v>
                </c:pt>
                <c:pt idx="3">
                  <c:v>&gt;65 years old</c:v>
                </c:pt>
              </c:strCache>
            </c:strRef>
          </c:cat>
          <c:val>
            <c:numRef>
              <c:f>'Table 3'!$E$8:$E$11</c:f>
              <c:numCache>
                <c:formatCode>0.0%</c:formatCode>
                <c:ptCount val="4"/>
                <c:pt idx="0">
                  <c:v>3.496936312434239E-3</c:v>
                </c:pt>
                <c:pt idx="1">
                  <c:v>0.15225598811660582</c:v>
                </c:pt>
                <c:pt idx="2">
                  <c:v>0.35820387448164881</c:v>
                </c:pt>
                <c:pt idx="3">
                  <c:v>0.48601225475026305</c:v>
                </c:pt>
              </c:numCache>
            </c:numRef>
          </c:val>
          <c:extLst>
            <c:ext xmlns:c16="http://schemas.microsoft.com/office/drawing/2014/chart" uri="{C3380CC4-5D6E-409C-BE32-E72D297353CC}">
              <c16:uniqueId val="{00000008-2FFC-415D-86D1-8F4B01B8AF97}"/>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14301446083403366"/>
          <c:w val="0.9552133939205727"/>
          <c:h val="0.78201207744233114"/>
        </c:manualLayout>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7A1-42C1-8AFB-0D8D14DB91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7A1-42C1-8AFB-0D8D14DB91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7A1-42C1-8AFB-0D8D14DB91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7A1-42C1-8AFB-0D8D14DB91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87A1-42C1-8AFB-0D8D14DB91DF}"/>
              </c:ext>
            </c:extLst>
          </c:dPt>
          <c:cat>
            <c:strRef>
              <c:f>'Table 3'!$B$16:$B$20</c:f>
              <c:strCache>
                <c:ptCount val="5"/>
                <c:pt idx="0">
                  <c:v>    White</c:v>
                </c:pt>
                <c:pt idx="1">
                  <c:v>    Black</c:v>
                </c:pt>
                <c:pt idx="2">
                  <c:v>    Asian</c:v>
                </c:pt>
                <c:pt idx="3">
                  <c:v>    Other</c:v>
                </c:pt>
                <c:pt idx="4">
                  <c:v>    Unknown</c:v>
                </c:pt>
              </c:strCache>
            </c:strRef>
          </c:cat>
          <c:val>
            <c:numRef>
              <c:f>'Table 3'!$C$16:$C$20</c:f>
              <c:numCache>
                <c:formatCode>0.0%</c:formatCode>
                <c:ptCount val="5"/>
                <c:pt idx="0">
                  <c:v>0.81352459016393441</c:v>
                </c:pt>
                <c:pt idx="1">
                  <c:v>0.14005087620124365</c:v>
                </c:pt>
                <c:pt idx="2">
                  <c:v>1.3284341435839458E-2</c:v>
                </c:pt>
                <c:pt idx="3">
                  <c:v>2.8900508762012438E-2</c:v>
                </c:pt>
                <c:pt idx="4">
                  <c:v>4.2396834369700393E-3</c:v>
                </c:pt>
              </c:numCache>
            </c:numRef>
          </c:val>
          <c:extLst>
            <c:ext xmlns:c16="http://schemas.microsoft.com/office/drawing/2014/chart" uri="{C3380CC4-5D6E-409C-BE32-E72D297353CC}">
              <c16:uniqueId val="{0000000A-87A1-42C1-8AFB-0D8D14DB91DF}"/>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Arial" panose="020B0604020202020204" pitchFamily="34" charset="0"/>
          <a:cs typeface="Arial" panose="020B0604020202020204" pitchFamily="34" charset="0"/>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14301446083403366"/>
          <c:w val="0.9552133939205727"/>
          <c:h val="0.78201207744233114"/>
        </c:manualLayout>
      </c:layout>
      <c:doughnutChart>
        <c:varyColors val="1"/>
        <c:ser>
          <c:idx val="0"/>
          <c:order val="0"/>
          <c:dPt>
            <c:idx val="0"/>
            <c:bubble3D val="0"/>
            <c:spPr>
              <a:solidFill>
                <a:schemeClr val="accent6"/>
              </a:solidFill>
              <a:ln>
                <a:noFill/>
              </a:ln>
              <a:effectLst/>
            </c:spPr>
            <c:extLst>
              <c:ext xmlns:c16="http://schemas.microsoft.com/office/drawing/2014/chart" uri="{C3380CC4-5D6E-409C-BE32-E72D297353CC}">
                <c16:uniqueId val="{00000001-2626-4D23-A80C-D9577196BA4A}"/>
              </c:ext>
            </c:extLst>
          </c:dPt>
          <c:dPt>
            <c:idx val="1"/>
            <c:bubble3D val="0"/>
            <c:spPr>
              <a:solidFill>
                <a:schemeClr val="accent5"/>
              </a:solidFill>
              <a:ln>
                <a:noFill/>
              </a:ln>
              <a:effectLst/>
            </c:spPr>
            <c:extLst>
              <c:ext xmlns:c16="http://schemas.microsoft.com/office/drawing/2014/chart" uri="{C3380CC4-5D6E-409C-BE32-E72D297353CC}">
                <c16:uniqueId val="{00000003-2626-4D23-A80C-D9577196BA4A}"/>
              </c:ext>
            </c:extLst>
          </c:dPt>
          <c:dPt>
            <c:idx val="2"/>
            <c:bubble3D val="0"/>
            <c:spPr>
              <a:solidFill>
                <a:schemeClr val="accent4"/>
              </a:solidFill>
              <a:ln>
                <a:noFill/>
              </a:ln>
              <a:effectLst/>
            </c:spPr>
            <c:extLst>
              <c:ext xmlns:c16="http://schemas.microsoft.com/office/drawing/2014/chart" uri="{C3380CC4-5D6E-409C-BE32-E72D297353CC}">
                <c16:uniqueId val="{00000005-2626-4D23-A80C-D9577196BA4A}"/>
              </c:ext>
            </c:extLst>
          </c:dPt>
          <c:dPt>
            <c:idx val="3"/>
            <c:bubble3D val="0"/>
            <c:spPr>
              <a:solidFill>
                <a:schemeClr val="accent6">
                  <a:lumMod val="60000"/>
                </a:schemeClr>
              </a:solidFill>
              <a:ln>
                <a:noFill/>
              </a:ln>
              <a:effectLst/>
            </c:spPr>
            <c:extLst>
              <c:ext xmlns:c16="http://schemas.microsoft.com/office/drawing/2014/chart" uri="{C3380CC4-5D6E-409C-BE32-E72D297353CC}">
                <c16:uniqueId val="{00000007-2626-4D23-A80C-D9577196BA4A}"/>
              </c:ext>
            </c:extLst>
          </c:dPt>
          <c:dPt>
            <c:idx val="4"/>
            <c:bubble3D val="0"/>
            <c:spPr>
              <a:solidFill>
                <a:schemeClr val="accent5">
                  <a:lumMod val="60000"/>
                </a:schemeClr>
              </a:solidFill>
              <a:ln>
                <a:noFill/>
              </a:ln>
              <a:effectLst/>
            </c:spPr>
            <c:extLst>
              <c:ext xmlns:c16="http://schemas.microsoft.com/office/drawing/2014/chart" uri="{C3380CC4-5D6E-409C-BE32-E72D297353CC}">
                <c16:uniqueId val="{00000009-2626-4D23-A80C-D9577196BA4A}"/>
              </c:ext>
            </c:extLst>
          </c:dPt>
          <c:cat>
            <c:strRef>
              <c:f>'Table 3'!$B$16:$B$20</c:f>
              <c:strCache>
                <c:ptCount val="5"/>
                <c:pt idx="0">
                  <c:v>    White</c:v>
                </c:pt>
                <c:pt idx="1">
                  <c:v>    Black</c:v>
                </c:pt>
                <c:pt idx="2">
                  <c:v>    Asian</c:v>
                </c:pt>
                <c:pt idx="3">
                  <c:v>    Other</c:v>
                </c:pt>
                <c:pt idx="4">
                  <c:v>    Unknown</c:v>
                </c:pt>
              </c:strCache>
            </c:strRef>
          </c:cat>
          <c:val>
            <c:numRef>
              <c:f>'Table 3'!$E$16:$E$20</c:f>
              <c:numCache>
                <c:formatCode>0.0%</c:formatCode>
                <c:ptCount val="5"/>
                <c:pt idx="0">
                  <c:v>0.83360153493841682</c:v>
                </c:pt>
                <c:pt idx="1">
                  <c:v>0.11753419570464814</c:v>
                </c:pt>
                <c:pt idx="2">
                  <c:v>1.41734232840255E-2</c:v>
                </c:pt>
                <c:pt idx="3">
                  <c:v>3.0544036640465434E-2</c:v>
                </c:pt>
                <c:pt idx="4">
                  <c:v>4.1468094324441417E-3</c:v>
                </c:pt>
              </c:numCache>
            </c:numRef>
          </c:val>
          <c:extLst>
            <c:ext xmlns:c16="http://schemas.microsoft.com/office/drawing/2014/chart" uri="{C3380CC4-5D6E-409C-BE32-E72D297353CC}">
              <c16:uniqueId val="{0000000A-2626-4D23-A80C-D9577196BA4A}"/>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rnd" cmpd="sng" algn="ctr">
      <a:noFill/>
      <a:prstDash val="solid"/>
    </a:ln>
    <a:effectLst/>
  </c:spPr>
  <c:txPr>
    <a:bodyPr/>
    <a:lstStyle/>
    <a:p>
      <a:pPr>
        <a:defRPr sz="1800">
          <a:latin typeface="Arial" panose="020B0604020202020204" pitchFamily="34" charset="0"/>
          <a:cs typeface="Arial" panose="020B0604020202020204" pitchFamily="34" charset="0"/>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FE7-4005-A160-C5F104C0F17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FE7-4005-A160-C5F104C0F17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FE7-4005-A160-C5F104C0F173}"/>
              </c:ext>
            </c:extLst>
          </c:dPt>
          <c:val>
            <c:numRef>
              <c:f>('Table 3'!$G$26,'Table 3'!$G$27,'Table 3'!$G$30)</c:f>
              <c:numCache>
                <c:formatCode>0.0%</c:formatCode>
                <c:ptCount val="3"/>
                <c:pt idx="0">
                  <c:v>0.45332982363779945</c:v>
                </c:pt>
                <c:pt idx="1">
                  <c:v>0.50692287444064232</c:v>
                </c:pt>
                <c:pt idx="2">
                  <c:v>2.9613056067386154E-2</c:v>
                </c:pt>
              </c:numCache>
            </c:numRef>
          </c:val>
          <c:extLst>
            <c:ext xmlns:c16="http://schemas.microsoft.com/office/drawing/2014/chart" uri="{C3380CC4-5D6E-409C-BE32-E72D297353CC}">
              <c16:uniqueId val="{00000006-0FE7-4005-A160-C5F104C0F173}"/>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accent6"/>
              </a:solidFill>
              <a:ln w="19050">
                <a:solidFill>
                  <a:schemeClr val="lt1"/>
                </a:solidFill>
              </a:ln>
              <a:effectLst/>
            </c:spPr>
            <c:extLst>
              <c:ext xmlns:c16="http://schemas.microsoft.com/office/drawing/2014/chart" uri="{C3380CC4-5D6E-409C-BE32-E72D297353CC}">
                <c16:uniqueId val="{00000001-6DCA-4941-877C-41C01AC56583}"/>
              </c:ext>
            </c:extLst>
          </c:dPt>
          <c:dPt>
            <c:idx val="1"/>
            <c:bubble3D val="0"/>
            <c:spPr>
              <a:solidFill>
                <a:schemeClr val="accent5"/>
              </a:solidFill>
              <a:ln w="19050">
                <a:solidFill>
                  <a:schemeClr val="lt1"/>
                </a:solidFill>
              </a:ln>
              <a:effectLst/>
            </c:spPr>
            <c:extLst>
              <c:ext xmlns:c16="http://schemas.microsoft.com/office/drawing/2014/chart" uri="{C3380CC4-5D6E-409C-BE32-E72D297353CC}">
                <c16:uniqueId val="{00000003-6DCA-4941-877C-41C01AC56583}"/>
              </c:ext>
            </c:extLst>
          </c:dPt>
          <c:dPt>
            <c:idx val="2"/>
            <c:bubble3D val="0"/>
            <c:spPr>
              <a:solidFill>
                <a:schemeClr val="accent4"/>
              </a:solidFill>
              <a:ln w="19050">
                <a:solidFill>
                  <a:schemeClr val="lt1"/>
                </a:solidFill>
              </a:ln>
              <a:effectLst/>
            </c:spPr>
            <c:extLst>
              <c:ext xmlns:c16="http://schemas.microsoft.com/office/drawing/2014/chart" uri="{C3380CC4-5D6E-409C-BE32-E72D297353CC}">
                <c16:uniqueId val="{00000005-6DCA-4941-877C-41C01AC56583}"/>
              </c:ext>
            </c:extLst>
          </c:dPt>
          <c:val>
            <c:numRef>
              <c:f>('Table 3'!$G$26,'Table 3'!$G$27,'Table 3'!$G$30)</c:f>
              <c:numCache>
                <c:formatCode>0.0%</c:formatCode>
                <c:ptCount val="3"/>
                <c:pt idx="0">
                  <c:v>0.45332982363779945</c:v>
                </c:pt>
                <c:pt idx="1">
                  <c:v>0.50692287444064232</c:v>
                </c:pt>
                <c:pt idx="2">
                  <c:v>2.9613056067386154E-2</c:v>
                </c:pt>
              </c:numCache>
            </c:numRef>
          </c:val>
          <c:extLst>
            <c:ext xmlns:c16="http://schemas.microsoft.com/office/drawing/2014/chart" uri="{C3380CC4-5D6E-409C-BE32-E72D297353CC}">
              <c16:uniqueId val="{00000006-6DCA-4941-877C-41C01AC56583}"/>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image" Target="../media/image6.png"/></Relationships>
</file>

<file path=ppt/diagrams/_rels/drawing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image" Target="../media/image1.jpeg"/><Relationship Id="rId4" Type="http://schemas.openxmlformats.org/officeDocument/2006/relationships/image" Target="../media/image8.jp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241CE2-F2E6-4D2D-AD23-7D8635E68CAB}"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US"/>
        </a:p>
      </dgm:t>
    </dgm:pt>
    <dgm:pt modelId="{6D97B9FE-56C4-4CC2-857F-40D1E7ADF118}">
      <dgm:prSet phldrT="[Text]" custT="1"/>
      <dgm:spPr/>
      <dgm:t>
        <a:bodyPr/>
        <a:lstStyle/>
        <a:p>
          <a:r>
            <a:rPr lang="en-US" altLang="zh-CN" sz="2400" b="1" dirty="0">
              <a:solidFill>
                <a:schemeClr val="bg1"/>
              </a:solidFill>
              <a:latin typeface="Arial" panose="020B0604020202020204" pitchFamily="34" charset="0"/>
              <a:cs typeface="Arial" panose="020B0604020202020204" pitchFamily="34" charset="0"/>
            </a:rPr>
            <a:t>Data analysis</a:t>
          </a:r>
        </a:p>
      </dgm:t>
    </dgm:pt>
    <dgm:pt modelId="{447AE273-3E48-40F7-A908-DA94C27D2A6C}" type="parTrans" cxnId="{B1DB96B6-1A96-4377-A30D-00C361480250}">
      <dgm:prSet/>
      <dgm:spPr/>
      <dgm:t>
        <a:bodyPr/>
        <a:lstStyle/>
        <a:p>
          <a:endParaRPr lang="en-US"/>
        </a:p>
      </dgm:t>
    </dgm:pt>
    <dgm:pt modelId="{A3074CA3-5A86-4C48-B017-A3E80CB84996}" type="sibTrans" cxnId="{B1DB96B6-1A96-4377-A30D-00C361480250}">
      <dgm:prSet/>
      <dgm:spPr/>
      <dgm:t>
        <a:bodyPr/>
        <a:lstStyle/>
        <a:p>
          <a:endParaRPr lang="en-US"/>
        </a:p>
      </dgm:t>
    </dgm:pt>
    <dgm:pt modelId="{DC06BAE6-C63C-4873-ADC0-C1D2EA955408}">
      <dgm:prSet phldrT="[Text]" custT="1"/>
      <dgm:spPr/>
      <dgm:t>
        <a:bodyPr/>
        <a:lstStyle/>
        <a:p>
          <a:r>
            <a:rPr lang="en-US" sz="2400" b="1" dirty="0">
              <a:solidFill>
                <a:schemeClr val="bg1"/>
              </a:solidFill>
              <a:latin typeface="Arial" panose="020B0604020202020204" pitchFamily="34" charset="0"/>
              <a:cs typeface="Arial" panose="020B0604020202020204" pitchFamily="34" charset="0"/>
            </a:rPr>
            <a:t>Technology</a:t>
          </a:r>
          <a:endParaRPr lang="en-US" sz="2800" b="1" dirty="0">
            <a:solidFill>
              <a:schemeClr val="bg1"/>
            </a:solidFill>
            <a:latin typeface="Arial" panose="020B0604020202020204" pitchFamily="34" charset="0"/>
            <a:cs typeface="Arial" panose="020B0604020202020204" pitchFamily="34" charset="0"/>
          </a:endParaRPr>
        </a:p>
      </dgm:t>
    </dgm:pt>
    <dgm:pt modelId="{925C796F-6F31-44C7-A30F-A1FB7EAD339D}" type="parTrans" cxnId="{A8A82F6F-7028-4237-9AB7-757E1C5311F8}">
      <dgm:prSet/>
      <dgm:spPr/>
      <dgm:t>
        <a:bodyPr/>
        <a:lstStyle/>
        <a:p>
          <a:endParaRPr lang="en-US"/>
        </a:p>
      </dgm:t>
    </dgm:pt>
    <dgm:pt modelId="{FB74894B-243B-4137-BC9B-07CCE105DA53}" type="sibTrans" cxnId="{A8A82F6F-7028-4237-9AB7-757E1C5311F8}">
      <dgm:prSet/>
      <dgm:spPr/>
      <dgm:t>
        <a:bodyPr/>
        <a:lstStyle/>
        <a:p>
          <a:endParaRPr lang="en-US"/>
        </a:p>
      </dgm:t>
    </dgm:pt>
    <dgm:pt modelId="{0FDF8ECC-CF85-490E-8E79-27FA7B468B99}">
      <dgm:prSet phldrT="[Text]" custT="1"/>
      <dgm:spPr/>
      <dgm:t>
        <a:bodyPr/>
        <a:lstStyle/>
        <a:p>
          <a:r>
            <a:rPr lang="en-US" altLang="zh-CN" sz="2000" b="1" dirty="0">
              <a:solidFill>
                <a:schemeClr val="tx1"/>
              </a:solidFill>
              <a:latin typeface="Arial" panose="020B0604020202020204" pitchFamily="34" charset="0"/>
              <a:cs typeface="Arial" panose="020B0604020202020204" pitchFamily="34" charset="0"/>
            </a:rPr>
            <a:t>Analysis for a better care</a:t>
          </a:r>
        </a:p>
      </dgm:t>
    </dgm:pt>
    <dgm:pt modelId="{5A8CDC0E-A559-42D3-8256-EC47FFB400DC}" type="parTrans" cxnId="{7483ACFA-6643-4524-ACE4-F15735504A28}">
      <dgm:prSet/>
      <dgm:spPr/>
      <dgm:t>
        <a:bodyPr/>
        <a:lstStyle/>
        <a:p>
          <a:endParaRPr lang="en-US"/>
        </a:p>
      </dgm:t>
    </dgm:pt>
    <dgm:pt modelId="{73BB8E1A-450E-49EF-8DCC-062C3006477D}" type="sibTrans" cxnId="{7483ACFA-6643-4524-ACE4-F15735504A28}">
      <dgm:prSet/>
      <dgm:spPr/>
      <dgm:t>
        <a:bodyPr/>
        <a:lstStyle/>
        <a:p>
          <a:endParaRPr lang="en-US"/>
        </a:p>
      </dgm:t>
    </dgm:pt>
    <dgm:pt modelId="{AD7A7B35-882C-4516-8BE7-FA6D81E903D3}">
      <dgm:prSet phldrT="[Text]" custT="1"/>
      <dgm:spPr/>
      <dgm:t>
        <a:bodyPr/>
        <a:lstStyle/>
        <a:p>
          <a:r>
            <a:rPr lang="en-US" sz="2000" b="1" dirty="0">
              <a:solidFill>
                <a:schemeClr val="tx1"/>
              </a:solidFill>
              <a:latin typeface="Arial" panose="020B0604020202020204" pitchFamily="34" charset="0"/>
              <a:cs typeface="Arial" panose="020B0604020202020204" pitchFamily="34" charset="0"/>
            </a:rPr>
            <a:t>Innovation for a better care</a:t>
          </a:r>
        </a:p>
      </dgm:t>
    </dgm:pt>
    <dgm:pt modelId="{F84EE6C1-AA19-4318-99F7-31D25F39D27E}" type="parTrans" cxnId="{F11E0715-CAFD-4474-AB47-139FE6937C35}">
      <dgm:prSet/>
      <dgm:spPr/>
      <dgm:t>
        <a:bodyPr/>
        <a:lstStyle/>
        <a:p>
          <a:endParaRPr lang="en-US"/>
        </a:p>
      </dgm:t>
    </dgm:pt>
    <dgm:pt modelId="{004CE598-11D9-43CB-8733-04B9D3A8906E}" type="sibTrans" cxnId="{F11E0715-CAFD-4474-AB47-139FE6937C35}">
      <dgm:prSet/>
      <dgm:spPr/>
      <dgm:t>
        <a:bodyPr/>
        <a:lstStyle/>
        <a:p>
          <a:endParaRPr lang="en-US"/>
        </a:p>
      </dgm:t>
    </dgm:pt>
    <dgm:pt modelId="{20124C5B-FD0B-4802-BC42-6BD49AD4D3DC}">
      <dgm:prSet phldrT="[Text]" custT="1"/>
      <dgm:spPr/>
      <dgm:t>
        <a:bodyPr/>
        <a:lstStyle/>
        <a:p>
          <a:r>
            <a:rPr lang="en-US" altLang="zh-CN" sz="2000" b="1" dirty="0">
              <a:solidFill>
                <a:schemeClr val="tx1"/>
              </a:solidFill>
              <a:latin typeface="Arial" panose="020B0604020202020204" pitchFamily="34" charset="0"/>
              <a:cs typeface="Arial" panose="020B0604020202020204" pitchFamily="34" charset="0"/>
            </a:rPr>
            <a:t>Retrospective cohort analysis</a:t>
          </a:r>
        </a:p>
      </dgm:t>
    </dgm:pt>
    <dgm:pt modelId="{649EDBC5-099D-4723-B292-464C1BD31A8B}" type="parTrans" cxnId="{2C345193-FDDE-474F-911F-CFF81CB0446A}">
      <dgm:prSet/>
      <dgm:spPr/>
      <dgm:t>
        <a:bodyPr/>
        <a:lstStyle/>
        <a:p>
          <a:endParaRPr lang="en-US"/>
        </a:p>
      </dgm:t>
    </dgm:pt>
    <dgm:pt modelId="{0240FC64-7BD0-4163-866F-8B83698194DF}" type="sibTrans" cxnId="{2C345193-FDDE-474F-911F-CFF81CB0446A}">
      <dgm:prSet/>
      <dgm:spPr/>
      <dgm:t>
        <a:bodyPr/>
        <a:lstStyle/>
        <a:p>
          <a:endParaRPr lang="en-US"/>
        </a:p>
      </dgm:t>
    </dgm:pt>
    <dgm:pt modelId="{7724541D-6E2F-4E3D-91A0-F6F7CB2C0D12}">
      <dgm:prSet phldrT="[Text]" custT="1"/>
      <dgm:spPr/>
      <dgm:t>
        <a:bodyPr/>
        <a:lstStyle/>
        <a:p>
          <a:r>
            <a:rPr lang="en-US" sz="2000" b="1" dirty="0">
              <a:solidFill>
                <a:schemeClr val="tx1"/>
              </a:solidFill>
              <a:latin typeface="Arial" panose="020B0604020202020204" pitchFamily="34" charset="0"/>
              <a:cs typeface="Arial" panose="020B0604020202020204" pitchFamily="34" charset="0"/>
            </a:rPr>
            <a:t>AI &amp; Health Informatics</a:t>
          </a:r>
        </a:p>
      </dgm:t>
    </dgm:pt>
    <dgm:pt modelId="{E07DBEDC-DA04-40E9-AB86-08F11018A612}" type="parTrans" cxnId="{DCA415A9-A2AC-441B-A82C-BBB4725F6A38}">
      <dgm:prSet/>
      <dgm:spPr/>
      <dgm:t>
        <a:bodyPr/>
        <a:lstStyle/>
        <a:p>
          <a:endParaRPr lang="en-US"/>
        </a:p>
      </dgm:t>
    </dgm:pt>
    <dgm:pt modelId="{2596CF29-D7D6-4FB7-B481-87E4DD94ADBD}" type="sibTrans" cxnId="{DCA415A9-A2AC-441B-A82C-BBB4725F6A38}">
      <dgm:prSet/>
      <dgm:spPr/>
      <dgm:t>
        <a:bodyPr/>
        <a:lstStyle/>
        <a:p>
          <a:endParaRPr lang="en-US"/>
        </a:p>
      </dgm:t>
    </dgm:pt>
    <dgm:pt modelId="{834348D0-1C9C-4B0F-A55E-8BD2A6D28F0C}">
      <dgm:prSet phldrT="[Text]" custT="1"/>
      <dgm:spPr/>
      <dgm:t>
        <a:bodyPr/>
        <a:lstStyle/>
        <a:p>
          <a:r>
            <a:rPr lang="en-US" altLang="zh-CN" sz="2000" b="1" dirty="0">
              <a:solidFill>
                <a:schemeClr val="tx1"/>
              </a:solidFill>
              <a:latin typeface="Arial" panose="020B0604020202020204" pitchFamily="34" charset="0"/>
              <a:cs typeface="Arial" panose="020B0604020202020204" pitchFamily="34" charset="0"/>
            </a:rPr>
            <a:t>Public Health population studies</a:t>
          </a:r>
        </a:p>
      </dgm:t>
    </dgm:pt>
    <dgm:pt modelId="{79AD8C38-6F95-4E89-9920-F571FF4E63E6}" type="parTrans" cxnId="{E80AAB36-4BC0-42C9-B1FE-68CFD23808B7}">
      <dgm:prSet/>
      <dgm:spPr/>
      <dgm:t>
        <a:bodyPr/>
        <a:lstStyle/>
        <a:p>
          <a:endParaRPr lang="en-US"/>
        </a:p>
      </dgm:t>
    </dgm:pt>
    <dgm:pt modelId="{D27D6489-E4C4-4DD1-83F5-D9E25B06CD5D}" type="sibTrans" cxnId="{E80AAB36-4BC0-42C9-B1FE-68CFD23808B7}">
      <dgm:prSet/>
      <dgm:spPr/>
      <dgm:t>
        <a:bodyPr/>
        <a:lstStyle/>
        <a:p>
          <a:endParaRPr lang="en-US"/>
        </a:p>
      </dgm:t>
    </dgm:pt>
    <dgm:pt modelId="{D5C8F487-954C-4191-B1F0-F33999CBB41B}">
      <dgm:prSet phldrT="[Text]" custT="1"/>
      <dgm:spPr/>
      <dgm:t>
        <a:bodyPr/>
        <a:lstStyle/>
        <a:p>
          <a:r>
            <a:rPr lang="en-US" sz="2000" b="1" dirty="0">
              <a:solidFill>
                <a:schemeClr val="tx1"/>
              </a:solidFill>
              <a:latin typeface="Arial" panose="020B0604020202020204" pitchFamily="34" charset="0"/>
              <a:cs typeface="Arial" panose="020B0604020202020204" pitchFamily="34" charset="0"/>
            </a:rPr>
            <a:t>Data Science in Medicine</a:t>
          </a:r>
        </a:p>
      </dgm:t>
    </dgm:pt>
    <dgm:pt modelId="{0B5CD680-B9DB-45AF-B4C8-D48A274FEEA8}" type="parTrans" cxnId="{13C2CBF5-11EB-4E0A-A340-EB3E05E534A7}">
      <dgm:prSet/>
      <dgm:spPr/>
      <dgm:t>
        <a:bodyPr/>
        <a:lstStyle/>
        <a:p>
          <a:endParaRPr lang="en-US"/>
        </a:p>
      </dgm:t>
    </dgm:pt>
    <dgm:pt modelId="{71F5753E-02B5-4551-B2E6-152943165837}" type="sibTrans" cxnId="{13C2CBF5-11EB-4E0A-A340-EB3E05E534A7}">
      <dgm:prSet/>
      <dgm:spPr/>
      <dgm:t>
        <a:bodyPr/>
        <a:lstStyle/>
        <a:p>
          <a:endParaRPr lang="en-US"/>
        </a:p>
      </dgm:t>
    </dgm:pt>
    <dgm:pt modelId="{608831E4-850E-4874-971A-F0568D74BE0D}" type="pres">
      <dgm:prSet presAssocID="{C5241CE2-F2E6-4D2D-AD23-7D8635E68CAB}" presName="Name0" presStyleCnt="0">
        <dgm:presLayoutVars>
          <dgm:dir/>
          <dgm:animLvl val="lvl"/>
          <dgm:resizeHandles val="exact"/>
        </dgm:presLayoutVars>
      </dgm:prSet>
      <dgm:spPr/>
    </dgm:pt>
    <dgm:pt modelId="{A969FC53-E2B9-4F13-84D7-657F5513D4A3}" type="pres">
      <dgm:prSet presAssocID="{6D97B9FE-56C4-4CC2-857F-40D1E7ADF118}" presName="composite" presStyleCnt="0"/>
      <dgm:spPr/>
    </dgm:pt>
    <dgm:pt modelId="{8AD47B6E-5063-4575-A003-447D23F17971}" type="pres">
      <dgm:prSet presAssocID="{6D97B9FE-56C4-4CC2-857F-40D1E7ADF118}" presName="parTx" presStyleLbl="alignNode1" presStyleIdx="0" presStyleCnt="2" custScaleY="100000" custLinFactX="13757" custLinFactNeighborX="100000" custLinFactNeighborY="2245">
        <dgm:presLayoutVars>
          <dgm:chMax val="0"/>
          <dgm:chPref val="0"/>
          <dgm:bulletEnabled val="1"/>
        </dgm:presLayoutVars>
      </dgm:prSet>
      <dgm:spPr/>
    </dgm:pt>
    <dgm:pt modelId="{6D5D1856-E651-426E-BD57-31C8B62E1416}" type="pres">
      <dgm:prSet presAssocID="{6D97B9FE-56C4-4CC2-857F-40D1E7ADF118}" presName="desTx" presStyleLbl="alignAccFollowNode1" presStyleIdx="0" presStyleCnt="2" custLinFactX="13787" custLinFactNeighborX="100000" custLinFactNeighborY="1472">
        <dgm:presLayoutVars>
          <dgm:bulletEnabled val="1"/>
        </dgm:presLayoutVars>
      </dgm:prSet>
      <dgm:spPr/>
    </dgm:pt>
    <dgm:pt modelId="{04FDF390-C4D2-4EC1-A6D8-8A13776FEC8A}" type="pres">
      <dgm:prSet presAssocID="{A3074CA3-5A86-4C48-B017-A3E80CB84996}" presName="space" presStyleCnt="0"/>
      <dgm:spPr/>
    </dgm:pt>
    <dgm:pt modelId="{6D2EC706-F6FC-43F9-BF78-D115A8255E23}" type="pres">
      <dgm:prSet presAssocID="{DC06BAE6-C63C-4873-ADC0-C1D2EA955408}" presName="composite" presStyleCnt="0"/>
      <dgm:spPr/>
    </dgm:pt>
    <dgm:pt modelId="{F9BCECC5-4F1F-4101-A4B1-1FCD56139DEF}" type="pres">
      <dgm:prSet presAssocID="{DC06BAE6-C63C-4873-ADC0-C1D2EA955408}" presName="parTx" presStyleLbl="alignNode1" presStyleIdx="1" presStyleCnt="2" custLinFactX="-13216" custLinFactNeighborX="-100000" custLinFactNeighborY="5252">
        <dgm:presLayoutVars>
          <dgm:chMax val="0"/>
          <dgm:chPref val="0"/>
          <dgm:bulletEnabled val="1"/>
        </dgm:presLayoutVars>
      </dgm:prSet>
      <dgm:spPr/>
    </dgm:pt>
    <dgm:pt modelId="{D39D371D-4ABA-474F-A482-F1FE92D12091}" type="pres">
      <dgm:prSet presAssocID="{DC06BAE6-C63C-4873-ADC0-C1D2EA955408}" presName="desTx" presStyleLbl="alignAccFollowNode1" presStyleIdx="1" presStyleCnt="2" custLinFactX="-13215" custLinFactNeighborX="-100000" custLinFactNeighborY="839">
        <dgm:presLayoutVars>
          <dgm:bulletEnabled val="1"/>
        </dgm:presLayoutVars>
      </dgm:prSet>
      <dgm:spPr/>
    </dgm:pt>
  </dgm:ptLst>
  <dgm:cxnLst>
    <dgm:cxn modelId="{71F1F80A-0A34-46F7-8DA3-ED8617A1BF3D}" type="presOf" srcId="{C5241CE2-F2E6-4D2D-AD23-7D8635E68CAB}" destId="{608831E4-850E-4874-971A-F0568D74BE0D}" srcOrd="0" destOrd="0" presId="urn:microsoft.com/office/officeart/2005/8/layout/hList1"/>
    <dgm:cxn modelId="{F11E0715-CAFD-4474-AB47-139FE6937C35}" srcId="{DC06BAE6-C63C-4873-ADC0-C1D2EA955408}" destId="{AD7A7B35-882C-4516-8BE7-FA6D81E903D3}" srcOrd="0" destOrd="0" parTransId="{F84EE6C1-AA19-4318-99F7-31D25F39D27E}" sibTransId="{004CE598-11D9-43CB-8733-04B9D3A8906E}"/>
    <dgm:cxn modelId="{E80AAB36-4BC0-42C9-B1FE-68CFD23808B7}" srcId="{6D97B9FE-56C4-4CC2-857F-40D1E7ADF118}" destId="{834348D0-1C9C-4B0F-A55E-8BD2A6D28F0C}" srcOrd="2" destOrd="0" parTransId="{79AD8C38-6F95-4E89-9920-F571FF4E63E6}" sibTransId="{D27D6489-E4C4-4DD1-83F5-D9E25B06CD5D}"/>
    <dgm:cxn modelId="{12E27D39-17F9-424F-88CF-1EE7A01CB8FF}" type="presOf" srcId="{D5C8F487-954C-4191-B1F0-F33999CBB41B}" destId="{D39D371D-4ABA-474F-A482-F1FE92D12091}" srcOrd="0" destOrd="1" presId="urn:microsoft.com/office/officeart/2005/8/layout/hList1"/>
    <dgm:cxn modelId="{8799453A-A03E-48AD-8B4E-91A713FCB747}" type="presOf" srcId="{20124C5B-FD0B-4802-BC42-6BD49AD4D3DC}" destId="{6D5D1856-E651-426E-BD57-31C8B62E1416}" srcOrd="0" destOrd="1" presId="urn:microsoft.com/office/officeart/2005/8/layout/hList1"/>
    <dgm:cxn modelId="{9613FF5C-6B40-4F3F-99AD-F3B5661B445E}" type="presOf" srcId="{834348D0-1C9C-4B0F-A55E-8BD2A6D28F0C}" destId="{6D5D1856-E651-426E-BD57-31C8B62E1416}" srcOrd="0" destOrd="2" presId="urn:microsoft.com/office/officeart/2005/8/layout/hList1"/>
    <dgm:cxn modelId="{EACF2D5E-D0BC-4FDD-948F-ECB2AA154370}" type="presOf" srcId="{7724541D-6E2F-4E3D-91A0-F6F7CB2C0D12}" destId="{D39D371D-4ABA-474F-A482-F1FE92D12091}" srcOrd="0" destOrd="2" presId="urn:microsoft.com/office/officeart/2005/8/layout/hList1"/>
    <dgm:cxn modelId="{1D5E0846-746B-4D9E-8749-B167A8C24594}" type="presOf" srcId="{AD7A7B35-882C-4516-8BE7-FA6D81E903D3}" destId="{D39D371D-4ABA-474F-A482-F1FE92D12091}" srcOrd="0" destOrd="0" presId="urn:microsoft.com/office/officeart/2005/8/layout/hList1"/>
    <dgm:cxn modelId="{A8A82F6F-7028-4237-9AB7-757E1C5311F8}" srcId="{C5241CE2-F2E6-4D2D-AD23-7D8635E68CAB}" destId="{DC06BAE6-C63C-4873-ADC0-C1D2EA955408}" srcOrd="1" destOrd="0" parTransId="{925C796F-6F31-44C7-A30F-A1FB7EAD339D}" sibTransId="{FB74894B-243B-4137-BC9B-07CCE105DA53}"/>
    <dgm:cxn modelId="{64244676-FDE4-498E-8B67-CBF6B485FE25}" type="presOf" srcId="{0FDF8ECC-CF85-490E-8E79-27FA7B468B99}" destId="{6D5D1856-E651-426E-BD57-31C8B62E1416}" srcOrd="0" destOrd="0" presId="urn:microsoft.com/office/officeart/2005/8/layout/hList1"/>
    <dgm:cxn modelId="{2C345193-FDDE-474F-911F-CFF81CB0446A}" srcId="{6D97B9FE-56C4-4CC2-857F-40D1E7ADF118}" destId="{20124C5B-FD0B-4802-BC42-6BD49AD4D3DC}" srcOrd="1" destOrd="0" parTransId="{649EDBC5-099D-4723-B292-464C1BD31A8B}" sibTransId="{0240FC64-7BD0-4163-866F-8B83698194DF}"/>
    <dgm:cxn modelId="{EAD7149D-E570-4EE5-B405-08E9226C75CA}" type="presOf" srcId="{6D97B9FE-56C4-4CC2-857F-40D1E7ADF118}" destId="{8AD47B6E-5063-4575-A003-447D23F17971}" srcOrd="0" destOrd="0" presId="urn:microsoft.com/office/officeart/2005/8/layout/hList1"/>
    <dgm:cxn modelId="{DCA415A9-A2AC-441B-A82C-BBB4725F6A38}" srcId="{DC06BAE6-C63C-4873-ADC0-C1D2EA955408}" destId="{7724541D-6E2F-4E3D-91A0-F6F7CB2C0D12}" srcOrd="2" destOrd="0" parTransId="{E07DBEDC-DA04-40E9-AB86-08F11018A612}" sibTransId="{2596CF29-D7D6-4FB7-B481-87E4DD94ADBD}"/>
    <dgm:cxn modelId="{B1DB96B6-1A96-4377-A30D-00C361480250}" srcId="{C5241CE2-F2E6-4D2D-AD23-7D8635E68CAB}" destId="{6D97B9FE-56C4-4CC2-857F-40D1E7ADF118}" srcOrd="0" destOrd="0" parTransId="{447AE273-3E48-40F7-A908-DA94C27D2A6C}" sibTransId="{A3074CA3-5A86-4C48-B017-A3E80CB84996}"/>
    <dgm:cxn modelId="{13C2CBF5-11EB-4E0A-A340-EB3E05E534A7}" srcId="{DC06BAE6-C63C-4873-ADC0-C1D2EA955408}" destId="{D5C8F487-954C-4191-B1F0-F33999CBB41B}" srcOrd="1" destOrd="0" parTransId="{0B5CD680-B9DB-45AF-B4C8-D48A274FEEA8}" sibTransId="{71F5753E-02B5-4551-B2E6-152943165837}"/>
    <dgm:cxn modelId="{B2E985F8-040E-4663-8B73-67E274C78A05}" type="presOf" srcId="{DC06BAE6-C63C-4873-ADC0-C1D2EA955408}" destId="{F9BCECC5-4F1F-4101-A4B1-1FCD56139DEF}" srcOrd="0" destOrd="0" presId="urn:microsoft.com/office/officeart/2005/8/layout/hList1"/>
    <dgm:cxn modelId="{7483ACFA-6643-4524-ACE4-F15735504A28}" srcId="{6D97B9FE-56C4-4CC2-857F-40D1E7ADF118}" destId="{0FDF8ECC-CF85-490E-8E79-27FA7B468B99}" srcOrd="0" destOrd="0" parTransId="{5A8CDC0E-A559-42D3-8256-EC47FFB400DC}" sibTransId="{73BB8E1A-450E-49EF-8DCC-062C3006477D}"/>
    <dgm:cxn modelId="{0AB19039-0CED-47C7-B5B9-647B99E9F734}" type="presParOf" srcId="{608831E4-850E-4874-971A-F0568D74BE0D}" destId="{A969FC53-E2B9-4F13-84D7-657F5513D4A3}" srcOrd="0" destOrd="0" presId="urn:microsoft.com/office/officeart/2005/8/layout/hList1"/>
    <dgm:cxn modelId="{19247C5D-21D2-4FE2-92AD-95E5CA27470F}" type="presParOf" srcId="{A969FC53-E2B9-4F13-84D7-657F5513D4A3}" destId="{8AD47B6E-5063-4575-A003-447D23F17971}" srcOrd="0" destOrd="0" presId="urn:microsoft.com/office/officeart/2005/8/layout/hList1"/>
    <dgm:cxn modelId="{BDEC6C85-FF16-4D6B-A523-A512B823C3BC}" type="presParOf" srcId="{A969FC53-E2B9-4F13-84D7-657F5513D4A3}" destId="{6D5D1856-E651-426E-BD57-31C8B62E1416}" srcOrd="1" destOrd="0" presId="urn:microsoft.com/office/officeart/2005/8/layout/hList1"/>
    <dgm:cxn modelId="{970F596E-EDD0-4A56-8FF8-E8895BCED7DA}" type="presParOf" srcId="{608831E4-850E-4874-971A-F0568D74BE0D}" destId="{04FDF390-C4D2-4EC1-A6D8-8A13776FEC8A}" srcOrd="1" destOrd="0" presId="urn:microsoft.com/office/officeart/2005/8/layout/hList1"/>
    <dgm:cxn modelId="{5DA95906-F6D1-4B18-9E8B-31A1FDA65FBD}" type="presParOf" srcId="{608831E4-850E-4874-971A-F0568D74BE0D}" destId="{6D2EC706-F6FC-43F9-BF78-D115A8255E23}" srcOrd="2" destOrd="0" presId="urn:microsoft.com/office/officeart/2005/8/layout/hList1"/>
    <dgm:cxn modelId="{06DD38F3-D2ED-4C9D-B65B-A38FC76530DD}" type="presParOf" srcId="{6D2EC706-F6FC-43F9-BF78-D115A8255E23}" destId="{F9BCECC5-4F1F-4101-A4B1-1FCD56139DEF}" srcOrd="0" destOrd="0" presId="urn:microsoft.com/office/officeart/2005/8/layout/hList1"/>
    <dgm:cxn modelId="{6E7AFEC3-A585-4F53-85D2-60961AA3BE73}" type="presParOf" srcId="{6D2EC706-F6FC-43F9-BF78-D115A8255E23}" destId="{D39D371D-4ABA-474F-A482-F1FE92D1209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D5872F-B504-4755-9535-74442CCCDA2B}" type="doc">
      <dgm:prSet loTypeId="urn:microsoft.com/office/officeart/2005/8/layout/hList7" loCatId="process" qsTypeId="urn:microsoft.com/office/officeart/2005/8/quickstyle/simple1" qsCatId="simple" csTypeId="urn:microsoft.com/office/officeart/2005/8/colors/accent1_2" csCatId="accent1" phldr="1"/>
      <dgm:spPr/>
      <dgm:t>
        <a:bodyPr/>
        <a:lstStyle/>
        <a:p>
          <a:endParaRPr lang="en-US"/>
        </a:p>
      </dgm:t>
    </dgm:pt>
    <dgm:pt modelId="{B05BD409-A205-42EF-AF05-2CA219C9A547}">
      <dgm:prSet>
        <dgm:style>
          <a:lnRef idx="1">
            <a:schemeClr val="accent1"/>
          </a:lnRef>
          <a:fillRef idx="3">
            <a:schemeClr val="accent1"/>
          </a:fillRef>
          <a:effectRef idx="2">
            <a:schemeClr val="accent1"/>
          </a:effectRef>
          <a:fontRef idx="minor">
            <a:schemeClr val="lt1"/>
          </a:fontRef>
        </dgm:style>
      </dgm:prSet>
      <dgm:spPr/>
      <dgm:t>
        <a:bodyPr/>
        <a:lstStyle/>
        <a:p>
          <a:r>
            <a:rPr lang="en-US" dirty="0">
              <a:solidFill>
                <a:schemeClr val="tx1"/>
              </a:solidFill>
              <a:latin typeface="Arial" panose="020B0604020202020204" pitchFamily="34" charset="0"/>
              <a:cs typeface="Arial" panose="020B0604020202020204" pitchFamily="34" charset="0"/>
            </a:rPr>
            <a:t>Discover underserved populations</a:t>
          </a:r>
        </a:p>
      </dgm:t>
    </dgm:pt>
    <dgm:pt modelId="{6579B1C1-744C-49C9-A66B-CC89F955A853}" type="parTrans" cxnId="{EBEB6AD2-A707-43C7-9FD1-A6455146C8E7}">
      <dgm:prSet/>
      <dgm:spPr/>
      <dgm:t>
        <a:bodyPr/>
        <a:lstStyle/>
        <a:p>
          <a:endParaRPr lang="en-US">
            <a:latin typeface="Arial" panose="020B0604020202020204" pitchFamily="34" charset="0"/>
            <a:cs typeface="Arial" panose="020B0604020202020204" pitchFamily="34" charset="0"/>
          </a:endParaRPr>
        </a:p>
      </dgm:t>
    </dgm:pt>
    <dgm:pt modelId="{6D6FAF56-9782-4A0E-AE88-14B380ED06CC}" type="sibTrans" cxnId="{EBEB6AD2-A707-43C7-9FD1-A6455146C8E7}">
      <dgm:prSet/>
      <dgm:spPr/>
      <dgm:t>
        <a:bodyPr/>
        <a:lstStyle/>
        <a:p>
          <a:endParaRPr lang="en-US">
            <a:latin typeface="Arial" panose="020B0604020202020204" pitchFamily="34" charset="0"/>
            <a:cs typeface="Arial" panose="020B0604020202020204" pitchFamily="34" charset="0"/>
          </a:endParaRPr>
        </a:p>
      </dgm:t>
    </dgm:pt>
    <dgm:pt modelId="{F7B80848-14B3-4998-ACC3-68B35619A2DB}">
      <dgm:prSet>
        <dgm:style>
          <a:lnRef idx="1">
            <a:schemeClr val="accent1"/>
          </a:lnRef>
          <a:fillRef idx="3">
            <a:schemeClr val="accent1"/>
          </a:fillRef>
          <a:effectRef idx="2">
            <a:schemeClr val="accent1"/>
          </a:effectRef>
          <a:fontRef idx="minor">
            <a:schemeClr val="lt1"/>
          </a:fontRef>
        </dgm:style>
      </dgm:prSet>
      <dgm:spPr/>
      <dgm:t>
        <a:bodyPr/>
        <a:lstStyle/>
        <a:p>
          <a:r>
            <a:rPr lang="en-US" dirty="0">
              <a:solidFill>
                <a:schemeClr val="tx1"/>
              </a:solidFill>
              <a:latin typeface="Arial" panose="020B0604020202020204" pitchFamily="34" charset="0"/>
              <a:cs typeface="Arial" panose="020B0604020202020204" pitchFamily="34" charset="0"/>
            </a:rPr>
            <a:t>Provide Evidences of healthcare disparities</a:t>
          </a:r>
        </a:p>
      </dgm:t>
    </dgm:pt>
    <dgm:pt modelId="{90BA5AE9-0644-4F5D-AEC3-4C71F9030033}" type="parTrans" cxnId="{4ED06118-AAF1-42AF-8027-02246CC50FC6}">
      <dgm:prSet/>
      <dgm:spPr/>
      <dgm:t>
        <a:bodyPr/>
        <a:lstStyle/>
        <a:p>
          <a:endParaRPr lang="en-US">
            <a:latin typeface="Arial" panose="020B0604020202020204" pitchFamily="34" charset="0"/>
            <a:cs typeface="Arial" panose="020B0604020202020204" pitchFamily="34" charset="0"/>
          </a:endParaRPr>
        </a:p>
      </dgm:t>
    </dgm:pt>
    <dgm:pt modelId="{BAAA4313-03EC-45A7-999F-9FDE622DA6DA}" type="sibTrans" cxnId="{4ED06118-AAF1-42AF-8027-02246CC50FC6}">
      <dgm:prSet/>
      <dgm:spPr/>
      <dgm:t>
        <a:bodyPr/>
        <a:lstStyle/>
        <a:p>
          <a:endParaRPr lang="en-US">
            <a:latin typeface="Arial" panose="020B0604020202020204" pitchFamily="34" charset="0"/>
            <a:cs typeface="Arial" panose="020B0604020202020204" pitchFamily="34" charset="0"/>
          </a:endParaRPr>
        </a:p>
      </dgm:t>
    </dgm:pt>
    <dgm:pt modelId="{ED24D641-E6A0-4678-8702-FD9C9E93056E}">
      <dgm:prSet>
        <dgm:style>
          <a:lnRef idx="1">
            <a:schemeClr val="accent1"/>
          </a:lnRef>
          <a:fillRef idx="3">
            <a:schemeClr val="accent1"/>
          </a:fillRef>
          <a:effectRef idx="2">
            <a:schemeClr val="accent1"/>
          </a:effectRef>
          <a:fontRef idx="minor">
            <a:schemeClr val="lt1"/>
          </a:fontRef>
        </dgm:style>
      </dgm:prSet>
      <dgm:spPr/>
      <dgm:t>
        <a:bodyPr/>
        <a:lstStyle/>
        <a:p>
          <a:r>
            <a:rPr lang="en-US" dirty="0">
              <a:solidFill>
                <a:schemeClr val="tx1"/>
              </a:solidFill>
              <a:latin typeface="Arial" panose="020B0604020202020204" pitchFamily="34" charset="0"/>
              <a:cs typeface="Arial" panose="020B0604020202020204" pitchFamily="34" charset="0"/>
            </a:rPr>
            <a:t>Promote equal access to telemedical care</a:t>
          </a:r>
        </a:p>
      </dgm:t>
    </dgm:pt>
    <dgm:pt modelId="{81CA2127-C956-4CCF-8FCB-D1E7E8A804DD}" type="parTrans" cxnId="{E165D1A3-CED3-4A1F-8B80-D83725EC35A2}">
      <dgm:prSet/>
      <dgm:spPr/>
      <dgm:t>
        <a:bodyPr/>
        <a:lstStyle/>
        <a:p>
          <a:endParaRPr lang="en-US">
            <a:latin typeface="Arial" panose="020B0604020202020204" pitchFamily="34" charset="0"/>
            <a:cs typeface="Arial" panose="020B0604020202020204" pitchFamily="34" charset="0"/>
          </a:endParaRPr>
        </a:p>
      </dgm:t>
    </dgm:pt>
    <dgm:pt modelId="{55CD5EE9-1591-4029-925A-B67681131089}" type="sibTrans" cxnId="{E165D1A3-CED3-4A1F-8B80-D83725EC35A2}">
      <dgm:prSet/>
      <dgm:spPr/>
      <dgm:t>
        <a:bodyPr/>
        <a:lstStyle/>
        <a:p>
          <a:endParaRPr lang="en-US">
            <a:latin typeface="Arial" panose="020B0604020202020204" pitchFamily="34" charset="0"/>
            <a:cs typeface="Arial" panose="020B0604020202020204" pitchFamily="34" charset="0"/>
          </a:endParaRPr>
        </a:p>
      </dgm:t>
    </dgm:pt>
    <dgm:pt modelId="{0BE21902-028F-4140-9BE2-45F9AB0227D8}" type="pres">
      <dgm:prSet presAssocID="{4FD5872F-B504-4755-9535-74442CCCDA2B}" presName="Name0" presStyleCnt="0">
        <dgm:presLayoutVars>
          <dgm:dir/>
          <dgm:resizeHandles val="exact"/>
        </dgm:presLayoutVars>
      </dgm:prSet>
      <dgm:spPr/>
    </dgm:pt>
    <dgm:pt modelId="{79C1B851-A428-42AB-AC74-F2BF16BBABC4}" type="pres">
      <dgm:prSet presAssocID="{4FD5872F-B504-4755-9535-74442CCCDA2B}" presName="fgShape" presStyleLbl="fgShp" presStyleIdx="0" presStyleCnt="1"/>
      <dgm:spPr/>
    </dgm:pt>
    <dgm:pt modelId="{CBA42051-76C3-4EA8-B529-8F1A451108CD}" type="pres">
      <dgm:prSet presAssocID="{4FD5872F-B504-4755-9535-74442CCCDA2B}" presName="linComp" presStyleCnt="0"/>
      <dgm:spPr/>
    </dgm:pt>
    <dgm:pt modelId="{18A1A52A-1CC9-422F-8F78-DFDC1C6ED182}" type="pres">
      <dgm:prSet presAssocID="{B05BD409-A205-42EF-AF05-2CA219C9A547}" presName="compNode" presStyleCnt="0"/>
      <dgm:spPr/>
    </dgm:pt>
    <dgm:pt modelId="{AFC3BA21-1CA4-4FE7-98FC-7035C7BF3007}" type="pres">
      <dgm:prSet presAssocID="{B05BD409-A205-42EF-AF05-2CA219C9A547}" presName="bkgdShape" presStyleLbl="node1" presStyleIdx="0" presStyleCnt="3"/>
      <dgm:spPr/>
    </dgm:pt>
    <dgm:pt modelId="{9D583597-D37F-4644-8800-35B96BC3D4E6}" type="pres">
      <dgm:prSet presAssocID="{B05BD409-A205-42EF-AF05-2CA219C9A547}" presName="nodeTx" presStyleLbl="node1" presStyleIdx="0" presStyleCnt="3">
        <dgm:presLayoutVars>
          <dgm:bulletEnabled val="1"/>
        </dgm:presLayoutVars>
      </dgm:prSet>
      <dgm:spPr/>
    </dgm:pt>
    <dgm:pt modelId="{AD8AE521-96FE-4EE1-80AE-B6E6032A4E73}" type="pres">
      <dgm:prSet presAssocID="{B05BD409-A205-42EF-AF05-2CA219C9A547}" presName="invisiNode" presStyleLbl="node1" presStyleIdx="0" presStyleCnt="3"/>
      <dgm:spPr/>
    </dgm:pt>
    <dgm:pt modelId="{F48C0004-8E40-45E9-A484-11D22466661D}" type="pres">
      <dgm:prSet presAssocID="{B05BD409-A205-42EF-AF05-2CA219C9A547}" presName="imagNode" presStyleLbl="fgImgPlace1" presStyleIdx="0" presStyleCnt="3"/>
      <dgm:spPr>
        <a:blipFill>
          <a:blip xmlns:r="http://schemas.openxmlformats.org/officeDocument/2006/relationships" r:embed="rId1"/>
          <a:srcRect/>
          <a:stretch>
            <a:fillRect t="-1000" b="-1000"/>
          </a:stretch>
        </a:blipFill>
      </dgm:spPr>
    </dgm:pt>
    <dgm:pt modelId="{9C66F018-0691-4ED0-A70F-60853C4C8DB3}" type="pres">
      <dgm:prSet presAssocID="{6D6FAF56-9782-4A0E-AE88-14B380ED06CC}" presName="sibTrans" presStyleLbl="sibTrans2D1" presStyleIdx="0" presStyleCnt="0"/>
      <dgm:spPr/>
    </dgm:pt>
    <dgm:pt modelId="{19F82A92-EE91-4546-911E-17083AD775EA}" type="pres">
      <dgm:prSet presAssocID="{F7B80848-14B3-4998-ACC3-68B35619A2DB}" presName="compNode" presStyleCnt="0"/>
      <dgm:spPr/>
    </dgm:pt>
    <dgm:pt modelId="{9C9ADA91-3444-4EB8-93A7-5DD1BC47F132}" type="pres">
      <dgm:prSet presAssocID="{F7B80848-14B3-4998-ACC3-68B35619A2DB}" presName="bkgdShape" presStyleLbl="node1" presStyleIdx="1" presStyleCnt="3"/>
      <dgm:spPr/>
    </dgm:pt>
    <dgm:pt modelId="{A378D844-9A28-459C-93DC-BA1BC9B8D237}" type="pres">
      <dgm:prSet presAssocID="{F7B80848-14B3-4998-ACC3-68B35619A2DB}" presName="nodeTx" presStyleLbl="node1" presStyleIdx="1" presStyleCnt="3">
        <dgm:presLayoutVars>
          <dgm:bulletEnabled val="1"/>
        </dgm:presLayoutVars>
      </dgm:prSet>
      <dgm:spPr/>
    </dgm:pt>
    <dgm:pt modelId="{F04C5FC3-035E-4725-8495-FD13E733C8C7}" type="pres">
      <dgm:prSet presAssocID="{F7B80848-14B3-4998-ACC3-68B35619A2DB}" presName="invisiNode" presStyleLbl="node1" presStyleIdx="1" presStyleCnt="3"/>
      <dgm:spPr/>
    </dgm:pt>
    <dgm:pt modelId="{E3429602-8DA1-47AC-A90C-BB0739E342AC}" type="pres">
      <dgm:prSet presAssocID="{F7B80848-14B3-4998-ACC3-68B35619A2DB}" presName="imagNode" presStyleLbl="fgImgPlace1" presStyleIdx="1" presStyleCnt="3"/>
      <dgm:spPr>
        <a:blipFill>
          <a:blip xmlns:r="http://schemas.openxmlformats.org/officeDocument/2006/relationships" r:embed="rId2"/>
          <a:srcRect/>
          <a:stretch>
            <a:fillRect/>
          </a:stretch>
        </a:blipFill>
      </dgm:spPr>
    </dgm:pt>
    <dgm:pt modelId="{52FDAC47-66DB-4D14-A03C-0C220DCF0AE0}" type="pres">
      <dgm:prSet presAssocID="{BAAA4313-03EC-45A7-999F-9FDE622DA6DA}" presName="sibTrans" presStyleLbl="sibTrans2D1" presStyleIdx="0" presStyleCnt="0"/>
      <dgm:spPr/>
    </dgm:pt>
    <dgm:pt modelId="{3211F2A5-023E-49A4-AF19-049FD73677CF}" type="pres">
      <dgm:prSet presAssocID="{ED24D641-E6A0-4678-8702-FD9C9E93056E}" presName="compNode" presStyleCnt="0"/>
      <dgm:spPr/>
    </dgm:pt>
    <dgm:pt modelId="{F41E1610-A7D8-4476-AACA-EA278492B8A1}" type="pres">
      <dgm:prSet presAssocID="{ED24D641-E6A0-4678-8702-FD9C9E93056E}" presName="bkgdShape" presStyleLbl="node1" presStyleIdx="2" presStyleCnt="3"/>
      <dgm:spPr/>
    </dgm:pt>
    <dgm:pt modelId="{65C65606-AFD4-4A98-9F0F-8E68FBE00B94}" type="pres">
      <dgm:prSet presAssocID="{ED24D641-E6A0-4678-8702-FD9C9E93056E}" presName="nodeTx" presStyleLbl="node1" presStyleIdx="2" presStyleCnt="3">
        <dgm:presLayoutVars>
          <dgm:bulletEnabled val="1"/>
        </dgm:presLayoutVars>
      </dgm:prSet>
      <dgm:spPr/>
    </dgm:pt>
    <dgm:pt modelId="{2EFCFD7A-28F4-47D5-9835-BF8E3AAE70F8}" type="pres">
      <dgm:prSet presAssocID="{ED24D641-E6A0-4678-8702-FD9C9E93056E}" presName="invisiNode" presStyleLbl="node1" presStyleIdx="2" presStyleCnt="3"/>
      <dgm:spPr/>
    </dgm:pt>
    <dgm:pt modelId="{1B408262-C8B2-4C72-93AC-03AFEC65CA54}" type="pres">
      <dgm:prSet presAssocID="{ED24D641-E6A0-4678-8702-FD9C9E93056E}" presName="imagNode" presStyleLbl="fgImgPlace1" presStyleIdx="2" presStyleCnt="3"/>
      <dgm:spPr>
        <a:blipFill>
          <a:blip xmlns:r="http://schemas.openxmlformats.org/officeDocument/2006/relationships" r:embed="rId3"/>
          <a:srcRect/>
          <a:stretch>
            <a:fillRect l="-22000" r="-22000"/>
          </a:stretch>
        </a:blipFill>
      </dgm:spPr>
    </dgm:pt>
  </dgm:ptLst>
  <dgm:cxnLst>
    <dgm:cxn modelId="{4ED06118-AAF1-42AF-8027-02246CC50FC6}" srcId="{4FD5872F-B504-4755-9535-74442CCCDA2B}" destId="{F7B80848-14B3-4998-ACC3-68B35619A2DB}" srcOrd="1" destOrd="0" parTransId="{90BA5AE9-0644-4F5D-AEC3-4C71F9030033}" sibTransId="{BAAA4313-03EC-45A7-999F-9FDE622DA6DA}"/>
    <dgm:cxn modelId="{3CE4FC20-E265-4E20-B103-28C2DC60BEEA}" type="presOf" srcId="{F7B80848-14B3-4998-ACC3-68B35619A2DB}" destId="{9C9ADA91-3444-4EB8-93A7-5DD1BC47F132}" srcOrd="0" destOrd="0" presId="urn:microsoft.com/office/officeart/2005/8/layout/hList7"/>
    <dgm:cxn modelId="{D5A3C436-C92A-44A7-A66C-79B0B60DB29E}" type="presOf" srcId="{B05BD409-A205-42EF-AF05-2CA219C9A547}" destId="{AFC3BA21-1CA4-4FE7-98FC-7035C7BF3007}" srcOrd="0" destOrd="0" presId="urn:microsoft.com/office/officeart/2005/8/layout/hList7"/>
    <dgm:cxn modelId="{CE84DE54-19EC-42FD-A764-DDC5C2028E52}" type="presOf" srcId="{ED24D641-E6A0-4678-8702-FD9C9E93056E}" destId="{65C65606-AFD4-4A98-9F0F-8E68FBE00B94}" srcOrd="1" destOrd="0" presId="urn:microsoft.com/office/officeart/2005/8/layout/hList7"/>
    <dgm:cxn modelId="{0E34298D-40C1-427B-8A2C-7BA51FAE408D}" type="presOf" srcId="{B05BD409-A205-42EF-AF05-2CA219C9A547}" destId="{9D583597-D37F-4644-8800-35B96BC3D4E6}" srcOrd="1" destOrd="0" presId="urn:microsoft.com/office/officeart/2005/8/layout/hList7"/>
    <dgm:cxn modelId="{E1AF648E-5CB4-449D-A44D-9AEADBE75765}" type="presOf" srcId="{BAAA4313-03EC-45A7-999F-9FDE622DA6DA}" destId="{52FDAC47-66DB-4D14-A03C-0C220DCF0AE0}" srcOrd="0" destOrd="0" presId="urn:microsoft.com/office/officeart/2005/8/layout/hList7"/>
    <dgm:cxn modelId="{32A9EB91-FC18-442B-A29D-6006F312D3C8}" type="presOf" srcId="{ED24D641-E6A0-4678-8702-FD9C9E93056E}" destId="{F41E1610-A7D8-4476-AACA-EA278492B8A1}" srcOrd="0" destOrd="0" presId="urn:microsoft.com/office/officeart/2005/8/layout/hList7"/>
    <dgm:cxn modelId="{E832BC94-4F45-4914-911D-A31536AB8ED7}" type="presOf" srcId="{F7B80848-14B3-4998-ACC3-68B35619A2DB}" destId="{A378D844-9A28-459C-93DC-BA1BC9B8D237}" srcOrd="1" destOrd="0" presId="urn:microsoft.com/office/officeart/2005/8/layout/hList7"/>
    <dgm:cxn modelId="{E165D1A3-CED3-4A1F-8B80-D83725EC35A2}" srcId="{4FD5872F-B504-4755-9535-74442CCCDA2B}" destId="{ED24D641-E6A0-4678-8702-FD9C9E93056E}" srcOrd="2" destOrd="0" parTransId="{81CA2127-C956-4CCF-8FCB-D1E7E8A804DD}" sibTransId="{55CD5EE9-1591-4029-925A-B67681131089}"/>
    <dgm:cxn modelId="{F9D9B9BA-3EFE-4BFF-8703-AD1749B17632}" type="presOf" srcId="{4FD5872F-B504-4755-9535-74442CCCDA2B}" destId="{0BE21902-028F-4140-9BE2-45F9AB0227D8}" srcOrd="0" destOrd="0" presId="urn:microsoft.com/office/officeart/2005/8/layout/hList7"/>
    <dgm:cxn modelId="{C11446CB-C967-4384-9E57-99DB9F180EEC}" type="presOf" srcId="{6D6FAF56-9782-4A0E-AE88-14B380ED06CC}" destId="{9C66F018-0691-4ED0-A70F-60853C4C8DB3}" srcOrd="0" destOrd="0" presId="urn:microsoft.com/office/officeart/2005/8/layout/hList7"/>
    <dgm:cxn modelId="{EBEB6AD2-A707-43C7-9FD1-A6455146C8E7}" srcId="{4FD5872F-B504-4755-9535-74442CCCDA2B}" destId="{B05BD409-A205-42EF-AF05-2CA219C9A547}" srcOrd="0" destOrd="0" parTransId="{6579B1C1-744C-49C9-A66B-CC89F955A853}" sibTransId="{6D6FAF56-9782-4A0E-AE88-14B380ED06CC}"/>
    <dgm:cxn modelId="{13648E2D-9706-4595-AC95-AEC1AF874779}" type="presParOf" srcId="{0BE21902-028F-4140-9BE2-45F9AB0227D8}" destId="{79C1B851-A428-42AB-AC74-F2BF16BBABC4}" srcOrd="0" destOrd="0" presId="urn:microsoft.com/office/officeart/2005/8/layout/hList7"/>
    <dgm:cxn modelId="{400CB76A-06C1-420D-8662-294BEC67E570}" type="presParOf" srcId="{0BE21902-028F-4140-9BE2-45F9AB0227D8}" destId="{CBA42051-76C3-4EA8-B529-8F1A451108CD}" srcOrd="1" destOrd="0" presId="urn:microsoft.com/office/officeart/2005/8/layout/hList7"/>
    <dgm:cxn modelId="{EDAFB487-B011-4686-8E66-0AB90A7BAD9E}" type="presParOf" srcId="{CBA42051-76C3-4EA8-B529-8F1A451108CD}" destId="{18A1A52A-1CC9-422F-8F78-DFDC1C6ED182}" srcOrd="0" destOrd="0" presId="urn:microsoft.com/office/officeart/2005/8/layout/hList7"/>
    <dgm:cxn modelId="{395CD759-4DC6-4272-B8A7-57D61B28E473}" type="presParOf" srcId="{18A1A52A-1CC9-422F-8F78-DFDC1C6ED182}" destId="{AFC3BA21-1CA4-4FE7-98FC-7035C7BF3007}" srcOrd="0" destOrd="0" presId="urn:microsoft.com/office/officeart/2005/8/layout/hList7"/>
    <dgm:cxn modelId="{1F98F79F-1521-4737-A245-6DAD9B9C5220}" type="presParOf" srcId="{18A1A52A-1CC9-422F-8F78-DFDC1C6ED182}" destId="{9D583597-D37F-4644-8800-35B96BC3D4E6}" srcOrd="1" destOrd="0" presId="urn:microsoft.com/office/officeart/2005/8/layout/hList7"/>
    <dgm:cxn modelId="{76BDA4F0-2456-476A-B133-2F9330441CE8}" type="presParOf" srcId="{18A1A52A-1CC9-422F-8F78-DFDC1C6ED182}" destId="{AD8AE521-96FE-4EE1-80AE-B6E6032A4E73}" srcOrd="2" destOrd="0" presId="urn:microsoft.com/office/officeart/2005/8/layout/hList7"/>
    <dgm:cxn modelId="{81AA5B04-1F22-4C1D-B6F1-4D2BAC8547C9}" type="presParOf" srcId="{18A1A52A-1CC9-422F-8F78-DFDC1C6ED182}" destId="{F48C0004-8E40-45E9-A484-11D22466661D}" srcOrd="3" destOrd="0" presId="urn:microsoft.com/office/officeart/2005/8/layout/hList7"/>
    <dgm:cxn modelId="{28FD1693-540A-4DF1-AD28-6D84A0326ADC}" type="presParOf" srcId="{CBA42051-76C3-4EA8-B529-8F1A451108CD}" destId="{9C66F018-0691-4ED0-A70F-60853C4C8DB3}" srcOrd="1" destOrd="0" presId="urn:microsoft.com/office/officeart/2005/8/layout/hList7"/>
    <dgm:cxn modelId="{FCB26266-33F4-44C5-9564-611334BC5B8B}" type="presParOf" srcId="{CBA42051-76C3-4EA8-B529-8F1A451108CD}" destId="{19F82A92-EE91-4546-911E-17083AD775EA}" srcOrd="2" destOrd="0" presId="urn:microsoft.com/office/officeart/2005/8/layout/hList7"/>
    <dgm:cxn modelId="{E3F49B77-673B-4CF5-9D98-8B896C562123}" type="presParOf" srcId="{19F82A92-EE91-4546-911E-17083AD775EA}" destId="{9C9ADA91-3444-4EB8-93A7-5DD1BC47F132}" srcOrd="0" destOrd="0" presId="urn:microsoft.com/office/officeart/2005/8/layout/hList7"/>
    <dgm:cxn modelId="{8C1E8CD4-0D66-40E4-BEF6-E64DDD438FB3}" type="presParOf" srcId="{19F82A92-EE91-4546-911E-17083AD775EA}" destId="{A378D844-9A28-459C-93DC-BA1BC9B8D237}" srcOrd="1" destOrd="0" presId="urn:microsoft.com/office/officeart/2005/8/layout/hList7"/>
    <dgm:cxn modelId="{BC8DFE95-E75B-4748-A33B-C9563F2F469C}" type="presParOf" srcId="{19F82A92-EE91-4546-911E-17083AD775EA}" destId="{F04C5FC3-035E-4725-8495-FD13E733C8C7}" srcOrd="2" destOrd="0" presId="urn:microsoft.com/office/officeart/2005/8/layout/hList7"/>
    <dgm:cxn modelId="{C8579599-D88F-44A4-A10B-CF827546A8C8}" type="presParOf" srcId="{19F82A92-EE91-4546-911E-17083AD775EA}" destId="{E3429602-8DA1-47AC-A90C-BB0739E342AC}" srcOrd="3" destOrd="0" presId="urn:microsoft.com/office/officeart/2005/8/layout/hList7"/>
    <dgm:cxn modelId="{C4AD6B48-23EB-4781-A243-3DD656C5776B}" type="presParOf" srcId="{CBA42051-76C3-4EA8-B529-8F1A451108CD}" destId="{52FDAC47-66DB-4D14-A03C-0C220DCF0AE0}" srcOrd="3" destOrd="0" presId="urn:microsoft.com/office/officeart/2005/8/layout/hList7"/>
    <dgm:cxn modelId="{E75A892D-EC0C-4852-A2BB-272EAFE3D151}" type="presParOf" srcId="{CBA42051-76C3-4EA8-B529-8F1A451108CD}" destId="{3211F2A5-023E-49A4-AF19-049FD73677CF}" srcOrd="4" destOrd="0" presId="urn:microsoft.com/office/officeart/2005/8/layout/hList7"/>
    <dgm:cxn modelId="{6BCE7556-7088-425B-A54F-D87DE6A5B140}" type="presParOf" srcId="{3211F2A5-023E-49A4-AF19-049FD73677CF}" destId="{F41E1610-A7D8-4476-AACA-EA278492B8A1}" srcOrd="0" destOrd="0" presId="urn:microsoft.com/office/officeart/2005/8/layout/hList7"/>
    <dgm:cxn modelId="{001565E6-E039-4DD2-AA14-DA96CAB172FE}" type="presParOf" srcId="{3211F2A5-023E-49A4-AF19-049FD73677CF}" destId="{65C65606-AFD4-4A98-9F0F-8E68FBE00B94}" srcOrd="1" destOrd="0" presId="urn:microsoft.com/office/officeart/2005/8/layout/hList7"/>
    <dgm:cxn modelId="{D93F2987-4D1F-452F-B802-F99CF3CA2AA9}" type="presParOf" srcId="{3211F2A5-023E-49A4-AF19-049FD73677CF}" destId="{2EFCFD7A-28F4-47D5-9835-BF8E3AAE70F8}" srcOrd="2" destOrd="0" presId="urn:microsoft.com/office/officeart/2005/8/layout/hList7"/>
    <dgm:cxn modelId="{998CD7DF-F818-4CA5-9690-6FBAC9B5AAF2}" type="presParOf" srcId="{3211F2A5-023E-49A4-AF19-049FD73677CF}" destId="{1B408262-C8B2-4C72-93AC-03AFEC65CA54}"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D47B6E-5063-4575-A003-447D23F17971}">
      <dsp:nvSpPr>
        <dsp:cNvPr id="0" name=""/>
        <dsp:cNvSpPr/>
      </dsp:nvSpPr>
      <dsp:spPr>
        <a:xfrm>
          <a:off x="5386828" y="28363"/>
          <a:ext cx="4735338" cy="1180800"/>
        </a:xfrm>
        <a:prstGeom prst="rect">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altLang="zh-CN" sz="2400" b="1" kern="1200" dirty="0">
              <a:solidFill>
                <a:schemeClr val="bg1"/>
              </a:solidFill>
              <a:latin typeface="Arial" panose="020B0604020202020204" pitchFamily="34" charset="0"/>
              <a:cs typeface="Arial" panose="020B0604020202020204" pitchFamily="34" charset="0"/>
            </a:rPr>
            <a:t>Data analysis</a:t>
          </a:r>
        </a:p>
      </dsp:txBody>
      <dsp:txXfrm>
        <a:off x="5386828" y="28363"/>
        <a:ext cx="4735338" cy="1180800"/>
      </dsp:txXfrm>
    </dsp:sp>
    <dsp:sp modelId="{6D5D1856-E651-426E-BD57-31C8B62E1416}">
      <dsp:nvSpPr>
        <dsp:cNvPr id="0" name=""/>
        <dsp:cNvSpPr/>
      </dsp:nvSpPr>
      <dsp:spPr>
        <a:xfrm>
          <a:off x="5388248" y="1184510"/>
          <a:ext cx="4735338" cy="1800720"/>
        </a:xfrm>
        <a:prstGeom prst="rect">
          <a:avLst/>
        </a:prstGeom>
        <a:solidFill>
          <a:schemeClr val="accent4">
            <a:tint val="40000"/>
            <a:alpha val="90000"/>
            <a:hueOff val="0"/>
            <a:satOff val="0"/>
            <a:lumOff val="0"/>
            <a:alphaOff val="0"/>
          </a:schemeClr>
        </a:solidFill>
        <a:ln w="1587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altLang="zh-CN" sz="2000" b="1" kern="1200" dirty="0">
              <a:solidFill>
                <a:schemeClr val="tx1"/>
              </a:solidFill>
              <a:latin typeface="Arial" panose="020B0604020202020204" pitchFamily="34" charset="0"/>
              <a:cs typeface="Arial" panose="020B0604020202020204" pitchFamily="34" charset="0"/>
            </a:rPr>
            <a:t>Analysis for a better care</a:t>
          </a:r>
        </a:p>
        <a:p>
          <a:pPr marL="228600" lvl="1" indent="-228600" algn="l" defTabSz="889000">
            <a:lnSpc>
              <a:spcPct val="90000"/>
            </a:lnSpc>
            <a:spcBef>
              <a:spcPct val="0"/>
            </a:spcBef>
            <a:spcAft>
              <a:spcPct val="15000"/>
            </a:spcAft>
            <a:buChar char="•"/>
          </a:pPr>
          <a:r>
            <a:rPr lang="en-US" altLang="zh-CN" sz="2000" b="1" kern="1200" dirty="0">
              <a:solidFill>
                <a:schemeClr val="tx1"/>
              </a:solidFill>
              <a:latin typeface="Arial" panose="020B0604020202020204" pitchFamily="34" charset="0"/>
              <a:cs typeface="Arial" panose="020B0604020202020204" pitchFamily="34" charset="0"/>
            </a:rPr>
            <a:t>Retrospective cohort analysis</a:t>
          </a:r>
        </a:p>
        <a:p>
          <a:pPr marL="228600" lvl="1" indent="-228600" algn="l" defTabSz="889000">
            <a:lnSpc>
              <a:spcPct val="90000"/>
            </a:lnSpc>
            <a:spcBef>
              <a:spcPct val="0"/>
            </a:spcBef>
            <a:spcAft>
              <a:spcPct val="15000"/>
            </a:spcAft>
            <a:buChar char="•"/>
          </a:pPr>
          <a:r>
            <a:rPr lang="en-US" altLang="zh-CN" sz="2000" b="1" kern="1200" dirty="0">
              <a:solidFill>
                <a:schemeClr val="tx1"/>
              </a:solidFill>
              <a:latin typeface="Arial" panose="020B0604020202020204" pitchFamily="34" charset="0"/>
              <a:cs typeface="Arial" panose="020B0604020202020204" pitchFamily="34" charset="0"/>
            </a:rPr>
            <a:t>Public Health population studies</a:t>
          </a:r>
        </a:p>
      </dsp:txBody>
      <dsp:txXfrm>
        <a:off x="5388248" y="1184510"/>
        <a:ext cx="4735338" cy="1800720"/>
      </dsp:txXfrm>
    </dsp:sp>
    <dsp:sp modelId="{F9BCECC5-4F1F-4101-A4B1-1FCD56139DEF}">
      <dsp:nvSpPr>
        <dsp:cNvPr id="0" name=""/>
        <dsp:cNvSpPr/>
      </dsp:nvSpPr>
      <dsp:spPr>
        <a:xfrm>
          <a:off x="37174" y="63870"/>
          <a:ext cx="4735338" cy="1180800"/>
        </a:xfrm>
        <a:prstGeom prst="rect">
          <a:avLst/>
        </a:prstGeom>
        <a:solidFill>
          <a:schemeClr val="accent4">
            <a:hueOff val="-831085"/>
            <a:satOff val="-5329"/>
            <a:lumOff val="1374"/>
            <a:alphaOff val="0"/>
          </a:schemeClr>
        </a:solidFill>
        <a:ln w="15875" cap="rnd" cmpd="sng" algn="ctr">
          <a:solidFill>
            <a:schemeClr val="accent4">
              <a:hueOff val="-831085"/>
              <a:satOff val="-5329"/>
              <a:lumOff val="137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1"/>
              </a:solidFill>
              <a:latin typeface="Arial" panose="020B0604020202020204" pitchFamily="34" charset="0"/>
              <a:cs typeface="Arial" panose="020B0604020202020204" pitchFamily="34" charset="0"/>
            </a:rPr>
            <a:t>Technology</a:t>
          </a:r>
          <a:endParaRPr lang="en-US" sz="2800" b="1" kern="1200" dirty="0">
            <a:solidFill>
              <a:schemeClr val="bg1"/>
            </a:solidFill>
            <a:latin typeface="Arial" panose="020B0604020202020204" pitchFamily="34" charset="0"/>
            <a:cs typeface="Arial" panose="020B0604020202020204" pitchFamily="34" charset="0"/>
          </a:endParaRPr>
        </a:p>
      </dsp:txBody>
      <dsp:txXfrm>
        <a:off x="37174" y="63870"/>
        <a:ext cx="4735338" cy="1180800"/>
      </dsp:txXfrm>
    </dsp:sp>
    <dsp:sp modelId="{D39D371D-4ABA-474F-A482-F1FE92D12091}">
      <dsp:nvSpPr>
        <dsp:cNvPr id="0" name=""/>
        <dsp:cNvSpPr/>
      </dsp:nvSpPr>
      <dsp:spPr>
        <a:xfrm>
          <a:off x="37221" y="1184510"/>
          <a:ext cx="4735338" cy="1800720"/>
        </a:xfrm>
        <a:prstGeom prst="rect">
          <a:avLst/>
        </a:prstGeom>
        <a:solidFill>
          <a:schemeClr val="accent4">
            <a:tint val="40000"/>
            <a:alpha val="90000"/>
            <a:hueOff val="-491080"/>
            <a:satOff val="-6693"/>
            <a:lumOff val="-333"/>
            <a:alphaOff val="0"/>
          </a:schemeClr>
        </a:solidFill>
        <a:ln w="15875" cap="rnd" cmpd="sng" algn="ctr">
          <a:solidFill>
            <a:schemeClr val="accent4">
              <a:tint val="40000"/>
              <a:alpha val="90000"/>
              <a:hueOff val="-491080"/>
              <a:satOff val="-6693"/>
              <a:lumOff val="-33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1" kern="1200" dirty="0">
              <a:solidFill>
                <a:schemeClr val="tx1"/>
              </a:solidFill>
              <a:latin typeface="Arial" panose="020B0604020202020204" pitchFamily="34" charset="0"/>
              <a:cs typeface="Arial" panose="020B0604020202020204" pitchFamily="34" charset="0"/>
            </a:rPr>
            <a:t>Innovation for a better care</a:t>
          </a:r>
        </a:p>
        <a:p>
          <a:pPr marL="228600" lvl="1" indent="-228600" algn="l" defTabSz="889000">
            <a:lnSpc>
              <a:spcPct val="90000"/>
            </a:lnSpc>
            <a:spcBef>
              <a:spcPct val="0"/>
            </a:spcBef>
            <a:spcAft>
              <a:spcPct val="15000"/>
            </a:spcAft>
            <a:buChar char="•"/>
          </a:pPr>
          <a:r>
            <a:rPr lang="en-US" sz="2000" b="1" kern="1200" dirty="0">
              <a:solidFill>
                <a:schemeClr val="tx1"/>
              </a:solidFill>
              <a:latin typeface="Arial" panose="020B0604020202020204" pitchFamily="34" charset="0"/>
              <a:cs typeface="Arial" panose="020B0604020202020204" pitchFamily="34" charset="0"/>
            </a:rPr>
            <a:t>Data Science in Medicine</a:t>
          </a:r>
        </a:p>
        <a:p>
          <a:pPr marL="228600" lvl="1" indent="-228600" algn="l" defTabSz="889000">
            <a:lnSpc>
              <a:spcPct val="90000"/>
            </a:lnSpc>
            <a:spcBef>
              <a:spcPct val="0"/>
            </a:spcBef>
            <a:spcAft>
              <a:spcPct val="15000"/>
            </a:spcAft>
            <a:buChar char="•"/>
          </a:pPr>
          <a:r>
            <a:rPr lang="en-US" sz="2000" b="1" kern="1200" dirty="0">
              <a:solidFill>
                <a:schemeClr val="tx1"/>
              </a:solidFill>
              <a:latin typeface="Arial" panose="020B0604020202020204" pitchFamily="34" charset="0"/>
              <a:cs typeface="Arial" panose="020B0604020202020204" pitchFamily="34" charset="0"/>
            </a:rPr>
            <a:t>AI &amp; Health Informatics</a:t>
          </a:r>
        </a:p>
      </dsp:txBody>
      <dsp:txXfrm>
        <a:off x="37221" y="1184510"/>
        <a:ext cx="4735338" cy="18007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C3BA21-1CA4-4FE7-98FC-7035C7BF3007}">
      <dsp:nvSpPr>
        <dsp:cNvPr id="0" name=""/>
        <dsp:cNvSpPr/>
      </dsp:nvSpPr>
      <dsp:spPr>
        <a:xfrm>
          <a:off x="2215" y="0"/>
          <a:ext cx="3447473" cy="3636963"/>
        </a:xfrm>
        <a:prstGeom prst="roundRect">
          <a:avLst>
            <a:gd name="adj" fmla="val 10000"/>
          </a:avLst>
        </a:prstGeom>
        <a:blipFill rotWithShape="1">
          <a:blip xmlns:r="http://schemas.openxmlformats.org/officeDocument/2006/relationships" r:embed="rId1">
            <a:duotone>
              <a:schemeClr val="accent1">
                <a:tint val="98000"/>
                <a:lumMod val="102000"/>
              </a:schemeClr>
              <a:schemeClr val="accent1">
                <a:shade val="98000"/>
                <a:lumMod val="98000"/>
              </a:schemeClr>
            </a:duotone>
          </a:blip>
          <a:tile tx="0" ty="0" sx="100000" sy="100000" flip="none" algn="tl"/>
        </a:blipFill>
        <a:ln w="9525" cap="rnd" cmpd="sng" algn="ctr">
          <a:solidFill>
            <a:schemeClr val="accent1"/>
          </a:solidFill>
          <a:prstDash val="solid"/>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Arial" panose="020B0604020202020204" pitchFamily="34" charset="0"/>
              <a:cs typeface="Arial" panose="020B0604020202020204" pitchFamily="34" charset="0"/>
            </a:rPr>
            <a:t>Discover underserved populations</a:t>
          </a:r>
        </a:p>
      </dsp:txBody>
      <dsp:txXfrm>
        <a:off x="2215" y="1454785"/>
        <a:ext cx="3447473" cy="1454785"/>
      </dsp:txXfrm>
    </dsp:sp>
    <dsp:sp modelId="{F48C0004-8E40-45E9-A484-11D22466661D}">
      <dsp:nvSpPr>
        <dsp:cNvPr id="0" name=""/>
        <dsp:cNvSpPr/>
      </dsp:nvSpPr>
      <dsp:spPr>
        <a:xfrm>
          <a:off x="1120398" y="218217"/>
          <a:ext cx="1211108" cy="1211108"/>
        </a:xfrm>
        <a:prstGeom prst="ellipse">
          <a:avLst/>
        </a:prstGeom>
        <a:blipFill>
          <a:blip xmlns:r="http://schemas.openxmlformats.org/officeDocument/2006/relationships" r:embed="rId2"/>
          <a:srcRect/>
          <a:stretch>
            <a:fillRect t="-1000" b="-1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9ADA91-3444-4EB8-93A7-5DD1BC47F132}">
      <dsp:nvSpPr>
        <dsp:cNvPr id="0" name=""/>
        <dsp:cNvSpPr/>
      </dsp:nvSpPr>
      <dsp:spPr>
        <a:xfrm>
          <a:off x="3553113" y="0"/>
          <a:ext cx="3447473" cy="3636963"/>
        </a:xfrm>
        <a:prstGeom prst="roundRect">
          <a:avLst>
            <a:gd name="adj" fmla="val 10000"/>
          </a:avLst>
        </a:prstGeom>
        <a:blipFill rotWithShape="1">
          <a:blip xmlns:r="http://schemas.openxmlformats.org/officeDocument/2006/relationships" r:embed="rId1">
            <a:duotone>
              <a:schemeClr val="accent1">
                <a:tint val="98000"/>
                <a:lumMod val="102000"/>
              </a:schemeClr>
              <a:schemeClr val="accent1">
                <a:shade val="98000"/>
                <a:lumMod val="98000"/>
              </a:schemeClr>
            </a:duotone>
          </a:blip>
          <a:tile tx="0" ty="0" sx="100000" sy="100000" flip="none" algn="tl"/>
        </a:blipFill>
        <a:ln w="9525" cap="rnd" cmpd="sng" algn="ctr">
          <a:solidFill>
            <a:schemeClr val="accent1"/>
          </a:solidFill>
          <a:prstDash val="solid"/>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Arial" panose="020B0604020202020204" pitchFamily="34" charset="0"/>
              <a:cs typeface="Arial" panose="020B0604020202020204" pitchFamily="34" charset="0"/>
            </a:rPr>
            <a:t>Provide Evidences of healthcare disparities</a:t>
          </a:r>
        </a:p>
      </dsp:txBody>
      <dsp:txXfrm>
        <a:off x="3553113" y="1454785"/>
        <a:ext cx="3447473" cy="1454785"/>
      </dsp:txXfrm>
    </dsp:sp>
    <dsp:sp modelId="{E3429602-8DA1-47AC-A90C-BB0739E342AC}">
      <dsp:nvSpPr>
        <dsp:cNvPr id="0" name=""/>
        <dsp:cNvSpPr/>
      </dsp:nvSpPr>
      <dsp:spPr>
        <a:xfrm>
          <a:off x="4671295" y="218217"/>
          <a:ext cx="1211108" cy="1211108"/>
        </a:xfrm>
        <a:prstGeom prst="ellipse">
          <a:avLst/>
        </a:prstGeom>
        <a:blipFill>
          <a:blip xmlns:r="http://schemas.openxmlformats.org/officeDocument/2006/relationships" r:embed="rId3"/>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1E1610-A7D8-4476-AACA-EA278492B8A1}">
      <dsp:nvSpPr>
        <dsp:cNvPr id="0" name=""/>
        <dsp:cNvSpPr/>
      </dsp:nvSpPr>
      <dsp:spPr>
        <a:xfrm>
          <a:off x="7104010" y="0"/>
          <a:ext cx="3447473" cy="3636963"/>
        </a:xfrm>
        <a:prstGeom prst="roundRect">
          <a:avLst>
            <a:gd name="adj" fmla="val 10000"/>
          </a:avLst>
        </a:prstGeom>
        <a:blipFill rotWithShape="1">
          <a:blip xmlns:r="http://schemas.openxmlformats.org/officeDocument/2006/relationships" r:embed="rId1">
            <a:duotone>
              <a:schemeClr val="accent1">
                <a:tint val="98000"/>
                <a:lumMod val="102000"/>
              </a:schemeClr>
              <a:schemeClr val="accent1">
                <a:shade val="98000"/>
                <a:lumMod val="98000"/>
              </a:schemeClr>
            </a:duotone>
          </a:blip>
          <a:tile tx="0" ty="0" sx="100000" sy="100000" flip="none" algn="tl"/>
        </a:blipFill>
        <a:ln w="9525" cap="rnd" cmpd="sng" algn="ctr">
          <a:solidFill>
            <a:schemeClr val="accent1"/>
          </a:solidFill>
          <a:prstDash val="solid"/>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Arial" panose="020B0604020202020204" pitchFamily="34" charset="0"/>
              <a:cs typeface="Arial" panose="020B0604020202020204" pitchFamily="34" charset="0"/>
            </a:rPr>
            <a:t>Promote equal access to telemedical care</a:t>
          </a:r>
        </a:p>
      </dsp:txBody>
      <dsp:txXfrm>
        <a:off x="7104010" y="1454785"/>
        <a:ext cx="3447473" cy="1454785"/>
      </dsp:txXfrm>
    </dsp:sp>
    <dsp:sp modelId="{1B408262-C8B2-4C72-93AC-03AFEC65CA54}">
      <dsp:nvSpPr>
        <dsp:cNvPr id="0" name=""/>
        <dsp:cNvSpPr/>
      </dsp:nvSpPr>
      <dsp:spPr>
        <a:xfrm>
          <a:off x="8222193" y="218217"/>
          <a:ext cx="1211108" cy="1211108"/>
        </a:xfrm>
        <a:prstGeom prst="ellipse">
          <a:avLst/>
        </a:prstGeom>
        <a:blipFill>
          <a:blip xmlns:r="http://schemas.openxmlformats.org/officeDocument/2006/relationships" r:embed="rId4"/>
          <a:srcRect/>
          <a:stretch>
            <a:fillRect l="-22000" r="-22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C1B851-A428-42AB-AC74-F2BF16BBABC4}">
      <dsp:nvSpPr>
        <dsp:cNvPr id="0" name=""/>
        <dsp:cNvSpPr/>
      </dsp:nvSpPr>
      <dsp:spPr>
        <a:xfrm>
          <a:off x="422147" y="2909570"/>
          <a:ext cx="9709404" cy="545544"/>
        </a:xfrm>
        <a:prstGeom prst="leftRightArrow">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0.3468</cdr:x>
      <cdr:y>0.85787</cdr:y>
    </cdr:from>
    <cdr:to>
      <cdr:x>0.6672</cdr:x>
      <cdr:y>0.97001</cdr:y>
    </cdr:to>
    <cdr:sp macro="" textlink="">
      <cdr:nvSpPr>
        <cdr:cNvPr id="2" name="TextBox 13">
          <a:extLst xmlns:a="http://schemas.openxmlformats.org/drawingml/2006/main">
            <a:ext uri="{FF2B5EF4-FFF2-40B4-BE49-F238E27FC236}">
              <a16:creationId xmlns:a16="http://schemas.microsoft.com/office/drawing/2014/main" id="{BCA88DDD-435C-8C99-701C-07B6F0F3E7B3}"/>
            </a:ext>
          </a:extLst>
        </cdr:cNvPr>
        <cdr:cNvSpPr txBox="1"/>
      </cdr:nvSpPr>
      <cdr:spPr>
        <a:xfrm xmlns:a="http://schemas.openxmlformats.org/drawingml/2006/main">
          <a:off x="2053852" y="3509142"/>
          <a:ext cx="1897521" cy="458750"/>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3000" dirty="0">
              <a:latin typeface="Arial" panose="020B0604020202020204" pitchFamily="34" charset="0"/>
              <a:cs typeface="Arial" panose="020B0604020202020204" pitchFamily="34" charset="0"/>
            </a:rPr>
            <a:t>In-person</a:t>
          </a:r>
        </a:p>
      </cdr:txBody>
    </cdr:sp>
  </cdr:relSizeAnchor>
</c:userShapes>
</file>

<file path=ppt/drawings/drawing2.xml><?xml version="1.0" encoding="utf-8"?>
<c:userShapes xmlns:c="http://schemas.openxmlformats.org/drawingml/2006/chart">
  <cdr:relSizeAnchor xmlns:cdr="http://schemas.openxmlformats.org/drawingml/2006/chartDrawing">
    <cdr:from>
      <cdr:x>0.22164</cdr:x>
      <cdr:y>0.87369</cdr:y>
    </cdr:from>
    <cdr:to>
      <cdr:x>0.92618</cdr:x>
      <cdr:y>1</cdr:y>
    </cdr:to>
    <cdr:sp macro="" textlink="">
      <cdr:nvSpPr>
        <cdr:cNvPr id="2" name="TextBox 13">
          <a:extLst xmlns:a="http://schemas.openxmlformats.org/drawingml/2006/main">
            <a:ext uri="{FF2B5EF4-FFF2-40B4-BE49-F238E27FC236}">
              <a16:creationId xmlns:a16="http://schemas.microsoft.com/office/drawing/2014/main" id="{0FBBE54A-6903-DC0D-6200-94755EAA0118}"/>
            </a:ext>
          </a:extLst>
        </cdr:cNvPr>
        <cdr:cNvSpPr txBox="1"/>
      </cdr:nvSpPr>
      <cdr:spPr>
        <a:xfrm xmlns:a="http://schemas.openxmlformats.org/drawingml/2006/main">
          <a:off x="1121057" y="3831901"/>
          <a:ext cx="3563462" cy="553998"/>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3000" dirty="0">
              <a:solidFill>
                <a:schemeClr val="tx1"/>
              </a:solidFill>
              <a:latin typeface="Arial" panose="020B0604020202020204" pitchFamily="34" charset="0"/>
              <a:cs typeface="Arial" panose="020B0604020202020204" pitchFamily="34" charset="0"/>
            </a:rPr>
            <a:t>Phone or Message</a:t>
          </a:r>
        </a:p>
      </cdr:txBody>
    </cdr:sp>
  </cdr:relSizeAnchor>
</c:userShapes>
</file>

<file path=ppt/drawings/drawing3.xml><?xml version="1.0" encoding="utf-8"?>
<c:userShapes xmlns:c="http://schemas.openxmlformats.org/drawingml/2006/chart">
  <cdr:relSizeAnchor xmlns:cdr="http://schemas.openxmlformats.org/drawingml/2006/chartDrawing">
    <cdr:from>
      <cdr:x>0.14734</cdr:x>
      <cdr:y>0.73887</cdr:y>
    </cdr:from>
    <cdr:to>
      <cdr:x>0.44241</cdr:x>
      <cdr:y>0.93261</cdr:y>
    </cdr:to>
    <cdr:sp macro="" textlink="">
      <cdr:nvSpPr>
        <cdr:cNvPr id="2" name="TextBox 7">
          <a:extLst xmlns:a="http://schemas.openxmlformats.org/drawingml/2006/main">
            <a:ext uri="{FF2B5EF4-FFF2-40B4-BE49-F238E27FC236}">
              <a16:creationId xmlns:a16="http://schemas.microsoft.com/office/drawing/2014/main" id="{CEB0EA30-B2C0-F462-D489-8BCC55346714}"/>
            </a:ext>
          </a:extLst>
        </cdr:cNvPr>
        <cdr:cNvSpPr txBox="1"/>
      </cdr:nvSpPr>
      <cdr:spPr>
        <a:xfrm xmlns:a="http://schemas.openxmlformats.org/drawingml/2006/main">
          <a:off x="971166" y="2699655"/>
          <a:ext cx="1944891" cy="707886"/>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gn="ctr"/>
          <a:r>
            <a:rPr lang="en-US" sz="2000" dirty="0">
              <a:latin typeface="Arial Nova Light" panose="020B0304020202020204" pitchFamily="34" charset="0"/>
            </a:rPr>
            <a:t>99.6%</a:t>
          </a:r>
        </a:p>
        <a:p xmlns:a="http://schemas.openxmlformats.org/drawingml/2006/main">
          <a:pPr algn="ctr"/>
          <a:r>
            <a:rPr lang="en-US" sz="2000" dirty="0">
              <a:latin typeface="Arial Nova Light" panose="020B0304020202020204" pitchFamily="34" charset="0"/>
            </a:rPr>
            <a:t>English Speaker</a:t>
          </a:r>
        </a:p>
      </cdr:txBody>
    </cdr:sp>
  </cdr:relSizeAnchor>
</c:userShapes>
</file>

<file path=ppt/drawings/drawing4.xml><?xml version="1.0" encoding="utf-8"?>
<c:userShapes xmlns:c="http://schemas.openxmlformats.org/drawingml/2006/chart">
  <cdr:relSizeAnchor xmlns:cdr="http://schemas.openxmlformats.org/drawingml/2006/chartDrawing">
    <cdr:from>
      <cdr:x>0.68568</cdr:x>
      <cdr:y>0.78797</cdr:y>
    </cdr:from>
    <cdr:to>
      <cdr:x>0.98075</cdr:x>
      <cdr:y>0.98171</cdr:y>
    </cdr:to>
    <cdr:sp macro="" textlink="">
      <cdr:nvSpPr>
        <cdr:cNvPr id="2" name="TextBox 7">
          <a:extLst xmlns:a="http://schemas.openxmlformats.org/drawingml/2006/main">
            <a:ext uri="{FF2B5EF4-FFF2-40B4-BE49-F238E27FC236}">
              <a16:creationId xmlns:a16="http://schemas.microsoft.com/office/drawing/2014/main" id="{CEB0EA30-B2C0-F462-D489-8BCC55346714}"/>
            </a:ext>
          </a:extLst>
        </cdr:cNvPr>
        <cdr:cNvSpPr txBox="1"/>
      </cdr:nvSpPr>
      <cdr:spPr>
        <a:xfrm xmlns:a="http://schemas.openxmlformats.org/drawingml/2006/main">
          <a:off x="4179888" y="2662710"/>
          <a:ext cx="1798744" cy="654692"/>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gn="ctr"/>
          <a:r>
            <a:rPr lang="en-US" sz="2000" dirty="0">
              <a:latin typeface="Arial Nova Light" panose="020B0304020202020204" pitchFamily="34" charset="0"/>
            </a:rPr>
            <a:t>96.0%</a:t>
          </a:r>
        </a:p>
        <a:p xmlns:a="http://schemas.openxmlformats.org/drawingml/2006/main">
          <a:pPr algn="ctr"/>
          <a:r>
            <a:rPr lang="en-US" sz="2000" dirty="0">
              <a:latin typeface="Arial Nova Light" panose="020B0304020202020204" pitchFamily="34" charset="0"/>
            </a:rPr>
            <a:t>English Speaker</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C0F485-97E3-4F6A-862D-3DB3A23C8E52}" type="datetimeFigureOut">
              <a:rPr lang="en-US" smtClean="0"/>
              <a:t>5/8/2023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E74C90-D2CB-4710-B498-DE29DA94C7F8}" type="slidenum">
              <a:rPr lang="en-US" smtClean="0"/>
              <a:t>‹#›</a:t>
            </a:fld>
            <a:endParaRPr lang="en-US"/>
          </a:p>
        </p:txBody>
      </p:sp>
    </p:spTree>
    <p:extLst>
      <p:ext uri="{BB962C8B-B14F-4D97-AF65-F5344CB8AC3E}">
        <p14:creationId xmlns:p14="http://schemas.microsoft.com/office/powerpoint/2010/main" val="3287995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healthylongevitychallenge.org/"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t>
            </a:r>
            <a:r>
              <a:rPr lang="en-US" altLang="zh-CN" dirty="0"/>
              <a:t>ood Morning. </a:t>
            </a:r>
          </a:p>
          <a:p>
            <a:endParaRPr lang="en-US" dirty="0"/>
          </a:p>
          <a:p>
            <a:r>
              <a:rPr lang="en-US" dirty="0"/>
              <a:t>It’s very nice to visit the University of Houston.</a:t>
            </a:r>
          </a:p>
          <a:p>
            <a:endParaRPr lang="en-US" dirty="0"/>
          </a:p>
          <a:p>
            <a:r>
              <a:rPr lang="en-US" dirty="0"/>
              <a:t>I really appreciate the opportunity to share you with my research studies.</a:t>
            </a:r>
          </a:p>
          <a:p>
            <a:endParaRPr lang="en-US" dirty="0"/>
          </a:p>
          <a:p>
            <a:r>
              <a:rPr lang="en-US" dirty="0"/>
              <a:t>I hope you could learn from my projects, and most importantly, bring the knowledge to your expertise. </a:t>
            </a:r>
          </a:p>
          <a:p>
            <a:endParaRPr lang="en-US" dirty="0"/>
          </a:p>
          <a:p>
            <a:r>
              <a:rPr lang="en-US" dirty="0"/>
              <a:t>It would also be important to bring the topic into your clinical practice.</a:t>
            </a:r>
          </a:p>
          <a:p>
            <a:endParaRPr lang="en-US" dirty="0"/>
          </a:p>
          <a:p>
            <a:r>
              <a:rPr lang="en-US" dirty="0"/>
              <a:t>We’re talking about the Disparity, and the Telemedicine. </a:t>
            </a:r>
          </a:p>
          <a:p>
            <a:endParaRPr lang="en-US" dirty="0"/>
          </a:p>
          <a:p>
            <a:endParaRPr lang="en-US" dirty="0"/>
          </a:p>
        </p:txBody>
      </p:sp>
      <p:sp>
        <p:nvSpPr>
          <p:cNvPr id="4" name="Slide Number Placeholder 3"/>
          <p:cNvSpPr>
            <a:spLocks noGrp="1"/>
          </p:cNvSpPr>
          <p:nvPr>
            <p:ph type="sldNum" sz="quarter" idx="5"/>
          </p:nvPr>
        </p:nvSpPr>
        <p:spPr/>
        <p:txBody>
          <a:bodyPr/>
          <a:lstStyle/>
          <a:p>
            <a:fld id="{43E74C90-D2CB-4710-B498-DE29DA94C7F8}" type="slidenum">
              <a:rPr lang="en-US" smtClean="0"/>
              <a:t>1</a:t>
            </a:fld>
            <a:endParaRPr lang="en-US"/>
          </a:p>
        </p:txBody>
      </p:sp>
    </p:spTree>
    <p:extLst>
      <p:ext uri="{BB962C8B-B14F-4D97-AF65-F5344CB8AC3E}">
        <p14:creationId xmlns:p14="http://schemas.microsoft.com/office/powerpoint/2010/main" val="2518472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think about the telemedicine, it is always positive. </a:t>
            </a:r>
          </a:p>
          <a:p>
            <a:endParaRPr lang="en-US" dirty="0"/>
          </a:p>
          <a:p>
            <a:r>
              <a:rPr lang="en-US" dirty="0"/>
              <a:t>For example, it can reduce the COVID-19 transmission, it can reduce the transportation cost, and make healthcare more accessible. </a:t>
            </a:r>
          </a:p>
          <a:p>
            <a:endParaRPr lang="en-US" dirty="0"/>
          </a:p>
          <a:p>
            <a:r>
              <a:rPr lang="en-US" dirty="0"/>
              <a:t>But is that really true for all populations? Such as for the patient of low income and racia</a:t>
            </a:r>
            <a:r>
              <a:rPr lang="en-US" altLang="zh-CN" dirty="0"/>
              <a:t>l</a:t>
            </a:r>
            <a:r>
              <a:rPr lang="en-US" dirty="0"/>
              <a:t> minorities?</a:t>
            </a:r>
          </a:p>
          <a:p>
            <a:endParaRPr lang="en-US" dirty="0"/>
          </a:p>
          <a:p>
            <a:r>
              <a:rPr lang="en-US" dirty="0"/>
              <a:t>No study have ever talk about this problems, So</a:t>
            </a:r>
            <a:r>
              <a:rPr lang="zh-CN" altLang="en-US" dirty="0"/>
              <a:t> </a:t>
            </a:r>
            <a:r>
              <a:rPr lang="en-US" altLang="zh-CN" dirty="0"/>
              <a:t>we</a:t>
            </a:r>
            <a:r>
              <a:rPr lang="zh-CN" altLang="en-US" dirty="0"/>
              <a:t> </a:t>
            </a:r>
            <a:r>
              <a:rPr lang="en-US" altLang="zh-CN" dirty="0"/>
              <a:t>decided to take a closer look about this problem. </a:t>
            </a:r>
            <a:endParaRPr lang="en-US" dirty="0"/>
          </a:p>
        </p:txBody>
      </p:sp>
      <p:sp>
        <p:nvSpPr>
          <p:cNvPr id="4" name="Slide Number Placeholder 3"/>
          <p:cNvSpPr>
            <a:spLocks noGrp="1"/>
          </p:cNvSpPr>
          <p:nvPr>
            <p:ph type="sldNum" sz="quarter" idx="5"/>
          </p:nvPr>
        </p:nvSpPr>
        <p:spPr/>
        <p:txBody>
          <a:bodyPr/>
          <a:lstStyle/>
          <a:p>
            <a:fld id="{43E74C90-D2CB-4710-B498-DE29DA94C7F8}" type="slidenum">
              <a:rPr lang="en-US" smtClean="0"/>
              <a:t>10</a:t>
            </a:fld>
            <a:endParaRPr lang="en-US"/>
          </a:p>
        </p:txBody>
      </p:sp>
    </p:spTree>
    <p:extLst>
      <p:ext uri="{BB962C8B-B14F-4D97-AF65-F5344CB8AC3E}">
        <p14:creationId xmlns:p14="http://schemas.microsoft.com/office/powerpoint/2010/main" val="2049368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fact, in my research groups, a few of physicians has come up with the questions: </a:t>
            </a:r>
          </a:p>
          <a:p>
            <a:endParaRPr lang="en-US" dirty="0"/>
          </a:p>
          <a:p>
            <a:r>
              <a:rPr lang="en-US" dirty="0"/>
              <a:t>The majority group of patients in virtual care is young adults. </a:t>
            </a:r>
          </a:p>
          <a:p>
            <a:endParaRPr lang="en-US" dirty="0"/>
          </a:p>
          <a:p>
            <a:r>
              <a:rPr lang="en-US" dirty="0"/>
              <a:t>Many senior age patients do not use the services so often, and have a much lower utilizations.  </a:t>
            </a:r>
          </a:p>
          <a:p>
            <a:endParaRPr lang="en-US" dirty="0"/>
          </a:p>
          <a:p>
            <a:r>
              <a:rPr lang="en-US" dirty="0"/>
              <a:t>It causes a problem in telemedicine use – some special group of people cannot benefit as much as from the expansion. </a:t>
            </a:r>
          </a:p>
          <a:p>
            <a:endParaRPr lang="en-US" dirty="0"/>
          </a:p>
          <a:p>
            <a:r>
              <a:rPr lang="en-US" dirty="0"/>
              <a:t>We call it digital divide – that means some people do not enjoy the new technology and new forms due to some reasons.</a:t>
            </a:r>
          </a:p>
          <a:p>
            <a:endParaRPr lang="en-US" dirty="0"/>
          </a:p>
          <a:p>
            <a:r>
              <a:rPr lang="en-US" dirty="0"/>
              <a:t>In Academia, there is currently a way to measure the ‘disparity’. </a:t>
            </a:r>
          </a:p>
          <a:p>
            <a:endParaRPr lang="en-US" dirty="0"/>
          </a:p>
          <a:p>
            <a:endParaRPr lang="en-US" dirty="0"/>
          </a:p>
        </p:txBody>
      </p:sp>
      <p:sp>
        <p:nvSpPr>
          <p:cNvPr id="4" name="Slide Number Placeholder 3"/>
          <p:cNvSpPr>
            <a:spLocks noGrp="1"/>
          </p:cNvSpPr>
          <p:nvPr>
            <p:ph type="sldNum" sz="quarter" idx="5"/>
          </p:nvPr>
        </p:nvSpPr>
        <p:spPr/>
        <p:txBody>
          <a:bodyPr/>
          <a:lstStyle/>
          <a:p>
            <a:fld id="{43E74C90-D2CB-4710-B498-DE29DA94C7F8}" type="slidenum">
              <a:rPr lang="en-US" smtClean="0"/>
              <a:t>11</a:t>
            </a:fld>
            <a:endParaRPr lang="en-US"/>
          </a:p>
        </p:txBody>
      </p:sp>
    </p:spTree>
    <p:extLst>
      <p:ext uri="{BB962C8B-B14F-4D97-AF65-F5344CB8AC3E}">
        <p14:creationId xmlns:p14="http://schemas.microsoft.com/office/powerpoint/2010/main" val="590304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answer these questions,  I designed this study and aim to achieve three study goals.</a:t>
            </a:r>
          </a:p>
          <a:p>
            <a:endParaRPr lang="en-US" dirty="0"/>
          </a:p>
          <a:p>
            <a:r>
              <a:rPr lang="en-US" dirty="0"/>
              <a:t>First, I will use methodologies to discover which is underserved populations.</a:t>
            </a:r>
          </a:p>
          <a:p>
            <a:endParaRPr lang="en-US" dirty="0"/>
          </a:p>
          <a:p>
            <a:r>
              <a:rPr lang="en-US" dirty="0"/>
              <a:t>Secondly, I will provide the evidence and define a measurement of disparities.</a:t>
            </a:r>
          </a:p>
          <a:p>
            <a:endParaRPr lang="en-US" dirty="0"/>
          </a:p>
          <a:p>
            <a:r>
              <a:rPr lang="en-US" dirty="0"/>
              <a:t>Finally, according to the underserved group, I will create special strategies to promote the equal access to telemedical care.</a:t>
            </a:r>
          </a:p>
        </p:txBody>
      </p:sp>
      <p:sp>
        <p:nvSpPr>
          <p:cNvPr id="4" name="Slide Number Placeholder 3"/>
          <p:cNvSpPr>
            <a:spLocks noGrp="1"/>
          </p:cNvSpPr>
          <p:nvPr>
            <p:ph type="sldNum" sz="quarter" idx="5"/>
          </p:nvPr>
        </p:nvSpPr>
        <p:spPr/>
        <p:txBody>
          <a:bodyPr/>
          <a:lstStyle/>
          <a:p>
            <a:fld id="{43E74C90-D2CB-4710-B498-DE29DA94C7F8}" type="slidenum">
              <a:rPr lang="en-US" smtClean="0"/>
              <a:t>12</a:t>
            </a:fld>
            <a:endParaRPr lang="en-US"/>
          </a:p>
        </p:txBody>
      </p:sp>
    </p:spTree>
    <p:extLst>
      <p:ext uri="{BB962C8B-B14F-4D97-AF65-F5344CB8AC3E}">
        <p14:creationId xmlns:p14="http://schemas.microsoft.com/office/powerpoint/2010/main" val="350350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Therefore, I need to show the disparity – and how we can show the underserved populations? </a:t>
            </a:r>
          </a:p>
          <a:p>
            <a:endParaRPr lang="en-US" dirty="0"/>
          </a:p>
          <a:p>
            <a:r>
              <a:rPr lang="en-US" dirty="0"/>
              <a:t>It’s time to making hypothesis.</a:t>
            </a:r>
          </a:p>
          <a:p>
            <a:endParaRPr lang="en-US" dirty="0"/>
          </a:p>
        </p:txBody>
      </p:sp>
      <p:sp>
        <p:nvSpPr>
          <p:cNvPr id="4" name="Slide Number Placeholder 3"/>
          <p:cNvSpPr>
            <a:spLocks noGrp="1"/>
          </p:cNvSpPr>
          <p:nvPr>
            <p:ph type="sldNum" sz="quarter" idx="5"/>
          </p:nvPr>
        </p:nvSpPr>
        <p:spPr/>
        <p:txBody>
          <a:bodyPr/>
          <a:lstStyle/>
          <a:p>
            <a:fld id="{43E74C90-D2CB-4710-B498-DE29DA94C7F8}" type="slidenum">
              <a:rPr lang="en-US" smtClean="0"/>
              <a:t>13</a:t>
            </a:fld>
            <a:endParaRPr lang="en-US"/>
          </a:p>
        </p:txBody>
      </p:sp>
    </p:spTree>
    <p:extLst>
      <p:ext uri="{BB962C8B-B14F-4D97-AF65-F5344CB8AC3E}">
        <p14:creationId xmlns:p14="http://schemas.microsoft.com/office/powerpoint/2010/main" val="2619402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hypotheses comes from the physician’s experience -- </a:t>
            </a:r>
          </a:p>
          <a:p>
            <a:endParaRPr lang="en-US" dirty="0"/>
          </a:p>
          <a:p>
            <a:r>
              <a:rPr lang="en-US" dirty="0"/>
              <a:t>Patients who are older are less likely to use telemedicine services,</a:t>
            </a:r>
          </a:p>
          <a:p>
            <a:endParaRPr lang="en-US" dirty="0"/>
          </a:p>
          <a:p>
            <a:r>
              <a:rPr lang="en-US" dirty="0"/>
              <a:t>Other possible factors are insurance, income, rural residence, and different language… </a:t>
            </a:r>
          </a:p>
          <a:p>
            <a:endParaRPr lang="en-US" dirty="0"/>
          </a:p>
          <a:p>
            <a:r>
              <a:rPr lang="en-US" dirty="0"/>
              <a:t>Obviously, if I want to demonstrate these are the factors, we need to collect these patient variables first. </a:t>
            </a:r>
          </a:p>
        </p:txBody>
      </p:sp>
      <p:sp>
        <p:nvSpPr>
          <p:cNvPr id="4" name="Slide Number Placeholder 3"/>
          <p:cNvSpPr>
            <a:spLocks noGrp="1"/>
          </p:cNvSpPr>
          <p:nvPr>
            <p:ph type="sldNum" sz="quarter" idx="5"/>
          </p:nvPr>
        </p:nvSpPr>
        <p:spPr/>
        <p:txBody>
          <a:bodyPr/>
          <a:lstStyle/>
          <a:p>
            <a:fld id="{43E74C90-D2CB-4710-B498-DE29DA94C7F8}" type="slidenum">
              <a:rPr lang="en-US" smtClean="0"/>
              <a:t>14</a:t>
            </a:fld>
            <a:endParaRPr lang="en-US"/>
          </a:p>
        </p:txBody>
      </p:sp>
    </p:spTree>
    <p:extLst>
      <p:ext uri="{BB962C8B-B14F-4D97-AF65-F5344CB8AC3E}">
        <p14:creationId xmlns:p14="http://schemas.microsoft.com/office/powerpoint/2010/main" val="1549851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good beginning to make hypothesis is firstly look at those patient variables.</a:t>
            </a:r>
            <a:r>
              <a:rPr lang="zh-CN" altLang="en-US" dirty="0"/>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Therefore, I firstly collected data and define the study 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a retrospective cohort study, and I collected the data from my research center, and included about 2.3 million patients.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 patient is the total number of patients the clinical center have served in the past two years. </a:t>
            </a:r>
          </a:p>
        </p:txBody>
      </p:sp>
      <p:sp>
        <p:nvSpPr>
          <p:cNvPr id="4" name="Slide Number Placeholder 3"/>
          <p:cNvSpPr>
            <a:spLocks noGrp="1"/>
          </p:cNvSpPr>
          <p:nvPr>
            <p:ph type="sldNum" sz="quarter" idx="5"/>
          </p:nvPr>
        </p:nvSpPr>
        <p:spPr/>
        <p:txBody>
          <a:bodyPr/>
          <a:lstStyle/>
          <a:p>
            <a:fld id="{43E74C90-D2CB-4710-B498-DE29DA94C7F8}" type="slidenum">
              <a:rPr lang="en-US" smtClean="0"/>
              <a:t>15</a:t>
            </a:fld>
            <a:endParaRPr lang="en-US"/>
          </a:p>
        </p:txBody>
      </p:sp>
    </p:spTree>
    <p:extLst>
      <p:ext uri="{BB962C8B-B14F-4D97-AF65-F5344CB8AC3E}">
        <p14:creationId xmlns:p14="http://schemas.microsoft.com/office/powerpoint/2010/main" val="12357749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Apparently, I need to collect the social and economic factors. </a:t>
            </a:r>
          </a:p>
          <a:p>
            <a:r>
              <a:rPr lang="en-US" dirty="0"/>
              <a:t>So, these are the factors needed to find the gaps. </a:t>
            </a:r>
          </a:p>
          <a:p>
            <a:endParaRPr lang="en-US" dirty="0"/>
          </a:p>
          <a:p>
            <a:r>
              <a:rPr lang="en-US" dirty="0"/>
              <a:t>We have Sex, Race, age, ethnicity, insurance status, and Language for each patients. </a:t>
            </a:r>
          </a:p>
          <a:p>
            <a:endParaRPr lang="en-US" dirty="0"/>
          </a:p>
          <a:p>
            <a:r>
              <a:rPr lang="en-US" dirty="0"/>
              <a:t>In addition to that, patient’s income and address violates the privacy compliance – so I replaced these factors in two other variables. </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They are called Area Deprivation Index and rural-urban continuum codes. </a:t>
            </a:r>
          </a:p>
          <a:p>
            <a:endParaRPr lang="en-US" dirty="0"/>
          </a:p>
        </p:txBody>
      </p:sp>
      <p:sp>
        <p:nvSpPr>
          <p:cNvPr id="4" name="Slide Number Placeholder 3"/>
          <p:cNvSpPr>
            <a:spLocks noGrp="1"/>
          </p:cNvSpPr>
          <p:nvPr>
            <p:ph type="sldNum" sz="quarter" idx="5"/>
          </p:nvPr>
        </p:nvSpPr>
        <p:spPr/>
        <p:txBody>
          <a:bodyPr/>
          <a:lstStyle/>
          <a:p>
            <a:fld id="{43E74C90-D2CB-4710-B498-DE29DA94C7F8}" type="slidenum">
              <a:rPr lang="en-US" smtClean="0"/>
              <a:t>16</a:t>
            </a:fld>
            <a:endParaRPr lang="en-US"/>
          </a:p>
        </p:txBody>
      </p:sp>
    </p:spTree>
    <p:extLst>
      <p:ext uri="{BB962C8B-B14F-4D97-AF65-F5344CB8AC3E}">
        <p14:creationId xmlns:p14="http://schemas.microsoft.com/office/powerpoint/2010/main" val="3043786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are deprivation index is a mix of factors, from 0 to 100, evaluate the socioeconomic status in a community.</a:t>
            </a:r>
          </a:p>
          <a:p>
            <a:endParaRPr lang="en-US" dirty="0"/>
          </a:p>
          <a:p>
            <a:r>
              <a:rPr lang="en-US" dirty="0"/>
              <a:t>It includes a community’s income, education, employment and housing as a factor and finally give a overall socioeconomic score. Which we used to evaluate the patient’s socioeconomic status. </a:t>
            </a:r>
          </a:p>
          <a:p>
            <a:endParaRPr lang="en-US" dirty="0"/>
          </a:p>
        </p:txBody>
      </p:sp>
      <p:sp>
        <p:nvSpPr>
          <p:cNvPr id="4" name="Slide Number Placeholder 3"/>
          <p:cNvSpPr>
            <a:spLocks noGrp="1"/>
          </p:cNvSpPr>
          <p:nvPr>
            <p:ph type="sldNum" sz="quarter" idx="5"/>
          </p:nvPr>
        </p:nvSpPr>
        <p:spPr/>
        <p:txBody>
          <a:bodyPr/>
          <a:lstStyle/>
          <a:p>
            <a:fld id="{43E74C90-D2CB-4710-B498-DE29DA94C7F8}" type="slidenum">
              <a:rPr lang="en-US" smtClean="0"/>
              <a:t>17</a:t>
            </a:fld>
            <a:endParaRPr lang="en-US"/>
          </a:p>
        </p:txBody>
      </p:sp>
    </p:spTree>
    <p:extLst>
      <p:ext uri="{BB962C8B-B14F-4D97-AF65-F5344CB8AC3E}">
        <p14:creationId xmlns:p14="http://schemas.microsoft.com/office/powerpoint/2010/main" val="3541310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variable is Rural Urban continuum codes. It is a community classification, to identify an area is in rural area, or in an urban area. </a:t>
            </a:r>
          </a:p>
          <a:p>
            <a:endParaRPr lang="en-US" dirty="0"/>
          </a:p>
          <a:p>
            <a:r>
              <a:rPr lang="en-US" dirty="0"/>
              <a:t>Therefore, we also included this in our study. </a:t>
            </a:r>
          </a:p>
        </p:txBody>
      </p:sp>
      <p:sp>
        <p:nvSpPr>
          <p:cNvPr id="4" name="Slide Number Placeholder 3"/>
          <p:cNvSpPr>
            <a:spLocks noGrp="1"/>
          </p:cNvSpPr>
          <p:nvPr>
            <p:ph type="sldNum" sz="quarter" idx="5"/>
          </p:nvPr>
        </p:nvSpPr>
        <p:spPr/>
        <p:txBody>
          <a:bodyPr/>
          <a:lstStyle/>
          <a:p>
            <a:fld id="{43E74C90-D2CB-4710-B498-DE29DA94C7F8}" type="slidenum">
              <a:rPr lang="en-US" smtClean="0"/>
              <a:t>18</a:t>
            </a:fld>
            <a:endParaRPr lang="en-US"/>
          </a:p>
        </p:txBody>
      </p:sp>
    </p:spTree>
    <p:extLst>
      <p:ext uri="{BB962C8B-B14F-4D97-AF65-F5344CB8AC3E}">
        <p14:creationId xmlns:p14="http://schemas.microsoft.com/office/powerpoint/2010/main" val="40159259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comes the key questions: How to measure the gap?</a:t>
            </a:r>
          </a:p>
          <a:p>
            <a:endParaRPr lang="en-US" dirty="0"/>
          </a:p>
          <a:p>
            <a:r>
              <a:rPr lang="en-US" dirty="0"/>
              <a:t>We borrow the odds ratio to measure the disparity in our study</a:t>
            </a:r>
          </a:p>
          <a:p>
            <a:endParaRPr lang="en-US" dirty="0"/>
          </a:p>
          <a:p>
            <a:r>
              <a:rPr lang="en-US" dirty="0"/>
              <a:t>It is a statistical measurement  -- that quantifies the events and interventions.</a:t>
            </a:r>
          </a:p>
          <a:p>
            <a:endParaRPr lang="en-US" dirty="0"/>
          </a:p>
          <a:p>
            <a:r>
              <a:rPr lang="en-US" dirty="0"/>
              <a:t>It is often used in clinical trials and association studies – so we can evaluate the efficacy of medicine. </a:t>
            </a:r>
          </a:p>
          <a:p>
            <a:endParaRPr lang="en-US" dirty="0"/>
          </a:p>
          <a:p>
            <a:r>
              <a:rPr lang="en-US" dirty="0"/>
              <a:t>For example, we can evaluate a new drug in a clinical trial.</a:t>
            </a:r>
          </a:p>
          <a:p>
            <a:endParaRPr lang="en-US" dirty="0"/>
          </a:p>
          <a:p>
            <a:r>
              <a:rPr lang="en-US" dirty="0"/>
              <a:t>If the result is in this table – showing the drug of a control group and treatment group, and find the success and fail rate of a treatment. </a:t>
            </a:r>
          </a:p>
          <a:p>
            <a:endParaRPr lang="en-US" dirty="0"/>
          </a:p>
          <a:p>
            <a:r>
              <a:rPr lang="en-US" dirty="0"/>
              <a:t>We can calculate the odds ratio </a:t>
            </a:r>
            <a:r>
              <a:rPr lang="en-US" altLang="zh-CN" dirty="0"/>
              <a:t>in the formula. </a:t>
            </a:r>
          </a:p>
          <a:p>
            <a:endParaRPr lang="en-US" dirty="0"/>
          </a:p>
          <a:p>
            <a:r>
              <a:rPr lang="en-US" dirty="0"/>
              <a:t>It means for patients in the treatment group, the odds of treatment is 6 times compared to the control group. </a:t>
            </a:r>
          </a:p>
        </p:txBody>
      </p:sp>
      <p:sp>
        <p:nvSpPr>
          <p:cNvPr id="4" name="Slide Number Placeholder 3"/>
          <p:cNvSpPr>
            <a:spLocks noGrp="1"/>
          </p:cNvSpPr>
          <p:nvPr>
            <p:ph type="sldNum" sz="quarter" idx="5"/>
          </p:nvPr>
        </p:nvSpPr>
        <p:spPr/>
        <p:txBody>
          <a:bodyPr/>
          <a:lstStyle/>
          <a:p>
            <a:fld id="{43E74C90-D2CB-4710-B498-DE29DA94C7F8}" type="slidenum">
              <a:rPr lang="en-US" smtClean="0"/>
              <a:t>20</a:t>
            </a:fld>
            <a:endParaRPr lang="en-US"/>
          </a:p>
        </p:txBody>
      </p:sp>
    </p:spTree>
    <p:extLst>
      <p:ext uri="{BB962C8B-B14F-4D97-AF65-F5344CB8AC3E}">
        <p14:creationId xmlns:p14="http://schemas.microsoft.com/office/powerpoint/2010/main" val="3983344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Ling Tong.</a:t>
            </a:r>
            <a:r>
              <a:rPr lang="zh-CN" altLang="en-US" dirty="0"/>
              <a:t> </a:t>
            </a:r>
            <a:r>
              <a:rPr lang="en-US" altLang="zh-CN" dirty="0"/>
              <a:t>I</a:t>
            </a:r>
            <a:r>
              <a:rPr lang="zh-CN" altLang="en-US" dirty="0"/>
              <a:t> </a:t>
            </a:r>
            <a:r>
              <a:rPr lang="en-US" altLang="zh-CN" dirty="0"/>
              <a:t>will get a PhD degree on May 20</a:t>
            </a:r>
            <a:r>
              <a:rPr lang="en-US" altLang="zh-CN" baseline="30000" dirty="0"/>
              <a:t>th</a:t>
            </a:r>
            <a:r>
              <a:rPr lang="en-US" altLang="zh-CN" dirty="0"/>
              <a:t>. </a:t>
            </a:r>
          </a:p>
          <a:p>
            <a:endParaRPr lang="en-US" altLang="zh-CN" dirty="0"/>
          </a:p>
          <a:p>
            <a:r>
              <a:rPr lang="en-US" altLang="zh-CN" dirty="0"/>
              <a:t>My education begins with a computer science bachelor degree. </a:t>
            </a:r>
          </a:p>
          <a:p>
            <a:endParaRPr lang="en-US" altLang="zh-CN" dirty="0"/>
          </a:p>
          <a:p>
            <a:r>
              <a:rPr lang="en-US" altLang="zh-CN" dirty="0"/>
              <a:t>I learned how to program, process data, design computer software in my bachelor education.</a:t>
            </a:r>
          </a:p>
          <a:p>
            <a:endParaRPr lang="en-US" altLang="zh-CN" dirty="0"/>
          </a:p>
          <a:p>
            <a:r>
              <a:rPr lang="en-US" altLang="zh-CN" dirty="0"/>
              <a:t>I found I was interested in Healthcare data analysis. </a:t>
            </a:r>
          </a:p>
          <a:p>
            <a:endParaRPr lang="en-US" altLang="zh-CN" dirty="0"/>
          </a:p>
          <a:p>
            <a:r>
              <a:rPr lang="en-US" altLang="zh-CN" dirty="0"/>
              <a:t>Therefore, since 2017, I began my PhD program in University of Wisconsin Milwaukee.</a:t>
            </a:r>
          </a:p>
          <a:p>
            <a:endParaRPr lang="en-US" altLang="zh-CN" dirty="0"/>
          </a:p>
          <a:p>
            <a:r>
              <a:rPr lang="en-US" altLang="zh-CN" dirty="0"/>
              <a:t>In this program, I learned all of the skills for the data processing. </a:t>
            </a:r>
          </a:p>
          <a:p>
            <a:endParaRPr lang="en-US" altLang="zh-CN" dirty="0"/>
          </a:p>
          <a:p>
            <a:r>
              <a:rPr lang="en-US" altLang="zh-CN" dirty="0"/>
              <a:t>I also had a lot of chance to work on research projects in Medical college of Wisconsin. </a:t>
            </a:r>
          </a:p>
          <a:p>
            <a:endParaRPr lang="en-US" altLang="zh-CN" dirty="0"/>
          </a:p>
          <a:p>
            <a:r>
              <a:rPr lang="en-US" altLang="zh-CN" dirty="0"/>
              <a:t>I also have four years of teaching experience. I have a group of undergraduate students, and I share my knowledge and thoughts in my specialized area.</a:t>
            </a:r>
          </a:p>
          <a:p>
            <a:endParaRPr lang="en-US" altLang="zh-CN" dirty="0"/>
          </a:p>
        </p:txBody>
      </p:sp>
      <p:sp>
        <p:nvSpPr>
          <p:cNvPr id="4" name="Slide Number Placeholder 3"/>
          <p:cNvSpPr>
            <a:spLocks noGrp="1"/>
          </p:cNvSpPr>
          <p:nvPr>
            <p:ph type="sldNum" sz="quarter" idx="5"/>
          </p:nvPr>
        </p:nvSpPr>
        <p:spPr/>
        <p:txBody>
          <a:bodyPr/>
          <a:lstStyle/>
          <a:p>
            <a:fld id="{43E74C90-D2CB-4710-B498-DE29DA94C7F8}" type="slidenum">
              <a:rPr lang="en-US" smtClean="0"/>
              <a:t>2</a:t>
            </a:fld>
            <a:endParaRPr lang="en-US"/>
          </a:p>
        </p:txBody>
      </p:sp>
    </p:spTree>
    <p:extLst>
      <p:ext uri="{BB962C8B-B14F-4D97-AF65-F5344CB8AC3E}">
        <p14:creationId xmlns:p14="http://schemas.microsoft.com/office/powerpoint/2010/main" val="27364102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also borrow this idea to our study in telemedicine. The table can be designed in this way. </a:t>
            </a:r>
          </a:p>
          <a:p>
            <a:endParaRPr lang="en-US" dirty="0"/>
          </a:p>
          <a:p>
            <a:r>
              <a:rPr lang="en-US" dirty="0"/>
              <a:t>Let me give you a simulated example:</a:t>
            </a:r>
          </a:p>
          <a:p>
            <a:endParaRPr lang="en-US" dirty="0"/>
          </a:p>
          <a:p>
            <a:r>
              <a:rPr lang="en-US" dirty="0"/>
              <a:t>Let’s assume the number of male patients who use telemedicine, and do not use telemedicine, are 47 and 53, </a:t>
            </a:r>
          </a:p>
          <a:p>
            <a:endParaRPr lang="en-US" dirty="0"/>
          </a:p>
          <a:p>
            <a:r>
              <a:rPr lang="en-US" dirty="0"/>
              <a:t>And the number of Female is 52 and 48. </a:t>
            </a:r>
          </a:p>
          <a:p>
            <a:endParaRPr lang="en-US" dirty="0"/>
          </a:p>
          <a:p>
            <a:r>
              <a:rPr lang="en-US" dirty="0"/>
              <a:t>Which we can shows the gap in odds ratio numbers</a:t>
            </a:r>
          </a:p>
          <a:p>
            <a:endParaRPr lang="en-US" dirty="0"/>
          </a:p>
          <a:p>
            <a:r>
              <a:rPr lang="en-US" dirty="0"/>
              <a:t>Therefore, the odds of female choosing Telemedicine is 0.82 times.</a:t>
            </a:r>
          </a:p>
          <a:p>
            <a:endParaRPr lang="en-US" dirty="0"/>
          </a:p>
          <a:p>
            <a:r>
              <a:rPr lang="en-US" dirty="0"/>
              <a:t>In the forest plot, we can show it as an easy to read way. </a:t>
            </a:r>
          </a:p>
          <a:p>
            <a:endParaRPr lang="en-US" dirty="0"/>
          </a:p>
          <a:p>
            <a:endParaRPr lang="en-US" dirty="0"/>
          </a:p>
        </p:txBody>
      </p:sp>
      <p:sp>
        <p:nvSpPr>
          <p:cNvPr id="4" name="Slide Number Placeholder 3"/>
          <p:cNvSpPr>
            <a:spLocks noGrp="1"/>
          </p:cNvSpPr>
          <p:nvPr>
            <p:ph type="sldNum" sz="quarter" idx="5"/>
          </p:nvPr>
        </p:nvSpPr>
        <p:spPr/>
        <p:txBody>
          <a:bodyPr/>
          <a:lstStyle/>
          <a:p>
            <a:fld id="{43E74C90-D2CB-4710-B498-DE29DA94C7F8}" type="slidenum">
              <a:rPr lang="en-US" smtClean="0"/>
              <a:t>21</a:t>
            </a:fld>
            <a:endParaRPr lang="en-US"/>
          </a:p>
        </p:txBody>
      </p:sp>
    </p:spTree>
    <p:extLst>
      <p:ext uri="{BB962C8B-B14F-4D97-AF65-F5344CB8AC3E}">
        <p14:creationId xmlns:p14="http://schemas.microsoft.com/office/powerpoint/2010/main" val="245709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 we can check the in-person visit and non- in-person visit in the same way. </a:t>
            </a:r>
          </a:p>
          <a:p>
            <a:endParaRPr lang="en-US" dirty="0"/>
          </a:p>
          <a:p>
            <a:r>
              <a:rPr lang="en-US" dirty="0"/>
              <a:t>Assume the number of male patients who visit in-person , and do not visit in-person, are 75 and 25, </a:t>
            </a:r>
          </a:p>
          <a:p>
            <a:endParaRPr lang="en-US" dirty="0"/>
          </a:p>
          <a:p>
            <a:r>
              <a:rPr lang="en-US" dirty="0"/>
              <a:t>And the number of Female is 80 and 20. </a:t>
            </a:r>
          </a:p>
          <a:p>
            <a:endParaRPr lang="en-US" dirty="0"/>
          </a:p>
          <a:p>
            <a:r>
              <a:rPr lang="en-US" dirty="0"/>
              <a:t>Which we can shows the gap in odds ratio numbers</a:t>
            </a:r>
          </a:p>
          <a:p>
            <a:endParaRPr lang="en-US" dirty="0"/>
          </a:p>
          <a:p>
            <a:r>
              <a:rPr lang="en-US" dirty="0"/>
              <a:t>Therefore, the odds of female choose in-person visit is 1.33 times.</a:t>
            </a:r>
          </a:p>
          <a:p>
            <a:endParaRPr lang="en-US" dirty="0"/>
          </a:p>
          <a:p>
            <a:endParaRPr lang="en-US" dirty="0"/>
          </a:p>
        </p:txBody>
      </p:sp>
      <p:sp>
        <p:nvSpPr>
          <p:cNvPr id="4" name="Slide Number Placeholder 3"/>
          <p:cNvSpPr>
            <a:spLocks noGrp="1"/>
          </p:cNvSpPr>
          <p:nvPr>
            <p:ph type="sldNum" sz="quarter" idx="5"/>
          </p:nvPr>
        </p:nvSpPr>
        <p:spPr/>
        <p:txBody>
          <a:bodyPr/>
          <a:lstStyle/>
          <a:p>
            <a:fld id="{43E74C90-D2CB-4710-B498-DE29DA94C7F8}" type="slidenum">
              <a:rPr lang="en-US" smtClean="0"/>
              <a:t>22</a:t>
            </a:fld>
            <a:endParaRPr lang="en-US"/>
          </a:p>
        </p:txBody>
      </p:sp>
    </p:spTree>
    <p:extLst>
      <p:ext uri="{BB962C8B-B14F-4D97-AF65-F5344CB8AC3E}">
        <p14:creationId xmlns:p14="http://schemas.microsoft.com/office/powerpoint/2010/main" val="2827180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Therefore, we create a formal statement of the hypothesis, and apply our hypothesis in this way: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Patients of Factor X are less likely to use telemedicine services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let’s summarize the numbers in this small 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we can calculate the odds ratio and give an exact number.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43E74C90-D2CB-4710-B498-DE29DA94C7F8}" type="slidenum">
              <a:rPr lang="en-US" smtClean="0"/>
              <a:t>23</a:t>
            </a:fld>
            <a:endParaRPr lang="en-US"/>
          </a:p>
        </p:txBody>
      </p:sp>
    </p:spTree>
    <p:extLst>
      <p:ext uri="{BB962C8B-B14F-4D97-AF65-F5344CB8AC3E}">
        <p14:creationId xmlns:p14="http://schemas.microsoft.com/office/powerpoint/2010/main" val="11457685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show the utilization results in Southeast Wisconsin. </a:t>
            </a:r>
          </a:p>
          <a:p>
            <a:endParaRPr lang="en-US" dirty="0"/>
          </a:p>
        </p:txBody>
      </p:sp>
      <p:sp>
        <p:nvSpPr>
          <p:cNvPr id="4" name="Slide Number Placeholder 3"/>
          <p:cNvSpPr>
            <a:spLocks noGrp="1"/>
          </p:cNvSpPr>
          <p:nvPr>
            <p:ph type="sldNum" sz="quarter" idx="5"/>
          </p:nvPr>
        </p:nvSpPr>
        <p:spPr/>
        <p:txBody>
          <a:bodyPr/>
          <a:lstStyle/>
          <a:p>
            <a:fld id="{43E74C90-D2CB-4710-B498-DE29DA94C7F8}" type="slidenum">
              <a:rPr lang="en-US" smtClean="0"/>
              <a:t>24</a:t>
            </a:fld>
            <a:endParaRPr lang="en-US"/>
          </a:p>
        </p:txBody>
      </p:sp>
    </p:spTree>
    <p:extLst>
      <p:ext uri="{BB962C8B-B14F-4D97-AF65-F5344CB8AC3E}">
        <p14:creationId xmlns:p14="http://schemas.microsoft.com/office/powerpoint/2010/main" val="15596538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is the utilization of </a:t>
            </a:r>
            <a:r>
              <a:rPr lang="en-US" altLang="zh-CN" dirty="0"/>
              <a:t>utilization.</a:t>
            </a:r>
            <a:r>
              <a:rPr lang="zh-CN" altLang="en-US" dirty="0"/>
              <a:t> </a:t>
            </a:r>
            <a:r>
              <a:rPr lang="en-US" dirty="0"/>
              <a:t>It means 21% of local people have tried the telemedicine before.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Compared with in-person, telephone utilization, the overall use rate is a much lower. </a:t>
            </a:r>
          </a:p>
        </p:txBody>
      </p:sp>
      <p:sp>
        <p:nvSpPr>
          <p:cNvPr id="4" name="Slide Number Placeholder 3"/>
          <p:cNvSpPr>
            <a:spLocks noGrp="1"/>
          </p:cNvSpPr>
          <p:nvPr>
            <p:ph type="sldNum" sz="quarter" idx="5"/>
          </p:nvPr>
        </p:nvSpPr>
        <p:spPr/>
        <p:txBody>
          <a:bodyPr/>
          <a:lstStyle/>
          <a:p>
            <a:fld id="{43E74C90-D2CB-4710-B498-DE29DA94C7F8}" type="slidenum">
              <a:rPr lang="en-US" smtClean="0"/>
              <a:t>25</a:t>
            </a:fld>
            <a:endParaRPr lang="en-US"/>
          </a:p>
        </p:txBody>
      </p:sp>
    </p:spTree>
    <p:extLst>
      <p:ext uri="{BB962C8B-B14F-4D97-AF65-F5344CB8AC3E}">
        <p14:creationId xmlns:p14="http://schemas.microsoft.com/office/powerpoint/2010/main" val="5611385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Among people who used telemedicine, 45% are older than 65 years old.  This is less than the average in hospital data. </a:t>
            </a:r>
          </a:p>
        </p:txBody>
      </p:sp>
      <p:sp>
        <p:nvSpPr>
          <p:cNvPr id="4" name="Slide Number Placeholder 3"/>
          <p:cNvSpPr>
            <a:spLocks noGrp="1"/>
          </p:cNvSpPr>
          <p:nvPr>
            <p:ph type="sldNum" sz="quarter" idx="5"/>
          </p:nvPr>
        </p:nvSpPr>
        <p:spPr/>
        <p:txBody>
          <a:bodyPr/>
          <a:lstStyle/>
          <a:p>
            <a:fld id="{43E74C90-D2CB-4710-B498-DE29DA94C7F8}" type="slidenum">
              <a:rPr lang="en-US" smtClean="0"/>
              <a:t>26</a:t>
            </a:fld>
            <a:endParaRPr lang="en-US"/>
          </a:p>
        </p:txBody>
      </p:sp>
    </p:spTree>
    <p:extLst>
      <p:ext uri="{BB962C8B-B14F-4D97-AF65-F5344CB8AC3E}">
        <p14:creationId xmlns:p14="http://schemas.microsoft.com/office/powerpoint/2010/main" val="39463679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a looking closer in race, about 81.4% are white, and 14.0% are African American or black, and 4.6% are minorities. </a:t>
            </a:r>
          </a:p>
        </p:txBody>
      </p:sp>
      <p:sp>
        <p:nvSpPr>
          <p:cNvPr id="4" name="Slide Number Placeholder 3"/>
          <p:cNvSpPr>
            <a:spLocks noGrp="1"/>
          </p:cNvSpPr>
          <p:nvPr>
            <p:ph type="sldNum" sz="quarter" idx="5"/>
          </p:nvPr>
        </p:nvSpPr>
        <p:spPr/>
        <p:txBody>
          <a:bodyPr/>
          <a:lstStyle/>
          <a:p>
            <a:fld id="{43E74C90-D2CB-4710-B498-DE29DA94C7F8}" type="slidenum">
              <a:rPr lang="en-US" smtClean="0"/>
              <a:t>27</a:t>
            </a:fld>
            <a:endParaRPr lang="en-US"/>
          </a:p>
        </p:txBody>
      </p:sp>
    </p:spTree>
    <p:extLst>
      <p:ext uri="{BB962C8B-B14F-4D97-AF65-F5344CB8AC3E}">
        <p14:creationId xmlns:p14="http://schemas.microsoft.com/office/powerpoint/2010/main" val="35352805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terms of insurance for those who use telemedicine, about 50.7% reported public insurance, and 45.3% reported private insurance.  Also, 4.0% percent of people is uninsured. </a:t>
            </a:r>
          </a:p>
        </p:txBody>
      </p:sp>
      <p:sp>
        <p:nvSpPr>
          <p:cNvPr id="4" name="Slide Number Placeholder 3"/>
          <p:cNvSpPr>
            <a:spLocks noGrp="1"/>
          </p:cNvSpPr>
          <p:nvPr>
            <p:ph type="sldNum" sz="quarter" idx="5"/>
          </p:nvPr>
        </p:nvSpPr>
        <p:spPr/>
        <p:txBody>
          <a:bodyPr/>
          <a:lstStyle/>
          <a:p>
            <a:fld id="{43E74C90-D2CB-4710-B498-DE29DA94C7F8}" type="slidenum">
              <a:rPr lang="en-US" smtClean="0"/>
              <a:t>28</a:t>
            </a:fld>
            <a:endParaRPr lang="en-US"/>
          </a:p>
        </p:txBody>
      </p:sp>
    </p:spTree>
    <p:extLst>
      <p:ext uri="{BB962C8B-B14F-4D97-AF65-F5344CB8AC3E}">
        <p14:creationId xmlns:p14="http://schemas.microsoft.com/office/powerpoint/2010/main" val="8248625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the telemedicine visits, 96.5% communicates in English, and only 0.4% requires a interpreter</a:t>
            </a:r>
          </a:p>
        </p:txBody>
      </p:sp>
      <p:sp>
        <p:nvSpPr>
          <p:cNvPr id="4" name="Slide Number Placeholder 3"/>
          <p:cNvSpPr>
            <a:spLocks noGrp="1"/>
          </p:cNvSpPr>
          <p:nvPr>
            <p:ph type="sldNum" sz="quarter" idx="5"/>
          </p:nvPr>
        </p:nvSpPr>
        <p:spPr/>
        <p:txBody>
          <a:bodyPr/>
          <a:lstStyle/>
          <a:p>
            <a:fld id="{43E74C90-D2CB-4710-B498-DE29DA94C7F8}" type="slidenum">
              <a:rPr lang="en-US" smtClean="0"/>
              <a:t>29</a:t>
            </a:fld>
            <a:endParaRPr lang="en-US"/>
          </a:p>
        </p:txBody>
      </p:sp>
    </p:spTree>
    <p:extLst>
      <p:ext uri="{BB962C8B-B14F-4D97-AF65-F5344CB8AC3E}">
        <p14:creationId xmlns:p14="http://schemas.microsoft.com/office/powerpoint/2010/main" val="23349857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there is a large body of patients living In city area using telemedicine, only 9.5% patients connected from rural area</a:t>
            </a:r>
          </a:p>
        </p:txBody>
      </p:sp>
      <p:sp>
        <p:nvSpPr>
          <p:cNvPr id="4" name="Slide Number Placeholder 3"/>
          <p:cNvSpPr>
            <a:spLocks noGrp="1"/>
          </p:cNvSpPr>
          <p:nvPr>
            <p:ph type="sldNum" sz="quarter" idx="5"/>
          </p:nvPr>
        </p:nvSpPr>
        <p:spPr/>
        <p:txBody>
          <a:bodyPr/>
          <a:lstStyle/>
          <a:p>
            <a:fld id="{43E74C90-D2CB-4710-B498-DE29DA94C7F8}" type="slidenum">
              <a:rPr lang="en-US" smtClean="0"/>
              <a:t>30</a:t>
            </a:fld>
            <a:endParaRPr lang="en-US"/>
          </a:p>
        </p:txBody>
      </p:sp>
    </p:spTree>
    <p:extLst>
      <p:ext uri="{BB962C8B-B14F-4D97-AF65-F5344CB8AC3E}">
        <p14:creationId xmlns:p14="http://schemas.microsoft.com/office/powerpoint/2010/main" val="2628763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expertise mainly lies on the two parts.</a:t>
            </a:r>
          </a:p>
          <a:p>
            <a:endParaRPr lang="en-US" dirty="0"/>
          </a:p>
          <a:p>
            <a:r>
              <a:rPr lang="en-US" altLang="zh-CN" dirty="0"/>
              <a:t>The technology and data analysis. The goal of the two expertise is the same, to create a better care from an analytic view. </a:t>
            </a:r>
          </a:p>
        </p:txBody>
      </p:sp>
      <p:sp>
        <p:nvSpPr>
          <p:cNvPr id="4" name="Slide Number Placeholder 3"/>
          <p:cNvSpPr>
            <a:spLocks noGrp="1"/>
          </p:cNvSpPr>
          <p:nvPr>
            <p:ph type="sldNum" sz="quarter" idx="5"/>
          </p:nvPr>
        </p:nvSpPr>
        <p:spPr/>
        <p:txBody>
          <a:bodyPr/>
          <a:lstStyle/>
          <a:p>
            <a:fld id="{43E74C90-D2CB-4710-B498-DE29DA94C7F8}" type="slidenum">
              <a:rPr lang="en-US" smtClean="0"/>
              <a:t>3</a:t>
            </a:fld>
            <a:endParaRPr lang="en-US"/>
          </a:p>
        </p:txBody>
      </p:sp>
    </p:spTree>
    <p:extLst>
      <p:ext uri="{BB962C8B-B14F-4D97-AF65-F5344CB8AC3E}">
        <p14:creationId xmlns:p14="http://schemas.microsoft.com/office/powerpoint/2010/main" val="1218369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terms of the time changes, we can see the utilization rises quickly a 2020 may. However, it declined quickly to about half of all-time high, and then becomes a stable tools for people. Mean while, the other two utilization is much higher, and keeps active all the time. The only drop of in-person visits is during March 2020. </a:t>
            </a:r>
          </a:p>
          <a:p>
            <a:endParaRPr lang="en-US" dirty="0"/>
          </a:p>
        </p:txBody>
      </p:sp>
      <p:sp>
        <p:nvSpPr>
          <p:cNvPr id="4" name="Slide Number Placeholder 3"/>
          <p:cNvSpPr>
            <a:spLocks noGrp="1"/>
          </p:cNvSpPr>
          <p:nvPr>
            <p:ph type="sldNum" sz="quarter" idx="5"/>
          </p:nvPr>
        </p:nvSpPr>
        <p:spPr/>
        <p:txBody>
          <a:bodyPr/>
          <a:lstStyle/>
          <a:p>
            <a:fld id="{43E74C90-D2CB-4710-B498-DE29DA94C7F8}" type="slidenum">
              <a:rPr lang="en-US" smtClean="0"/>
              <a:t>31</a:t>
            </a:fld>
            <a:endParaRPr lang="en-US"/>
          </a:p>
        </p:txBody>
      </p:sp>
    </p:spTree>
    <p:extLst>
      <p:ext uri="{BB962C8B-B14F-4D97-AF65-F5344CB8AC3E}">
        <p14:creationId xmlns:p14="http://schemas.microsoft.com/office/powerpoint/2010/main" val="11669724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designed in the study, we’ll show the odds ratio for different age categories. As shown in the </a:t>
            </a:r>
            <a:r>
              <a:rPr lang="en-US" dirty="0" err="1"/>
              <a:t>Telmedicine</a:t>
            </a:r>
            <a:r>
              <a:rPr lang="en-US" dirty="0"/>
              <a:t>, if we compared to young adults, the</a:t>
            </a:r>
          </a:p>
          <a:p>
            <a:r>
              <a:rPr lang="en-US" dirty="0"/>
              <a:t>Utilization for 45-64 years old and 65+ years old are significant lower. Which means there is a gap. </a:t>
            </a:r>
          </a:p>
          <a:p>
            <a:endParaRPr lang="en-US" dirty="0"/>
          </a:p>
          <a:p>
            <a:r>
              <a:rPr lang="en-US" dirty="0"/>
              <a:t>As the odds ratio can be interpreted in this way: In group of 65 years old patients, the utilization of telemedicine is .71 times compared with 18-to-44 year olds.</a:t>
            </a:r>
          </a:p>
          <a:p>
            <a:endParaRPr lang="en-US" dirty="0"/>
          </a:p>
          <a:p>
            <a:r>
              <a:rPr lang="en-US" dirty="0"/>
              <a:t>Well, How about the in-person visits? Let’s look at the second chart. Obviously, when we set 18-44 year olds have a 1 unit of utilization, the in-person visit utilization is close to 2 for 45-64 and 65+ year olds.</a:t>
            </a:r>
          </a:p>
          <a:p>
            <a:endParaRPr lang="en-US" dirty="0"/>
          </a:p>
          <a:p>
            <a:r>
              <a:rPr lang="en-US" dirty="0"/>
              <a:t>Therefore, we can say older adults definitely prefer in-person visits.</a:t>
            </a:r>
          </a:p>
        </p:txBody>
      </p:sp>
      <p:sp>
        <p:nvSpPr>
          <p:cNvPr id="4" name="Slide Number Placeholder 3"/>
          <p:cNvSpPr>
            <a:spLocks noGrp="1"/>
          </p:cNvSpPr>
          <p:nvPr>
            <p:ph type="sldNum" sz="quarter" idx="5"/>
          </p:nvPr>
        </p:nvSpPr>
        <p:spPr/>
        <p:txBody>
          <a:bodyPr/>
          <a:lstStyle/>
          <a:p>
            <a:fld id="{43E74C90-D2CB-4710-B498-DE29DA94C7F8}" type="slidenum">
              <a:rPr lang="en-US" smtClean="0"/>
              <a:t>32</a:t>
            </a:fld>
            <a:endParaRPr lang="en-US"/>
          </a:p>
        </p:txBody>
      </p:sp>
    </p:spTree>
    <p:extLst>
      <p:ext uri="{BB962C8B-B14F-4D97-AF65-F5344CB8AC3E}">
        <p14:creationId xmlns:p14="http://schemas.microsoft.com/office/powerpoint/2010/main" val="24735465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is about the racial gaps. As shown the bar is on the left for American Indian or Alaska Native, we could find American Indian and Alaska Native are underserved populations in Southeast Wisconsin. Compared with in-person visits, the rate is also not significantly higher than average. </a:t>
            </a:r>
          </a:p>
        </p:txBody>
      </p:sp>
      <p:sp>
        <p:nvSpPr>
          <p:cNvPr id="4" name="Slide Number Placeholder 3"/>
          <p:cNvSpPr>
            <a:spLocks noGrp="1"/>
          </p:cNvSpPr>
          <p:nvPr>
            <p:ph type="sldNum" sz="quarter" idx="5"/>
          </p:nvPr>
        </p:nvSpPr>
        <p:spPr/>
        <p:txBody>
          <a:bodyPr/>
          <a:lstStyle/>
          <a:p>
            <a:fld id="{43E74C90-D2CB-4710-B498-DE29DA94C7F8}" type="slidenum">
              <a:rPr lang="en-US" smtClean="0"/>
              <a:t>33</a:t>
            </a:fld>
            <a:endParaRPr lang="en-US"/>
          </a:p>
        </p:txBody>
      </p:sp>
    </p:spTree>
    <p:extLst>
      <p:ext uri="{BB962C8B-B14F-4D97-AF65-F5344CB8AC3E}">
        <p14:creationId xmlns:p14="http://schemas.microsoft.com/office/powerpoint/2010/main" val="16289487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terms of language: you can see the utilization drops significantly under telemedicine group. </a:t>
            </a:r>
          </a:p>
          <a:p>
            <a:endParaRPr lang="en-US" dirty="0"/>
          </a:p>
          <a:p>
            <a:r>
              <a:rPr lang="en-US" dirty="0"/>
              <a:t>What does it mean?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Patients who don’t speak English are underserved population.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red bar shows, when non-English speakers need healthcare, they often do not hope for telemedicine. Instead, they go to hospital. </a:t>
            </a:r>
          </a:p>
        </p:txBody>
      </p:sp>
      <p:sp>
        <p:nvSpPr>
          <p:cNvPr id="4" name="Slide Number Placeholder 3"/>
          <p:cNvSpPr>
            <a:spLocks noGrp="1"/>
          </p:cNvSpPr>
          <p:nvPr>
            <p:ph type="sldNum" sz="quarter" idx="5"/>
          </p:nvPr>
        </p:nvSpPr>
        <p:spPr/>
        <p:txBody>
          <a:bodyPr/>
          <a:lstStyle/>
          <a:p>
            <a:fld id="{43E74C90-D2CB-4710-B498-DE29DA94C7F8}" type="slidenum">
              <a:rPr lang="en-US" smtClean="0"/>
              <a:t>34</a:t>
            </a:fld>
            <a:endParaRPr lang="en-US"/>
          </a:p>
        </p:txBody>
      </p:sp>
    </p:spTree>
    <p:extLst>
      <p:ext uri="{BB962C8B-B14F-4D97-AF65-F5344CB8AC3E}">
        <p14:creationId xmlns:p14="http://schemas.microsoft.com/office/powerpoint/2010/main" val="11758755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social and economic status we can also observe the gaps from insurance status. </a:t>
            </a:r>
          </a:p>
          <a:p>
            <a:endParaRPr lang="en-US" dirty="0"/>
          </a:p>
          <a:p>
            <a:r>
              <a:rPr lang="en-US" dirty="0"/>
              <a:t>Uninsured patients use 3.7 times more on calling/messaging for healthcare needs</a:t>
            </a:r>
          </a:p>
          <a:p>
            <a:endParaRPr lang="en-US" dirty="0"/>
          </a:p>
          <a:p>
            <a:r>
              <a:rPr lang="en-US" dirty="0"/>
              <a:t>In the mean time, they have about half of in-person visits. Compared to public insurers.</a:t>
            </a:r>
          </a:p>
          <a:p>
            <a:endParaRPr lang="en-US" dirty="0"/>
          </a:p>
          <a:p>
            <a:r>
              <a:rPr lang="en-US" dirty="0"/>
              <a:t>In telemedicine, they would not even consider it in any way, if they don’t have any insurances.</a:t>
            </a:r>
          </a:p>
        </p:txBody>
      </p:sp>
      <p:sp>
        <p:nvSpPr>
          <p:cNvPr id="4" name="Slide Number Placeholder 3"/>
          <p:cNvSpPr>
            <a:spLocks noGrp="1"/>
          </p:cNvSpPr>
          <p:nvPr>
            <p:ph type="sldNum" sz="quarter" idx="5"/>
          </p:nvPr>
        </p:nvSpPr>
        <p:spPr/>
        <p:txBody>
          <a:bodyPr/>
          <a:lstStyle/>
          <a:p>
            <a:fld id="{43E74C90-D2CB-4710-B498-DE29DA94C7F8}" type="slidenum">
              <a:rPr lang="en-US" smtClean="0"/>
              <a:t>35</a:t>
            </a:fld>
            <a:endParaRPr lang="en-US"/>
          </a:p>
        </p:txBody>
      </p:sp>
    </p:spTree>
    <p:extLst>
      <p:ext uri="{BB962C8B-B14F-4D97-AF65-F5344CB8AC3E}">
        <p14:creationId xmlns:p14="http://schemas.microsoft.com/office/powerpoint/2010/main" val="20118414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more direct way is to use the area deprived index to show the gaps for the four quartiles. If people have lower income and conditions, they will be less likely to use telemedicine. Instead, they will choose to use more telephones. </a:t>
            </a:r>
          </a:p>
          <a:p>
            <a:endParaRPr lang="en-US" dirty="0"/>
          </a:p>
          <a:p>
            <a:r>
              <a:rPr lang="en-US" dirty="0"/>
              <a:t>Also they would reduce the in-person care. </a:t>
            </a:r>
          </a:p>
        </p:txBody>
      </p:sp>
      <p:sp>
        <p:nvSpPr>
          <p:cNvPr id="4" name="Slide Number Placeholder 3"/>
          <p:cNvSpPr>
            <a:spLocks noGrp="1"/>
          </p:cNvSpPr>
          <p:nvPr>
            <p:ph type="sldNum" sz="quarter" idx="5"/>
          </p:nvPr>
        </p:nvSpPr>
        <p:spPr/>
        <p:txBody>
          <a:bodyPr/>
          <a:lstStyle/>
          <a:p>
            <a:fld id="{43E74C90-D2CB-4710-B498-DE29DA94C7F8}" type="slidenum">
              <a:rPr lang="en-US" smtClean="0"/>
              <a:t>36</a:t>
            </a:fld>
            <a:endParaRPr lang="en-US"/>
          </a:p>
        </p:txBody>
      </p:sp>
    </p:spTree>
    <p:extLst>
      <p:ext uri="{BB962C8B-B14F-4D97-AF65-F5344CB8AC3E}">
        <p14:creationId xmlns:p14="http://schemas.microsoft.com/office/powerpoint/2010/main" val="4995984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if they life far from the hospital, what would happen?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Non-metropolitan residents have more phone calls (1.26x)</a:t>
            </a:r>
          </a:p>
          <a:p>
            <a:endParaRPr lang="en-US" dirty="0"/>
          </a:p>
          <a:p>
            <a:r>
              <a:rPr lang="en-US" dirty="0"/>
              <a:t>They seems do not have significant difference in telemedicine use. </a:t>
            </a:r>
          </a:p>
          <a:p>
            <a:endParaRPr lang="en-US" dirty="0"/>
          </a:p>
          <a:p>
            <a:r>
              <a:rPr lang="en-US" dirty="0"/>
              <a:t>However, we can find patients in rural area go to hospital less frequently. (0.89x)</a:t>
            </a:r>
          </a:p>
        </p:txBody>
      </p:sp>
      <p:sp>
        <p:nvSpPr>
          <p:cNvPr id="4" name="Slide Number Placeholder 3"/>
          <p:cNvSpPr>
            <a:spLocks noGrp="1"/>
          </p:cNvSpPr>
          <p:nvPr>
            <p:ph type="sldNum" sz="quarter" idx="5"/>
          </p:nvPr>
        </p:nvSpPr>
        <p:spPr/>
        <p:txBody>
          <a:bodyPr/>
          <a:lstStyle/>
          <a:p>
            <a:fld id="{43E74C90-D2CB-4710-B498-DE29DA94C7F8}" type="slidenum">
              <a:rPr lang="en-US" smtClean="0"/>
              <a:t>37</a:t>
            </a:fld>
            <a:endParaRPr lang="en-US"/>
          </a:p>
        </p:txBody>
      </p:sp>
    </p:spTree>
    <p:extLst>
      <p:ext uri="{BB962C8B-B14F-4D97-AF65-F5344CB8AC3E}">
        <p14:creationId xmlns:p14="http://schemas.microsoft.com/office/powerpoint/2010/main" val="2554149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all the result so far. </a:t>
            </a:r>
          </a:p>
          <a:p>
            <a:endParaRPr lang="en-US" dirty="0"/>
          </a:p>
          <a:p>
            <a:r>
              <a:rPr lang="en-US" dirty="0"/>
              <a:t>A Lot of information, right? </a:t>
            </a:r>
          </a:p>
          <a:p>
            <a:endParaRPr lang="en-US" dirty="0"/>
          </a:p>
          <a:p>
            <a:r>
              <a:rPr lang="en-US" dirty="0"/>
              <a:t>Let me summarize everything from beginning for you. </a:t>
            </a:r>
          </a:p>
          <a:p>
            <a:endParaRPr lang="en-US" dirty="0"/>
          </a:p>
          <a:p>
            <a:r>
              <a:rPr lang="en-US" dirty="0"/>
              <a:t>Next, I will do a review of the study, and see How I used the measurement to highlight the problems.</a:t>
            </a:r>
          </a:p>
        </p:txBody>
      </p:sp>
      <p:sp>
        <p:nvSpPr>
          <p:cNvPr id="4" name="Slide Number Placeholder 3"/>
          <p:cNvSpPr>
            <a:spLocks noGrp="1"/>
          </p:cNvSpPr>
          <p:nvPr>
            <p:ph type="sldNum" sz="quarter" idx="5"/>
          </p:nvPr>
        </p:nvSpPr>
        <p:spPr/>
        <p:txBody>
          <a:bodyPr/>
          <a:lstStyle/>
          <a:p>
            <a:fld id="{43E74C90-D2CB-4710-B498-DE29DA94C7F8}" type="slidenum">
              <a:rPr lang="en-US" smtClean="0"/>
              <a:t>38</a:t>
            </a:fld>
            <a:endParaRPr lang="en-US"/>
          </a:p>
        </p:txBody>
      </p:sp>
    </p:spTree>
    <p:extLst>
      <p:ext uri="{BB962C8B-B14F-4D97-AF65-F5344CB8AC3E}">
        <p14:creationId xmlns:p14="http://schemas.microsoft.com/office/powerpoint/2010/main" val="23565732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utilization of telemedicine has been a hot topic.</a:t>
            </a:r>
          </a:p>
          <a:p>
            <a:endParaRPr lang="en-US" dirty="0"/>
          </a:p>
          <a:p>
            <a:r>
              <a:rPr lang="en-US" dirty="0"/>
              <a:t>Obviously, telemedicine will be a forms of care in the next years for the healthcare industry.</a:t>
            </a:r>
          </a:p>
          <a:p>
            <a:endParaRPr lang="en-US" dirty="0"/>
          </a:p>
          <a:p>
            <a:r>
              <a:rPr lang="en-US" dirty="0"/>
              <a:t>According to the data I have, the coverage remains pretty low, and have a lot of rooms to grow.</a:t>
            </a:r>
          </a:p>
          <a:p>
            <a:endParaRPr lang="en-US" dirty="0"/>
          </a:p>
          <a:p>
            <a:r>
              <a:rPr lang="en-US" dirty="0"/>
              <a:t>Compared with 21% rate, the 60-70% coverage should be good for all patients – and we estimate those the rate would be slightly higher</a:t>
            </a:r>
          </a:p>
          <a:p>
            <a:endParaRPr lang="en-US" dirty="0"/>
          </a:p>
          <a:p>
            <a:r>
              <a:rPr lang="en-US" dirty="0"/>
              <a:t>As we make everything a bit easier to use.</a:t>
            </a:r>
          </a:p>
          <a:p>
            <a:endParaRPr lang="en-US" dirty="0"/>
          </a:p>
        </p:txBody>
      </p:sp>
      <p:sp>
        <p:nvSpPr>
          <p:cNvPr id="4" name="Slide Number Placeholder 3"/>
          <p:cNvSpPr>
            <a:spLocks noGrp="1"/>
          </p:cNvSpPr>
          <p:nvPr>
            <p:ph type="sldNum" sz="quarter" idx="5"/>
          </p:nvPr>
        </p:nvSpPr>
        <p:spPr/>
        <p:txBody>
          <a:bodyPr/>
          <a:lstStyle/>
          <a:p>
            <a:fld id="{43E74C90-D2CB-4710-B498-DE29DA94C7F8}" type="slidenum">
              <a:rPr lang="en-US" smtClean="0"/>
              <a:t>39</a:t>
            </a:fld>
            <a:endParaRPr lang="en-US"/>
          </a:p>
        </p:txBody>
      </p:sp>
    </p:spTree>
    <p:extLst>
      <p:ext uri="{BB962C8B-B14F-4D97-AF65-F5344CB8AC3E}">
        <p14:creationId xmlns:p14="http://schemas.microsoft.com/office/powerpoint/2010/main" val="14946491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limited utilization makes sense,</a:t>
            </a:r>
          </a:p>
          <a:p>
            <a:endParaRPr lang="en-US" dirty="0"/>
          </a:p>
          <a:p>
            <a:r>
              <a:rPr lang="en-US" dirty="0"/>
              <a:t>Because the treatment and diagnosis is impossible via telemedicine. </a:t>
            </a:r>
          </a:p>
          <a:p>
            <a:endParaRPr lang="en-US" dirty="0"/>
          </a:p>
          <a:p>
            <a:r>
              <a:rPr lang="en-US" dirty="0"/>
              <a:t>For physical therapy, examinations or other things requires patients to be in place.</a:t>
            </a:r>
          </a:p>
          <a:p>
            <a:endParaRPr lang="en-US" dirty="0"/>
          </a:p>
          <a:p>
            <a:r>
              <a:rPr lang="en-US" dirty="0"/>
              <a:t>To increase the rate, a good idea is to expand the use of online consultation services, and work on reducing the cost of healthcare and benefit more patients for lower cost. With telemedicine it is possible.</a:t>
            </a:r>
          </a:p>
        </p:txBody>
      </p:sp>
      <p:sp>
        <p:nvSpPr>
          <p:cNvPr id="4" name="Slide Number Placeholder 3"/>
          <p:cNvSpPr>
            <a:spLocks noGrp="1"/>
          </p:cNvSpPr>
          <p:nvPr>
            <p:ph type="sldNum" sz="quarter" idx="5"/>
          </p:nvPr>
        </p:nvSpPr>
        <p:spPr/>
        <p:txBody>
          <a:bodyPr/>
          <a:lstStyle/>
          <a:p>
            <a:fld id="{43E74C90-D2CB-4710-B498-DE29DA94C7F8}" type="slidenum">
              <a:rPr lang="en-US" smtClean="0"/>
              <a:t>40</a:t>
            </a:fld>
            <a:endParaRPr lang="en-US"/>
          </a:p>
        </p:txBody>
      </p:sp>
    </p:spTree>
    <p:extLst>
      <p:ext uri="{BB962C8B-B14F-4D97-AF65-F5344CB8AC3E}">
        <p14:creationId xmlns:p14="http://schemas.microsoft.com/office/powerpoint/2010/main" val="2276954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252525"/>
                </a:solidFill>
                <a:effectLst/>
                <a:latin typeface="Calibri" panose="020F0502020204030204" pitchFamily="34" charset="0"/>
                <a:ea typeface="Times New Roman" panose="02020603050405020304" pitchFamily="18" charset="0"/>
              </a:rPr>
              <a:t>I learned from Dr King, this position will have a role on a grant.</a:t>
            </a:r>
          </a:p>
          <a:p>
            <a:endParaRPr lang="en-US" sz="1800" dirty="0">
              <a:solidFill>
                <a:srgbClr val="252525"/>
              </a:solidFill>
              <a:effectLst/>
              <a:latin typeface="Calibri" panose="020F0502020204030204" pitchFamily="34" charset="0"/>
              <a:ea typeface="Times New Roman" panose="02020603050405020304" pitchFamily="18" charset="0"/>
            </a:endParaRPr>
          </a:p>
          <a:p>
            <a:r>
              <a:rPr lang="en-US" sz="1800" dirty="0">
                <a:solidFill>
                  <a:srgbClr val="252525"/>
                </a:solidFill>
                <a:effectLst/>
                <a:latin typeface="Calibri" panose="020F0502020204030204" pitchFamily="34" charset="0"/>
                <a:ea typeface="Times New Roman" panose="02020603050405020304" pitchFamily="18" charset="0"/>
              </a:rPr>
              <a:t>The grant involves training predictive algorithms from the data.</a:t>
            </a:r>
          </a:p>
          <a:p>
            <a:endParaRPr lang="en-US" sz="1800" dirty="0">
              <a:solidFill>
                <a:srgbClr val="252525"/>
              </a:solidFill>
              <a:effectLst/>
              <a:latin typeface="Calibri" panose="020F0502020204030204" pitchFamily="34" charset="0"/>
            </a:endParaRPr>
          </a:p>
          <a:p>
            <a:r>
              <a:rPr lang="en-US" sz="1800" dirty="0">
                <a:solidFill>
                  <a:srgbClr val="252525"/>
                </a:solidFill>
                <a:effectLst/>
                <a:latin typeface="Calibri" panose="020F0502020204030204" pitchFamily="34" charset="0"/>
              </a:rPr>
              <a:t>I have a rich experience using technologies to complete such algorithms</a:t>
            </a:r>
            <a:endParaRPr lang="en-US" dirty="0"/>
          </a:p>
        </p:txBody>
      </p:sp>
      <p:sp>
        <p:nvSpPr>
          <p:cNvPr id="4" name="Slide Number Placeholder 3"/>
          <p:cNvSpPr>
            <a:spLocks noGrp="1"/>
          </p:cNvSpPr>
          <p:nvPr>
            <p:ph type="sldNum" sz="quarter" idx="5"/>
          </p:nvPr>
        </p:nvSpPr>
        <p:spPr/>
        <p:txBody>
          <a:bodyPr/>
          <a:lstStyle/>
          <a:p>
            <a:fld id="{43E74C90-D2CB-4710-B498-DE29DA94C7F8}" type="slidenum">
              <a:rPr lang="en-US" smtClean="0"/>
              <a:t>4</a:t>
            </a:fld>
            <a:endParaRPr lang="en-US"/>
          </a:p>
        </p:txBody>
      </p:sp>
    </p:spTree>
    <p:extLst>
      <p:ext uri="{BB962C8B-B14F-4D97-AF65-F5344CB8AC3E}">
        <p14:creationId xmlns:p14="http://schemas.microsoft.com/office/powerpoint/2010/main" val="19318827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terms of socioeconomic gaps, here is my findings: </a:t>
            </a:r>
          </a:p>
          <a:p>
            <a:endParaRPr lang="en-US" dirty="0"/>
          </a:p>
          <a:p>
            <a:r>
              <a:rPr lang="en-US" dirty="0"/>
              <a:t>We demonstrate the utilization is a problem in different population groups – which created a gap.</a:t>
            </a:r>
          </a:p>
          <a:p>
            <a:endParaRPr lang="en-US" dirty="0"/>
          </a:p>
          <a:p>
            <a:r>
              <a:rPr lang="en-US" dirty="0"/>
              <a:t>We find people who do not speak English, Racial minority, Low socioeconomic status, older age, and rural residences are less likely to use telemedicine. </a:t>
            </a:r>
          </a:p>
          <a:p>
            <a:endParaRPr lang="en-US" dirty="0"/>
          </a:p>
          <a:p>
            <a:r>
              <a:rPr lang="en-US" dirty="0"/>
              <a:t>Some of them, like older age adults, are use other forms of care like in-person care.</a:t>
            </a:r>
          </a:p>
          <a:p>
            <a:endParaRPr lang="en-US" dirty="0"/>
          </a:p>
          <a:p>
            <a:r>
              <a:rPr lang="en-US" dirty="0"/>
              <a:t>However, some uninsured patients and low income patients can only use telephone – which is generally not consider a care solution. </a:t>
            </a:r>
          </a:p>
        </p:txBody>
      </p:sp>
      <p:sp>
        <p:nvSpPr>
          <p:cNvPr id="4" name="Slide Number Placeholder 3"/>
          <p:cNvSpPr>
            <a:spLocks noGrp="1"/>
          </p:cNvSpPr>
          <p:nvPr>
            <p:ph type="sldNum" sz="quarter" idx="5"/>
          </p:nvPr>
        </p:nvSpPr>
        <p:spPr/>
        <p:txBody>
          <a:bodyPr/>
          <a:lstStyle/>
          <a:p>
            <a:fld id="{43E74C90-D2CB-4710-B498-DE29DA94C7F8}" type="slidenum">
              <a:rPr lang="en-US" smtClean="0"/>
              <a:t>41</a:t>
            </a:fld>
            <a:endParaRPr lang="en-US"/>
          </a:p>
        </p:txBody>
      </p:sp>
    </p:spTree>
    <p:extLst>
      <p:ext uri="{BB962C8B-B14F-4D97-AF65-F5344CB8AC3E}">
        <p14:creationId xmlns:p14="http://schemas.microsoft.com/office/powerpoint/2010/main" val="939185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discuss each factors separately, I will try to discuss each of them:</a:t>
            </a:r>
          </a:p>
        </p:txBody>
      </p:sp>
      <p:sp>
        <p:nvSpPr>
          <p:cNvPr id="4" name="Slide Number Placeholder 3"/>
          <p:cNvSpPr>
            <a:spLocks noGrp="1"/>
          </p:cNvSpPr>
          <p:nvPr>
            <p:ph type="sldNum" sz="quarter" idx="5"/>
          </p:nvPr>
        </p:nvSpPr>
        <p:spPr/>
        <p:txBody>
          <a:bodyPr/>
          <a:lstStyle/>
          <a:p>
            <a:fld id="{43E74C90-D2CB-4710-B498-DE29DA94C7F8}" type="slidenum">
              <a:rPr lang="en-US" smtClean="0"/>
              <a:t>42</a:t>
            </a:fld>
            <a:endParaRPr lang="en-US"/>
          </a:p>
        </p:txBody>
      </p:sp>
    </p:spTree>
    <p:extLst>
      <p:ext uri="{BB962C8B-B14F-4D97-AF65-F5344CB8AC3E}">
        <p14:creationId xmlns:p14="http://schemas.microsoft.com/office/powerpoint/2010/main" val="761037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biggest problem for age is the technology problem.</a:t>
            </a:r>
          </a:p>
          <a:p>
            <a:endParaRPr lang="en-US" dirty="0"/>
          </a:p>
          <a:p>
            <a:r>
              <a:rPr lang="en-US" dirty="0"/>
              <a:t>Imagine the use of Zoom – which is a pain.</a:t>
            </a:r>
          </a:p>
          <a:p>
            <a:endParaRPr lang="en-US" dirty="0"/>
          </a:p>
          <a:p>
            <a:r>
              <a:rPr lang="en-US" dirty="0"/>
              <a:t>But for people who do not know that much technology, it’s just impossible for them to know how to use the platform.</a:t>
            </a:r>
          </a:p>
          <a:p>
            <a:endParaRPr lang="en-US" dirty="0"/>
          </a:p>
          <a:p>
            <a:r>
              <a:rPr lang="en-US" dirty="0"/>
              <a:t>In the future, I see there is a room to grow to provide an easy-to-use technology and technical support.</a:t>
            </a:r>
          </a:p>
          <a:p>
            <a:endParaRPr lang="en-US" dirty="0"/>
          </a:p>
          <a:p>
            <a:r>
              <a:rPr lang="en-US" dirty="0"/>
              <a:t>For the follow up visits, it’s also a good idea to provide training so patient can learn how to fully adopt it. </a:t>
            </a:r>
          </a:p>
          <a:p>
            <a:endParaRPr lang="en-US" dirty="0"/>
          </a:p>
          <a:p>
            <a:r>
              <a:rPr lang="en-US" dirty="0"/>
              <a:t>An assistance from caregiver or family could also help to improve the utilization rate. </a:t>
            </a:r>
          </a:p>
        </p:txBody>
      </p:sp>
      <p:sp>
        <p:nvSpPr>
          <p:cNvPr id="4" name="Slide Number Placeholder 3"/>
          <p:cNvSpPr>
            <a:spLocks noGrp="1"/>
          </p:cNvSpPr>
          <p:nvPr>
            <p:ph type="sldNum" sz="quarter" idx="5"/>
          </p:nvPr>
        </p:nvSpPr>
        <p:spPr/>
        <p:txBody>
          <a:bodyPr/>
          <a:lstStyle/>
          <a:p>
            <a:fld id="{43E74C90-D2CB-4710-B498-DE29DA94C7F8}" type="slidenum">
              <a:rPr lang="en-US" smtClean="0"/>
              <a:t>43</a:t>
            </a:fld>
            <a:endParaRPr lang="en-US"/>
          </a:p>
        </p:txBody>
      </p:sp>
    </p:spTree>
    <p:extLst>
      <p:ext uri="{BB962C8B-B14F-4D97-AF65-F5344CB8AC3E}">
        <p14:creationId xmlns:p14="http://schemas.microsoft.com/office/powerpoint/2010/main" val="4399318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underserved population of racial minority, I believe there are two issues: </a:t>
            </a:r>
          </a:p>
          <a:p>
            <a:endParaRPr lang="en-US" dirty="0"/>
          </a:p>
          <a:p>
            <a:r>
              <a:rPr lang="en-US" dirty="0"/>
              <a:t>Education. </a:t>
            </a:r>
          </a:p>
          <a:p>
            <a:endParaRPr lang="en-US" dirty="0"/>
          </a:p>
          <a:p>
            <a:r>
              <a:rPr lang="en-US" dirty="0"/>
              <a:t>The education gaps would be a possible reason for underserved population – a good direction could be addressing the health literacy.</a:t>
            </a:r>
          </a:p>
          <a:p>
            <a:endParaRPr lang="en-US" dirty="0"/>
          </a:p>
          <a:p>
            <a:r>
              <a:rPr lang="en-US" dirty="0"/>
              <a:t>This includes a lot of things we can to – to provide a plan language materials to encourage the use of telemedicine</a:t>
            </a:r>
          </a:p>
          <a:p>
            <a:endParaRPr lang="en-US" dirty="0"/>
          </a:p>
          <a:p>
            <a:r>
              <a:rPr lang="en-US" dirty="0"/>
              <a:t>Using visual aids and avoiding technical jargon could also help. </a:t>
            </a:r>
          </a:p>
          <a:p>
            <a:endParaRPr lang="en-US" dirty="0"/>
          </a:p>
        </p:txBody>
      </p:sp>
      <p:sp>
        <p:nvSpPr>
          <p:cNvPr id="4" name="Slide Number Placeholder 3"/>
          <p:cNvSpPr>
            <a:spLocks noGrp="1"/>
          </p:cNvSpPr>
          <p:nvPr>
            <p:ph type="sldNum" sz="quarter" idx="5"/>
          </p:nvPr>
        </p:nvSpPr>
        <p:spPr/>
        <p:txBody>
          <a:bodyPr/>
          <a:lstStyle/>
          <a:p>
            <a:fld id="{43E74C90-D2CB-4710-B498-DE29DA94C7F8}" type="slidenum">
              <a:rPr lang="en-US" smtClean="0"/>
              <a:t>44</a:t>
            </a:fld>
            <a:endParaRPr lang="en-US"/>
          </a:p>
        </p:txBody>
      </p:sp>
    </p:spTree>
    <p:extLst>
      <p:ext uri="{BB962C8B-B14F-4D97-AF65-F5344CB8AC3E}">
        <p14:creationId xmlns:p14="http://schemas.microsoft.com/office/powerpoint/2010/main" val="39208520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money problem.</a:t>
            </a:r>
          </a:p>
          <a:p>
            <a:endParaRPr lang="en-US" dirty="0"/>
          </a:p>
          <a:p>
            <a:r>
              <a:rPr lang="en-US" dirty="0"/>
              <a:t>The income is basically a barrier for a better care – which we are looking is to provide basic devices</a:t>
            </a:r>
          </a:p>
          <a:p>
            <a:endParaRPr lang="en-US" dirty="0"/>
          </a:p>
          <a:p>
            <a:r>
              <a:rPr lang="en-US" dirty="0"/>
              <a:t>Such as internet and digital devices, phone or tablets,</a:t>
            </a:r>
          </a:p>
          <a:p>
            <a:endParaRPr lang="en-US" dirty="0"/>
          </a:p>
          <a:p>
            <a:r>
              <a:rPr lang="en-US" dirty="0"/>
              <a:t>To improve the healthcare, it requires the community and organizations, such as school, library or other public warfare, to </a:t>
            </a:r>
          </a:p>
          <a:p>
            <a:endParaRPr lang="en-US" dirty="0"/>
          </a:p>
          <a:p>
            <a:r>
              <a:rPr lang="en-US" dirty="0"/>
              <a:t>Address the health literacy problem and let everybody have that resources. </a:t>
            </a:r>
          </a:p>
          <a:p>
            <a:endParaRPr lang="en-US" dirty="0"/>
          </a:p>
          <a:p>
            <a:endParaRPr lang="en-US" dirty="0"/>
          </a:p>
        </p:txBody>
      </p:sp>
      <p:sp>
        <p:nvSpPr>
          <p:cNvPr id="4" name="Slide Number Placeholder 3"/>
          <p:cNvSpPr>
            <a:spLocks noGrp="1"/>
          </p:cNvSpPr>
          <p:nvPr>
            <p:ph type="sldNum" sz="quarter" idx="5"/>
          </p:nvPr>
        </p:nvSpPr>
        <p:spPr/>
        <p:txBody>
          <a:bodyPr/>
          <a:lstStyle/>
          <a:p>
            <a:fld id="{43E74C90-D2CB-4710-B498-DE29DA94C7F8}" type="slidenum">
              <a:rPr lang="en-US" smtClean="0"/>
              <a:t>45</a:t>
            </a:fld>
            <a:endParaRPr lang="en-US"/>
          </a:p>
        </p:txBody>
      </p:sp>
    </p:spTree>
    <p:extLst>
      <p:ext uri="{BB962C8B-B14F-4D97-AF65-F5344CB8AC3E}">
        <p14:creationId xmlns:p14="http://schemas.microsoft.com/office/powerpoint/2010/main" val="6588322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terms of language gap – it is also a problem that technology did not achieve their goals.</a:t>
            </a:r>
          </a:p>
          <a:p>
            <a:endParaRPr lang="en-US" dirty="0"/>
          </a:p>
          <a:p>
            <a:r>
              <a:rPr lang="en-US" dirty="0"/>
              <a:t>Ideally, we can have the remote interpreting technology – Which definitely needs to take a long time to develop. </a:t>
            </a:r>
          </a:p>
          <a:p>
            <a:endParaRPr lang="en-US" dirty="0"/>
          </a:p>
          <a:p>
            <a:r>
              <a:rPr lang="en-US" dirty="0"/>
              <a:t>For example, Microsoft teams have tried a few live captioning and live translation. We can borrow some ideas from their work.</a:t>
            </a:r>
          </a:p>
          <a:p>
            <a:endParaRPr lang="en-US" dirty="0"/>
          </a:p>
          <a:p>
            <a:r>
              <a:rPr lang="en-US" dirty="0"/>
              <a:t>Before the technology can help to support the multiple languages, we can provide trained interpreters in the online process, to ensure those non-English speakers do not feel isolated. </a:t>
            </a:r>
          </a:p>
        </p:txBody>
      </p:sp>
      <p:sp>
        <p:nvSpPr>
          <p:cNvPr id="4" name="Slide Number Placeholder 3"/>
          <p:cNvSpPr>
            <a:spLocks noGrp="1"/>
          </p:cNvSpPr>
          <p:nvPr>
            <p:ph type="sldNum" sz="quarter" idx="5"/>
          </p:nvPr>
        </p:nvSpPr>
        <p:spPr/>
        <p:txBody>
          <a:bodyPr/>
          <a:lstStyle/>
          <a:p>
            <a:fld id="{43E74C90-D2CB-4710-B498-DE29DA94C7F8}" type="slidenum">
              <a:rPr lang="en-US" smtClean="0"/>
              <a:t>46</a:t>
            </a:fld>
            <a:endParaRPr lang="en-US"/>
          </a:p>
        </p:txBody>
      </p:sp>
    </p:spTree>
    <p:extLst>
      <p:ext uri="{BB962C8B-B14F-4D97-AF65-F5344CB8AC3E}">
        <p14:creationId xmlns:p14="http://schemas.microsoft.com/office/powerpoint/2010/main" val="35296227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Telemedicine as a new service, have not been achieving its potential in current healthcare industry,</a:t>
            </a:r>
          </a:p>
          <a:p>
            <a:endParaRPr lang="en-US" dirty="0"/>
          </a:p>
          <a:p>
            <a:r>
              <a:rPr lang="en-US" dirty="0"/>
              <a:t>It’s underused, and have a lot of socioeconomic gaps in the minority gaps – </a:t>
            </a:r>
          </a:p>
          <a:p>
            <a:endParaRPr lang="en-US" dirty="0"/>
          </a:p>
          <a:p>
            <a:r>
              <a:rPr lang="en-US" dirty="0"/>
              <a:t>Therefore, a good idea is to have a follow up and create agenda, so the systematic guideline could be created.</a:t>
            </a:r>
          </a:p>
          <a:p>
            <a:endParaRPr lang="en-US" dirty="0"/>
          </a:p>
        </p:txBody>
      </p:sp>
      <p:sp>
        <p:nvSpPr>
          <p:cNvPr id="4" name="Slide Number Placeholder 3"/>
          <p:cNvSpPr>
            <a:spLocks noGrp="1"/>
          </p:cNvSpPr>
          <p:nvPr>
            <p:ph type="sldNum" sz="quarter" idx="5"/>
          </p:nvPr>
        </p:nvSpPr>
        <p:spPr/>
        <p:txBody>
          <a:bodyPr/>
          <a:lstStyle/>
          <a:p>
            <a:fld id="{43E74C90-D2CB-4710-B498-DE29DA94C7F8}" type="slidenum">
              <a:rPr lang="en-US" smtClean="0"/>
              <a:t>47</a:t>
            </a:fld>
            <a:endParaRPr lang="en-US"/>
          </a:p>
        </p:txBody>
      </p:sp>
    </p:spTree>
    <p:extLst>
      <p:ext uri="{BB962C8B-B14F-4D97-AF65-F5344CB8AC3E}">
        <p14:creationId xmlns:p14="http://schemas.microsoft.com/office/powerpoint/2010/main" val="2408250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that being said, I’ll further be working in the current projects: </a:t>
            </a:r>
          </a:p>
          <a:p>
            <a:endParaRPr lang="en-US" dirty="0"/>
          </a:p>
        </p:txBody>
      </p:sp>
      <p:sp>
        <p:nvSpPr>
          <p:cNvPr id="4" name="Slide Number Placeholder 3"/>
          <p:cNvSpPr>
            <a:spLocks noGrp="1"/>
          </p:cNvSpPr>
          <p:nvPr>
            <p:ph type="sldNum" sz="quarter" idx="5"/>
          </p:nvPr>
        </p:nvSpPr>
        <p:spPr/>
        <p:txBody>
          <a:bodyPr/>
          <a:lstStyle/>
          <a:p>
            <a:fld id="{43E74C90-D2CB-4710-B498-DE29DA94C7F8}" type="slidenum">
              <a:rPr lang="en-US" smtClean="0"/>
              <a:t>48</a:t>
            </a:fld>
            <a:endParaRPr lang="en-US"/>
          </a:p>
        </p:txBody>
      </p:sp>
    </p:spTree>
    <p:extLst>
      <p:ext uri="{BB962C8B-B14F-4D97-AF65-F5344CB8AC3E}">
        <p14:creationId xmlns:p14="http://schemas.microsoft.com/office/powerpoint/2010/main" val="18333950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direction is to use a geospatial analysis to show the underutilization on a map basis. </a:t>
            </a:r>
          </a:p>
          <a:p>
            <a:endParaRPr lang="en-US" dirty="0"/>
          </a:p>
          <a:p>
            <a:r>
              <a:rPr lang="en-US" dirty="0"/>
              <a:t>This would create a more straightforward view for socioeconomic factors – such as which area is underserved. </a:t>
            </a:r>
          </a:p>
          <a:p>
            <a:endParaRPr lang="en-US" dirty="0"/>
          </a:p>
          <a:p>
            <a:r>
              <a:rPr lang="en-US" dirty="0"/>
              <a:t>Therefore, we can highlight the gaps in a straight forward way. </a:t>
            </a:r>
          </a:p>
        </p:txBody>
      </p:sp>
      <p:sp>
        <p:nvSpPr>
          <p:cNvPr id="4" name="Slide Number Placeholder 3"/>
          <p:cNvSpPr>
            <a:spLocks noGrp="1"/>
          </p:cNvSpPr>
          <p:nvPr>
            <p:ph type="sldNum" sz="quarter" idx="5"/>
          </p:nvPr>
        </p:nvSpPr>
        <p:spPr/>
        <p:txBody>
          <a:bodyPr/>
          <a:lstStyle/>
          <a:p>
            <a:fld id="{43E74C90-D2CB-4710-B498-DE29DA94C7F8}" type="slidenum">
              <a:rPr lang="en-US" smtClean="0"/>
              <a:t>49</a:t>
            </a:fld>
            <a:endParaRPr lang="en-US"/>
          </a:p>
        </p:txBody>
      </p:sp>
    </p:spTree>
    <p:extLst>
      <p:ext uri="{BB962C8B-B14F-4D97-AF65-F5344CB8AC3E}">
        <p14:creationId xmlns:p14="http://schemas.microsoft.com/office/powerpoint/2010/main" val="32997066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social and cultural factors, such as exercise, food, smoking and drinking habits also can be a factor </a:t>
            </a:r>
          </a:p>
          <a:p>
            <a:endParaRPr lang="en-US" dirty="0"/>
          </a:p>
          <a:p>
            <a:r>
              <a:rPr lang="en-US" dirty="0"/>
              <a:t>To affect the healthcare adoption – we can explore what kind of social and cultural factors have not been widely explored. </a:t>
            </a:r>
          </a:p>
        </p:txBody>
      </p:sp>
      <p:sp>
        <p:nvSpPr>
          <p:cNvPr id="4" name="Slide Number Placeholder 3"/>
          <p:cNvSpPr>
            <a:spLocks noGrp="1"/>
          </p:cNvSpPr>
          <p:nvPr>
            <p:ph type="sldNum" sz="quarter" idx="5"/>
          </p:nvPr>
        </p:nvSpPr>
        <p:spPr/>
        <p:txBody>
          <a:bodyPr/>
          <a:lstStyle/>
          <a:p>
            <a:fld id="{43E74C90-D2CB-4710-B498-DE29DA94C7F8}" type="slidenum">
              <a:rPr lang="en-US" smtClean="0"/>
              <a:t>50</a:t>
            </a:fld>
            <a:endParaRPr lang="en-US"/>
          </a:p>
        </p:txBody>
      </p:sp>
    </p:spTree>
    <p:extLst>
      <p:ext uri="{BB962C8B-B14F-4D97-AF65-F5344CB8AC3E}">
        <p14:creationId xmlns:p14="http://schemas.microsoft.com/office/powerpoint/2010/main" val="3159943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r>
              <a:rPr lang="en-US" altLang="zh-CN" dirty="0"/>
              <a:t>The second part is Healthcare Data analysis. </a:t>
            </a:r>
          </a:p>
          <a:p>
            <a:endParaRPr lang="en-US" altLang="zh-CN" dirty="0"/>
          </a:p>
          <a:p>
            <a:r>
              <a:rPr lang="en-US" altLang="zh-CN" dirty="0"/>
              <a:t>Specifically, I have experience in  population study, socioeconomic study, and retrospective cohort analysis. </a:t>
            </a:r>
          </a:p>
          <a:p>
            <a:endParaRPr lang="en-US" altLang="zh-CN" dirty="0"/>
          </a:p>
          <a:p>
            <a:r>
              <a:rPr lang="en-US" altLang="zh-CN" dirty="0"/>
              <a:t>If you have some research ideas to share with me, I would really glad to know your thoughts. </a:t>
            </a:r>
          </a:p>
          <a:p>
            <a:endParaRPr lang="en-US" altLang="zh-CN" dirty="0"/>
          </a:p>
          <a:p>
            <a:endParaRPr lang="en-US" dirty="0"/>
          </a:p>
          <a:p>
            <a:endParaRPr lang="en-US" dirty="0"/>
          </a:p>
        </p:txBody>
      </p:sp>
      <p:sp>
        <p:nvSpPr>
          <p:cNvPr id="4" name="Slide Number Placeholder 3"/>
          <p:cNvSpPr>
            <a:spLocks noGrp="1"/>
          </p:cNvSpPr>
          <p:nvPr>
            <p:ph type="sldNum" sz="quarter" idx="5"/>
          </p:nvPr>
        </p:nvSpPr>
        <p:spPr/>
        <p:txBody>
          <a:bodyPr/>
          <a:lstStyle/>
          <a:p>
            <a:fld id="{43E74C90-D2CB-4710-B498-DE29DA94C7F8}" type="slidenum">
              <a:rPr lang="en-US" smtClean="0"/>
              <a:t>5</a:t>
            </a:fld>
            <a:endParaRPr lang="en-US"/>
          </a:p>
        </p:txBody>
      </p:sp>
    </p:spTree>
    <p:extLst>
      <p:ext uri="{BB962C8B-B14F-4D97-AF65-F5344CB8AC3E}">
        <p14:creationId xmlns:p14="http://schemas.microsoft.com/office/powerpoint/2010/main" val="16254512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development of technology has also been an interesting topic: Because I have the expertise to </a:t>
            </a:r>
          </a:p>
          <a:p>
            <a:endParaRPr lang="en-US" dirty="0"/>
          </a:p>
          <a:p>
            <a:r>
              <a:rPr lang="en-US" dirty="0"/>
              <a:t>Develop those tools to improve healthcare.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 recently submitted an initiative in the </a:t>
            </a:r>
            <a:r>
              <a:rPr lang="en-US" altLang="zh-CN" sz="1200" dirty="0">
                <a:hlinkClick r:id="rId3"/>
              </a:rPr>
              <a:t>Healthy Longevity Innovation</a:t>
            </a:r>
            <a:r>
              <a:rPr lang="en-US" altLang="zh-CN"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It is founded by U.S. National Academy of Medicine.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The purpose is to create an AI-based assistant tools for older nursing home seniors.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 will find a chance to share more details for my projects in the future if I have chance.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43E74C90-D2CB-4710-B498-DE29DA94C7F8}" type="slidenum">
              <a:rPr lang="en-US" smtClean="0"/>
              <a:t>51</a:t>
            </a:fld>
            <a:endParaRPr lang="en-US"/>
          </a:p>
        </p:txBody>
      </p:sp>
    </p:spTree>
    <p:extLst>
      <p:ext uri="{BB962C8B-B14F-4D97-AF65-F5344CB8AC3E}">
        <p14:creationId xmlns:p14="http://schemas.microsoft.com/office/powerpoint/2010/main" val="3605689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It is always welcome for more collaborations!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3E74C90-D2CB-4710-B498-DE29DA94C7F8}" type="slidenum">
              <a:rPr lang="en-US" smtClean="0"/>
              <a:t>52</a:t>
            </a:fld>
            <a:endParaRPr lang="en-US"/>
          </a:p>
        </p:txBody>
      </p:sp>
    </p:spTree>
    <p:extLst>
      <p:ext uri="{BB962C8B-B14F-4D97-AF65-F5344CB8AC3E}">
        <p14:creationId xmlns:p14="http://schemas.microsoft.com/office/powerpoint/2010/main" val="11609354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been super long, so if you are still listening, thank you so much! The healthcare inequality is an ongoing issue. </a:t>
            </a:r>
          </a:p>
          <a:p>
            <a:endParaRPr lang="en-US" dirty="0"/>
          </a:p>
          <a:p>
            <a:r>
              <a:rPr lang="en-US" dirty="0"/>
              <a:t>What I can do, is to work with physicians and provide evidence and possible guidelines.</a:t>
            </a:r>
          </a:p>
          <a:p>
            <a:endParaRPr lang="en-US" dirty="0"/>
          </a:p>
          <a:p>
            <a:r>
              <a:rPr lang="en-US" dirty="0"/>
              <a:t>So we can finally have a good use of telemedicine for all populations.</a:t>
            </a:r>
          </a:p>
          <a:p>
            <a:endParaRPr lang="en-US" dirty="0"/>
          </a:p>
          <a:p>
            <a:r>
              <a:rPr lang="en-US" dirty="0"/>
              <a:t>If you need to download the paper, visit my website, or download this slides, please scan the QR code.</a:t>
            </a:r>
          </a:p>
          <a:p>
            <a:endParaRPr lang="en-US" dirty="0"/>
          </a:p>
          <a:p>
            <a:r>
              <a:rPr lang="en-US"/>
              <a:t>Thank </a:t>
            </a:r>
            <a:r>
              <a:rPr lang="en-US" dirty="0"/>
              <a:t>you again for listening!</a:t>
            </a:r>
          </a:p>
        </p:txBody>
      </p:sp>
      <p:sp>
        <p:nvSpPr>
          <p:cNvPr id="4" name="Slide Number Placeholder 3"/>
          <p:cNvSpPr>
            <a:spLocks noGrp="1"/>
          </p:cNvSpPr>
          <p:nvPr>
            <p:ph type="sldNum" sz="quarter" idx="5"/>
          </p:nvPr>
        </p:nvSpPr>
        <p:spPr/>
        <p:txBody>
          <a:bodyPr/>
          <a:lstStyle/>
          <a:p>
            <a:fld id="{43E74C90-D2CB-4710-B498-DE29DA94C7F8}" type="slidenum">
              <a:rPr lang="en-US" smtClean="0"/>
              <a:t>53</a:t>
            </a:fld>
            <a:endParaRPr lang="en-US"/>
          </a:p>
        </p:txBody>
      </p:sp>
    </p:spTree>
    <p:extLst>
      <p:ext uri="{BB962C8B-B14F-4D97-AF65-F5344CB8AC3E}">
        <p14:creationId xmlns:p14="http://schemas.microsoft.com/office/powerpoint/2010/main" val="2051850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begin today’s research topic. </a:t>
            </a:r>
          </a:p>
          <a:p>
            <a:endParaRPr lang="en-US" dirty="0"/>
          </a:p>
          <a:p>
            <a:r>
              <a:rPr lang="en-US" dirty="0"/>
              <a:t>I will begin with an introduction and problems</a:t>
            </a:r>
          </a:p>
          <a:p>
            <a:endParaRPr lang="en-US" dirty="0"/>
          </a:p>
          <a:p>
            <a:r>
              <a:rPr lang="en-US" dirty="0"/>
              <a:t>and present my solutions and discuss the future probability how to address the issue. </a:t>
            </a:r>
          </a:p>
          <a:p>
            <a:endParaRPr lang="en-US" dirty="0"/>
          </a:p>
          <a:p>
            <a:r>
              <a:rPr lang="en-US" dirty="0"/>
              <a:t>Also, In the final part I will expand my view and shows my study’s possible directions.</a:t>
            </a:r>
          </a:p>
        </p:txBody>
      </p:sp>
      <p:sp>
        <p:nvSpPr>
          <p:cNvPr id="4" name="Slide Number Placeholder 3"/>
          <p:cNvSpPr>
            <a:spLocks noGrp="1"/>
          </p:cNvSpPr>
          <p:nvPr>
            <p:ph type="sldNum" sz="quarter" idx="5"/>
          </p:nvPr>
        </p:nvSpPr>
        <p:spPr/>
        <p:txBody>
          <a:bodyPr/>
          <a:lstStyle/>
          <a:p>
            <a:fld id="{43E74C90-D2CB-4710-B498-DE29DA94C7F8}" type="slidenum">
              <a:rPr lang="en-US" smtClean="0"/>
              <a:t>6</a:t>
            </a:fld>
            <a:endParaRPr lang="en-US"/>
          </a:p>
        </p:txBody>
      </p:sp>
    </p:spTree>
    <p:extLst>
      <p:ext uri="{BB962C8B-B14F-4D97-AF65-F5344CB8AC3E}">
        <p14:creationId xmlns:p14="http://schemas.microsoft.com/office/powerpoint/2010/main" val="2386926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telemedicine have become a normal thing in clinical practice.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Telemedicine </a:t>
            </a:r>
            <a:r>
              <a:rPr lang="en-US" sz="1200" b="0" i="0" dirty="0">
                <a:solidFill>
                  <a:srgbClr val="040C28"/>
                </a:solidFill>
                <a:effectLst/>
                <a:latin typeface="Google Sans"/>
              </a:rPr>
              <a:t>lets the health care provider care for patients without an in-person office visit. </a:t>
            </a:r>
            <a:endParaRPr lang="en-US" sz="1000" b="0" kern="1200" dirty="0">
              <a:solidFill>
                <a:schemeClr val="dk1"/>
              </a:solidFill>
              <a:latin typeface="Arial Nova Light" panose="020B0304020202020204" pitchFamily="34" charset="0"/>
              <a:ea typeface="+mn-ea"/>
              <a:cs typeface="Arial" panose="020B0604020202020204" pitchFamily="34" charset="0"/>
            </a:endParaRPr>
          </a:p>
          <a:p>
            <a:endParaRPr lang="en-US" dirty="0"/>
          </a:p>
          <a:p>
            <a:r>
              <a:rPr lang="en-US" dirty="0"/>
              <a:t>Under the context of online working, online shopping, and online banking – Everything is getting online. </a:t>
            </a:r>
          </a:p>
          <a:p>
            <a:endParaRPr lang="en-US" dirty="0"/>
          </a:p>
          <a:p>
            <a:r>
              <a:rPr lang="en-US" dirty="0"/>
              <a:t>So, using telemedicine is basically an option. </a:t>
            </a:r>
          </a:p>
          <a:p>
            <a:endParaRPr lang="en-US" dirty="0"/>
          </a:p>
          <a:p>
            <a:r>
              <a:rPr lang="en-US" dirty="0"/>
              <a:t>However, healthcare is a bit different from other online services: One big factors is, does it work for every populations?</a:t>
            </a:r>
          </a:p>
          <a:p>
            <a:endParaRPr lang="en-US" dirty="0"/>
          </a:p>
          <a:p>
            <a:r>
              <a:rPr lang="en-US" dirty="0"/>
              <a:t>Let’s go back and look at a few charts of the COVID-19 healthcare outcomes.</a:t>
            </a:r>
          </a:p>
        </p:txBody>
      </p:sp>
      <p:sp>
        <p:nvSpPr>
          <p:cNvPr id="4" name="Slide Number Placeholder 3"/>
          <p:cNvSpPr>
            <a:spLocks noGrp="1"/>
          </p:cNvSpPr>
          <p:nvPr>
            <p:ph type="sldNum" sz="quarter" idx="5"/>
          </p:nvPr>
        </p:nvSpPr>
        <p:spPr/>
        <p:txBody>
          <a:bodyPr/>
          <a:lstStyle/>
          <a:p>
            <a:fld id="{43E74C90-D2CB-4710-B498-DE29DA94C7F8}" type="slidenum">
              <a:rPr lang="en-US" smtClean="0"/>
              <a:t>7</a:t>
            </a:fld>
            <a:endParaRPr lang="en-US"/>
          </a:p>
        </p:txBody>
      </p:sp>
    </p:spTree>
    <p:extLst>
      <p:ext uri="{BB962C8B-B14F-4D97-AF65-F5344CB8AC3E}">
        <p14:creationId xmlns:p14="http://schemas.microsoft.com/office/powerpoint/2010/main" val="284937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in this chart, I showed the infection rates for each racial group. </a:t>
            </a:r>
          </a:p>
          <a:p>
            <a:endParaRPr lang="en-US" dirty="0"/>
          </a:p>
          <a:p>
            <a:r>
              <a:rPr lang="en-US" dirty="0"/>
              <a:t>When we look at the numbers, the infection rate is higher black, Hispanic, and American Indian and Alaska Native, and Native Hawaiian or other pacific islanders. </a:t>
            </a:r>
          </a:p>
          <a:p>
            <a:endParaRPr lang="en-US" dirty="0"/>
          </a:p>
          <a:p>
            <a:r>
              <a:rPr lang="en-US" dirty="0"/>
              <a:t>That shows, racial minorities had the highest infection rates.</a:t>
            </a:r>
          </a:p>
        </p:txBody>
      </p:sp>
      <p:sp>
        <p:nvSpPr>
          <p:cNvPr id="4" name="Slide Number Placeholder 3"/>
          <p:cNvSpPr>
            <a:spLocks noGrp="1"/>
          </p:cNvSpPr>
          <p:nvPr>
            <p:ph type="sldNum" sz="quarter" idx="5"/>
          </p:nvPr>
        </p:nvSpPr>
        <p:spPr/>
        <p:txBody>
          <a:bodyPr/>
          <a:lstStyle/>
          <a:p>
            <a:fld id="{43E74C90-D2CB-4710-B498-DE29DA94C7F8}" type="slidenum">
              <a:rPr lang="en-US" smtClean="0"/>
              <a:t>8</a:t>
            </a:fld>
            <a:endParaRPr lang="en-US"/>
          </a:p>
        </p:txBody>
      </p:sp>
    </p:spTree>
    <p:extLst>
      <p:ext uri="{BB962C8B-B14F-4D97-AF65-F5344CB8AC3E}">
        <p14:creationId xmlns:p14="http://schemas.microsoft.com/office/powerpoint/2010/main" val="2293652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about the death rates?</a:t>
            </a:r>
          </a:p>
          <a:p>
            <a:endParaRPr lang="en-US" dirty="0"/>
          </a:p>
          <a:p>
            <a:r>
              <a:rPr lang="en-US" dirty="0"/>
              <a:t>When we look at the CDC data, it’s also shown the black and Hispanic people have a higher death rates,</a:t>
            </a:r>
          </a:p>
          <a:p>
            <a:endParaRPr lang="en-US" dirty="0"/>
          </a:p>
          <a:p>
            <a:r>
              <a:rPr lang="en-US" dirty="0"/>
              <a:t>Sometimes for the older age groups, its close to two times difference in death rates.</a:t>
            </a:r>
          </a:p>
          <a:p>
            <a:endParaRPr lang="en-US" dirty="0"/>
          </a:p>
          <a:p>
            <a:r>
              <a:rPr lang="en-US" dirty="0"/>
              <a:t>Therefore, based on these results, our community is showing an unequal healthcare outcomes for the major racial groups </a:t>
            </a:r>
          </a:p>
          <a:p>
            <a:endParaRPr lang="en-US" dirty="0"/>
          </a:p>
          <a:p>
            <a:r>
              <a:rPr lang="en-US" dirty="0"/>
              <a:t>And racial minorities. </a:t>
            </a:r>
          </a:p>
        </p:txBody>
      </p:sp>
      <p:sp>
        <p:nvSpPr>
          <p:cNvPr id="4" name="Slide Number Placeholder 3"/>
          <p:cNvSpPr>
            <a:spLocks noGrp="1"/>
          </p:cNvSpPr>
          <p:nvPr>
            <p:ph type="sldNum" sz="quarter" idx="5"/>
          </p:nvPr>
        </p:nvSpPr>
        <p:spPr/>
        <p:txBody>
          <a:bodyPr/>
          <a:lstStyle/>
          <a:p>
            <a:fld id="{43E74C90-D2CB-4710-B498-DE29DA94C7F8}" type="slidenum">
              <a:rPr lang="en-US" smtClean="0"/>
              <a:t>9</a:t>
            </a:fld>
            <a:endParaRPr lang="en-US"/>
          </a:p>
        </p:txBody>
      </p:sp>
    </p:spTree>
    <p:extLst>
      <p:ext uri="{BB962C8B-B14F-4D97-AF65-F5344CB8AC3E}">
        <p14:creationId xmlns:p14="http://schemas.microsoft.com/office/powerpoint/2010/main" val="150659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0">
            <a:schemeClr val="accent1"/>
          </a:lnRef>
          <a:fillRef idx="3">
            <a:schemeClr val="accent1"/>
          </a:fillRef>
          <a:effectRef idx="3">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lang="en-US" sz="5400" b="0" kern="1200" cap="none" spc="0" dirty="0">
                <a:ln w="0"/>
                <a:solidFill>
                  <a:schemeClr val="tx1"/>
                </a:solidFill>
                <a:effectLst/>
                <a:latin typeface="Arial" panose="020B0604020202020204" pitchFamily="34" charset="0"/>
                <a:ea typeface="+mj-ea"/>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9334626" y="6041362"/>
            <a:ext cx="1343706" cy="365125"/>
          </a:xfrm>
          <a:prstGeom prst="rect">
            <a:avLst/>
          </a:prstGeom>
        </p:spPr>
        <p:txBody>
          <a:bodyPr/>
          <a:lstStyle/>
          <a:p>
            <a:r>
              <a:rPr lang="en-US"/>
              <a:t>4/17/2023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8A2F9E-F4A6-4626-A988-D187749AB94A}" type="slidenum">
              <a:rPr lang="en-US" smtClean="0"/>
              <a:pPr/>
              <a:t>‹#›</a:t>
            </a:fld>
            <a:endParaRPr lang="en-US" dirty="0"/>
          </a:p>
        </p:txBody>
      </p:sp>
    </p:spTree>
    <p:extLst>
      <p:ext uri="{BB962C8B-B14F-4D97-AF65-F5344CB8AC3E}">
        <p14:creationId xmlns:p14="http://schemas.microsoft.com/office/powerpoint/2010/main" val="988075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A2F9E-F4A6-4626-A988-D187749AB94A}" type="slidenum">
              <a:rPr lang="en-US" smtClean="0"/>
              <a:t>‹#›</a:t>
            </a:fld>
            <a:endParaRPr lang="en-US"/>
          </a:p>
        </p:txBody>
      </p:sp>
    </p:spTree>
    <p:extLst>
      <p:ext uri="{BB962C8B-B14F-4D97-AF65-F5344CB8AC3E}">
        <p14:creationId xmlns:p14="http://schemas.microsoft.com/office/powerpoint/2010/main" val="1899655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A2F9E-F4A6-4626-A988-D187749AB94A}" type="slidenum">
              <a:rPr lang="en-US" smtClean="0"/>
              <a:t>‹#›</a:t>
            </a:fld>
            <a:endParaRPr lang="en-US"/>
          </a:p>
        </p:txBody>
      </p:sp>
    </p:spTree>
    <p:extLst>
      <p:ext uri="{BB962C8B-B14F-4D97-AF65-F5344CB8AC3E}">
        <p14:creationId xmlns:p14="http://schemas.microsoft.com/office/powerpoint/2010/main" val="3363319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8A2F9E-F4A6-4626-A988-D187749AB94A}" type="slidenum">
              <a:rPr lang="en-US" smtClean="0"/>
              <a:t>‹#›</a:t>
            </a:fld>
            <a:endParaRPr lang="en-US"/>
          </a:p>
        </p:txBody>
      </p:sp>
    </p:spTree>
    <p:extLst>
      <p:ext uri="{BB962C8B-B14F-4D97-AF65-F5344CB8AC3E}">
        <p14:creationId xmlns:p14="http://schemas.microsoft.com/office/powerpoint/2010/main" val="2574274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A2F9E-F4A6-4626-A988-D187749AB94A}" type="slidenum">
              <a:rPr lang="en-US" smtClean="0"/>
              <a:t>‹#›</a:t>
            </a:fld>
            <a:endParaRPr lang="en-US"/>
          </a:p>
        </p:txBody>
      </p:sp>
    </p:spTree>
    <p:extLst>
      <p:ext uri="{BB962C8B-B14F-4D97-AF65-F5344CB8AC3E}">
        <p14:creationId xmlns:p14="http://schemas.microsoft.com/office/powerpoint/2010/main" val="963046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A2F9E-F4A6-4626-A988-D187749AB94A}" type="slidenum">
              <a:rPr lang="en-US" smtClean="0"/>
              <a:t>‹#›</a:t>
            </a:fld>
            <a:endParaRPr lang="en-US"/>
          </a:p>
        </p:txBody>
      </p:sp>
    </p:spTree>
    <p:extLst>
      <p:ext uri="{BB962C8B-B14F-4D97-AF65-F5344CB8AC3E}">
        <p14:creationId xmlns:p14="http://schemas.microsoft.com/office/powerpoint/2010/main" val="3951051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userDrawn="1"/>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0">
            <a:schemeClr val="accent1"/>
          </a:lnRef>
          <a:fillRef idx="3">
            <a:schemeClr val="accent1"/>
          </a:fillRef>
          <a:effectRef idx="3">
            <a:schemeClr val="accent1"/>
          </a:effectRef>
          <a:fontRef idx="minor">
            <a:schemeClr val="lt1"/>
          </a:fontRef>
        </p:style>
        <p:txBody>
          <a:bodyPr/>
          <a:lstStyle/>
          <a:p>
            <a:endParaRPr lang="en-US" dirty="0"/>
          </a:p>
        </p:txBody>
      </p:sp>
      <p:sp>
        <p:nvSpPr>
          <p:cNvPr id="2" name="Title 1"/>
          <p:cNvSpPr>
            <a:spLocks noGrp="1"/>
          </p:cNvSpPr>
          <p:nvPr>
            <p:ph type="title"/>
          </p:nvPr>
        </p:nvSpPr>
        <p:spPr>
          <a:xfrm>
            <a:off x="810000" y="447188"/>
            <a:ext cx="10571998" cy="970450"/>
          </a:xfrm>
        </p:spPr>
        <p:txBody>
          <a:bodyPr/>
          <a:lstStyle>
            <a:lvl1pPr>
              <a:defRPr sz="4400"/>
            </a:lvl1pPr>
          </a:lstStyle>
          <a:p>
            <a:r>
              <a:rPr lang="en-US" dirty="0"/>
              <a:t>Click to edit Master title style</a:t>
            </a:r>
          </a:p>
        </p:txBody>
      </p:sp>
      <p:sp>
        <p:nvSpPr>
          <p:cNvPr id="3" name="Content Placeholder 2"/>
          <p:cNvSpPr>
            <a:spLocks noGrp="1"/>
          </p:cNvSpPr>
          <p:nvPr>
            <p:ph idx="1"/>
          </p:nvPr>
        </p:nvSpPr>
        <p:spPr>
          <a:xfrm>
            <a:off x="818712" y="2222287"/>
            <a:ext cx="10554574" cy="3636511"/>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61CD8911-B433-634A-8462-B3CDA1BC7061}" type="slidenum">
              <a:rPr lang="en-US" smtClean="0"/>
              <a:pPr/>
              <a:t>‹#›</a:t>
            </a:fld>
            <a:endParaRPr lang="en-US" dirty="0"/>
          </a:p>
        </p:txBody>
      </p:sp>
    </p:spTree>
    <p:extLst>
      <p:ext uri="{BB962C8B-B14F-4D97-AF65-F5344CB8AC3E}">
        <p14:creationId xmlns:p14="http://schemas.microsoft.com/office/powerpoint/2010/main" val="2050798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5400" b="1" cap="none"/>
            </a:lvl1pPr>
          </a:lstStyle>
          <a:p>
            <a:r>
              <a:rPr lang="en-US" dirty="0"/>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A2F9E-F4A6-4626-A988-D187749AB94A}" type="slidenum">
              <a:rPr lang="en-US" smtClean="0"/>
              <a:t>‹#›</a:t>
            </a:fld>
            <a:endParaRPr lang="en-US" dirty="0"/>
          </a:p>
        </p:txBody>
      </p:sp>
    </p:spTree>
    <p:extLst>
      <p:ext uri="{BB962C8B-B14F-4D97-AF65-F5344CB8AC3E}">
        <p14:creationId xmlns:p14="http://schemas.microsoft.com/office/powerpoint/2010/main" val="1862409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7415" y="2222287"/>
            <a:ext cx="5194583" cy="3638764"/>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A2F9E-F4A6-4626-A988-D187749AB94A}" type="slidenum">
              <a:rPr lang="en-US" smtClean="0"/>
              <a:t>‹#›</a:t>
            </a:fld>
            <a:endParaRPr lang="en-US"/>
          </a:p>
        </p:txBody>
      </p:sp>
    </p:spTree>
    <p:extLst>
      <p:ext uri="{BB962C8B-B14F-4D97-AF65-F5344CB8AC3E}">
        <p14:creationId xmlns:p14="http://schemas.microsoft.com/office/powerpoint/2010/main" val="4091979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A2F9E-F4A6-4626-A988-D187749AB94A}" type="slidenum">
              <a:rPr lang="en-US" smtClean="0"/>
              <a:t>‹#›</a:t>
            </a:fld>
            <a:endParaRPr lang="en-US"/>
          </a:p>
        </p:txBody>
      </p:sp>
    </p:spTree>
    <p:extLst>
      <p:ext uri="{BB962C8B-B14F-4D97-AF65-F5344CB8AC3E}">
        <p14:creationId xmlns:p14="http://schemas.microsoft.com/office/powerpoint/2010/main" val="1533374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A2F9E-F4A6-4626-A988-D187749AB94A}" type="slidenum">
              <a:rPr lang="en-US" smtClean="0"/>
              <a:t>‹#›</a:t>
            </a:fld>
            <a:endParaRPr lang="en-US"/>
          </a:p>
        </p:txBody>
      </p:sp>
    </p:spTree>
    <p:extLst>
      <p:ext uri="{BB962C8B-B14F-4D97-AF65-F5344CB8AC3E}">
        <p14:creationId xmlns:p14="http://schemas.microsoft.com/office/powerpoint/2010/main" val="2095183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8A2F9E-F4A6-4626-A988-D187749AB94A}" type="slidenum">
              <a:rPr lang="en-US" smtClean="0"/>
              <a:t>‹#›</a:t>
            </a:fld>
            <a:endParaRPr lang="en-US"/>
          </a:p>
        </p:txBody>
      </p:sp>
    </p:spTree>
    <p:extLst>
      <p:ext uri="{BB962C8B-B14F-4D97-AF65-F5344CB8AC3E}">
        <p14:creationId xmlns:p14="http://schemas.microsoft.com/office/powerpoint/2010/main" val="703455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800" b="1"/>
            </a:lvl1pPr>
          </a:lstStyle>
          <a:p>
            <a:r>
              <a:rPr lang="en-US" dirty="0"/>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A2F9E-F4A6-4626-A988-D187749AB94A}" type="slidenum">
              <a:rPr lang="en-US" smtClean="0"/>
              <a:t>‹#›</a:t>
            </a:fld>
            <a:endParaRPr lang="en-US"/>
          </a:p>
        </p:txBody>
      </p:sp>
    </p:spTree>
    <p:extLst>
      <p:ext uri="{BB962C8B-B14F-4D97-AF65-F5344CB8AC3E}">
        <p14:creationId xmlns:p14="http://schemas.microsoft.com/office/powerpoint/2010/main" val="1062840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3200" b="0"/>
            </a:lvl1pPr>
          </a:lstStyle>
          <a:p>
            <a:r>
              <a:rPr lang="en-US" dirty="0"/>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B48A2F9E-F4A6-4626-A988-D187749AB94A}" type="slidenum">
              <a:rPr lang="en-US" smtClean="0"/>
              <a:t>‹#›</a:t>
            </a:fld>
            <a:endParaRPr lang="en-US"/>
          </a:p>
        </p:txBody>
      </p:sp>
    </p:spTree>
    <p:extLst>
      <p:ext uri="{BB962C8B-B14F-4D97-AF65-F5344CB8AC3E}">
        <p14:creationId xmlns:p14="http://schemas.microsoft.com/office/powerpoint/2010/main" val="2872032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noFill/>
          <a:ln>
            <a:noFill/>
          </a:ln>
        </p:spPr>
        <p:style>
          <a:lnRef idx="0">
            <a:scrgbClr r="0" g="0" b="0"/>
          </a:lnRef>
          <a:fillRef idx="0">
            <a:scrgbClr r="0" g="0" b="0"/>
          </a:fillRef>
          <a:effectRef idx="0">
            <a:scrgbClr r="0" g="0" b="0"/>
          </a:effectRef>
          <a:fontRef idx="none">
            <a:schemeClr val="dk1"/>
          </a:fontRef>
        </p:style>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810000" y="2184401"/>
            <a:ext cx="10563285" cy="3674397"/>
          </a:xfrm>
          <a:prstGeom prst="rect">
            <a:avLst/>
          </a:prstGeom>
          <a:noFill/>
          <a:ln>
            <a:noFill/>
          </a:ln>
        </p:spPr>
        <p:style>
          <a:lnRef idx="0">
            <a:scrgbClr r="0" g="0" b="0"/>
          </a:lnRef>
          <a:fillRef idx="0">
            <a:scrgbClr r="0" g="0" b="0"/>
          </a:fillRef>
          <a:effectRef idx="0">
            <a:scrgbClr r="0" g="0" b="0"/>
          </a:effectRef>
          <a:fontRef idx="none">
            <a:schemeClr val="dk1"/>
          </a:fontRef>
        </p:style>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tx1"/>
                </a:solidFill>
              </a:defRPr>
            </a:lvl1pPr>
          </a:lstStyle>
          <a:p>
            <a:fld id="{B48A2F9E-F4A6-4626-A988-D187749AB94A}" type="slidenum">
              <a:rPr lang="en-US" smtClean="0"/>
              <a:pPr/>
              <a:t>‹#›</a:t>
            </a:fld>
            <a:endParaRPr lang="en-US" dirty="0"/>
          </a:p>
        </p:txBody>
      </p:sp>
    </p:spTree>
    <p:extLst>
      <p:ext uri="{BB962C8B-B14F-4D97-AF65-F5344CB8AC3E}">
        <p14:creationId xmlns:p14="http://schemas.microsoft.com/office/powerpoint/2010/main" val="914866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p:txStyles>
    <p:titleStyle>
      <a:lvl1pPr algn="l" defTabSz="457200" rtl="0" eaLnBrk="1" latinLnBrk="0" hangingPunct="1">
        <a:spcBef>
          <a:spcPct val="0"/>
        </a:spcBef>
        <a:buNone/>
        <a:defRPr lang="en-US" sz="4400" b="0" kern="1200" cap="none" spc="0" dirty="0">
          <a:ln w="0"/>
          <a:solidFill>
            <a:schemeClr val="tx1"/>
          </a:solidFill>
          <a:effectLst/>
          <a:latin typeface="Arial Nova Light" panose="020B0304020202020204" pitchFamily="34" charset="0"/>
          <a:ea typeface="+mj-ea"/>
          <a:cs typeface="Arial" panose="020B060402020202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2800" b="0" kern="1200">
          <a:solidFill>
            <a:schemeClr val="tx1"/>
          </a:solidFill>
          <a:latin typeface="Arial Nova Light" panose="020B0304020202020204" pitchFamily="34" charset="0"/>
          <a:ea typeface="+mn-ea"/>
          <a:cs typeface="Arial" panose="020B0604020202020204" pitchFamily="34" charset="0"/>
        </a:defRPr>
      </a:lvl1pPr>
      <a:lvl2pPr marL="742950" indent="-285750" algn="l" defTabSz="457200" rtl="0" eaLnBrk="1" latinLnBrk="0" hangingPunct="1">
        <a:spcBef>
          <a:spcPct val="20000"/>
        </a:spcBef>
        <a:spcAft>
          <a:spcPts val="600"/>
        </a:spcAft>
        <a:buClr>
          <a:schemeClr val="accent1"/>
        </a:buClr>
        <a:buFont typeface="Wingdings 2" charset="2"/>
        <a:buChar char=""/>
        <a:defRPr sz="2400" b="0" kern="1200">
          <a:solidFill>
            <a:schemeClr val="tx1"/>
          </a:solidFill>
          <a:latin typeface="Arial Nova Light" panose="020B0304020202020204" pitchFamily="34" charset="0"/>
          <a:ea typeface="+mn-ea"/>
          <a:cs typeface="Arial" panose="020B0604020202020204" pitchFamily="34" charset="0"/>
        </a:defRPr>
      </a:lvl2pPr>
      <a:lvl3pPr marL="1143000" indent="-228600" algn="l" defTabSz="457200" rtl="0" eaLnBrk="1" latinLnBrk="0" hangingPunct="1">
        <a:spcBef>
          <a:spcPct val="20000"/>
        </a:spcBef>
        <a:spcAft>
          <a:spcPts val="600"/>
        </a:spcAft>
        <a:buClr>
          <a:schemeClr val="accent1"/>
        </a:buClr>
        <a:buFont typeface="Wingdings 2" charset="2"/>
        <a:buChar char=""/>
        <a:defRPr sz="2000" b="0" kern="1200">
          <a:solidFill>
            <a:schemeClr val="tx1"/>
          </a:solidFill>
          <a:latin typeface="Arial Nova Light" panose="020B0304020202020204" pitchFamily="34" charset="0"/>
          <a:ea typeface="+mn-ea"/>
          <a:cs typeface="Arial" panose="020B0604020202020204" pitchFamily="34" charset="0"/>
        </a:defRPr>
      </a:lvl3pPr>
      <a:lvl4pPr marL="1600200" indent="-228600" algn="l" defTabSz="457200" rtl="0" eaLnBrk="1" latinLnBrk="0" hangingPunct="1">
        <a:spcBef>
          <a:spcPct val="20000"/>
        </a:spcBef>
        <a:spcAft>
          <a:spcPts val="600"/>
        </a:spcAft>
        <a:buClr>
          <a:schemeClr val="accent1"/>
        </a:buClr>
        <a:buFont typeface="Wingdings 2" charset="2"/>
        <a:buChar char=""/>
        <a:defRPr sz="1800" b="0" kern="1200">
          <a:solidFill>
            <a:schemeClr val="tx1"/>
          </a:solidFill>
          <a:latin typeface="Arial Nova Light" panose="020B0304020202020204" pitchFamily="34" charset="0"/>
          <a:ea typeface="+mn-ea"/>
          <a:cs typeface="Arial" panose="020B0604020202020204" pitchFamily="34" charset="0"/>
        </a:defRPr>
      </a:lvl4pPr>
      <a:lvl5pPr marL="2057400" indent="-228600" algn="l" defTabSz="457200" rtl="0" eaLnBrk="1" latinLnBrk="0" hangingPunct="1">
        <a:spcBef>
          <a:spcPct val="20000"/>
        </a:spcBef>
        <a:spcAft>
          <a:spcPts val="600"/>
        </a:spcAft>
        <a:buClr>
          <a:schemeClr val="accent1"/>
        </a:buClr>
        <a:buFont typeface="Wingdings 2" charset="2"/>
        <a:buChar char=""/>
        <a:defRPr sz="1800" b="0" kern="1200">
          <a:solidFill>
            <a:schemeClr val="tx1"/>
          </a:solidFill>
          <a:latin typeface="Arial Nova Light" panose="020B0304020202020204" pitchFamily="34" charset="0"/>
          <a:ea typeface="+mn-ea"/>
          <a:cs typeface="Arial" panose="020B0604020202020204" pitchFamily="34" charset="0"/>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ongling.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4.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2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2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2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2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chart" Target="../charts/chart1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chart" Target="../charts/char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35.pn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6.png"/><Relationship Id="rId7"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7.png"/><Relationship Id="rId4" Type="http://schemas.openxmlformats.org/officeDocument/2006/relationships/image" Target="../media/image29.png"/><Relationship Id="rId9" Type="http://schemas.openxmlformats.org/officeDocument/2006/relationships/image" Target="../media/image40.png"/></Relationships>
</file>

<file path=ppt/slides/_rels/slide3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41.png"/><Relationship Id="rId7" Type="http://schemas.openxmlformats.org/officeDocument/2006/relationships/image" Target="../media/image43.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9.png"/><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4.png"/><Relationship Id="rId7" Type="http://schemas.openxmlformats.org/officeDocument/2006/relationships/image" Target="../media/image46.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45.png"/><Relationship Id="rId4" Type="http://schemas.openxmlformats.org/officeDocument/2006/relationships/image" Target="../media/image29.png"/><Relationship Id="rId9" Type="http://schemas.openxmlformats.org/officeDocument/2006/relationships/image" Target="../media/image3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ncbi.nlm.nih.gov/pmc/articles/PMC6616181/" TargetMode="External"/><Relationship Id="rId3" Type="http://schemas.openxmlformats.org/officeDocument/2006/relationships/hyperlink" Target="https://doi.org/10.1109/COMPSAC.2019.10218" TargetMode="External"/><Relationship Id="rId7" Type="http://schemas.openxmlformats.org/officeDocument/2006/relationships/hyperlink" Target="https://ai.jmir.org/2022/1/e3775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doi.org/10.1109/COMPSAC54236.2022.00054" TargetMode="External"/><Relationship Id="rId5" Type="http://schemas.openxmlformats.org/officeDocument/2006/relationships/hyperlink" Target="https://arxiv.org/abs/2301.09007" TargetMode="External"/><Relationship Id="rId4" Type="http://schemas.openxmlformats.org/officeDocument/2006/relationships/hyperlink" Target="https://doi.org/10.1016/j.bspc.2021.102931"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hyperlink" Target="https://www.webmd.com/diabetes/features/minority-medical-distrust#:~:text=Studies%20show%20many%20people%20who,don't%20have%20health%20insurance."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hyperlink" Target="https://www.microsoft.com/en-us/translator/blog/2022/10/13/announcing-live-translation-for-captions-in-microsoft-teams/"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hyperlink" Target="https://www.thieme-connect.com/products/ejournals/html/10.1055/s-0041-1733848"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hyperlink" Target="https://www.episcopalhealth.org/wp-content/uploads/2021/01/Econ-Impacts-of-Health-Disparities-Texas-2020-FINAL-002.pdf" TargetMode="External"/><Relationship Id="rId4" Type="http://schemas.openxmlformats.org/officeDocument/2006/relationships/image" Target="../media/image5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51.xml.rels><?xml version="1.0" encoding="UTF-8" standalone="yes"?>
<Relationships xmlns="http://schemas.openxmlformats.org/package/2006/relationships"><Relationship Id="rId3" Type="http://schemas.openxmlformats.org/officeDocument/2006/relationships/hyperlink" Target="https://healthylongevitychallenge.org/"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60.jpeg"/></Relationships>
</file>

<file path=ppt/slides/_rels/slide52.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hyperlink" Target="https://www.thieme-connect.com/products/ejournals/html/10.1055/s-0041-1733848" TargetMode="External"/><Relationship Id="rId5" Type="http://schemas.openxmlformats.org/officeDocument/2006/relationships/image" Target="../media/image63.png"/><Relationship Id="rId4" Type="http://schemas.openxmlformats.org/officeDocument/2006/relationships/image" Target="../media/image6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A7F44-5C33-A9B5-5AB6-F8581B2759AD}"/>
              </a:ext>
            </a:extLst>
          </p:cNvPr>
          <p:cNvSpPr>
            <a:spLocks noGrp="1"/>
          </p:cNvSpPr>
          <p:nvPr>
            <p:ph type="ctrTitle"/>
          </p:nvPr>
        </p:nvSpPr>
        <p:spPr>
          <a:xfrm>
            <a:off x="810001" y="2334409"/>
            <a:ext cx="10572000" cy="2085789"/>
          </a:xfrm>
          <a:noFill/>
          <a:ln>
            <a:noFill/>
          </a:ln>
        </p:spPr>
        <p:style>
          <a:lnRef idx="0">
            <a:scrgbClr r="0" g="0" b="0"/>
          </a:lnRef>
          <a:fillRef idx="0">
            <a:scrgbClr r="0" g="0" b="0"/>
          </a:fillRef>
          <a:effectRef idx="0">
            <a:scrgbClr r="0" g="0" b="0"/>
          </a:effectRef>
          <a:fontRef idx="minor">
            <a:schemeClr val="dk1"/>
          </a:fontRef>
        </p:style>
        <p:txBody>
          <a:bodyPr>
            <a:normAutofit/>
          </a:bodyPr>
          <a:lstStyle/>
          <a:p>
            <a:r>
              <a:rPr lang="en-US" sz="4400" dirty="0">
                <a:latin typeface="Arial Nova Light" panose="020B0304020202020204" pitchFamily="34" charset="0"/>
              </a:rPr>
              <a:t>The Disparity of Telemedicine Adoption During the COVID-19 Pandemic</a:t>
            </a:r>
          </a:p>
        </p:txBody>
      </p:sp>
      <p:sp>
        <p:nvSpPr>
          <p:cNvPr id="3" name="Subtitle 2">
            <a:extLst>
              <a:ext uri="{FF2B5EF4-FFF2-40B4-BE49-F238E27FC236}">
                <a16:creationId xmlns:a16="http://schemas.microsoft.com/office/drawing/2014/main" id="{5A0C0684-C10E-2E9E-DAA6-A5BF576182EF}"/>
              </a:ext>
            </a:extLst>
          </p:cNvPr>
          <p:cNvSpPr>
            <a:spLocks noGrp="1"/>
          </p:cNvSpPr>
          <p:nvPr>
            <p:ph type="subTitle" idx="1"/>
          </p:nvPr>
        </p:nvSpPr>
        <p:spPr>
          <a:xfrm>
            <a:off x="810001" y="5296829"/>
            <a:ext cx="9144000" cy="1411744"/>
          </a:xfrm>
          <a:noFill/>
          <a:ln>
            <a:noFill/>
          </a:ln>
        </p:spPr>
        <p:style>
          <a:lnRef idx="0">
            <a:scrgbClr r="0" g="0" b="0"/>
          </a:lnRef>
          <a:fillRef idx="0">
            <a:scrgbClr r="0" g="0" b="0"/>
          </a:fillRef>
          <a:effectRef idx="0">
            <a:scrgbClr r="0" g="0" b="0"/>
          </a:effectRef>
          <a:fontRef idx="minor">
            <a:schemeClr val="dk1"/>
          </a:fontRef>
        </p:style>
        <p:txBody>
          <a:bodyPr>
            <a:normAutofit/>
          </a:bodyPr>
          <a:lstStyle/>
          <a:p>
            <a:r>
              <a:rPr lang="en-US" dirty="0">
                <a:latin typeface="Arial Nova Light" panose="020B0304020202020204" pitchFamily="34" charset="0"/>
                <a:cs typeface="Arial" panose="020B0604020202020204" pitchFamily="34" charset="0"/>
                <a:hlinkClick r:id="rId3"/>
              </a:rPr>
              <a:t>Ling Tong</a:t>
            </a:r>
            <a:r>
              <a:rPr lang="en-US" dirty="0">
                <a:latin typeface="Arial Nova Light" panose="020B0304020202020204" pitchFamily="34" charset="0"/>
                <a:cs typeface="Arial" panose="020B0604020202020204" pitchFamily="34" charset="0"/>
              </a:rPr>
              <a:t>, PhD</a:t>
            </a:r>
          </a:p>
          <a:p>
            <a:r>
              <a:rPr lang="en-US" sz="2000" dirty="0">
                <a:solidFill>
                  <a:schemeClr val="tx1"/>
                </a:solidFill>
                <a:latin typeface="Arial Nova Light" panose="020B0304020202020204" pitchFamily="34" charset="0"/>
                <a:cs typeface="Arial" panose="020B0604020202020204" pitchFamily="34" charset="0"/>
              </a:rPr>
              <a:t>Department of Health Informatics and Administration</a:t>
            </a:r>
          </a:p>
          <a:p>
            <a:r>
              <a:rPr lang="en-US" sz="2000" dirty="0">
                <a:solidFill>
                  <a:schemeClr val="tx1"/>
                </a:solidFill>
                <a:latin typeface="Arial Nova Light" panose="020B0304020202020204" pitchFamily="34" charset="0"/>
                <a:cs typeface="Arial" panose="020B0604020202020204" pitchFamily="34" charset="0"/>
              </a:rPr>
              <a:t>University of Wisconsin-Milwaukee</a:t>
            </a:r>
          </a:p>
        </p:txBody>
      </p:sp>
      <p:sp>
        <p:nvSpPr>
          <p:cNvPr id="5" name="Slide Number Placeholder 4">
            <a:extLst>
              <a:ext uri="{FF2B5EF4-FFF2-40B4-BE49-F238E27FC236}">
                <a16:creationId xmlns:a16="http://schemas.microsoft.com/office/drawing/2014/main" id="{3E826F5A-5B80-C8FA-12F9-7174B9C0273D}"/>
              </a:ext>
            </a:extLst>
          </p:cNvPr>
          <p:cNvSpPr>
            <a:spLocks noGrp="1"/>
          </p:cNvSpPr>
          <p:nvPr>
            <p:ph type="sldNum" sz="quarter" idx="12"/>
          </p:nvPr>
        </p:nvSpPr>
        <p:spPr/>
        <p:txBody>
          <a:bodyPr/>
          <a:lstStyle/>
          <a:p>
            <a:fld id="{B48A2F9E-F4A6-4626-A988-D187749AB94A}" type="slidenum">
              <a:rPr lang="en-US" smtClean="0"/>
              <a:pPr/>
              <a:t>1</a:t>
            </a:fld>
            <a:endParaRPr lang="en-US" dirty="0"/>
          </a:p>
        </p:txBody>
      </p:sp>
    </p:spTree>
    <p:extLst>
      <p:ext uri="{BB962C8B-B14F-4D97-AF65-F5344CB8AC3E}">
        <p14:creationId xmlns:p14="http://schemas.microsoft.com/office/powerpoint/2010/main" val="222656939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DF8B7-FB43-946E-EA93-6DF55A48399A}"/>
              </a:ext>
            </a:extLst>
          </p:cNvPr>
          <p:cNvSpPr>
            <a:spLocks noGrp="1"/>
          </p:cNvSpPr>
          <p:nvPr>
            <p:ph type="title"/>
          </p:nvPr>
        </p:nvSpPr>
        <p:spPr>
          <a:xfrm>
            <a:off x="481013" y="3752849"/>
            <a:ext cx="3290887" cy="2452687"/>
          </a:xfrm>
        </p:spPr>
        <p:txBody>
          <a:bodyPr anchor="ctr">
            <a:normAutofit/>
          </a:bodyPr>
          <a:lstStyle/>
          <a:p>
            <a:r>
              <a:rPr lang="en-US" sz="3600" dirty="0"/>
              <a:t>Telemedicine</a:t>
            </a:r>
          </a:p>
        </p:txBody>
      </p:sp>
      <p:sp>
        <p:nvSpPr>
          <p:cNvPr id="3" name="Content Placeholder 2">
            <a:extLst>
              <a:ext uri="{FF2B5EF4-FFF2-40B4-BE49-F238E27FC236}">
                <a16:creationId xmlns:a16="http://schemas.microsoft.com/office/drawing/2014/main" id="{FAD2BAFE-74D1-BA59-6B21-3452BD5BC5B4}"/>
              </a:ext>
            </a:extLst>
          </p:cNvPr>
          <p:cNvSpPr>
            <a:spLocks noGrp="1"/>
          </p:cNvSpPr>
          <p:nvPr>
            <p:ph idx="1"/>
          </p:nvPr>
        </p:nvSpPr>
        <p:spPr>
          <a:xfrm>
            <a:off x="4223982" y="3752850"/>
            <a:ext cx="7485413" cy="2452687"/>
          </a:xfrm>
        </p:spPr>
        <p:txBody>
          <a:bodyPr anchor="ctr">
            <a:normAutofit/>
          </a:bodyPr>
          <a:lstStyle/>
          <a:p>
            <a:r>
              <a:rPr lang="en-US" sz="2000" dirty="0"/>
              <a:t>Telemedicine rises under COVID-19 Pandemic.</a:t>
            </a:r>
          </a:p>
          <a:p>
            <a:r>
              <a:rPr lang="en-US" sz="2000" dirty="0"/>
              <a:t>Telemedicine’s benefits. </a:t>
            </a:r>
          </a:p>
          <a:p>
            <a:r>
              <a:rPr lang="en-US" sz="2000" dirty="0"/>
              <a:t>Telemedicine was designed to expand the care.</a:t>
            </a:r>
          </a:p>
          <a:p>
            <a:r>
              <a:rPr lang="en-US" sz="2000" dirty="0"/>
              <a:t>Does it really work for all populations?</a:t>
            </a:r>
          </a:p>
        </p:txBody>
      </p:sp>
      <p:sp>
        <p:nvSpPr>
          <p:cNvPr id="4" name="Date Placeholder 3">
            <a:extLst>
              <a:ext uri="{FF2B5EF4-FFF2-40B4-BE49-F238E27FC236}">
                <a16:creationId xmlns:a16="http://schemas.microsoft.com/office/drawing/2014/main" id="{F53780BD-00A5-8A0C-0177-389C168060C8}"/>
              </a:ext>
            </a:extLst>
          </p:cNvPr>
          <p:cNvSpPr>
            <a:spLocks noGrp="1"/>
          </p:cNvSpPr>
          <p:nvPr>
            <p:ph type="dt" sz="half" idx="4294967295"/>
          </p:nvPr>
        </p:nvSpPr>
        <p:spPr>
          <a:xfrm>
            <a:off x="481013" y="6356350"/>
            <a:ext cx="2743200" cy="365125"/>
          </a:xfrm>
          <a:prstGeom prst="rect">
            <a:avLst/>
          </a:prstGeom>
        </p:spPr>
        <p:txBody>
          <a:bodyPr>
            <a:normAutofit lnSpcReduction="10000"/>
          </a:bodyPr>
          <a:lstStyle/>
          <a:p>
            <a:pPr>
              <a:spcAft>
                <a:spcPts val="600"/>
              </a:spcAft>
            </a:pPr>
            <a:r>
              <a:rPr lang="en-US">
                <a:solidFill>
                  <a:schemeClr val="bg1"/>
                </a:solidFill>
              </a:rPr>
              <a:t>4/17/2023</a:t>
            </a:r>
            <a:endParaRPr lang="en-US" dirty="0">
              <a:solidFill>
                <a:schemeClr val="bg1"/>
              </a:solidFill>
            </a:endParaRPr>
          </a:p>
        </p:txBody>
      </p:sp>
      <p:sp>
        <p:nvSpPr>
          <p:cNvPr id="5" name="Slide Number Placeholder 4">
            <a:extLst>
              <a:ext uri="{FF2B5EF4-FFF2-40B4-BE49-F238E27FC236}">
                <a16:creationId xmlns:a16="http://schemas.microsoft.com/office/drawing/2014/main" id="{02DCA04C-C8AC-A62A-E502-89EC01342499}"/>
              </a:ext>
            </a:extLst>
          </p:cNvPr>
          <p:cNvSpPr>
            <a:spLocks noGrp="1"/>
          </p:cNvSpPr>
          <p:nvPr>
            <p:ph type="sldNum" sz="quarter" idx="12"/>
          </p:nvPr>
        </p:nvSpPr>
        <p:spPr>
          <a:xfrm>
            <a:off x="8864600" y="6356350"/>
            <a:ext cx="2743200" cy="365125"/>
          </a:xfrm>
        </p:spPr>
        <p:txBody>
          <a:bodyPr>
            <a:normAutofit/>
          </a:bodyPr>
          <a:lstStyle/>
          <a:p>
            <a:pPr>
              <a:spcAft>
                <a:spcPts val="600"/>
              </a:spcAft>
            </a:pPr>
            <a:fld id="{61CD8911-B433-634A-8462-B3CDA1BC7061}" type="slidenum">
              <a:rPr lang="en-US">
                <a:solidFill>
                  <a:schemeClr val="bg1"/>
                </a:solidFill>
              </a:rPr>
              <a:pPr>
                <a:spcAft>
                  <a:spcPts val="600"/>
                </a:spcAft>
              </a:pPr>
              <a:t>10</a:t>
            </a:fld>
            <a:endParaRPr lang="en-US" dirty="0">
              <a:solidFill>
                <a:schemeClr val="bg1"/>
              </a:solidFill>
            </a:endParaRPr>
          </a:p>
        </p:txBody>
      </p:sp>
      <p:pic>
        <p:nvPicPr>
          <p:cNvPr id="6" name="Picture 6" descr="Making the most of telehealth in COVID-19 responses, and beyond – Croakey  Health Media">
            <a:extLst>
              <a:ext uri="{FF2B5EF4-FFF2-40B4-BE49-F238E27FC236}">
                <a16:creationId xmlns:a16="http://schemas.microsoft.com/office/drawing/2014/main" id="{34F94A2B-A87A-3BB0-D997-72098C250D6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846" b="48458"/>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B6ABBF9-5319-8F37-B211-E68247F50C55}"/>
              </a:ext>
            </a:extLst>
          </p:cNvPr>
          <p:cNvSpPr txBox="1"/>
          <p:nvPr/>
        </p:nvSpPr>
        <p:spPr>
          <a:xfrm>
            <a:off x="8618482" y="6311621"/>
            <a:ext cx="1555531" cy="369332"/>
          </a:xfrm>
          <a:prstGeom prst="rect">
            <a:avLst/>
          </a:prstGeom>
          <a:noFill/>
        </p:spPr>
        <p:txBody>
          <a:bodyPr wrap="square">
            <a:spAutoFit/>
          </a:bodyPr>
          <a:lstStyle/>
          <a:p>
            <a:r>
              <a:rPr lang="en-US" dirty="0">
                <a:solidFill>
                  <a:schemeClr val="bg1"/>
                </a:solidFill>
              </a:rPr>
              <a:t>Introduction</a:t>
            </a:r>
          </a:p>
        </p:txBody>
      </p:sp>
      <p:sp>
        <p:nvSpPr>
          <p:cNvPr id="15" name="Arrow: Pentagon 14">
            <a:extLst>
              <a:ext uri="{FF2B5EF4-FFF2-40B4-BE49-F238E27FC236}">
                <a16:creationId xmlns:a16="http://schemas.microsoft.com/office/drawing/2014/main" id="{304515C3-6DE6-B6FC-CF6B-A6A8E7B5CD85}"/>
              </a:ext>
            </a:extLst>
          </p:cNvPr>
          <p:cNvSpPr/>
          <p:nvPr/>
        </p:nvSpPr>
        <p:spPr>
          <a:xfrm>
            <a:off x="4764" y="6683659"/>
            <a:ext cx="1989136" cy="172912"/>
          </a:xfrm>
          <a:prstGeom prst="homePlate">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Introduction</a:t>
            </a:r>
          </a:p>
        </p:txBody>
      </p:sp>
      <p:sp>
        <p:nvSpPr>
          <p:cNvPr id="16" name="Arrow: Chevron 15">
            <a:extLst>
              <a:ext uri="{FF2B5EF4-FFF2-40B4-BE49-F238E27FC236}">
                <a16:creationId xmlns:a16="http://schemas.microsoft.com/office/drawing/2014/main" id="{46BF6F25-282A-4384-DB7F-33DD718BB346}"/>
              </a:ext>
            </a:extLst>
          </p:cNvPr>
          <p:cNvSpPr/>
          <p:nvPr/>
        </p:nvSpPr>
        <p:spPr>
          <a:xfrm>
            <a:off x="1951436" y="6687896"/>
            <a:ext cx="168671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Methods</a:t>
            </a:r>
          </a:p>
        </p:txBody>
      </p:sp>
      <p:sp>
        <p:nvSpPr>
          <p:cNvPr id="17" name="Arrow: Chevron 16">
            <a:extLst>
              <a:ext uri="{FF2B5EF4-FFF2-40B4-BE49-F238E27FC236}">
                <a16:creationId xmlns:a16="http://schemas.microsoft.com/office/drawing/2014/main" id="{03C4B7A9-1EDA-89B6-1011-0DB204430A7B}"/>
              </a:ext>
            </a:extLst>
          </p:cNvPr>
          <p:cNvSpPr/>
          <p:nvPr/>
        </p:nvSpPr>
        <p:spPr>
          <a:xfrm>
            <a:off x="3597741" y="6686439"/>
            <a:ext cx="1617351"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Results</a:t>
            </a:r>
          </a:p>
        </p:txBody>
      </p:sp>
      <p:sp>
        <p:nvSpPr>
          <p:cNvPr id="18" name="Arrow: Chevron 17">
            <a:extLst>
              <a:ext uri="{FF2B5EF4-FFF2-40B4-BE49-F238E27FC236}">
                <a16:creationId xmlns:a16="http://schemas.microsoft.com/office/drawing/2014/main" id="{CE17BAE9-153B-20BC-6BA5-A395D6D8E1FA}"/>
              </a:ext>
            </a:extLst>
          </p:cNvPr>
          <p:cNvSpPr/>
          <p:nvPr/>
        </p:nvSpPr>
        <p:spPr>
          <a:xfrm>
            <a:off x="5174535" y="6686834"/>
            <a:ext cx="177871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Discussion</a:t>
            </a:r>
          </a:p>
        </p:txBody>
      </p:sp>
      <p:sp>
        <p:nvSpPr>
          <p:cNvPr id="19" name="Arrow: Chevron 18">
            <a:extLst>
              <a:ext uri="{FF2B5EF4-FFF2-40B4-BE49-F238E27FC236}">
                <a16:creationId xmlns:a16="http://schemas.microsoft.com/office/drawing/2014/main" id="{31B9A21E-61D4-2F90-1053-6F63CB9121CB}"/>
              </a:ext>
            </a:extLst>
          </p:cNvPr>
          <p:cNvSpPr/>
          <p:nvPr/>
        </p:nvSpPr>
        <p:spPr>
          <a:xfrm>
            <a:off x="6913717" y="6686834"/>
            <a:ext cx="170179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Future work</a:t>
            </a:r>
          </a:p>
        </p:txBody>
      </p:sp>
      <p:sp>
        <p:nvSpPr>
          <p:cNvPr id="20" name="Arrow: Chevron 19">
            <a:extLst>
              <a:ext uri="{FF2B5EF4-FFF2-40B4-BE49-F238E27FC236}">
                <a16:creationId xmlns:a16="http://schemas.microsoft.com/office/drawing/2014/main" id="{8932DC88-9CE3-38FB-71A1-C9BBEF553140}"/>
              </a:ext>
            </a:extLst>
          </p:cNvPr>
          <p:cNvSpPr/>
          <p:nvPr/>
        </p:nvSpPr>
        <p:spPr>
          <a:xfrm>
            <a:off x="8572500" y="6686834"/>
            <a:ext cx="226377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Grant opportunities</a:t>
            </a:r>
          </a:p>
        </p:txBody>
      </p:sp>
      <p:sp>
        <p:nvSpPr>
          <p:cNvPr id="21" name="Arrow: Chevron 20">
            <a:extLst>
              <a:ext uri="{FF2B5EF4-FFF2-40B4-BE49-F238E27FC236}">
                <a16:creationId xmlns:a16="http://schemas.microsoft.com/office/drawing/2014/main" id="{1547439E-21DB-2527-24CB-7D3639CB45D5}"/>
              </a:ext>
            </a:extLst>
          </p:cNvPr>
          <p:cNvSpPr/>
          <p:nvPr/>
        </p:nvSpPr>
        <p:spPr>
          <a:xfrm>
            <a:off x="10795001" y="6686439"/>
            <a:ext cx="136524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Conclusion</a:t>
            </a:r>
          </a:p>
        </p:txBody>
      </p:sp>
      <p:sp>
        <p:nvSpPr>
          <p:cNvPr id="8" name="Rectangle 7">
            <a:extLst>
              <a:ext uri="{FF2B5EF4-FFF2-40B4-BE49-F238E27FC236}">
                <a16:creationId xmlns:a16="http://schemas.microsoft.com/office/drawing/2014/main" id="{425CF874-B059-CDCA-0F66-C479CA021E19}"/>
              </a:ext>
            </a:extLst>
          </p:cNvPr>
          <p:cNvSpPr/>
          <p:nvPr/>
        </p:nvSpPr>
        <p:spPr>
          <a:xfrm>
            <a:off x="4786103" y="2288230"/>
            <a:ext cx="557561" cy="383602"/>
          </a:xfrm>
          <a:prstGeom prst="rect">
            <a:avLst/>
          </a:prstGeom>
          <a:solidFill>
            <a:srgbClr val="D7342D"/>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rgbClr val="FF0000"/>
              </a:solidFill>
            </a:endParaRPr>
          </a:p>
        </p:txBody>
      </p:sp>
      <p:sp>
        <p:nvSpPr>
          <p:cNvPr id="9" name="Slide Number Placeholder 4">
            <a:extLst>
              <a:ext uri="{FF2B5EF4-FFF2-40B4-BE49-F238E27FC236}">
                <a16:creationId xmlns:a16="http://schemas.microsoft.com/office/drawing/2014/main" id="{E2D86F00-E056-16C2-ED40-2A0EBF0CA173}"/>
              </a:ext>
            </a:extLst>
          </p:cNvPr>
          <p:cNvSpPr txBox="1">
            <a:spLocks/>
          </p:cNvSpPr>
          <p:nvPr/>
        </p:nvSpPr>
        <p:spPr>
          <a:xfrm>
            <a:off x="10678331" y="5915888"/>
            <a:ext cx="1062155" cy="490599"/>
          </a:xfrm>
          <a:prstGeom prst="rect">
            <a:avLst/>
          </a:prstGeom>
        </p:spPr>
        <p:txBody>
          <a:bodyPr vert="horz" lIns="91440" tIns="45720" rIns="91440" bIns="10800" rtlCol="0" anchor="b"/>
          <a:lstStyle>
            <a:defPPr>
              <a:defRPr lang="en-US"/>
            </a:defPPr>
            <a:lvl1pPr marL="0" algn="r" defTabSz="457200" rtl="0" eaLnBrk="1" latinLnBrk="0" hangingPunct="1">
              <a:defRPr sz="2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48A2F9E-F4A6-4626-A988-D187749AB94A}" type="slidenum">
              <a:rPr lang="en-US" smtClean="0"/>
              <a:pPr/>
              <a:t>10</a:t>
            </a:fld>
            <a:endParaRPr lang="en-US" dirty="0"/>
          </a:p>
        </p:txBody>
      </p:sp>
    </p:spTree>
    <p:extLst>
      <p:ext uri="{BB962C8B-B14F-4D97-AF65-F5344CB8AC3E}">
        <p14:creationId xmlns:p14="http://schemas.microsoft.com/office/powerpoint/2010/main" val="203093225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88B22-5999-DDC4-74E8-22F1095CFBED}"/>
              </a:ext>
            </a:extLst>
          </p:cNvPr>
          <p:cNvSpPr>
            <a:spLocks noGrp="1"/>
          </p:cNvSpPr>
          <p:nvPr>
            <p:ph type="title"/>
          </p:nvPr>
        </p:nvSpPr>
        <p:spPr>
          <a:xfrm>
            <a:off x="640079" y="-267876"/>
            <a:ext cx="4824855" cy="1956841"/>
          </a:xfrm>
        </p:spPr>
        <p:txBody>
          <a:bodyPr anchor="b">
            <a:normAutofit/>
          </a:bodyPr>
          <a:lstStyle/>
          <a:p>
            <a:r>
              <a:rPr lang="en-US" sz="5400" dirty="0"/>
              <a:t>Current Gaps</a:t>
            </a:r>
          </a:p>
        </p:txBody>
      </p:sp>
      <p:sp>
        <p:nvSpPr>
          <p:cNvPr id="3" name="Content Placeholder 2">
            <a:extLst>
              <a:ext uri="{FF2B5EF4-FFF2-40B4-BE49-F238E27FC236}">
                <a16:creationId xmlns:a16="http://schemas.microsoft.com/office/drawing/2014/main" id="{1CA5ED2B-7049-5177-0C51-B8E22C83540F}"/>
              </a:ext>
            </a:extLst>
          </p:cNvPr>
          <p:cNvSpPr>
            <a:spLocks noGrp="1"/>
          </p:cNvSpPr>
          <p:nvPr>
            <p:ph idx="1"/>
          </p:nvPr>
        </p:nvSpPr>
        <p:spPr>
          <a:xfrm>
            <a:off x="640080" y="2162678"/>
            <a:ext cx="4534455" cy="2355138"/>
          </a:xfrm>
        </p:spPr>
        <p:txBody>
          <a:bodyPr>
            <a:normAutofit/>
          </a:bodyPr>
          <a:lstStyle/>
          <a:p>
            <a:r>
              <a:rPr lang="en-US" sz="2200" dirty="0"/>
              <a:t>Unequal telemedicine adoption </a:t>
            </a:r>
          </a:p>
          <a:p>
            <a:r>
              <a:rPr lang="en-US" sz="2200" dirty="0"/>
              <a:t>The digital divide</a:t>
            </a:r>
          </a:p>
          <a:p>
            <a:r>
              <a:rPr lang="en-US" sz="2200" dirty="0"/>
              <a:t>Measurement of disparity</a:t>
            </a:r>
          </a:p>
        </p:txBody>
      </p:sp>
      <p:sp>
        <p:nvSpPr>
          <p:cNvPr id="5" name="Slide Number Placeholder 4">
            <a:extLst>
              <a:ext uri="{FF2B5EF4-FFF2-40B4-BE49-F238E27FC236}">
                <a16:creationId xmlns:a16="http://schemas.microsoft.com/office/drawing/2014/main" id="{1342D07B-F8DA-5503-4E7D-5AE64005FB34}"/>
              </a:ext>
            </a:extLst>
          </p:cNvPr>
          <p:cNvSpPr>
            <a:spLocks noGrp="1"/>
          </p:cNvSpPr>
          <p:nvPr>
            <p:ph type="sldNum" sz="quarter" idx="12"/>
          </p:nvPr>
        </p:nvSpPr>
        <p:spPr>
          <a:xfrm>
            <a:off x="10439400" y="6356350"/>
            <a:ext cx="914400" cy="365125"/>
          </a:xfrm>
        </p:spPr>
        <p:txBody>
          <a:bodyPr>
            <a:normAutofit/>
          </a:bodyPr>
          <a:lstStyle/>
          <a:p>
            <a:pPr>
              <a:spcAft>
                <a:spcPts val="600"/>
              </a:spcAft>
            </a:pPr>
            <a:fld id="{61CD8911-B433-634A-8462-B3CDA1BC7061}" type="slidenum">
              <a:rPr lang="en-US">
                <a:solidFill>
                  <a:srgbClr val="FFFFFF"/>
                </a:solidFill>
              </a:rPr>
              <a:pPr>
                <a:spcAft>
                  <a:spcPts val="600"/>
                </a:spcAft>
              </a:pPr>
              <a:t>11</a:t>
            </a:fld>
            <a:endParaRPr lang="en-US">
              <a:solidFill>
                <a:srgbClr val="FFFFFF"/>
              </a:solidFill>
            </a:endParaRPr>
          </a:p>
        </p:txBody>
      </p:sp>
      <p:pic>
        <p:nvPicPr>
          <p:cNvPr id="2052" name="Picture 4" descr="Rapid Growth in Telehealth for Cancer Care - NCI">
            <a:extLst>
              <a:ext uri="{FF2B5EF4-FFF2-40B4-BE49-F238E27FC236}">
                <a16:creationId xmlns:a16="http://schemas.microsoft.com/office/drawing/2014/main" id="{D1BD43B4-A6A2-4C05-53E4-C7BB53B773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89" r="24284"/>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4" name="Arrow: Pentagon 13">
            <a:extLst>
              <a:ext uri="{FF2B5EF4-FFF2-40B4-BE49-F238E27FC236}">
                <a16:creationId xmlns:a16="http://schemas.microsoft.com/office/drawing/2014/main" id="{2B8C8EB3-050D-501A-6CD3-6B4AFFF92609}"/>
              </a:ext>
            </a:extLst>
          </p:cNvPr>
          <p:cNvSpPr/>
          <p:nvPr/>
        </p:nvSpPr>
        <p:spPr>
          <a:xfrm>
            <a:off x="4764" y="6683659"/>
            <a:ext cx="1989136" cy="172912"/>
          </a:xfrm>
          <a:prstGeom prst="homePlate">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Introduction</a:t>
            </a:r>
          </a:p>
        </p:txBody>
      </p:sp>
      <p:sp>
        <p:nvSpPr>
          <p:cNvPr id="15" name="Arrow: Chevron 14">
            <a:extLst>
              <a:ext uri="{FF2B5EF4-FFF2-40B4-BE49-F238E27FC236}">
                <a16:creationId xmlns:a16="http://schemas.microsoft.com/office/drawing/2014/main" id="{666EDC38-24A5-7C42-72C5-8186F6CFFFE8}"/>
              </a:ext>
            </a:extLst>
          </p:cNvPr>
          <p:cNvSpPr/>
          <p:nvPr/>
        </p:nvSpPr>
        <p:spPr>
          <a:xfrm>
            <a:off x="1951436" y="6687896"/>
            <a:ext cx="168671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Methods</a:t>
            </a:r>
          </a:p>
        </p:txBody>
      </p:sp>
      <p:sp>
        <p:nvSpPr>
          <p:cNvPr id="16" name="Arrow: Chevron 15">
            <a:extLst>
              <a:ext uri="{FF2B5EF4-FFF2-40B4-BE49-F238E27FC236}">
                <a16:creationId xmlns:a16="http://schemas.microsoft.com/office/drawing/2014/main" id="{575519C2-2D6E-8349-B3C1-0B450AA363FE}"/>
              </a:ext>
            </a:extLst>
          </p:cNvPr>
          <p:cNvSpPr/>
          <p:nvPr/>
        </p:nvSpPr>
        <p:spPr>
          <a:xfrm>
            <a:off x="3597741" y="6686439"/>
            <a:ext cx="1617351"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Results</a:t>
            </a:r>
          </a:p>
        </p:txBody>
      </p:sp>
      <p:sp>
        <p:nvSpPr>
          <p:cNvPr id="17" name="Arrow: Chevron 16">
            <a:extLst>
              <a:ext uri="{FF2B5EF4-FFF2-40B4-BE49-F238E27FC236}">
                <a16:creationId xmlns:a16="http://schemas.microsoft.com/office/drawing/2014/main" id="{79A4D8C1-4B5C-7387-18D7-4338827FA540}"/>
              </a:ext>
            </a:extLst>
          </p:cNvPr>
          <p:cNvSpPr/>
          <p:nvPr/>
        </p:nvSpPr>
        <p:spPr>
          <a:xfrm>
            <a:off x="5174535" y="6686834"/>
            <a:ext cx="177871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Discussion</a:t>
            </a:r>
          </a:p>
        </p:txBody>
      </p:sp>
      <p:sp>
        <p:nvSpPr>
          <p:cNvPr id="18" name="Arrow: Chevron 17">
            <a:extLst>
              <a:ext uri="{FF2B5EF4-FFF2-40B4-BE49-F238E27FC236}">
                <a16:creationId xmlns:a16="http://schemas.microsoft.com/office/drawing/2014/main" id="{2B6C5E98-3A62-1B60-4C03-27FB2268F9B6}"/>
              </a:ext>
            </a:extLst>
          </p:cNvPr>
          <p:cNvSpPr/>
          <p:nvPr/>
        </p:nvSpPr>
        <p:spPr>
          <a:xfrm>
            <a:off x="6913717" y="6686834"/>
            <a:ext cx="170179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Future work</a:t>
            </a:r>
          </a:p>
        </p:txBody>
      </p:sp>
      <p:sp>
        <p:nvSpPr>
          <p:cNvPr id="19" name="Arrow: Chevron 18">
            <a:extLst>
              <a:ext uri="{FF2B5EF4-FFF2-40B4-BE49-F238E27FC236}">
                <a16:creationId xmlns:a16="http://schemas.microsoft.com/office/drawing/2014/main" id="{3B6C6E7D-D583-D303-0714-074FE95F5B3F}"/>
              </a:ext>
            </a:extLst>
          </p:cNvPr>
          <p:cNvSpPr/>
          <p:nvPr/>
        </p:nvSpPr>
        <p:spPr>
          <a:xfrm>
            <a:off x="8572500" y="6686834"/>
            <a:ext cx="226377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Grant opportunities</a:t>
            </a:r>
          </a:p>
        </p:txBody>
      </p:sp>
      <p:sp>
        <p:nvSpPr>
          <p:cNvPr id="20" name="Arrow: Chevron 19">
            <a:extLst>
              <a:ext uri="{FF2B5EF4-FFF2-40B4-BE49-F238E27FC236}">
                <a16:creationId xmlns:a16="http://schemas.microsoft.com/office/drawing/2014/main" id="{36BF5882-A9DB-E33A-2C84-31029B39AE8E}"/>
              </a:ext>
            </a:extLst>
          </p:cNvPr>
          <p:cNvSpPr/>
          <p:nvPr/>
        </p:nvSpPr>
        <p:spPr>
          <a:xfrm>
            <a:off x="10795001" y="6686439"/>
            <a:ext cx="136524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Conclusion</a:t>
            </a:r>
          </a:p>
        </p:txBody>
      </p:sp>
      <p:sp>
        <p:nvSpPr>
          <p:cNvPr id="7" name="Slide Number Placeholder 4">
            <a:extLst>
              <a:ext uri="{FF2B5EF4-FFF2-40B4-BE49-F238E27FC236}">
                <a16:creationId xmlns:a16="http://schemas.microsoft.com/office/drawing/2014/main" id="{E80ACDCC-E665-AF0B-3F91-356ED9C80D08}"/>
              </a:ext>
            </a:extLst>
          </p:cNvPr>
          <p:cNvSpPr txBox="1">
            <a:spLocks/>
          </p:cNvSpPr>
          <p:nvPr/>
        </p:nvSpPr>
        <p:spPr>
          <a:xfrm>
            <a:off x="10678331" y="5915888"/>
            <a:ext cx="1062155" cy="490599"/>
          </a:xfrm>
          <a:prstGeom prst="rect">
            <a:avLst/>
          </a:prstGeom>
        </p:spPr>
        <p:txBody>
          <a:bodyPr vert="horz" lIns="91440" tIns="45720" rIns="91440" bIns="10800" rtlCol="0" anchor="b"/>
          <a:lstStyle>
            <a:defPPr>
              <a:defRPr lang="en-US"/>
            </a:defPPr>
            <a:lvl1pPr marL="0" algn="r" defTabSz="457200" rtl="0" eaLnBrk="1" latinLnBrk="0" hangingPunct="1">
              <a:defRPr sz="2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48A2F9E-F4A6-4626-A988-D187749AB94A}" type="slidenum">
              <a:rPr lang="en-US" smtClean="0"/>
              <a:pPr/>
              <a:t>11</a:t>
            </a:fld>
            <a:endParaRPr lang="en-US" dirty="0"/>
          </a:p>
        </p:txBody>
      </p:sp>
    </p:spTree>
    <p:extLst>
      <p:ext uri="{BB962C8B-B14F-4D97-AF65-F5344CB8AC3E}">
        <p14:creationId xmlns:p14="http://schemas.microsoft.com/office/powerpoint/2010/main" val="301751998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88B22-5999-DDC4-74E8-22F1095CFBED}"/>
              </a:ext>
            </a:extLst>
          </p:cNvPr>
          <p:cNvSpPr>
            <a:spLocks noGrp="1"/>
          </p:cNvSpPr>
          <p:nvPr>
            <p:ph type="title"/>
          </p:nvPr>
        </p:nvSpPr>
        <p:spPr>
          <a:xfrm>
            <a:off x="640080" y="325369"/>
            <a:ext cx="4368602" cy="1155513"/>
          </a:xfrm>
        </p:spPr>
        <p:txBody>
          <a:bodyPr anchor="b">
            <a:normAutofit/>
          </a:bodyPr>
          <a:lstStyle/>
          <a:p>
            <a:r>
              <a:rPr lang="en-US" dirty="0"/>
              <a:t>Study Goal</a:t>
            </a:r>
          </a:p>
        </p:txBody>
      </p:sp>
      <p:graphicFrame>
        <p:nvGraphicFramePr>
          <p:cNvPr id="7" name="Content Placeholder 6">
            <a:extLst>
              <a:ext uri="{FF2B5EF4-FFF2-40B4-BE49-F238E27FC236}">
                <a16:creationId xmlns:a16="http://schemas.microsoft.com/office/drawing/2014/main" id="{A9A3F054-2629-663F-842F-2C98DA6E8356}"/>
              </a:ext>
            </a:extLst>
          </p:cNvPr>
          <p:cNvGraphicFramePr>
            <a:graphicFrameLocks noGrp="1"/>
          </p:cNvGraphicFramePr>
          <p:nvPr>
            <p:ph idx="1"/>
            <p:extLst>
              <p:ext uri="{D42A27DB-BD31-4B8C-83A1-F6EECF244321}">
                <p14:modId xmlns:p14="http://schemas.microsoft.com/office/powerpoint/2010/main" val="2620199328"/>
              </p:ext>
            </p:extLst>
          </p:nvPr>
        </p:nvGraphicFramePr>
        <p:xfrm>
          <a:off x="819150" y="2222500"/>
          <a:ext cx="10553700" cy="3636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a:extLst>
              <a:ext uri="{FF2B5EF4-FFF2-40B4-BE49-F238E27FC236}">
                <a16:creationId xmlns:a16="http://schemas.microsoft.com/office/drawing/2014/main" id="{1342D07B-F8DA-5503-4E7D-5AE64005FB34}"/>
              </a:ext>
            </a:extLst>
          </p:cNvPr>
          <p:cNvSpPr>
            <a:spLocks noGrp="1"/>
          </p:cNvSpPr>
          <p:nvPr>
            <p:ph type="sldNum" sz="quarter" idx="12"/>
          </p:nvPr>
        </p:nvSpPr>
        <p:spPr>
          <a:xfrm>
            <a:off x="10439400" y="6356350"/>
            <a:ext cx="914400" cy="365125"/>
          </a:xfrm>
        </p:spPr>
        <p:txBody>
          <a:bodyPr>
            <a:normAutofit/>
          </a:bodyPr>
          <a:lstStyle/>
          <a:p>
            <a:pPr>
              <a:spcAft>
                <a:spcPts val="600"/>
              </a:spcAft>
            </a:pPr>
            <a:fld id="{61CD8911-B433-634A-8462-B3CDA1BC7061}" type="slidenum">
              <a:rPr lang="en-US">
                <a:solidFill>
                  <a:srgbClr val="FFFFFF"/>
                </a:solidFill>
              </a:rPr>
              <a:pPr>
                <a:spcAft>
                  <a:spcPts val="600"/>
                </a:spcAft>
              </a:pPr>
              <a:t>12</a:t>
            </a:fld>
            <a:endParaRPr lang="en-US">
              <a:solidFill>
                <a:srgbClr val="FFFFFF"/>
              </a:solidFill>
            </a:endParaRPr>
          </a:p>
        </p:txBody>
      </p:sp>
      <p:sp>
        <p:nvSpPr>
          <p:cNvPr id="20" name="Arrow: Pentagon 19">
            <a:extLst>
              <a:ext uri="{FF2B5EF4-FFF2-40B4-BE49-F238E27FC236}">
                <a16:creationId xmlns:a16="http://schemas.microsoft.com/office/drawing/2014/main" id="{2E5DB21B-5BBC-883C-CABC-DE8015917B90}"/>
              </a:ext>
            </a:extLst>
          </p:cNvPr>
          <p:cNvSpPr/>
          <p:nvPr/>
        </p:nvSpPr>
        <p:spPr>
          <a:xfrm>
            <a:off x="4764" y="6683659"/>
            <a:ext cx="1989136" cy="172912"/>
          </a:xfrm>
          <a:prstGeom prst="homePlate">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Introduction</a:t>
            </a:r>
          </a:p>
        </p:txBody>
      </p:sp>
      <p:sp>
        <p:nvSpPr>
          <p:cNvPr id="21" name="Arrow: Chevron 20">
            <a:extLst>
              <a:ext uri="{FF2B5EF4-FFF2-40B4-BE49-F238E27FC236}">
                <a16:creationId xmlns:a16="http://schemas.microsoft.com/office/drawing/2014/main" id="{6CC3A490-C25E-F736-C93E-B32BCA8C5EF5}"/>
              </a:ext>
            </a:extLst>
          </p:cNvPr>
          <p:cNvSpPr/>
          <p:nvPr/>
        </p:nvSpPr>
        <p:spPr>
          <a:xfrm>
            <a:off x="1951436" y="6687896"/>
            <a:ext cx="168671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Methods</a:t>
            </a:r>
          </a:p>
        </p:txBody>
      </p:sp>
      <p:sp>
        <p:nvSpPr>
          <p:cNvPr id="22" name="Arrow: Chevron 21">
            <a:extLst>
              <a:ext uri="{FF2B5EF4-FFF2-40B4-BE49-F238E27FC236}">
                <a16:creationId xmlns:a16="http://schemas.microsoft.com/office/drawing/2014/main" id="{725F2936-BDB6-8F23-AA92-9B3641FC0DB6}"/>
              </a:ext>
            </a:extLst>
          </p:cNvPr>
          <p:cNvSpPr/>
          <p:nvPr/>
        </p:nvSpPr>
        <p:spPr>
          <a:xfrm>
            <a:off x="3597741" y="6686439"/>
            <a:ext cx="1617351"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Results</a:t>
            </a:r>
          </a:p>
        </p:txBody>
      </p:sp>
      <p:sp>
        <p:nvSpPr>
          <p:cNvPr id="23" name="Arrow: Chevron 22">
            <a:extLst>
              <a:ext uri="{FF2B5EF4-FFF2-40B4-BE49-F238E27FC236}">
                <a16:creationId xmlns:a16="http://schemas.microsoft.com/office/drawing/2014/main" id="{29628837-6B9D-98E0-F558-01B630EB8086}"/>
              </a:ext>
            </a:extLst>
          </p:cNvPr>
          <p:cNvSpPr/>
          <p:nvPr/>
        </p:nvSpPr>
        <p:spPr>
          <a:xfrm>
            <a:off x="5174535" y="6686834"/>
            <a:ext cx="177871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Discussion</a:t>
            </a:r>
          </a:p>
        </p:txBody>
      </p:sp>
      <p:sp>
        <p:nvSpPr>
          <p:cNvPr id="24" name="Arrow: Chevron 23">
            <a:extLst>
              <a:ext uri="{FF2B5EF4-FFF2-40B4-BE49-F238E27FC236}">
                <a16:creationId xmlns:a16="http://schemas.microsoft.com/office/drawing/2014/main" id="{3C195A26-D372-E9B0-0E7E-0A14A424E4D4}"/>
              </a:ext>
            </a:extLst>
          </p:cNvPr>
          <p:cNvSpPr/>
          <p:nvPr/>
        </p:nvSpPr>
        <p:spPr>
          <a:xfrm>
            <a:off x="6913717" y="6686834"/>
            <a:ext cx="170179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Future work</a:t>
            </a:r>
          </a:p>
        </p:txBody>
      </p:sp>
      <p:sp>
        <p:nvSpPr>
          <p:cNvPr id="25" name="Arrow: Chevron 24">
            <a:extLst>
              <a:ext uri="{FF2B5EF4-FFF2-40B4-BE49-F238E27FC236}">
                <a16:creationId xmlns:a16="http://schemas.microsoft.com/office/drawing/2014/main" id="{3934B0DF-2DE3-0967-6D2C-0BA617330EBF}"/>
              </a:ext>
            </a:extLst>
          </p:cNvPr>
          <p:cNvSpPr/>
          <p:nvPr/>
        </p:nvSpPr>
        <p:spPr>
          <a:xfrm>
            <a:off x="8572500" y="6686834"/>
            <a:ext cx="226377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Grant opportunities</a:t>
            </a:r>
          </a:p>
        </p:txBody>
      </p:sp>
      <p:sp>
        <p:nvSpPr>
          <p:cNvPr id="26" name="Arrow: Chevron 25">
            <a:extLst>
              <a:ext uri="{FF2B5EF4-FFF2-40B4-BE49-F238E27FC236}">
                <a16:creationId xmlns:a16="http://schemas.microsoft.com/office/drawing/2014/main" id="{8122A9EA-CBC3-AD73-DD2E-84AEC4BF08DD}"/>
              </a:ext>
            </a:extLst>
          </p:cNvPr>
          <p:cNvSpPr/>
          <p:nvPr/>
        </p:nvSpPr>
        <p:spPr>
          <a:xfrm>
            <a:off x="10795001" y="6686439"/>
            <a:ext cx="136524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Conclusion</a:t>
            </a:r>
          </a:p>
        </p:txBody>
      </p:sp>
      <p:sp>
        <p:nvSpPr>
          <p:cNvPr id="9" name="Slide Number Placeholder 4">
            <a:extLst>
              <a:ext uri="{FF2B5EF4-FFF2-40B4-BE49-F238E27FC236}">
                <a16:creationId xmlns:a16="http://schemas.microsoft.com/office/drawing/2014/main" id="{B50B85FE-75B8-360A-5528-041A4D49B490}"/>
              </a:ext>
            </a:extLst>
          </p:cNvPr>
          <p:cNvSpPr txBox="1">
            <a:spLocks/>
          </p:cNvSpPr>
          <p:nvPr/>
        </p:nvSpPr>
        <p:spPr>
          <a:xfrm>
            <a:off x="10678331" y="5915888"/>
            <a:ext cx="1062155" cy="490599"/>
          </a:xfrm>
          <a:prstGeom prst="rect">
            <a:avLst/>
          </a:prstGeom>
        </p:spPr>
        <p:txBody>
          <a:bodyPr vert="horz" lIns="91440" tIns="45720" rIns="91440" bIns="10800" rtlCol="0" anchor="b"/>
          <a:lstStyle>
            <a:defPPr>
              <a:defRPr lang="en-US"/>
            </a:defPPr>
            <a:lvl1pPr marL="0" algn="r" defTabSz="457200" rtl="0" eaLnBrk="1" latinLnBrk="0" hangingPunct="1">
              <a:defRPr sz="2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48A2F9E-F4A6-4626-A988-D187749AB94A}" type="slidenum">
              <a:rPr lang="en-US" smtClean="0"/>
              <a:pPr/>
              <a:t>12</a:t>
            </a:fld>
            <a:endParaRPr lang="en-US" dirty="0"/>
          </a:p>
        </p:txBody>
      </p:sp>
    </p:spTree>
    <p:extLst>
      <p:ext uri="{BB962C8B-B14F-4D97-AF65-F5344CB8AC3E}">
        <p14:creationId xmlns:p14="http://schemas.microsoft.com/office/powerpoint/2010/main" val="249473534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68C67-F7CE-BD9A-A6F0-49043A3EFD28}"/>
              </a:ext>
            </a:extLst>
          </p:cNvPr>
          <p:cNvSpPr>
            <a:spLocks noGrp="1"/>
          </p:cNvSpPr>
          <p:nvPr>
            <p:ph type="ctrTitle"/>
          </p:nvPr>
        </p:nvSpPr>
        <p:spPr/>
        <p:txBody>
          <a:bodyPr/>
          <a:lstStyle/>
          <a:p>
            <a:r>
              <a:rPr lang="en-US" dirty="0"/>
              <a:t>Methods</a:t>
            </a:r>
          </a:p>
        </p:txBody>
      </p:sp>
      <p:sp>
        <p:nvSpPr>
          <p:cNvPr id="3" name="Subtitle 2">
            <a:extLst>
              <a:ext uri="{FF2B5EF4-FFF2-40B4-BE49-F238E27FC236}">
                <a16:creationId xmlns:a16="http://schemas.microsoft.com/office/drawing/2014/main" id="{CB6087B1-1C58-2E8D-997B-07C4914A70EB}"/>
              </a:ext>
            </a:extLst>
          </p:cNvPr>
          <p:cNvSpPr>
            <a:spLocks noGrp="1"/>
          </p:cNvSpPr>
          <p:nvPr>
            <p:ph type="subTitle" idx="1"/>
          </p:nvPr>
        </p:nvSpPr>
        <p:spPr/>
        <p:txBody>
          <a:bodyPr/>
          <a:lstStyle/>
          <a:p>
            <a:r>
              <a:rPr lang="en-US" dirty="0"/>
              <a:t>How to systematically find the gap of telemedicine services?</a:t>
            </a:r>
          </a:p>
        </p:txBody>
      </p:sp>
      <p:sp>
        <p:nvSpPr>
          <p:cNvPr id="5" name="Slide Number Placeholder 4">
            <a:extLst>
              <a:ext uri="{FF2B5EF4-FFF2-40B4-BE49-F238E27FC236}">
                <a16:creationId xmlns:a16="http://schemas.microsoft.com/office/drawing/2014/main" id="{671F96A2-9231-2D9A-3E26-64881B9E1D4C}"/>
              </a:ext>
            </a:extLst>
          </p:cNvPr>
          <p:cNvSpPr>
            <a:spLocks noGrp="1"/>
          </p:cNvSpPr>
          <p:nvPr>
            <p:ph type="sldNum" sz="quarter" idx="12"/>
          </p:nvPr>
        </p:nvSpPr>
        <p:spPr/>
        <p:txBody>
          <a:bodyPr/>
          <a:lstStyle/>
          <a:p>
            <a:fld id="{B48A2F9E-F4A6-4626-A988-D187749AB94A}" type="slidenum">
              <a:rPr lang="en-US" smtClean="0"/>
              <a:pPr/>
              <a:t>13</a:t>
            </a:fld>
            <a:endParaRPr lang="en-US" dirty="0"/>
          </a:p>
        </p:txBody>
      </p:sp>
      <p:sp>
        <p:nvSpPr>
          <p:cNvPr id="13" name="Arrow: Pentagon 12">
            <a:extLst>
              <a:ext uri="{FF2B5EF4-FFF2-40B4-BE49-F238E27FC236}">
                <a16:creationId xmlns:a16="http://schemas.microsoft.com/office/drawing/2014/main" id="{7B170684-1937-5275-738A-1CBE47F88F79}"/>
              </a:ext>
            </a:extLst>
          </p:cNvPr>
          <p:cNvSpPr/>
          <p:nvPr/>
        </p:nvSpPr>
        <p:spPr>
          <a:xfrm>
            <a:off x="4764" y="6683659"/>
            <a:ext cx="1989136" cy="172912"/>
          </a:xfrm>
          <a:prstGeom prst="homePlate">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Introduction</a:t>
            </a:r>
          </a:p>
        </p:txBody>
      </p:sp>
      <p:sp>
        <p:nvSpPr>
          <p:cNvPr id="14" name="Arrow: Chevron 13">
            <a:extLst>
              <a:ext uri="{FF2B5EF4-FFF2-40B4-BE49-F238E27FC236}">
                <a16:creationId xmlns:a16="http://schemas.microsoft.com/office/drawing/2014/main" id="{8058C11F-39F5-D972-399F-827AC6A299CE}"/>
              </a:ext>
            </a:extLst>
          </p:cNvPr>
          <p:cNvSpPr/>
          <p:nvPr/>
        </p:nvSpPr>
        <p:spPr>
          <a:xfrm>
            <a:off x="1951436" y="6687896"/>
            <a:ext cx="1686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Methods</a:t>
            </a:r>
          </a:p>
        </p:txBody>
      </p:sp>
      <p:sp>
        <p:nvSpPr>
          <p:cNvPr id="15" name="Arrow: Chevron 14">
            <a:extLst>
              <a:ext uri="{FF2B5EF4-FFF2-40B4-BE49-F238E27FC236}">
                <a16:creationId xmlns:a16="http://schemas.microsoft.com/office/drawing/2014/main" id="{FA1C7947-0BDF-FB6E-0361-001E9C706289}"/>
              </a:ext>
            </a:extLst>
          </p:cNvPr>
          <p:cNvSpPr/>
          <p:nvPr/>
        </p:nvSpPr>
        <p:spPr>
          <a:xfrm>
            <a:off x="3597741" y="6686439"/>
            <a:ext cx="1617351"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Results</a:t>
            </a:r>
          </a:p>
        </p:txBody>
      </p:sp>
      <p:sp>
        <p:nvSpPr>
          <p:cNvPr id="16" name="Arrow: Chevron 15">
            <a:extLst>
              <a:ext uri="{FF2B5EF4-FFF2-40B4-BE49-F238E27FC236}">
                <a16:creationId xmlns:a16="http://schemas.microsoft.com/office/drawing/2014/main" id="{2422AEBA-4939-DE94-F7B5-5A2725C7201D}"/>
              </a:ext>
            </a:extLst>
          </p:cNvPr>
          <p:cNvSpPr/>
          <p:nvPr/>
        </p:nvSpPr>
        <p:spPr>
          <a:xfrm>
            <a:off x="5174535" y="6686834"/>
            <a:ext cx="177871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Discussion</a:t>
            </a:r>
          </a:p>
        </p:txBody>
      </p:sp>
      <p:sp>
        <p:nvSpPr>
          <p:cNvPr id="17" name="Arrow: Chevron 16">
            <a:extLst>
              <a:ext uri="{FF2B5EF4-FFF2-40B4-BE49-F238E27FC236}">
                <a16:creationId xmlns:a16="http://schemas.microsoft.com/office/drawing/2014/main" id="{F91F3256-24CE-2EEF-EFF9-1DF36E916DA1}"/>
              </a:ext>
            </a:extLst>
          </p:cNvPr>
          <p:cNvSpPr/>
          <p:nvPr/>
        </p:nvSpPr>
        <p:spPr>
          <a:xfrm>
            <a:off x="6913717" y="6686834"/>
            <a:ext cx="170179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Future work</a:t>
            </a:r>
          </a:p>
        </p:txBody>
      </p:sp>
      <p:sp>
        <p:nvSpPr>
          <p:cNvPr id="18" name="Arrow: Chevron 17">
            <a:extLst>
              <a:ext uri="{FF2B5EF4-FFF2-40B4-BE49-F238E27FC236}">
                <a16:creationId xmlns:a16="http://schemas.microsoft.com/office/drawing/2014/main" id="{1E4AACC5-6428-4596-9AC3-BEDF1862BEB3}"/>
              </a:ext>
            </a:extLst>
          </p:cNvPr>
          <p:cNvSpPr/>
          <p:nvPr/>
        </p:nvSpPr>
        <p:spPr>
          <a:xfrm>
            <a:off x="8572500" y="6686834"/>
            <a:ext cx="226377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Grant opportunities</a:t>
            </a:r>
          </a:p>
        </p:txBody>
      </p:sp>
      <p:sp>
        <p:nvSpPr>
          <p:cNvPr id="19" name="Arrow: Chevron 18">
            <a:extLst>
              <a:ext uri="{FF2B5EF4-FFF2-40B4-BE49-F238E27FC236}">
                <a16:creationId xmlns:a16="http://schemas.microsoft.com/office/drawing/2014/main" id="{755FE90E-8307-076F-0828-C39DE796CAC8}"/>
              </a:ext>
            </a:extLst>
          </p:cNvPr>
          <p:cNvSpPr/>
          <p:nvPr/>
        </p:nvSpPr>
        <p:spPr>
          <a:xfrm>
            <a:off x="10795001" y="6686439"/>
            <a:ext cx="136524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Conclusion</a:t>
            </a:r>
          </a:p>
        </p:txBody>
      </p:sp>
      <p:sp>
        <p:nvSpPr>
          <p:cNvPr id="10" name="Oval 9">
            <a:extLst>
              <a:ext uri="{FF2B5EF4-FFF2-40B4-BE49-F238E27FC236}">
                <a16:creationId xmlns:a16="http://schemas.microsoft.com/office/drawing/2014/main" id="{70E2287F-A249-DCED-7228-DD0466E06665}"/>
              </a:ext>
            </a:extLst>
          </p:cNvPr>
          <p:cNvSpPr/>
          <p:nvPr/>
        </p:nvSpPr>
        <p:spPr>
          <a:xfrm>
            <a:off x="3963427" y="3309124"/>
            <a:ext cx="1211108" cy="1211108"/>
          </a:xfrm>
          <a:prstGeom prst="ellipse">
            <a:avLst/>
          </a:prstGeom>
          <a:blipFill>
            <a:blip r:embed="rId3"/>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a:p>
        </p:txBody>
      </p:sp>
    </p:spTree>
    <p:extLst>
      <p:ext uri="{BB962C8B-B14F-4D97-AF65-F5344CB8AC3E}">
        <p14:creationId xmlns:p14="http://schemas.microsoft.com/office/powerpoint/2010/main" val="167920087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5C6AB-074F-1E31-D662-009DC3D259F3}"/>
              </a:ext>
            </a:extLst>
          </p:cNvPr>
          <p:cNvSpPr>
            <a:spLocks noGrp="1"/>
          </p:cNvSpPr>
          <p:nvPr>
            <p:ph type="title"/>
          </p:nvPr>
        </p:nvSpPr>
        <p:spPr/>
        <p:txBody>
          <a:bodyPr/>
          <a:lstStyle/>
          <a:p>
            <a:r>
              <a:rPr lang="en-US" dirty="0"/>
              <a:t>Hypotheses</a:t>
            </a:r>
          </a:p>
        </p:txBody>
      </p:sp>
      <p:sp>
        <p:nvSpPr>
          <p:cNvPr id="3" name="Content Placeholder 2">
            <a:extLst>
              <a:ext uri="{FF2B5EF4-FFF2-40B4-BE49-F238E27FC236}">
                <a16:creationId xmlns:a16="http://schemas.microsoft.com/office/drawing/2014/main" id="{23B6022B-3F25-1974-067D-8B9A2FBAAF16}"/>
              </a:ext>
            </a:extLst>
          </p:cNvPr>
          <p:cNvSpPr>
            <a:spLocks noGrp="1"/>
          </p:cNvSpPr>
          <p:nvPr>
            <p:ph idx="1"/>
          </p:nvPr>
        </p:nvSpPr>
        <p:spPr/>
        <p:txBody>
          <a:bodyPr>
            <a:normAutofit/>
          </a:bodyPr>
          <a:lstStyle/>
          <a:p>
            <a:endParaRPr lang="en-US" dirty="0"/>
          </a:p>
          <a:p>
            <a:r>
              <a:rPr lang="en-US" dirty="0"/>
              <a:t>Patients who are older are less likely to use telemedicine services</a:t>
            </a:r>
          </a:p>
          <a:p>
            <a:r>
              <a:rPr lang="en-US" dirty="0"/>
              <a:t>Patients who are not insured</a:t>
            </a:r>
          </a:p>
          <a:p>
            <a:r>
              <a:rPr lang="en-US" dirty="0"/>
              <a:t>Patient with lower income …..</a:t>
            </a:r>
          </a:p>
          <a:p>
            <a:r>
              <a:rPr lang="en-US" dirty="0"/>
              <a:t>Patient living in rural area ….</a:t>
            </a:r>
          </a:p>
          <a:p>
            <a:r>
              <a:rPr lang="en-US" dirty="0"/>
              <a:t>Patient who do not speak English…</a:t>
            </a:r>
          </a:p>
          <a:p>
            <a:pPr marL="0" indent="0">
              <a:buNone/>
            </a:pPr>
            <a:endParaRPr lang="en-US" dirty="0"/>
          </a:p>
        </p:txBody>
      </p:sp>
      <p:sp>
        <p:nvSpPr>
          <p:cNvPr id="5" name="Slide Number Placeholder 4">
            <a:extLst>
              <a:ext uri="{FF2B5EF4-FFF2-40B4-BE49-F238E27FC236}">
                <a16:creationId xmlns:a16="http://schemas.microsoft.com/office/drawing/2014/main" id="{BE52DE64-1CFB-BF30-D667-7AE72C8F5427}"/>
              </a:ext>
            </a:extLst>
          </p:cNvPr>
          <p:cNvSpPr>
            <a:spLocks noGrp="1"/>
          </p:cNvSpPr>
          <p:nvPr>
            <p:ph type="sldNum" sz="quarter" idx="12"/>
          </p:nvPr>
        </p:nvSpPr>
        <p:spPr/>
        <p:txBody>
          <a:bodyPr/>
          <a:lstStyle/>
          <a:p>
            <a:fld id="{61CD8911-B433-634A-8462-B3CDA1BC7061}" type="slidenum">
              <a:rPr lang="en-US" smtClean="0"/>
              <a:pPr/>
              <a:t>14</a:t>
            </a:fld>
            <a:endParaRPr lang="en-US" dirty="0"/>
          </a:p>
        </p:txBody>
      </p:sp>
    </p:spTree>
    <p:extLst>
      <p:ext uri="{BB962C8B-B14F-4D97-AF65-F5344CB8AC3E}">
        <p14:creationId xmlns:p14="http://schemas.microsoft.com/office/powerpoint/2010/main" val="39480265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88B22-5999-DDC4-74E8-22F1095CFBED}"/>
              </a:ext>
            </a:extLst>
          </p:cNvPr>
          <p:cNvSpPr>
            <a:spLocks noGrp="1"/>
          </p:cNvSpPr>
          <p:nvPr>
            <p:ph type="title"/>
          </p:nvPr>
        </p:nvSpPr>
        <p:spPr/>
        <p:txBody>
          <a:bodyPr>
            <a:normAutofit/>
          </a:bodyPr>
          <a:lstStyle/>
          <a:p>
            <a:r>
              <a:rPr lang="en-US" sz="3600" dirty="0"/>
              <a:t>Methods: Data Source</a:t>
            </a:r>
          </a:p>
        </p:txBody>
      </p:sp>
      <p:sp>
        <p:nvSpPr>
          <p:cNvPr id="3" name="Content Placeholder 2">
            <a:extLst>
              <a:ext uri="{FF2B5EF4-FFF2-40B4-BE49-F238E27FC236}">
                <a16:creationId xmlns:a16="http://schemas.microsoft.com/office/drawing/2014/main" id="{1CA5ED2B-7049-5177-0C51-B8E22C83540F}"/>
              </a:ext>
            </a:extLst>
          </p:cNvPr>
          <p:cNvSpPr>
            <a:spLocks noGrp="1"/>
          </p:cNvSpPr>
          <p:nvPr>
            <p:ph idx="1"/>
          </p:nvPr>
        </p:nvSpPr>
        <p:spPr>
          <a:xfrm>
            <a:off x="810000" y="2293092"/>
            <a:ext cx="10515600" cy="3351742"/>
          </a:xfrm>
        </p:spPr>
        <p:txBody>
          <a:bodyPr>
            <a:normAutofit/>
          </a:bodyPr>
          <a:lstStyle/>
          <a:p>
            <a:r>
              <a:rPr lang="en-US" dirty="0"/>
              <a:t>Retrospective cohort study</a:t>
            </a:r>
          </a:p>
          <a:p>
            <a:r>
              <a:rPr lang="en-US" dirty="0"/>
              <a:t>Froedtert hospital, Wisconsin</a:t>
            </a:r>
          </a:p>
          <a:p>
            <a:r>
              <a:rPr lang="en-US" dirty="0"/>
              <a:t>Clinical Translational Science Institute</a:t>
            </a:r>
          </a:p>
          <a:p>
            <a:r>
              <a:rPr lang="en-US" dirty="0"/>
              <a:t>2.3M patients</a:t>
            </a:r>
          </a:p>
          <a:p>
            <a:r>
              <a:rPr lang="en-US" dirty="0"/>
              <a:t>Time range: March 2020 – March 2022</a:t>
            </a:r>
          </a:p>
        </p:txBody>
      </p:sp>
      <p:sp>
        <p:nvSpPr>
          <p:cNvPr id="5" name="Slide Number Placeholder 4">
            <a:extLst>
              <a:ext uri="{FF2B5EF4-FFF2-40B4-BE49-F238E27FC236}">
                <a16:creationId xmlns:a16="http://schemas.microsoft.com/office/drawing/2014/main" id="{1342D07B-F8DA-5503-4E7D-5AE64005FB34}"/>
              </a:ext>
            </a:extLst>
          </p:cNvPr>
          <p:cNvSpPr>
            <a:spLocks noGrp="1"/>
          </p:cNvSpPr>
          <p:nvPr>
            <p:ph type="sldNum" sz="quarter" idx="12"/>
          </p:nvPr>
        </p:nvSpPr>
        <p:spPr/>
        <p:txBody>
          <a:bodyPr/>
          <a:lstStyle/>
          <a:p>
            <a:fld id="{61CD8911-B433-634A-8462-B3CDA1BC7061}" type="slidenum">
              <a:rPr lang="en-US" smtClean="0"/>
              <a:pPr/>
              <a:t>15</a:t>
            </a:fld>
            <a:endParaRPr lang="en-US" dirty="0"/>
          </a:p>
        </p:txBody>
      </p:sp>
      <p:sp>
        <p:nvSpPr>
          <p:cNvPr id="6" name="TextBox 5">
            <a:extLst>
              <a:ext uri="{FF2B5EF4-FFF2-40B4-BE49-F238E27FC236}">
                <a16:creationId xmlns:a16="http://schemas.microsoft.com/office/drawing/2014/main" id="{3DC5D36F-6B83-DDCF-61F6-7C047164487B}"/>
              </a:ext>
            </a:extLst>
          </p:cNvPr>
          <p:cNvSpPr txBox="1"/>
          <p:nvPr/>
        </p:nvSpPr>
        <p:spPr>
          <a:xfrm>
            <a:off x="8607972" y="6308209"/>
            <a:ext cx="1555531" cy="369332"/>
          </a:xfrm>
          <a:prstGeom prst="rect">
            <a:avLst/>
          </a:prstGeom>
          <a:noFill/>
        </p:spPr>
        <p:txBody>
          <a:bodyPr wrap="square">
            <a:spAutoFit/>
          </a:bodyPr>
          <a:lstStyle/>
          <a:p>
            <a:r>
              <a:rPr lang="en-US" dirty="0">
                <a:solidFill>
                  <a:schemeClr val="bg1"/>
                </a:solidFill>
              </a:rPr>
              <a:t>Methods</a:t>
            </a:r>
          </a:p>
        </p:txBody>
      </p:sp>
      <p:sp>
        <p:nvSpPr>
          <p:cNvPr id="7" name="Arrow: Pentagon 6">
            <a:extLst>
              <a:ext uri="{FF2B5EF4-FFF2-40B4-BE49-F238E27FC236}">
                <a16:creationId xmlns:a16="http://schemas.microsoft.com/office/drawing/2014/main" id="{D11449C1-8F7A-5B63-629F-265031FB74A1}"/>
              </a:ext>
            </a:extLst>
          </p:cNvPr>
          <p:cNvSpPr/>
          <p:nvPr/>
        </p:nvSpPr>
        <p:spPr>
          <a:xfrm>
            <a:off x="4764" y="6683659"/>
            <a:ext cx="1989136" cy="172912"/>
          </a:xfrm>
          <a:prstGeom prst="homePlate">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Introduction</a:t>
            </a:r>
          </a:p>
        </p:txBody>
      </p:sp>
      <p:sp>
        <p:nvSpPr>
          <p:cNvPr id="8" name="Arrow: Chevron 7">
            <a:extLst>
              <a:ext uri="{FF2B5EF4-FFF2-40B4-BE49-F238E27FC236}">
                <a16:creationId xmlns:a16="http://schemas.microsoft.com/office/drawing/2014/main" id="{EB460B1C-FBFC-3945-DBB5-256C9BCE3B6E}"/>
              </a:ext>
            </a:extLst>
          </p:cNvPr>
          <p:cNvSpPr/>
          <p:nvPr/>
        </p:nvSpPr>
        <p:spPr>
          <a:xfrm>
            <a:off x="1951436" y="6687896"/>
            <a:ext cx="1686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Methods</a:t>
            </a:r>
          </a:p>
        </p:txBody>
      </p:sp>
      <p:sp>
        <p:nvSpPr>
          <p:cNvPr id="9" name="Arrow: Chevron 8">
            <a:extLst>
              <a:ext uri="{FF2B5EF4-FFF2-40B4-BE49-F238E27FC236}">
                <a16:creationId xmlns:a16="http://schemas.microsoft.com/office/drawing/2014/main" id="{286B967C-FE95-96F7-462C-797F1AC1D072}"/>
              </a:ext>
            </a:extLst>
          </p:cNvPr>
          <p:cNvSpPr/>
          <p:nvPr/>
        </p:nvSpPr>
        <p:spPr>
          <a:xfrm>
            <a:off x="3597741" y="6686439"/>
            <a:ext cx="1617351"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Results</a:t>
            </a:r>
          </a:p>
        </p:txBody>
      </p:sp>
      <p:sp>
        <p:nvSpPr>
          <p:cNvPr id="10" name="Arrow: Chevron 9">
            <a:extLst>
              <a:ext uri="{FF2B5EF4-FFF2-40B4-BE49-F238E27FC236}">
                <a16:creationId xmlns:a16="http://schemas.microsoft.com/office/drawing/2014/main" id="{6073F0A2-BB33-8E90-9DD2-09A5406F0E5C}"/>
              </a:ext>
            </a:extLst>
          </p:cNvPr>
          <p:cNvSpPr/>
          <p:nvPr/>
        </p:nvSpPr>
        <p:spPr>
          <a:xfrm>
            <a:off x="5174535" y="6686834"/>
            <a:ext cx="177871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Discussion</a:t>
            </a:r>
          </a:p>
        </p:txBody>
      </p:sp>
      <p:sp>
        <p:nvSpPr>
          <p:cNvPr id="11" name="Arrow: Chevron 10">
            <a:extLst>
              <a:ext uri="{FF2B5EF4-FFF2-40B4-BE49-F238E27FC236}">
                <a16:creationId xmlns:a16="http://schemas.microsoft.com/office/drawing/2014/main" id="{571AD706-E216-A559-A8C6-A1B28B553678}"/>
              </a:ext>
            </a:extLst>
          </p:cNvPr>
          <p:cNvSpPr/>
          <p:nvPr/>
        </p:nvSpPr>
        <p:spPr>
          <a:xfrm>
            <a:off x="6913717" y="6686834"/>
            <a:ext cx="170179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Future work</a:t>
            </a:r>
          </a:p>
        </p:txBody>
      </p:sp>
      <p:sp>
        <p:nvSpPr>
          <p:cNvPr id="12" name="Arrow: Chevron 11">
            <a:extLst>
              <a:ext uri="{FF2B5EF4-FFF2-40B4-BE49-F238E27FC236}">
                <a16:creationId xmlns:a16="http://schemas.microsoft.com/office/drawing/2014/main" id="{8D761957-4826-C95D-7D8B-AA2801992BC2}"/>
              </a:ext>
            </a:extLst>
          </p:cNvPr>
          <p:cNvSpPr/>
          <p:nvPr/>
        </p:nvSpPr>
        <p:spPr>
          <a:xfrm>
            <a:off x="8572500" y="6686834"/>
            <a:ext cx="226377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Grant opportunities</a:t>
            </a:r>
          </a:p>
        </p:txBody>
      </p:sp>
      <p:sp>
        <p:nvSpPr>
          <p:cNvPr id="13" name="Arrow: Chevron 12">
            <a:extLst>
              <a:ext uri="{FF2B5EF4-FFF2-40B4-BE49-F238E27FC236}">
                <a16:creationId xmlns:a16="http://schemas.microsoft.com/office/drawing/2014/main" id="{E6DD8B15-B42D-18B4-EF8E-130DD1D52D8F}"/>
              </a:ext>
            </a:extLst>
          </p:cNvPr>
          <p:cNvSpPr/>
          <p:nvPr/>
        </p:nvSpPr>
        <p:spPr>
          <a:xfrm>
            <a:off x="10795001" y="6686439"/>
            <a:ext cx="136524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Conclusion</a:t>
            </a:r>
          </a:p>
        </p:txBody>
      </p:sp>
    </p:spTree>
    <p:extLst>
      <p:ext uri="{BB962C8B-B14F-4D97-AF65-F5344CB8AC3E}">
        <p14:creationId xmlns:p14="http://schemas.microsoft.com/office/powerpoint/2010/main" val="289583147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065A-7780-69B9-61A0-4E36E6DCA541}"/>
              </a:ext>
            </a:extLst>
          </p:cNvPr>
          <p:cNvSpPr>
            <a:spLocks noGrp="1"/>
          </p:cNvSpPr>
          <p:nvPr>
            <p:ph type="title"/>
          </p:nvPr>
        </p:nvSpPr>
        <p:spPr/>
        <p:txBody>
          <a:bodyPr>
            <a:normAutofit/>
          </a:bodyPr>
          <a:lstStyle/>
          <a:p>
            <a:r>
              <a:rPr lang="en-US" sz="3600" dirty="0"/>
              <a:t>Social and Economic Factors</a:t>
            </a:r>
          </a:p>
        </p:txBody>
      </p:sp>
      <p:graphicFrame>
        <p:nvGraphicFramePr>
          <p:cNvPr id="6" name="Table 6">
            <a:extLst>
              <a:ext uri="{FF2B5EF4-FFF2-40B4-BE49-F238E27FC236}">
                <a16:creationId xmlns:a16="http://schemas.microsoft.com/office/drawing/2014/main" id="{DAFC405E-0A05-7C6A-B2C5-EDD9AC2C2558}"/>
              </a:ext>
            </a:extLst>
          </p:cNvPr>
          <p:cNvGraphicFramePr>
            <a:graphicFrameLocks noGrp="1"/>
          </p:cNvGraphicFramePr>
          <p:nvPr>
            <p:ph idx="1"/>
            <p:extLst>
              <p:ext uri="{D42A27DB-BD31-4B8C-83A1-F6EECF244321}">
                <p14:modId xmlns:p14="http://schemas.microsoft.com/office/powerpoint/2010/main" val="2210992034"/>
              </p:ext>
            </p:extLst>
          </p:nvPr>
        </p:nvGraphicFramePr>
        <p:xfrm>
          <a:off x="810000" y="2349728"/>
          <a:ext cx="7564822" cy="3566160"/>
        </p:xfrm>
        <a:graphic>
          <a:graphicData uri="http://schemas.openxmlformats.org/drawingml/2006/table">
            <a:tbl>
              <a:tblPr firstRow="1" bandRow="1">
                <a:tableStyleId>{5C22544A-7EE6-4342-B048-85BDC9FD1C3A}</a:tableStyleId>
              </a:tblPr>
              <a:tblGrid>
                <a:gridCol w="4013791">
                  <a:extLst>
                    <a:ext uri="{9D8B030D-6E8A-4147-A177-3AD203B41FA5}">
                      <a16:colId xmlns:a16="http://schemas.microsoft.com/office/drawing/2014/main" val="3135944902"/>
                    </a:ext>
                  </a:extLst>
                </a:gridCol>
                <a:gridCol w="3551031">
                  <a:extLst>
                    <a:ext uri="{9D8B030D-6E8A-4147-A177-3AD203B41FA5}">
                      <a16:colId xmlns:a16="http://schemas.microsoft.com/office/drawing/2014/main" val="3009234069"/>
                    </a:ext>
                  </a:extLst>
                </a:gridCol>
              </a:tblGrid>
              <a:tr h="370840">
                <a:tc>
                  <a:txBody>
                    <a:bodyPr/>
                    <a:lstStyle/>
                    <a:p>
                      <a:r>
                        <a:rPr lang="en-US" sz="2000" dirty="0">
                          <a:latin typeface="Arial" panose="020B0604020202020204" pitchFamily="34" charset="0"/>
                          <a:cs typeface="Arial" panose="020B0604020202020204" pitchFamily="34" charset="0"/>
                        </a:rPr>
                        <a:t>Social and Economic Factors</a:t>
                      </a:r>
                    </a:p>
                  </a:txBody>
                  <a:tcPr/>
                </a:tc>
                <a:tc>
                  <a:txBody>
                    <a:bodyPr/>
                    <a:lstStyle/>
                    <a:p>
                      <a:r>
                        <a:rPr lang="en-US" sz="2000" dirty="0">
                          <a:latin typeface="Arial" panose="020B0604020202020204" pitchFamily="34" charset="0"/>
                          <a:cs typeface="Arial" panose="020B0604020202020204" pitchFamily="34" charset="0"/>
                        </a:rPr>
                        <a:t>Data Source</a:t>
                      </a:r>
                    </a:p>
                  </a:txBody>
                  <a:tcPr/>
                </a:tc>
                <a:extLst>
                  <a:ext uri="{0D108BD9-81ED-4DB2-BD59-A6C34878D82A}">
                    <a16:rowId xmlns:a16="http://schemas.microsoft.com/office/drawing/2014/main" val="67946059"/>
                  </a:ext>
                </a:extLst>
              </a:tr>
              <a:tr h="370840">
                <a:tc>
                  <a:txBody>
                    <a:bodyPr/>
                    <a:lstStyle/>
                    <a:p>
                      <a:r>
                        <a:rPr lang="en-US" sz="2000" dirty="0">
                          <a:latin typeface="Arial" panose="020B0604020202020204" pitchFamily="34" charset="0"/>
                          <a:cs typeface="Arial" panose="020B0604020202020204" pitchFamily="34" charset="0"/>
                        </a:rPr>
                        <a:t>Sex</a:t>
                      </a:r>
                    </a:p>
                  </a:txBody>
                  <a:tcPr/>
                </a:tc>
                <a:tc>
                  <a:txBody>
                    <a:bodyPr/>
                    <a:lstStyle/>
                    <a:p>
                      <a:r>
                        <a:rPr lang="en-US" sz="2000" dirty="0">
                          <a:latin typeface="Arial" panose="020B0604020202020204" pitchFamily="34" charset="0"/>
                          <a:cs typeface="Arial" panose="020B0604020202020204" pitchFamily="34" charset="0"/>
                        </a:rPr>
                        <a:t>Electronic Health Records</a:t>
                      </a:r>
                    </a:p>
                  </a:txBody>
                  <a:tcPr/>
                </a:tc>
                <a:extLst>
                  <a:ext uri="{0D108BD9-81ED-4DB2-BD59-A6C34878D82A}">
                    <a16:rowId xmlns:a16="http://schemas.microsoft.com/office/drawing/2014/main" val="2130667311"/>
                  </a:ext>
                </a:extLst>
              </a:tr>
              <a:tr h="370840">
                <a:tc>
                  <a:txBody>
                    <a:bodyPr/>
                    <a:lstStyle/>
                    <a:p>
                      <a:r>
                        <a:rPr lang="en-US" sz="2000" dirty="0">
                          <a:latin typeface="Arial" panose="020B0604020202020204" pitchFamily="34" charset="0"/>
                          <a:cs typeface="Arial" panose="020B0604020202020204" pitchFamily="34" charset="0"/>
                        </a:rPr>
                        <a:t>Race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Electronic Health Records</a:t>
                      </a:r>
                    </a:p>
                  </a:txBody>
                  <a:tcPr/>
                </a:tc>
                <a:extLst>
                  <a:ext uri="{0D108BD9-81ED-4DB2-BD59-A6C34878D82A}">
                    <a16:rowId xmlns:a16="http://schemas.microsoft.com/office/drawing/2014/main" val="967505805"/>
                  </a:ext>
                </a:extLst>
              </a:tr>
              <a:tr h="370840">
                <a:tc>
                  <a:txBody>
                    <a:bodyPr/>
                    <a:lstStyle/>
                    <a:p>
                      <a:r>
                        <a:rPr lang="en-US" sz="2000" dirty="0">
                          <a:latin typeface="Arial" panose="020B0604020202020204" pitchFamily="34" charset="0"/>
                          <a:cs typeface="Arial" panose="020B0604020202020204" pitchFamily="34" charset="0"/>
                        </a:rPr>
                        <a:t>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Electronic Health Records</a:t>
                      </a:r>
                    </a:p>
                  </a:txBody>
                  <a:tcPr/>
                </a:tc>
                <a:extLst>
                  <a:ext uri="{0D108BD9-81ED-4DB2-BD59-A6C34878D82A}">
                    <a16:rowId xmlns:a16="http://schemas.microsoft.com/office/drawing/2014/main" val="1174136606"/>
                  </a:ext>
                </a:extLst>
              </a:tr>
              <a:tr h="370840">
                <a:tc>
                  <a:txBody>
                    <a:bodyPr/>
                    <a:lstStyle/>
                    <a:p>
                      <a:r>
                        <a:rPr lang="en-US" sz="2000" dirty="0">
                          <a:latin typeface="Arial" panose="020B0604020202020204" pitchFamily="34" charset="0"/>
                          <a:cs typeface="Arial" panose="020B0604020202020204" pitchFamily="34" charset="0"/>
                        </a:rPr>
                        <a:t>Ethnicity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Electronic Health Records</a:t>
                      </a:r>
                    </a:p>
                  </a:txBody>
                  <a:tcPr/>
                </a:tc>
                <a:extLst>
                  <a:ext uri="{0D108BD9-81ED-4DB2-BD59-A6C34878D82A}">
                    <a16:rowId xmlns:a16="http://schemas.microsoft.com/office/drawing/2014/main" val="3748784712"/>
                  </a:ext>
                </a:extLst>
              </a:tr>
              <a:tr h="370840">
                <a:tc>
                  <a:txBody>
                    <a:bodyPr/>
                    <a:lstStyle/>
                    <a:p>
                      <a:r>
                        <a:rPr lang="en-US" sz="2000" dirty="0">
                          <a:latin typeface="Arial" panose="020B0604020202020204" pitchFamily="34" charset="0"/>
                          <a:cs typeface="Arial" panose="020B0604020202020204" pitchFamily="34" charset="0"/>
                        </a:rPr>
                        <a:t>Insurance Status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Electronic Health Records</a:t>
                      </a:r>
                    </a:p>
                  </a:txBody>
                  <a:tcPr/>
                </a:tc>
                <a:extLst>
                  <a:ext uri="{0D108BD9-81ED-4DB2-BD59-A6C34878D82A}">
                    <a16:rowId xmlns:a16="http://schemas.microsoft.com/office/drawing/2014/main" val="1481951577"/>
                  </a:ext>
                </a:extLst>
              </a:tr>
              <a:tr h="370840">
                <a:tc>
                  <a:txBody>
                    <a:bodyPr/>
                    <a:lstStyle/>
                    <a:p>
                      <a:r>
                        <a:rPr lang="en-US" sz="2000" dirty="0">
                          <a:latin typeface="Arial" panose="020B0604020202020204" pitchFamily="34" charset="0"/>
                          <a:cs typeface="Arial" panose="020B0604020202020204" pitchFamily="34" charset="0"/>
                        </a:rPr>
                        <a:t>Language (English/Non-English)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Electronic Health Records</a:t>
                      </a:r>
                    </a:p>
                  </a:txBody>
                  <a:tcPr/>
                </a:tc>
                <a:extLst>
                  <a:ext uri="{0D108BD9-81ED-4DB2-BD59-A6C34878D82A}">
                    <a16:rowId xmlns:a16="http://schemas.microsoft.com/office/drawing/2014/main" val="536973785"/>
                  </a:ext>
                </a:extLst>
              </a:tr>
              <a:tr h="370840">
                <a:tc>
                  <a:txBody>
                    <a:bodyPr/>
                    <a:lstStyle/>
                    <a:p>
                      <a:r>
                        <a:rPr lang="en-US" sz="2000" dirty="0">
                          <a:latin typeface="Arial" panose="020B0604020202020204" pitchFamily="34" charset="0"/>
                          <a:cs typeface="Arial" panose="020B0604020202020204" pitchFamily="34" charset="0"/>
                        </a:rPr>
                        <a:t>Area Deprivation Index</a:t>
                      </a:r>
                    </a:p>
                  </a:txBody>
                  <a:tcPr/>
                </a:tc>
                <a:tc>
                  <a:txBody>
                    <a:bodyPr/>
                    <a:lstStyle/>
                    <a:p>
                      <a:r>
                        <a:rPr lang="en-US" sz="2000" dirty="0">
                          <a:latin typeface="Arial" panose="020B0604020202020204" pitchFamily="34" charset="0"/>
                          <a:cs typeface="Arial" panose="020B0604020202020204" pitchFamily="34" charset="0"/>
                        </a:rPr>
                        <a:t>U.S. Census Bureau data </a:t>
                      </a:r>
                    </a:p>
                  </a:txBody>
                  <a:tcPr/>
                </a:tc>
                <a:extLst>
                  <a:ext uri="{0D108BD9-81ED-4DB2-BD59-A6C34878D82A}">
                    <a16:rowId xmlns:a16="http://schemas.microsoft.com/office/drawing/2014/main" val="23133778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Rural-Urban Continuum Codes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U.S. Census Bureau data </a:t>
                      </a:r>
                    </a:p>
                  </a:txBody>
                  <a:tcPr/>
                </a:tc>
                <a:extLst>
                  <a:ext uri="{0D108BD9-81ED-4DB2-BD59-A6C34878D82A}">
                    <a16:rowId xmlns:a16="http://schemas.microsoft.com/office/drawing/2014/main" val="1852847842"/>
                  </a:ext>
                </a:extLst>
              </a:tr>
            </a:tbl>
          </a:graphicData>
        </a:graphic>
      </p:graphicFrame>
      <p:sp>
        <p:nvSpPr>
          <p:cNvPr id="5" name="Slide Number Placeholder 4">
            <a:extLst>
              <a:ext uri="{FF2B5EF4-FFF2-40B4-BE49-F238E27FC236}">
                <a16:creationId xmlns:a16="http://schemas.microsoft.com/office/drawing/2014/main" id="{058457A6-AF20-3058-AAA5-B32313C46688}"/>
              </a:ext>
            </a:extLst>
          </p:cNvPr>
          <p:cNvSpPr>
            <a:spLocks noGrp="1"/>
          </p:cNvSpPr>
          <p:nvPr>
            <p:ph type="sldNum" sz="quarter" idx="12"/>
          </p:nvPr>
        </p:nvSpPr>
        <p:spPr/>
        <p:txBody>
          <a:bodyPr/>
          <a:lstStyle/>
          <a:p>
            <a:fld id="{61CD8911-B433-634A-8462-B3CDA1BC7061}" type="slidenum">
              <a:rPr lang="en-US" smtClean="0"/>
              <a:pPr/>
              <a:t>16</a:t>
            </a:fld>
            <a:endParaRPr lang="en-US" dirty="0"/>
          </a:p>
        </p:txBody>
      </p:sp>
      <p:sp>
        <p:nvSpPr>
          <p:cNvPr id="8" name="Arrow: Pentagon 7">
            <a:extLst>
              <a:ext uri="{FF2B5EF4-FFF2-40B4-BE49-F238E27FC236}">
                <a16:creationId xmlns:a16="http://schemas.microsoft.com/office/drawing/2014/main" id="{D0D09104-044D-D3E7-BDBB-D71762390050}"/>
              </a:ext>
            </a:extLst>
          </p:cNvPr>
          <p:cNvSpPr/>
          <p:nvPr/>
        </p:nvSpPr>
        <p:spPr>
          <a:xfrm>
            <a:off x="4764" y="6683659"/>
            <a:ext cx="1989136" cy="172912"/>
          </a:xfrm>
          <a:prstGeom prst="homePlate">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Introduction</a:t>
            </a:r>
          </a:p>
        </p:txBody>
      </p:sp>
      <p:sp>
        <p:nvSpPr>
          <p:cNvPr id="9" name="Arrow: Chevron 8">
            <a:extLst>
              <a:ext uri="{FF2B5EF4-FFF2-40B4-BE49-F238E27FC236}">
                <a16:creationId xmlns:a16="http://schemas.microsoft.com/office/drawing/2014/main" id="{D085E33D-67DC-7E00-6413-87E01B5859C4}"/>
              </a:ext>
            </a:extLst>
          </p:cNvPr>
          <p:cNvSpPr/>
          <p:nvPr/>
        </p:nvSpPr>
        <p:spPr>
          <a:xfrm>
            <a:off x="1951436" y="6687896"/>
            <a:ext cx="1686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Methods</a:t>
            </a:r>
          </a:p>
        </p:txBody>
      </p:sp>
      <p:sp>
        <p:nvSpPr>
          <p:cNvPr id="10" name="Arrow: Chevron 9">
            <a:extLst>
              <a:ext uri="{FF2B5EF4-FFF2-40B4-BE49-F238E27FC236}">
                <a16:creationId xmlns:a16="http://schemas.microsoft.com/office/drawing/2014/main" id="{D4FA30BB-352A-3B13-A014-A2723F910AFA}"/>
              </a:ext>
            </a:extLst>
          </p:cNvPr>
          <p:cNvSpPr/>
          <p:nvPr/>
        </p:nvSpPr>
        <p:spPr>
          <a:xfrm>
            <a:off x="3597741" y="6686439"/>
            <a:ext cx="1617351"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Results</a:t>
            </a:r>
          </a:p>
        </p:txBody>
      </p:sp>
      <p:sp>
        <p:nvSpPr>
          <p:cNvPr id="11" name="Arrow: Chevron 10">
            <a:extLst>
              <a:ext uri="{FF2B5EF4-FFF2-40B4-BE49-F238E27FC236}">
                <a16:creationId xmlns:a16="http://schemas.microsoft.com/office/drawing/2014/main" id="{8AE99F8D-8E37-852A-1F16-E457BF1A562F}"/>
              </a:ext>
            </a:extLst>
          </p:cNvPr>
          <p:cNvSpPr/>
          <p:nvPr/>
        </p:nvSpPr>
        <p:spPr>
          <a:xfrm>
            <a:off x="5174535" y="6686834"/>
            <a:ext cx="177871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Discussion</a:t>
            </a:r>
          </a:p>
        </p:txBody>
      </p:sp>
      <p:sp>
        <p:nvSpPr>
          <p:cNvPr id="12" name="Arrow: Chevron 11">
            <a:extLst>
              <a:ext uri="{FF2B5EF4-FFF2-40B4-BE49-F238E27FC236}">
                <a16:creationId xmlns:a16="http://schemas.microsoft.com/office/drawing/2014/main" id="{C0B01C5B-3F5D-457A-7015-B571BD0269F3}"/>
              </a:ext>
            </a:extLst>
          </p:cNvPr>
          <p:cNvSpPr/>
          <p:nvPr/>
        </p:nvSpPr>
        <p:spPr>
          <a:xfrm>
            <a:off x="6913717" y="6686834"/>
            <a:ext cx="170179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Future work</a:t>
            </a:r>
          </a:p>
        </p:txBody>
      </p:sp>
      <p:sp>
        <p:nvSpPr>
          <p:cNvPr id="13" name="Arrow: Chevron 12">
            <a:extLst>
              <a:ext uri="{FF2B5EF4-FFF2-40B4-BE49-F238E27FC236}">
                <a16:creationId xmlns:a16="http://schemas.microsoft.com/office/drawing/2014/main" id="{C654D315-5182-6D02-0B83-7A59A6DB5C2E}"/>
              </a:ext>
            </a:extLst>
          </p:cNvPr>
          <p:cNvSpPr/>
          <p:nvPr/>
        </p:nvSpPr>
        <p:spPr>
          <a:xfrm>
            <a:off x="8572500" y="6686834"/>
            <a:ext cx="226377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Grant opportunities</a:t>
            </a:r>
          </a:p>
        </p:txBody>
      </p:sp>
      <p:sp>
        <p:nvSpPr>
          <p:cNvPr id="14" name="Arrow: Chevron 13">
            <a:extLst>
              <a:ext uri="{FF2B5EF4-FFF2-40B4-BE49-F238E27FC236}">
                <a16:creationId xmlns:a16="http://schemas.microsoft.com/office/drawing/2014/main" id="{C53779EE-8833-9BA8-5EC4-54B2EC21BB5D}"/>
              </a:ext>
            </a:extLst>
          </p:cNvPr>
          <p:cNvSpPr/>
          <p:nvPr/>
        </p:nvSpPr>
        <p:spPr>
          <a:xfrm>
            <a:off x="10795001" y="6686439"/>
            <a:ext cx="136524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Conclusion</a:t>
            </a:r>
          </a:p>
        </p:txBody>
      </p:sp>
    </p:spTree>
    <p:extLst>
      <p:ext uri="{BB962C8B-B14F-4D97-AF65-F5344CB8AC3E}">
        <p14:creationId xmlns:p14="http://schemas.microsoft.com/office/powerpoint/2010/main" val="228280466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991F5-CC75-FA5D-86B0-28737460C699}"/>
              </a:ext>
            </a:extLst>
          </p:cNvPr>
          <p:cNvSpPr>
            <a:spLocks noGrp="1"/>
          </p:cNvSpPr>
          <p:nvPr>
            <p:ph type="title"/>
          </p:nvPr>
        </p:nvSpPr>
        <p:spPr/>
        <p:txBody>
          <a:bodyPr/>
          <a:lstStyle/>
          <a:p>
            <a:r>
              <a:rPr lang="en-US" sz="4400" dirty="0">
                <a:latin typeface="Arial" panose="020B0604020202020204" pitchFamily="34" charset="0"/>
                <a:cs typeface="Arial" panose="020B0604020202020204" pitchFamily="34" charset="0"/>
              </a:rPr>
              <a:t>Area Deprivation Index</a:t>
            </a:r>
            <a:endParaRPr lang="en-US" dirty="0"/>
          </a:p>
        </p:txBody>
      </p:sp>
      <p:sp>
        <p:nvSpPr>
          <p:cNvPr id="3" name="Content Placeholder 2">
            <a:extLst>
              <a:ext uri="{FF2B5EF4-FFF2-40B4-BE49-F238E27FC236}">
                <a16:creationId xmlns:a16="http://schemas.microsoft.com/office/drawing/2014/main" id="{B4EB47AA-3835-5EE8-F4D1-376DA0CE9B0A}"/>
              </a:ext>
            </a:extLst>
          </p:cNvPr>
          <p:cNvSpPr>
            <a:spLocks noGrp="1"/>
          </p:cNvSpPr>
          <p:nvPr>
            <p:ph idx="1"/>
          </p:nvPr>
        </p:nvSpPr>
        <p:spPr>
          <a:xfrm>
            <a:off x="801288" y="1972521"/>
            <a:ext cx="10554574" cy="1359113"/>
          </a:xfrm>
        </p:spPr>
        <p:txBody>
          <a:bodyPr/>
          <a:lstStyle/>
          <a:p>
            <a:r>
              <a:rPr lang="en-US" dirty="0"/>
              <a:t>Evaluate socioeconomic status in community </a:t>
            </a:r>
          </a:p>
          <a:p>
            <a:r>
              <a:rPr lang="en-US" dirty="0"/>
              <a:t>0 - 100</a:t>
            </a:r>
          </a:p>
        </p:txBody>
      </p:sp>
      <p:sp>
        <p:nvSpPr>
          <p:cNvPr id="5" name="Slide Number Placeholder 4">
            <a:extLst>
              <a:ext uri="{FF2B5EF4-FFF2-40B4-BE49-F238E27FC236}">
                <a16:creationId xmlns:a16="http://schemas.microsoft.com/office/drawing/2014/main" id="{AE1811B8-1DA1-AC46-4E77-08CCF0020764}"/>
              </a:ext>
            </a:extLst>
          </p:cNvPr>
          <p:cNvSpPr>
            <a:spLocks noGrp="1"/>
          </p:cNvSpPr>
          <p:nvPr>
            <p:ph type="sldNum" sz="quarter" idx="12"/>
          </p:nvPr>
        </p:nvSpPr>
        <p:spPr/>
        <p:txBody>
          <a:bodyPr/>
          <a:lstStyle/>
          <a:p>
            <a:fld id="{61CD8911-B433-634A-8462-B3CDA1BC7061}" type="slidenum">
              <a:rPr lang="en-US" smtClean="0"/>
              <a:pPr/>
              <a:t>17</a:t>
            </a:fld>
            <a:endParaRPr lang="en-US" dirty="0"/>
          </a:p>
        </p:txBody>
      </p:sp>
      <p:grpSp>
        <p:nvGrpSpPr>
          <p:cNvPr id="22" name="Group 21">
            <a:extLst>
              <a:ext uri="{FF2B5EF4-FFF2-40B4-BE49-F238E27FC236}">
                <a16:creationId xmlns:a16="http://schemas.microsoft.com/office/drawing/2014/main" id="{125AE9FE-ADEB-9025-E991-4890CE853CEB}"/>
              </a:ext>
            </a:extLst>
          </p:cNvPr>
          <p:cNvGrpSpPr/>
          <p:nvPr/>
        </p:nvGrpSpPr>
        <p:grpSpPr>
          <a:xfrm>
            <a:off x="336625" y="3685243"/>
            <a:ext cx="8788333" cy="2267073"/>
            <a:chOff x="1051133" y="3230172"/>
            <a:chExt cx="8788333" cy="2267073"/>
          </a:xfrm>
        </p:grpSpPr>
        <p:sp>
          <p:nvSpPr>
            <p:cNvPr id="12" name="Oval 11">
              <a:extLst>
                <a:ext uri="{FF2B5EF4-FFF2-40B4-BE49-F238E27FC236}">
                  <a16:creationId xmlns:a16="http://schemas.microsoft.com/office/drawing/2014/main" id="{8CE712A6-CE23-D5DD-CDE2-7B1A87ED299C}"/>
                </a:ext>
              </a:extLst>
            </p:cNvPr>
            <p:cNvSpPr/>
            <p:nvPr/>
          </p:nvSpPr>
          <p:spPr>
            <a:xfrm>
              <a:off x="5753534" y="3230172"/>
              <a:ext cx="1645920" cy="1645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B40B755-B7A3-6DF3-6500-64706BC20EF4}"/>
                </a:ext>
              </a:extLst>
            </p:cNvPr>
            <p:cNvSpPr/>
            <p:nvPr/>
          </p:nvSpPr>
          <p:spPr>
            <a:xfrm>
              <a:off x="3437246" y="3230172"/>
              <a:ext cx="1645920" cy="1645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C7C46781-3D0F-17B3-CEFF-6015E1EC49B4}"/>
                </a:ext>
              </a:extLst>
            </p:cNvPr>
            <p:cNvGrpSpPr/>
            <p:nvPr/>
          </p:nvGrpSpPr>
          <p:grpSpPr>
            <a:xfrm>
              <a:off x="1051133" y="3233815"/>
              <a:ext cx="1645920" cy="1645920"/>
              <a:chOff x="1051133" y="3233815"/>
              <a:chExt cx="1645920" cy="1645920"/>
            </a:xfrm>
          </p:grpSpPr>
          <p:sp>
            <p:nvSpPr>
              <p:cNvPr id="7" name="Oval 6">
                <a:extLst>
                  <a:ext uri="{FF2B5EF4-FFF2-40B4-BE49-F238E27FC236}">
                    <a16:creationId xmlns:a16="http://schemas.microsoft.com/office/drawing/2014/main" id="{07CADFED-9956-7B0F-7FCB-07BDBB5B4B7E}"/>
                  </a:ext>
                </a:extLst>
              </p:cNvPr>
              <p:cNvSpPr/>
              <p:nvPr/>
            </p:nvSpPr>
            <p:spPr>
              <a:xfrm>
                <a:off x="1051133" y="3233815"/>
                <a:ext cx="1645920" cy="1645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4" name="Picture 2">
                <a:extLst>
                  <a:ext uri="{FF2B5EF4-FFF2-40B4-BE49-F238E27FC236}">
                    <a16:creationId xmlns:a16="http://schemas.microsoft.com/office/drawing/2014/main" id="{C07DFA09-9A2B-9A36-7625-424C223F5A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5453" y="3429000"/>
                <a:ext cx="1097280" cy="1097280"/>
              </a:xfrm>
              <a:prstGeom prst="rect">
                <a:avLst/>
              </a:prstGeom>
              <a:noFill/>
              <a:extLst>
                <a:ext uri="{909E8E84-426E-40DD-AFC4-6F175D3DCCD1}">
                  <a14:hiddenFill xmlns:a14="http://schemas.microsoft.com/office/drawing/2010/main">
                    <a:solidFill>
                      <a:srgbClr val="FFFFFF"/>
                    </a:solidFill>
                  </a14:hiddenFill>
                </a:ext>
              </a:extLst>
            </p:spPr>
          </p:pic>
        </p:grpSp>
        <p:pic>
          <p:nvPicPr>
            <p:cNvPr id="3076" name="Picture 4">
              <a:extLst>
                <a:ext uri="{FF2B5EF4-FFF2-40B4-BE49-F238E27FC236}">
                  <a16:creationId xmlns:a16="http://schemas.microsoft.com/office/drawing/2014/main" id="{2CB67B14-B6AB-79BC-72C3-F8E7516404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6223" y="3522724"/>
              <a:ext cx="1097280" cy="109728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F5C18691-B879-23F4-FC8E-CE7073CE02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7847" y="3429000"/>
              <a:ext cx="1097280" cy="1097280"/>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a:extLst>
                <a:ext uri="{FF2B5EF4-FFF2-40B4-BE49-F238E27FC236}">
                  <a16:creationId xmlns:a16="http://schemas.microsoft.com/office/drawing/2014/main" id="{111E82EF-5AFF-4D19-0E57-E158117A9828}"/>
                </a:ext>
              </a:extLst>
            </p:cNvPr>
            <p:cNvSpPr/>
            <p:nvPr/>
          </p:nvSpPr>
          <p:spPr>
            <a:xfrm>
              <a:off x="8193546" y="3230172"/>
              <a:ext cx="1645920" cy="1645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80" name="Picture 8">
              <a:extLst>
                <a:ext uri="{FF2B5EF4-FFF2-40B4-BE49-F238E27FC236}">
                  <a16:creationId xmlns:a16="http://schemas.microsoft.com/office/drawing/2014/main" id="{41458686-4E52-330B-D244-D44D5BAA12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7866" y="3425357"/>
              <a:ext cx="1097280" cy="109728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9493572-9365-4B82-EEC8-27F1E09499ED}"/>
                </a:ext>
              </a:extLst>
            </p:cNvPr>
            <p:cNvSpPr txBox="1"/>
            <p:nvPr/>
          </p:nvSpPr>
          <p:spPr>
            <a:xfrm>
              <a:off x="1276814" y="5035580"/>
              <a:ext cx="1194558"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Income</a:t>
              </a:r>
            </a:p>
          </p:txBody>
        </p:sp>
        <p:sp>
          <p:nvSpPr>
            <p:cNvPr id="15" name="TextBox 14">
              <a:extLst>
                <a:ext uri="{FF2B5EF4-FFF2-40B4-BE49-F238E27FC236}">
                  <a16:creationId xmlns:a16="http://schemas.microsoft.com/office/drawing/2014/main" id="{68394883-51C6-53E5-F224-1061E7381D6E}"/>
                </a:ext>
              </a:extLst>
            </p:cNvPr>
            <p:cNvSpPr txBox="1"/>
            <p:nvPr/>
          </p:nvSpPr>
          <p:spPr>
            <a:xfrm>
              <a:off x="3527932" y="5035579"/>
              <a:ext cx="1555234"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Education</a:t>
              </a:r>
            </a:p>
          </p:txBody>
        </p:sp>
        <p:sp>
          <p:nvSpPr>
            <p:cNvPr id="16" name="TextBox 15">
              <a:extLst>
                <a:ext uri="{FF2B5EF4-FFF2-40B4-BE49-F238E27FC236}">
                  <a16:creationId xmlns:a16="http://schemas.microsoft.com/office/drawing/2014/main" id="{5E62EAE0-1866-ED78-A09B-79B9019DF565}"/>
                </a:ext>
              </a:extLst>
            </p:cNvPr>
            <p:cNvSpPr txBox="1"/>
            <p:nvPr/>
          </p:nvSpPr>
          <p:spPr>
            <a:xfrm>
              <a:off x="5648150" y="5035579"/>
              <a:ext cx="1896673"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Employment</a:t>
              </a:r>
            </a:p>
          </p:txBody>
        </p:sp>
        <p:sp>
          <p:nvSpPr>
            <p:cNvPr id="17" name="TextBox 16">
              <a:extLst>
                <a:ext uri="{FF2B5EF4-FFF2-40B4-BE49-F238E27FC236}">
                  <a16:creationId xmlns:a16="http://schemas.microsoft.com/office/drawing/2014/main" id="{4814E3BF-0660-C2D7-B99F-245390C56633}"/>
                </a:ext>
              </a:extLst>
            </p:cNvPr>
            <p:cNvSpPr txBox="1"/>
            <p:nvPr/>
          </p:nvSpPr>
          <p:spPr>
            <a:xfrm>
              <a:off x="8358313" y="5031337"/>
              <a:ext cx="1316386"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Housing</a:t>
              </a:r>
            </a:p>
          </p:txBody>
        </p:sp>
        <p:sp>
          <p:nvSpPr>
            <p:cNvPr id="18" name="TextBox 17">
              <a:extLst>
                <a:ext uri="{FF2B5EF4-FFF2-40B4-BE49-F238E27FC236}">
                  <a16:creationId xmlns:a16="http://schemas.microsoft.com/office/drawing/2014/main" id="{34E66DDB-4D0D-6F8C-71DC-0954F49F7235}"/>
                </a:ext>
              </a:extLst>
            </p:cNvPr>
            <p:cNvSpPr txBox="1"/>
            <p:nvPr/>
          </p:nvSpPr>
          <p:spPr>
            <a:xfrm>
              <a:off x="2795280" y="3637634"/>
              <a:ext cx="543739" cy="830997"/>
            </a:xfrm>
            <a:prstGeom prst="rect">
              <a:avLst/>
            </a:prstGeom>
            <a:noFill/>
          </p:spPr>
          <p:txBody>
            <a:bodyPr wrap="none" rtlCol="0">
              <a:spAutoFit/>
            </a:bodyPr>
            <a:lstStyle/>
            <a:p>
              <a:r>
                <a:rPr lang="en-US" sz="4800" dirty="0">
                  <a:latin typeface="Arial" panose="020B0604020202020204" pitchFamily="34" charset="0"/>
                  <a:cs typeface="Arial" panose="020B0604020202020204" pitchFamily="34" charset="0"/>
                </a:rPr>
                <a:t>+</a:t>
              </a:r>
            </a:p>
          </p:txBody>
        </p:sp>
        <p:sp>
          <p:nvSpPr>
            <p:cNvPr id="20" name="TextBox 19">
              <a:extLst>
                <a:ext uri="{FF2B5EF4-FFF2-40B4-BE49-F238E27FC236}">
                  <a16:creationId xmlns:a16="http://schemas.microsoft.com/office/drawing/2014/main" id="{6FF0EF30-3EEC-2802-775D-0999109EDE8F}"/>
                </a:ext>
              </a:extLst>
            </p:cNvPr>
            <p:cNvSpPr txBox="1"/>
            <p:nvPr/>
          </p:nvSpPr>
          <p:spPr>
            <a:xfrm>
              <a:off x="5132483" y="3637633"/>
              <a:ext cx="543739" cy="830997"/>
            </a:xfrm>
            <a:prstGeom prst="rect">
              <a:avLst/>
            </a:prstGeom>
            <a:noFill/>
          </p:spPr>
          <p:txBody>
            <a:bodyPr wrap="none" rtlCol="0">
              <a:spAutoFit/>
            </a:bodyPr>
            <a:lstStyle/>
            <a:p>
              <a:r>
                <a:rPr lang="en-US" sz="4800" dirty="0">
                  <a:latin typeface="Arial" panose="020B0604020202020204" pitchFamily="34" charset="0"/>
                  <a:cs typeface="Arial" panose="020B0604020202020204" pitchFamily="34" charset="0"/>
                </a:rPr>
                <a:t>+</a:t>
              </a:r>
            </a:p>
          </p:txBody>
        </p:sp>
        <p:sp>
          <p:nvSpPr>
            <p:cNvPr id="21" name="TextBox 20">
              <a:extLst>
                <a:ext uri="{FF2B5EF4-FFF2-40B4-BE49-F238E27FC236}">
                  <a16:creationId xmlns:a16="http://schemas.microsoft.com/office/drawing/2014/main" id="{2D2EC79F-5F2F-EF43-729F-51F461A9B31B}"/>
                </a:ext>
              </a:extLst>
            </p:cNvPr>
            <p:cNvSpPr txBox="1"/>
            <p:nvPr/>
          </p:nvSpPr>
          <p:spPr>
            <a:xfrm>
              <a:off x="7544823" y="3637632"/>
              <a:ext cx="543739" cy="830997"/>
            </a:xfrm>
            <a:prstGeom prst="rect">
              <a:avLst/>
            </a:prstGeom>
            <a:noFill/>
          </p:spPr>
          <p:txBody>
            <a:bodyPr wrap="none" rtlCol="0">
              <a:spAutoFit/>
            </a:bodyPr>
            <a:lstStyle/>
            <a:p>
              <a:r>
                <a:rPr lang="en-US" sz="4800" dirty="0">
                  <a:latin typeface="Arial" panose="020B0604020202020204" pitchFamily="34" charset="0"/>
                  <a:cs typeface="Arial" panose="020B0604020202020204" pitchFamily="34" charset="0"/>
                </a:rPr>
                <a:t>+</a:t>
              </a:r>
            </a:p>
          </p:txBody>
        </p:sp>
      </p:grpSp>
      <p:sp>
        <p:nvSpPr>
          <p:cNvPr id="23" name="Oval 22">
            <a:extLst>
              <a:ext uri="{FF2B5EF4-FFF2-40B4-BE49-F238E27FC236}">
                <a16:creationId xmlns:a16="http://schemas.microsoft.com/office/drawing/2014/main" id="{C9E891E0-22A2-F4CA-1A28-2393BA5BD0F1}"/>
              </a:ext>
            </a:extLst>
          </p:cNvPr>
          <p:cNvSpPr/>
          <p:nvPr/>
        </p:nvSpPr>
        <p:spPr>
          <a:xfrm>
            <a:off x="10263545" y="3712253"/>
            <a:ext cx="1645920" cy="1645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ADI</a:t>
            </a:r>
          </a:p>
        </p:txBody>
      </p:sp>
      <p:sp>
        <p:nvSpPr>
          <p:cNvPr id="28" name="TextBox 27">
            <a:extLst>
              <a:ext uri="{FF2B5EF4-FFF2-40B4-BE49-F238E27FC236}">
                <a16:creationId xmlns:a16="http://schemas.microsoft.com/office/drawing/2014/main" id="{61EEED9D-08AC-CB7F-AC5E-5633F1BC282A}"/>
              </a:ext>
            </a:extLst>
          </p:cNvPr>
          <p:cNvSpPr txBox="1"/>
          <p:nvPr/>
        </p:nvSpPr>
        <p:spPr>
          <a:xfrm>
            <a:off x="9469262" y="4119715"/>
            <a:ext cx="543739" cy="830997"/>
          </a:xfrm>
          <a:prstGeom prst="rect">
            <a:avLst/>
          </a:prstGeom>
          <a:noFill/>
        </p:spPr>
        <p:txBody>
          <a:bodyPr wrap="none" rtlCol="0">
            <a:spAutoFit/>
          </a:bodyPr>
          <a:lstStyle/>
          <a:p>
            <a:r>
              <a:rPr lang="en-US" sz="48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02294097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98ABD-6BEF-2942-DF28-ABBE0EF1EB37}"/>
              </a:ext>
            </a:extLst>
          </p:cNvPr>
          <p:cNvSpPr>
            <a:spLocks noGrp="1"/>
          </p:cNvSpPr>
          <p:nvPr>
            <p:ph type="title"/>
          </p:nvPr>
        </p:nvSpPr>
        <p:spPr/>
        <p:txBody>
          <a:bodyPr/>
          <a:lstStyle/>
          <a:p>
            <a:r>
              <a:rPr lang="en-US" sz="4400" dirty="0">
                <a:latin typeface="Arial" panose="020B0604020202020204" pitchFamily="34" charset="0"/>
                <a:cs typeface="Arial" panose="020B0604020202020204" pitchFamily="34" charset="0"/>
              </a:rPr>
              <a:t>Rural-Urban Continuum Codes</a:t>
            </a:r>
            <a:endParaRPr lang="en-US" dirty="0"/>
          </a:p>
        </p:txBody>
      </p:sp>
      <p:sp>
        <p:nvSpPr>
          <p:cNvPr id="3" name="Content Placeholder 2">
            <a:extLst>
              <a:ext uri="{FF2B5EF4-FFF2-40B4-BE49-F238E27FC236}">
                <a16:creationId xmlns:a16="http://schemas.microsoft.com/office/drawing/2014/main" id="{CFF87F07-820E-A712-594D-01093846C0AA}"/>
              </a:ext>
            </a:extLst>
          </p:cNvPr>
          <p:cNvSpPr>
            <a:spLocks noGrp="1"/>
          </p:cNvSpPr>
          <p:nvPr>
            <p:ph idx="1"/>
          </p:nvPr>
        </p:nvSpPr>
        <p:spPr>
          <a:xfrm>
            <a:off x="730053" y="2222287"/>
            <a:ext cx="10554574" cy="1206713"/>
          </a:xfrm>
        </p:spPr>
        <p:txBody>
          <a:bodyPr/>
          <a:lstStyle/>
          <a:p>
            <a:r>
              <a:rPr lang="en-US" dirty="0"/>
              <a:t> A community classification (Metropolitan / Non-metropolitan)</a:t>
            </a:r>
          </a:p>
        </p:txBody>
      </p:sp>
      <p:sp>
        <p:nvSpPr>
          <p:cNvPr id="5" name="Slide Number Placeholder 4">
            <a:extLst>
              <a:ext uri="{FF2B5EF4-FFF2-40B4-BE49-F238E27FC236}">
                <a16:creationId xmlns:a16="http://schemas.microsoft.com/office/drawing/2014/main" id="{EBB845E1-5EB7-6CBB-3034-33806BD82981}"/>
              </a:ext>
            </a:extLst>
          </p:cNvPr>
          <p:cNvSpPr>
            <a:spLocks noGrp="1"/>
          </p:cNvSpPr>
          <p:nvPr>
            <p:ph type="sldNum" sz="quarter" idx="12"/>
          </p:nvPr>
        </p:nvSpPr>
        <p:spPr/>
        <p:txBody>
          <a:bodyPr/>
          <a:lstStyle/>
          <a:p>
            <a:fld id="{61CD8911-B433-634A-8462-B3CDA1BC7061}" type="slidenum">
              <a:rPr lang="en-US" smtClean="0"/>
              <a:pPr/>
              <a:t>18</a:t>
            </a:fld>
            <a:endParaRPr lang="en-US" dirty="0"/>
          </a:p>
        </p:txBody>
      </p:sp>
      <p:pic>
        <p:nvPicPr>
          <p:cNvPr id="4098" name="Picture 2" descr="Rural Living Versus City Life: Which Do You Think Is Safer? - pissd.com">
            <a:extLst>
              <a:ext uri="{FF2B5EF4-FFF2-40B4-BE49-F238E27FC236}">
                <a16:creationId xmlns:a16="http://schemas.microsoft.com/office/drawing/2014/main" id="{51A61270-8776-E9DF-CBC7-6A95CA02443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1142"/>
          <a:stretch/>
        </p:blipFill>
        <p:spPr bwMode="auto">
          <a:xfrm>
            <a:off x="362742" y="3429000"/>
            <a:ext cx="4678890" cy="2286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100" name="Picture 4" descr="Rural Living Versus City Life: Which Do You Think Is Safer? - pissd.com">
            <a:extLst>
              <a:ext uri="{FF2B5EF4-FFF2-40B4-BE49-F238E27FC236}">
                <a16:creationId xmlns:a16="http://schemas.microsoft.com/office/drawing/2014/main" id="{C880F42E-81C1-28FF-BE48-D04A824267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9437"/>
          <a:stretch/>
        </p:blipFill>
        <p:spPr bwMode="auto">
          <a:xfrm>
            <a:off x="6763541" y="3429000"/>
            <a:ext cx="4521086" cy="2286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302F91A-3B5D-BA75-9AC7-DCFE07AE74C4}"/>
              </a:ext>
            </a:extLst>
          </p:cNvPr>
          <p:cNvSpPr txBox="1"/>
          <p:nvPr/>
        </p:nvSpPr>
        <p:spPr>
          <a:xfrm>
            <a:off x="5428460" y="4187279"/>
            <a:ext cx="1089837" cy="769441"/>
          </a:xfrm>
          <a:prstGeom prst="rect">
            <a:avLst/>
          </a:prstGeom>
          <a:noFill/>
        </p:spPr>
        <p:txBody>
          <a:bodyPr wrap="square">
            <a:spAutoFit/>
          </a:bodyPr>
          <a:lstStyle/>
          <a:p>
            <a:pPr algn="ctr"/>
            <a:r>
              <a:rPr lang="en-US" sz="4400" dirty="0">
                <a:latin typeface="Arial" panose="020B0604020202020204" pitchFamily="34" charset="0"/>
                <a:cs typeface="Arial" panose="020B0604020202020204" pitchFamily="34" charset="0"/>
              </a:rPr>
              <a:t>vs</a:t>
            </a:r>
          </a:p>
        </p:txBody>
      </p:sp>
      <p:sp>
        <p:nvSpPr>
          <p:cNvPr id="9" name="TextBox 8">
            <a:extLst>
              <a:ext uri="{FF2B5EF4-FFF2-40B4-BE49-F238E27FC236}">
                <a16:creationId xmlns:a16="http://schemas.microsoft.com/office/drawing/2014/main" id="{F742DD7A-B225-3395-54BE-8BE8719E3AAB}"/>
              </a:ext>
            </a:extLst>
          </p:cNvPr>
          <p:cNvSpPr txBox="1"/>
          <p:nvPr/>
        </p:nvSpPr>
        <p:spPr>
          <a:xfrm>
            <a:off x="818712" y="5637046"/>
            <a:ext cx="3543477" cy="523220"/>
          </a:xfrm>
          <a:prstGeom prst="rect">
            <a:avLst/>
          </a:prstGeom>
          <a:noFill/>
        </p:spPr>
        <p:txBody>
          <a:bodyPr wrap="square">
            <a:spAutoFit/>
          </a:bodyPr>
          <a:lstStyle/>
          <a:p>
            <a:pPr algn="ctr"/>
            <a:r>
              <a:rPr lang="en-US" sz="2800" dirty="0">
                <a:latin typeface="Arial" panose="020B0604020202020204" pitchFamily="34" charset="0"/>
                <a:cs typeface="Arial" panose="020B0604020202020204" pitchFamily="34" charset="0"/>
              </a:rPr>
              <a:t>Rural area</a:t>
            </a:r>
          </a:p>
        </p:txBody>
      </p:sp>
      <p:sp>
        <p:nvSpPr>
          <p:cNvPr id="10" name="TextBox 9">
            <a:extLst>
              <a:ext uri="{FF2B5EF4-FFF2-40B4-BE49-F238E27FC236}">
                <a16:creationId xmlns:a16="http://schemas.microsoft.com/office/drawing/2014/main" id="{784C66AF-C1F3-49B0-5010-63C1825CD7FC}"/>
              </a:ext>
            </a:extLst>
          </p:cNvPr>
          <p:cNvSpPr txBox="1"/>
          <p:nvPr/>
        </p:nvSpPr>
        <p:spPr>
          <a:xfrm>
            <a:off x="7252345" y="5637046"/>
            <a:ext cx="3543477" cy="523220"/>
          </a:xfrm>
          <a:prstGeom prst="rect">
            <a:avLst/>
          </a:prstGeom>
          <a:noFill/>
        </p:spPr>
        <p:txBody>
          <a:bodyPr wrap="square">
            <a:spAutoFit/>
          </a:bodyPr>
          <a:lstStyle/>
          <a:p>
            <a:pPr algn="ctr"/>
            <a:r>
              <a:rPr lang="en-US" sz="2800" dirty="0">
                <a:latin typeface="Arial" panose="020B0604020202020204" pitchFamily="34" charset="0"/>
                <a:cs typeface="Arial" panose="020B0604020202020204" pitchFamily="34" charset="0"/>
              </a:rPr>
              <a:t>Urban area</a:t>
            </a:r>
          </a:p>
        </p:txBody>
      </p:sp>
    </p:spTree>
    <p:extLst>
      <p:ext uri="{BB962C8B-B14F-4D97-AF65-F5344CB8AC3E}">
        <p14:creationId xmlns:p14="http://schemas.microsoft.com/office/powerpoint/2010/main" val="201937119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428D5-DB91-1CE0-857F-2DF28D0E65A2}"/>
              </a:ext>
            </a:extLst>
          </p:cNvPr>
          <p:cNvSpPr>
            <a:spLocks noGrp="1"/>
          </p:cNvSpPr>
          <p:nvPr>
            <p:ph type="title"/>
          </p:nvPr>
        </p:nvSpPr>
        <p:spPr/>
        <p:txBody>
          <a:bodyPr/>
          <a:lstStyle/>
          <a:p>
            <a:pPr algn="l"/>
            <a:r>
              <a:rPr lang="en-US" sz="4400" dirty="0"/>
              <a:t>Measurement of disparity</a:t>
            </a:r>
          </a:p>
        </p:txBody>
      </p:sp>
      <p:sp>
        <p:nvSpPr>
          <p:cNvPr id="3" name="Text Placeholder 2">
            <a:extLst>
              <a:ext uri="{FF2B5EF4-FFF2-40B4-BE49-F238E27FC236}">
                <a16:creationId xmlns:a16="http://schemas.microsoft.com/office/drawing/2014/main" id="{5D011CDA-43BC-B30D-CC08-799496AD503F}"/>
              </a:ext>
            </a:extLst>
          </p:cNvPr>
          <p:cNvSpPr>
            <a:spLocks noGrp="1"/>
          </p:cNvSpPr>
          <p:nvPr>
            <p:ph type="body" idx="1"/>
          </p:nvPr>
        </p:nvSpPr>
        <p:spPr/>
        <p:txBody>
          <a:bodyPr/>
          <a:lstStyle/>
          <a:p>
            <a:pPr algn="l"/>
            <a:r>
              <a:rPr lang="en-US" dirty="0"/>
              <a:t>Odds Ratio</a:t>
            </a:r>
          </a:p>
        </p:txBody>
      </p:sp>
      <p:sp>
        <p:nvSpPr>
          <p:cNvPr id="4" name="Slide Number Placeholder 3">
            <a:extLst>
              <a:ext uri="{FF2B5EF4-FFF2-40B4-BE49-F238E27FC236}">
                <a16:creationId xmlns:a16="http://schemas.microsoft.com/office/drawing/2014/main" id="{964821EA-D846-DA1C-A2FE-3F17DB5721D4}"/>
              </a:ext>
            </a:extLst>
          </p:cNvPr>
          <p:cNvSpPr>
            <a:spLocks noGrp="1"/>
          </p:cNvSpPr>
          <p:nvPr>
            <p:ph type="sldNum" sz="quarter" idx="12"/>
          </p:nvPr>
        </p:nvSpPr>
        <p:spPr/>
        <p:txBody>
          <a:bodyPr/>
          <a:lstStyle/>
          <a:p>
            <a:fld id="{B48A2F9E-F4A6-4626-A988-D187749AB94A}" type="slidenum">
              <a:rPr lang="en-US" smtClean="0"/>
              <a:t>19</a:t>
            </a:fld>
            <a:endParaRPr lang="en-US" dirty="0"/>
          </a:p>
        </p:txBody>
      </p:sp>
    </p:spTree>
    <p:extLst>
      <p:ext uri="{BB962C8B-B14F-4D97-AF65-F5344CB8AC3E}">
        <p14:creationId xmlns:p14="http://schemas.microsoft.com/office/powerpoint/2010/main" val="238885081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92112-9108-46C0-F6B8-8B4D4B2F97C9}"/>
              </a:ext>
            </a:extLst>
          </p:cNvPr>
          <p:cNvSpPr>
            <a:spLocks noGrp="1"/>
          </p:cNvSpPr>
          <p:nvPr>
            <p:ph type="title"/>
          </p:nvPr>
        </p:nvSpPr>
        <p:spPr/>
        <p:txBody>
          <a:bodyPr/>
          <a:lstStyle/>
          <a:p>
            <a:r>
              <a:rPr lang="en-US" dirty="0">
                <a:solidFill>
                  <a:schemeClr val="tx1"/>
                </a:solidFill>
              </a:rPr>
              <a:t>Speaker Background</a:t>
            </a:r>
            <a:endParaRPr lang="en-US" dirty="0"/>
          </a:p>
        </p:txBody>
      </p:sp>
      <p:sp>
        <p:nvSpPr>
          <p:cNvPr id="3" name="Content Placeholder 2">
            <a:extLst>
              <a:ext uri="{FF2B5EF4-FFF2-40B4-BE49-F238E27FC236}">
                <a16:creationId xmlns:a16="http://schemas.microsoft.com/office/drawing/2014/main" id="{44512C3D-AB29-2173-A533-81DCDA351AAD}"/>
              </a:ext>
            </a:extLst>
          </p:cNvPr>
          <p:cNvSpPr>
            <a:spLocks noGrp="1"/>
          </p:cNvSpPr>
          <p:nvPr>
            <p:ph idx="1"/>
          </p:nvPr>
        </p:nvSpPr>
        <p:spPr>
          <a:xfrm>
            <a:off x="818712" y="2633460"/>
            <a:ext cx="10554574" cy="3636511"/>
          </a:xfrm>
        </p:spPr>
        <p:txBody>
          <a:bodyPr>
            <a:normAutofit lnSpcReduction="10000"/>
          </a:bodyPr>
          <a:lstStyle/>
          <a:p>
            <a:r>
              <a:rPr lang="en-US" dirty="0"/>
              <a:t>B.S. in Computer Science </a:t>
            </a:r>
          </a:p>
          <a:p>
            <a:r>
              <a:rPr lang="en-US" dirty="0"/>
              <a:t>Ph.D. in Biomedical and Health Informatics </a:t>
            </a:r>
          </a:p>
          <a:p>
            <a:r>
              <a:rPr lang="en-US" dirty="0"/>
              <a:t>7-year research experience</a:t>
            </a:r>
          </a:p>
          <a:p>
            <a:pPr lvl="1"/>
            <a:r>
              <a:rPr lang="en-US" dirty="0"/>
              <a:t>Medical College of Wisconsin</a:t>
            </a:r>
          </a:p>
          <a:p>
            <a:pPr lvl="1"/>
            <a:r>
              <a:rPr lang="en-US" dirty="0"/>
              <a:t>University of Wisconsin Milwaukee</a:t>
            </a:r>
          </a:p>
          <a:p>
            <a:r>
              <a:rPr lang="en-US" dirty="0"/>
              <a:t>4-year teaching experience</a:t>
            </a:r>
          </a:p>
          <a:p>
            <a:pPr lvl="1"/>
            <a:r>
              <a:rPr lang="en-US" dirty="0"/>
              <a:t>Data Science in Medicine</a:t>
            </a:r>
          </a:p>
          <a:p>
            <a:endParaRPr lang="en-US" dirty="0"/>
          </a:p>
        </p:txBody>
      </p:sp>
      <p:sp>
        <p:nvSpPr>
          <p:cNvPr id="5" name="Slide Number Placeholder 4">
            <a:extLst>
              <a:ext uri="{FF2B5EF4-FFF2-40B4-BE49-F238E27FC236}">
                <a16:creationId xmlns:a16="http://schemas.microsoft.com/office/drawing/2014/main" id="{191A7535-0737-204A-23F0-3E26432C57FD}"/>
              </a:ext>
            </a:extLst>
          </p:cNvPr>
          <p:cNvSpPr>
            <a:spLocks noGrp="1"/>
          </p:cNvSpPr>
          <p:nvPr>
            <p:ph type="sldNum" sz="quarter" idx="12"/>
          </p:nvPr>
        </p:nvSpPr>
        <p:spPr/>
        <p:txBody>
          <a:bodyPr/>
          <a:lstStyle/>
          <a:p>
            <a:fld id="{61CD8911-B433-634A-8462-B3CDA1BC7061}" type="slidenum">
              <a:rPr lang="en-US" smtClean="0"/>
              <a:pPr/>
              <a:t>2</a:t>
            </a:fld>
            <a:endParaRPr lang="en-US" dirty="0"/>
          </a:p>
        </p:txBody>
      </p:sp>
    </p:spTree>
    <p:extLst>
      <p:ext uri="{BB962C8B-B14F-4D97-AF65-F5344CB8AC3E}">
        <p14:creationId xmlns:p14="http://schemas.microsoft.com/office/powerpoint/2010/main" val="218586209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88B22-5999-DDC4-74E8-22F1095CFBED}"/>
              </a:ext>
            </a:extLst>
          </p:cNvPr>
          <p:cNvSpPr>
            <a:spLocks noGrp="1"/>
          </p:cNvSpPr>
          <p:nvPr>
            <p:ph type="title"/>
          </p:nvPr>
        </p:nvSpPr>
        <p:spPr/>
        <p:txBody>
          <a:bodyPr>
            <a:normAutofit/>
          </a:bodyPr>
          <a:lstStyle/>
          <a:p>
            <a:r>
              <a:rPr lang="en-US" sz="3600" dirty="0"/>
              <a:t>Odds Ratio</a:t>
            </a:r>
          </a:p>
        </p:txBody>
      </p:sp>
      <p:sp>
        <p:nvSpPr>
          <p:cNvPr id="3" name="Content Placeholder 2">
            <a:extLst>
              <a:ext uri="{FF2B5EF4-FFF2-40B4-BE49-F238E27FC236}">
                <a16:creationId xmlns:a16="http://schemas.microsoft.com/office/drawing/2014/main" id="{1CA5ED2B-7049-5177-0C51-B8E22C83540F}"/>
              </a:ext>
            </a:extLst>
          </p:cNvPr>
          <p:cNvSpPr>
            <a:spLocks noGrp="1"/>
          </p:cNvSpPr>
          <p:nvPr>
            <p:ph idx="1"/>
          </p:nvPr>
        </p:nvSpPr>
        <p:spPr>
          <a:xfrm>
            <a:off x="864961" y="2119981"/>
            <a:ext cx="11187275" cy="1490836"/>
          </a:xfrm>
        </p:spPr>
        <p:txBody>
          <a:bodyPr>
            <a:normAutofit/>
          </a:bodyPr>
          <a:lstStyle/>
          <a:p>
            <a:r>
              <a:rPr lang="en-US" sz="2400" dirty="0"/>
              <a:t>A measurement of association</a:t>
            </a:r>
          </a:p>
          <a:p>
            <a:r>
              <a:rPr lang="en-US" sz="2400" dirty="0"/>
              <a:t>Often used in clinical trials</a:t>
            </a:r>
          </a:p>
          <a:p>
            <a:r>
              <a:rPr lang="en-US" sz="2400" dirty="0"/>
              <a:t>E.g., Can evaluate the efficacy of a new drug. </a:t>
            </a:r>
          </a:p>
        </p:txBody>
      </p:sp>
      <p:sp>
        <p:nvSpPr>
          <p:cNvPr id="5" name="Slide Number Placeholder 4">
            <a:extLst>
              <a:ext uri="{FF2B5EF4-FFF2-40B4-BE49-F238E27FC236}">
                <a16:creationId xmlns:a16="http://schemas.microsoft.com/office/drawing/2014/main" id="{1342D07B-F8DA-5503-4E7D-5AE64005FB34}"/>
              </a:ext>
            </a:extLst>
          </p:cNvPr>
          <p:cNvSpPr>
            <a:spLocks noGrp="1"/>
          </p:cNvSpPr>
          <p:nvPr>
            <p:ph type="sldNum" sz="quarter" idx="12"/>
          </p:nvPr>
        </p:nvSpPr>
        <p:spPr/>
        <p:txBody>
          <a:bodyPr/>
          <a:lstStyle/>
          <a:p>
            <a:fld id="{61CD8911-B433-634A-8462-B3CDA1BC7061}" type="slidenum">
              <a:rPr lang="en-US" smtClean="0"/>
              <a:pPr/>
              <a:t>20</a:t>
            </a:fld>
            <a:endParaRPr lang="en-US" dirty="0"/>
          </a:p>
        </p:txBody>
      </p:sp>
      <p:sp>
        <p:nvSpPr>
          <p:cNvPr id="7" name="Arrow: Pentagon 6">
            <a:extLst>
              <a:ext uri="{FF2B5EF4-FFF2-40B4-BE49-F238E27FC236}">
                <a16:creationId xmlns:a16="http://schemas.microsoft.com/office/drawing/2014/main" id="{D11449C1-8F7A-5B63-629F-265031FB74A1}"/>
              </a:ext>
            </a:extLst>
          </p:cNvPr>
          <p:cNvSpPr/>
          <p:nvPr/>
        </p:nvSpPr>
        <p:spPr>
          <a:xfrm>
            <a:off x="4764" y="6683659"/>
            <a:ext cx="1989136" cy="172912"/>
          </a:xfrm>
          <a:prstGeom prst="homePlate">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Introduction</a:t>
            </a:r>
          </a:p>
        </p:txBody>
      </p:sp>
      <p:sp>
        <p:nvSpPr>
          <p:cNvPr id="8" name="Arrow: Chevron 7">
            <a:extLst>
              <a:ext uri="{FF2B5EF4-FFF2-40B4-BE49-F238E27FC236}">
                <a16:creationId xmlns:a16="http://schemas.microsoft.com/office/drawing/2014/main" id="{EB460B1C-FBFC-3945-DBB5-256C9BCE3B6E}"/>
              </a:ext>
            </a:extLst>
          </p:cNvPr>
          <p:cNvSpPr/>
          <p:nvPr/>
        </p:nvSpPr>
        <p:spPr>
          <a:xfrm>
            <a:off x="1951436" y="6687896"/>
            <a:ext cx="1686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Methods</a:t>
            </a:r>
          </a:p>
        </p:txBody>
      </p:sp>
      <p:sp>
        <p:nvSpPr>
          <p:cNvPr id="9" name="Arrow: Chevron 8">
            <a:extLst>
              <a:ext uri="{FF2B5EF4-FFF2-40B4-BE49-F238E27FC236}">
                <a16:creationId xmlns:a16="http://schemas.microsoft.com/office/drawing/2014/main" id="{286B967C-FE95-96F7-462C-797F1AC1D072}"/>
              </a:ext>
            </a:extLst>
          </p:cNvPr>
          <p:cNvSpPr/>
          <p:nvPr/>
        </p:nvSpPr>
        <p:spPr>
          <a:xfrm>
            <a:off x="3597741" y="6686439"/>
            <a:ext cx="1617351"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Results</a:t>
            </a:r>
          </a:p>
        </p:txBody>
      </p:sp>
      <p:sp>
        <p:nvSpPr>
          <p:cNvPr id="10" name="Arrow: Chevron 9">
            <a:extLst>
              <a:ext uri="{FF2B5EF4-FFF2-40B4-BE49-F238E27FC236}">
                <a16:creationId xmlns:a16="http://schemas.microsoft.com/office/drawing/2014/main" id="{6073F0A2-BB33-8E90-9DD2-09A5406F0E5C}"/>
              </a:ext>
            </a:extLst>
          </p:cNvPr>
          <p:cNvSpPr/>
          <p:nvPr/>
        </p:nvSpPr>
        <p:spPr>
          <a:xfrm>
            <a:off x="5174535" y="6686834"/>
            <a:ext cx="177871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Discussion</a:t>
            </a:r>
          </a:p>
        </p:txBody>
      </p:sp>
      <p:sp>
        <p:nvSpPr>
          <p:cNvPr id="11" name="Arrow: Chevron 10">
            <a:extLst>
              <a:ext uri="{FF2B5EF4-FFF2-40B4-BE49-F238E27FC236}">
                <a16:creationId xmlns:a16="http://schemas.microsoft.com/office/drawing/2014/main" id="{571AD706-E216-A559-A8C6-A1B28B553678}"/>
              </a:ext>
            </a:extLst>
          </p:cNvPr>
          <p:cNvSpPr/>
          <p:nvPr/>
        </p:nvSpPr>
        <p:spPr>
          <a:xfrm>
            <a:off x="6913717" y="6686834"/>
            <a:ext cx="170179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Future work</a:t>
            </a:r>
          </a:p>
        </p:txBody>
      </p:sp>
      <p:sp>
        <p:nvSpPr>
          <p:cNvPr id="12" name="Arrow: Chevron 11">
            <a:extLst>
              <a:ext uri="{FF2B5EF4-FFF2-40B4-BE49-F238E27FC236}">
                <a16:creationId xmlns:a16="http://schemas.microsoft.com/office/drawing/2014/main" id="{8D761957-4826-C95D-7D8B-AA2801992BC2}"/>
              </a:ext>
            </a:extLst>
          </p:cNvPr>
          <p:cNvSpPr/>
          <p:nvPr/>
        </p:nvSpPr>
        <p:spPr>
          <a:xfrm>
            <a:off x="8572500" y="6686834"/>
            <a:ext cx="226377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Grant opportunities</a:t>
            </a:r>
          </a:p>
        </p:txBody>
      </p:sp>
      <p:sp>
        <p:nvSpPr>
          <p:cNvPr id="13" name="Arrow: Chevron 12">
            <a:extLst>
              <a:ext uri="{FF2B5EF4-FFF2-40B4-BE49-F238E27FC236}">
                <a16:creationId xmlns:a16="http://schemas.microsoft.com/office/drawing/2014/main" id="{E6DD8B15-B42D-18B4-EF8E-130DD1D52D8F}"/>
              </a:ext>
            </a:extLst>
          </p:cNvPr>
          <p:cNvSpPr/>
          <p:nvPr/>
        </p:nvSpPr>
        <p:spPr>
          <a:xfrm>
            <a:off x="10795001" y="6686439"/>
            <a:ext cx="136524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Conclusion</a:t>
            </a:r>
          </a:p>
        </p:txBody>
      </p:sp>
      <p:graphicFrame>
        <p:nvGraphicFramePr>
          <p:cNvPr id="14" name="Table 14">
            <a:extLst>
              <a:ext uri="{FF2B5EF4-FFF2-40B4-BE49-F238E27FC236}">
                <a16:creationId xmlns:a16="http://schemas.microsoft.com/office/drawing/2014/main" id="{C577E571-EDD2-AB8A-C8A4-4CC8FDCC9A08}"/>
              </a:ext>
            </a:extLst>
          </p:cNvPr>
          <p:cNvGraphicFramePr>
            <a:graphicFrameLocks noGrp="1"/>
          </p:cNvGraphicFramePr>
          <p:nvPr>
            <p:extLst>
              <p:ext uri="{D42A27DB-BD31-4B8C-83A1-F6EECF244321}">
                <p14:modId xmlns:p14="http://schemas.microsoft.com/office/powerpoint/2010/main" val="2930244259"/>
              </p:ext>
            </p:extLst>
          </p:nvPr>
        </p:nvGraphicFramePr>
        <p:xfrm>
          <a:off x="864961" y="4030769"/>
          <a:ext cx="5118714" cy="1371600"/>
        </p:xfrm>
        <a:graphic>
          <a:graphicData uri="http://schemas.openxmlformats.org/drawingml/2006/table">
            <a:tbl>
              <a:tblPr firstRow="1" bandRow="1">
                <a:tableStyleId>{5C22544A-7EE6-4342-B048-85BDC9FD1C3A}</a:tableStyleId>
              </a:tblPr>
              <a:tblGrid>
                <a:gridCol w="1771584">
                  <a:extLst>
                    <a:ext uri="{9D8B030D-6E8A-4147-A177-3AD203B41FA5}">
                      <a16:colId xmlns:a16="http://schemas.microsoft.com/office/drawing/2014/main" val="3426358883"/>
                    </a:ext>
                  </a:extLst>
                </a:gridCol>
                <a:gridCol w="1769258">
                  <a:extLst>
                    <a:ext uri="{9D8B030D-6E8A-4147-A177-3AD203B41FA5}">
                      <a16:colId xmlns:a16="http://schemas.microsoft.com/office/drawing/2014/main" val="1445601185"/>
                    </a:ext>
                  </a:extLst>
                </a:gridCol>
                <a:gridCol w="1577872">
                  <a:extLst>
                    <a:ext uri="{9D8B030D-6E8A-4147-A177-3AD203B41FA5}">
                      <a16:colId xmlns:a16="http://schemas.microsoft.com/office/drawing/2014/main" val="992386951"/>
                    </a:ext>
                  </a:extLst>
                </a:gridCol>
              </a:tblGrid>
              <a:tr h="370840">
                <a:tc>
                  <a:txBody>
                    <a:bodyPr/>
                    <a:lstStyle/>
                    <a:p>
                      <a:endParaRPr lang="en-US" sz="2400" dirty="0">
                        <a:latin typeface="Arial" panose="020B0604020202020204" pitchFamily="34" charset="0"/>
                        <a:cs typeface="Arial" panose="020B0604020202020204" pitchFamily="34" charset="0"/>
                      </a:endParaRPr>
                    </a:p>
                  </a:txBody>
                  <a:tcPr/>
                </a:tc>
                <a:tc>
                  <a:txBody>
                    <a:bodyPr/>
                    <a:lstStyle/>
                    <a:p>
                      <a:r>
                        <a:rPr lang="en-US" sz="2400" dirty="0">
                          <a:solidFill>
                            <a:schemeClr val="tx1"/>
                          </a:solidFill>
                          <a:latin typeface="Arial" panose="020B0604020202020204" pitchFamily="34" charset="0"/>
                          <a:cs typeface="Arial" panose="020B0604020202020204" pitchFamily="34" charset="0"/>
                        </a:rPr>
                        <a:t>Success</a:t>
                      </a:r>
                    </a:p>
                  </a:txBody>
                  <a:tcPr/>
                </a:tc>
                <a:tc>
                  <a:txBody>
                    <a:bodyPr/>
                    <a:lstStyle/>
                    <a:p>
                      <a:r>
                        <a:rPr lang="en-US" sz="2400" dirty="0">
                          <a:solidFill>
                            <a:schemeClr val="tx1"/>
                          </a:solidFill>
                          <a:latin typeface="Arial" panose="020B0604020202020204" pitchFamily="34" charset="0"/>
                          <a:cs typeface="Arial" panose="020B0604020202020204" pitchFamily="34" charset="0"/>
                        </a:rPr>
                        <a:t>Fail</a:t>
                      </a:r>
                    </a:p>
                  </a:txBody>
                  <a:tcPr/>
                </a:tc>
                <a:extLst>
                  <a:ext uri="{0D108BD9-81ED-4DB2-BD59-A6C34878D82A}">
                    <a16:rowId xmlns:a16="http://schemas.microsoft.com/office/drawing/2014/main" val="422003443"/>
                  </a:ext>
                </a:extLst>
              </a:tr>
              <a:tr h="370840">
                <a:tc>
                  <a:txBody>
                    <a:bodyPr/>
                    <a:lstStyle/>
                    <a:p>
                      <a:r>
                        <a:rPr lang="en-US" sz="2400" dirty="0">
                          <a:latin typeface="Arial" panose="020B0604020202020204" pitchFamily="34" charset="0"/>
                          <a:cs typeface="Arial" panose="020B0604020202020204" pitchFamily="34" charset="0"/>
                        </a:rPr>
                        <a:t>Control</a:t>
                      </a:r>
                    </a:p>
                  </a:txBody>
                  <a:tcPr/>
                </a:tc>
                <a:tc>
                  <a:txBody>
                    <a:bodyPr/>
                    <a:lstStyle/>
                    <a:p>
                      <a:r>
                        <a:rPr lang="en-US" sz="2400" dirty="0">
                          <a:latin typeface="Arial" panose="020B0604020202020204" pitchFamily="34" charset="0"/>
                          <a:cs typeface="Arial" panose="020B0604020202020204" pitchFamily="34" charset="0"/>
                        </a:rPr>
                        <a:t>40</a:t>
                      </a:r>
                    </a:p>
                  </a:txBody>
                  <a:tcPr/>
                </a:tc>
                <a:tc>
                  <a:txBody>
                    <a:bodyPr/>
                    <a:lstStyle/>
                    <a:p>
                      <a:r>
                        <a:rPr lang="en-US" sz="2400" dirty="0">
                          <a:latin typeface="Arial" panose="020B0604020202020204" pitchFamily="34" charset="0"/>
                          <a:cs typeface="Arial" panose="020B0604020202020204" pitchFamily="34" charset="0"/>
                        </a:rPr>
                        <a:t>60</a:t>
                      </a:r>
                    </a:p>
                  </a:txBody>
                  <a:tcPr/>
                </a:tc>
                <a:extLst>
                  <a:ext uri="{0D108BD9-81ED-4DB2-BD59-A6C34878D82A}">
                    <a16:rowId xmlns:a16="http://schemas.microsoft.com/office/drawing/2014/main" val="2918216006"/>
                  </a:ext>
                </a:extLst>
              </a:tr>
              <a:tr h="370840">
                <a:tc>
                  <a:txBody>
                    <a:bodyPr/>
                    <a:lstStyle/>
                    <a:p>
                      <a:r>
                        <a:rPr lang="en-US" sz="2400" dirty="0">
                          <a:latin typeface="Arial" panose="020B0604020202020204" pitchFamily="34" charset="0"/>
                          <a:cs typeface="Arial" panose="020B0604020202020204" pitchFamily="34" charset="0"/>
                        </a:rPr>
                        <a:t>Treatment</a:t>
                      </a:r>
                    </a:p>
                  </a:txBody>
                  <a:tcPr/>
                </a:tc>
                <a:tc>
                  <a:txBody>
                    <a:bodyPr/>
                    <a:lstStyle/>
                    <a:p>
                      <a:r>
                        <a:rPr lang="en-US" sz="2400" dirty="0">
                          <a:latin typeface="Arial" panose="020B0604020202020204" pitchFamily="34" charset="0"/>
                          <a:cs typeface="Arial" panose="020B0604020202020204" pitchFamily="34" charset="0"/>
                        </a:rPr>
                        <a:t>80</a:t>
                      </a:r>
                    </a:p>
                  </a:txBody>
                  <a:tcPr/>
                </a:tc>
                <a:tc>
                  <a:txBody>
                    <a:bodyPr/>
                    <a:lstStyle/>
                    <a:p>
                      <a:r>
                        <a:rPr lang="en-US" sz="2400" dirty="0">
                          <a:latin typeface="Arial" panose="020B0604020202020204" pitchFamily="34" charset="0"/>
                          <a:cs typeface="Arial" panose="020B0604020202020204" pitchFamily="34" charset="0"/>
                        </a:rPr>
                        <a:t>20</a:t>
                      </a:r>
                    </a:p>
                  </a:txBody>
                  <a:tcPr/>
                </a:tc>
                <a:extLst>
                  <a:ext uri="{0D108BD9-81ED-4DB2-BD59-A6C34878D82A}">
                    <a16:rowId xmlns:a16="http://schemas.microsoft.com/office/drawing/2014/main" val="3734718068"/>
                  </a:ext>
                </a:extLst>
              </a:tr>
            </a:tbl>
          </a:graphicData>
        </a:graphic>
      </p:graphicFrame>
      <p:sp>
        <p:nvSpPr>
          <p:cNvPr id="15" name="TextBox 14">
            <a:extLst>
              <a:ext uri="{FF2B5EF4-FFF2-40B4-BE49-F238E27FC236}">
                <a16:creationId xmlns:a16="http://schemas.microsoft.com/office/drawing/2014/main" id="{C3080245-4C30-8302-5601-A1D374F945FA}"/>
              </a:ext>
            </a:extLst>
          </p:cNvPr>
          <p:cNvSpPr txBox="1"/>
          <p:nvPr/>
        </p:nvSpPr>
        <p:spPr>
          <a:xfrm>
            <a:off x="6063892" y="4493655"/>
            <a:ext cx="2589170" cy="584775"/>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Odds Ratio =</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0F96761-A788-D301-858F-EFEA075CB401}"/>
                  </a:ext>
                </a:extLst>
              </p:cNvPr>
              <p:cNvSpPr txBox="1"/>
              <p:nvPr/>
            </p:nvSpPr>
            <p:spPr>
              <a:xfrm>
                <a:off x="8733279" y="4196202"/>
                <a:ext cx="1239757" cy="10407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80×60</m:t>
                          </m:r>
                        </m:num>
                        <m:den>
                          <m:r>
                            <a:rPr lang="en-US" sz="3600" b="0" i="1" smtClean="0">
                              <a:latin typeface="Cambria Math" panose="02040503050406030204" pitchFamily="18" charset="0"/>
                            </a:rPr>
                            <m:t>40×20</m:t>
                          </m:r>
                        </m:den>
                      </m:f>
                    </m:oMath>
                  </m:oMathPara>
                </a14:m>
                <a:endParaRPr lang="en-US" sz="3600" dirty="0"/>
              </a:p>
            </p:txBody>
          </p:sp>
        </mc:Choice>
        <mc:Fallback xmlns="">
          <p:sp>
            <p:nvSpPr>
              <p:cNvPr id="16" name="TextBox 15">
                <a:extLst>
                  <a:ext uri="{FF2B5EF4-FFF2-40B4-BE49-F238E27FC236}">
                    <a16:creationId xmlns:a16="http://schemas.microsoft.com/office/drawing/2014/main" id="{F0F96761-A788-D301-858F-EFEA075CB401}"/>
                  </a:ext>
                </a:extLst>
              </p:cNvPr>
              <p:cNvSpPr txBox="1">
                <a:spLocks noRot="1" noChangeAspect="1" noMove="1" noResize="1" noEditPoints="1" noAdjustHandles="1" noChangeArrowheads="1" noChangeShapeType="1" noTextEdit="1"/>
              </p:cNvSpPr>
              <p:nvPr/>
            </p:nvSpPr>
            <p:spPr>
              <a:xfrm>
                <a:off x="8733279" y="4196202"/>
                <a:ext cx="1239757" cy="1040734"/>
              </a:xfrm>
              <a:prstGeom prst="rect">
                <a:avLst/>
              </a:prstGeom>
              <a:blipFill>
                <a:blip r:embed="rId3"/>
                <a:stretch>
                  <a:fillRect l="-493" r="-24631"/>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B8FBFEEF-E30F-1C21-FD7A-77AC4CB5C95B}"/>
              </a:ext>
            </a:extLst>
          </p:cNvPr>
          <p:cNvSpPr txBox="1"/>
          <p:nvPr/>
        </p:nvSpPr>
        <p:spPr>
          <a:xfrm>
            <a:off x="10399880" y="4505518"/>
            <a:ext cx="1815801"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 6.0</a:t>
            </a:r>
            <a:endParaRPr lang="en-US" sz="3200" dirty="0"/>
          </a:p>
        </p:txBody>
      </p:sp>
      <p:cxnSp>
        <p:nvCxnSpPr>
          <p:cNvPr id="20" name="Straight Connector 19">
            <a:extLst>
              <a:ext uri="{FF2B5EF4-FFF2-40B4-BE49-F238E27FC236}">
                <a16:creationId xmlns:a16="http://schemas.microsoft.com/office/drawing/2014/main" id="{B4A85E7F-E0FF-F2C6-8A27-50A9404528D7}"/>
              </a:ext>
            </a:extLst>
          </p:cNvPr>
          <p:cNvCxnSpPr/>
          <p:nvPr/>
        </p:nvCxnSpPr>
        <p:spPr>
          <a:xfrm flipH="1">
            <a:off x="3556236" y="4859673"/>
            <a:ext cx="810511" cy="263687"/>
          </a:xfrm>
          <a:prstGeom prst="line">
            <a:avLst/>
          </a:prstGeom>
          <a:ln w="381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DD5F9A8B-E573-D8C8-92D5-860A2EB4EAC0}"/>
              </a:ext>
            </a:extLst>
          </p:cNvPr>
          <p:cNvCxnSpPr>
            <a:cxnSpLocks/>
          </p:cNvCxnSpPr>
          <p:nvPr/>
        </p:nvCxnSpPr>
        <p:spPr>
          <a:xfrm flipH="1" flipV="1">
            <a:off x="3556236" y="4866819"/>
            <a:ext cx="892426" cy="284244"/>
          </a:xfrm>
          <a:prstGeom prst="line">
            <a:avLst/>
          </a:prstGeom>
          <a:ln w="3810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ACB56916-55FE-2A1D-1131-40811CDA4113}"/>
              </a:ext>
            </a:extLst>
          </p:cNvPr>
          <p:cNvSpPr txBox="1"/>
          <p:nvPr/>
        </p:nvSpPr>
        <p:spPr>
          <a:xfrm rot="16200000">
            <a:off x="-24376" y="4586783"/>
            <a:ext cx="1192955" cy="369332"/>
          </a:xfrm>
          <a:prstGeom prst="rect">
            <a:avLst/>
          </a:prstGeom>
          <a:noFill/>
        </p:spPr>
        <p:txBody>
          <a:bodyPr wrap="none" rtlCol="0">
            <a:spAutoFit/>
          </a:bodyPr>
          <a:lstStyle/>
          <a:p>
            <a:r>
              <a:rPr lang="en-US" b="1" dirty="0"/>
              <a:t>Predictor</a:t>
            </a:r>
          </a:p>
        </p:txBody>
      </p:sp>
      <p:sp>
        <p:nvSpPr>
          <p:cNvPr id="6" name="TextBox 5">
            <a:extLst>
              <a:ext uri="{FF2B5EF4-FFF2-40B4-BE49-F238E27FC236}">
                <a16:creationId xmlns:a16="http://schemas.microsoft.com/office/drawing/2014/main" id="{A97E1668-83D2-445F-47CA-08A875A7FEBC}"/>
              </a:ext>
            </a:extLst>
          </p:cNvPr>
          <p:cNvSpPr txBox="1"/>
          <p:nvPr/>
        </p:nvSpPr>
        <p:spPr>
          <a:xfrm>
            <a:off x="3076759" y="3551804"/>
            <a:ext cx="1244251" cy="369332"/>
          </a:xfrm>
          <a:prstGeom prst="rect">
            <a:avLst/>
          </a:prstGeom>
          <a:noFill/>
        </p:spPr>
        <p:txBody>
          <a:bodyPr wrap="none" rtlCol="0">
            <a:spAutoFit/>
          </a:bodyPr>
          <a:lstStyle/>
          <a:p>
            <a:r>
              <a:rPr lang="en-US" b="1" dirty="0"/>
              <a:t>Outcome</a:t>
            </a:r>
          </a:p>
        </p:txBody>
      </p:sp>
      <p:sp>
        <p:nvSpPr>
          <p:cNvPr id="19" name="TextBox 18">
            <a:extLst>
              <a:ext uri="{FF2B5EF4-FFF2-40B4-BE49-F238E27FC236}">
                <a16:creationId xmlns:a16="http://schemas.microsoft.com/office/drawing/2014/main" id="{74CF0E7C-27F2-23D5-DA15-0C0816D695FA}"/>
              </a:ext>
            </a:extLst>
          </p:cNvPr>
          <p:cNvSpPr txBox="1"/>
          <p:nvPr/>
        </p:nvSpPr>
        <p:spPr>
          <a:xfrm>
            <a:off x="3556235" y="5837239"/>
            <a:ext cx="7567993" cy="369332"/>
          </a:xfrm>
          <a:prstGeom prst="rect">
            <a:avLst/>
          </a:prstGeom>
          <a:noFill/>
        </p:spPr>
        <p:txBody>
          <a:bodyPr wrap="square">
            <a:spAutoFit/>
          </a:bodyPr>
          <a:lstStyle/>
          <a:p>
            <a:r>
              <a:rPr lang="en-US" dirty="0"/>
              <a:t>Treatment group is 6 times compared to the control group</a:t>
            </a:r>
          </a:p>
        </p:txBody>
      </p:sp>
    </p:spTree>
    <p:extLst>
      <p:ext uri="{BB962C8B-B14F-4D97-AF65-F5344CB8AC3E}">
        <p14:creationId xmlns:p14="http://schemas.microsoft.com/office/powerpoint/2010/main" val="383055681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A997-A077-3CE8-90C5-39C846C48265}"/>
              </a:ext>
            </a:extLst>
          </p:cNvPr>
          <p:cNvSpPr>
            <a:spLocks noGrp="1"/>
          </p:cNvSpPr>
          <p:nvPr>
            <p:ph type="title"/>
          </p:nvPr>
        </p:nvSpPr>
        <p:spPr/>
        <p:txBody>
          <a:bodyPr/>
          <a:lstStyle/>
          <a:p>
            <a:r>
              <a:rPr lang="en-US" dirty="0"/>
              <a:t>Apply Odds Ratio to Telemedicine</a:t>
            </a:r>
          </a:p>
        </p:txBody>
      </p:sp>
      <p:sp>
        <p:nvSpPr>
          <p:cNvPr id="5" name="Slide Number Placeholder 4">
            <a:extLst>
              <a:ext uri="{FF2B5EF4-FFF2-40B4-BE49-F238E27FC236}">
                <a16:creationId xmlns:a16="http://schemas.microsoft.com/office/drawing/2014/main" id="{4337F299-ACFD-8804-90B3-A7DB65F1048A}"/>
              </a:ext>
            </a:extLst>
          </p:cNvPr>
          <p:cNvSpPr>
            <a:spLocks noGrp="1"/>
          </p:cNvSpPr>
          <p:nvPr>
            <p:ph type="sldNum" sz="quarter" idx="12"/>
          </p:nvPr>
        </p:nvSpPr>
        <p:spPr/>
        <p:txBody>
          <a:bodyPr/>
          <a:lstStyle/>
          <a:p>
            <a:fld id="{61CD8911-B433-634A-8462-B3CDA1BC7061}" type="slidenum">
              <a:rPr lang="en-US" smtClean="0"/>
              <a:pPr/>
              <a:t>21</a:t>
            </a:fld>
            <a:endParaRPr lang="en-US" dirty="0"/>
          </a:p>
        </p:txBody>
      </p:sp>
      <p:graphicFrame>
        <p:nvGraphicFramePr>
          <p:cNvPr id="6" name="Table 14">
            <a:extLst>
              <a:ext uri="{FF2B5EF4-FFF2-40B4-BE49-F238E27FC236}">
                <a16:creationId xmlns:a16="http://schemas.microsoft.com/office/drawing/2014/main" id="{8644ED3D-C61C-1DF0-B3F7-DA44EF69847E}"/>
              </a:ext>
            </a:extLst>
          </p:cNvPr>
          <p:cNvGraphicFramePr>
            <a:graphicFrameLocks noGrp="1"/>
          </p:cNvGraphicFramePr>
          <p:nvPr>
            <p:extLst>
              <p:ext uri="{D42A27DB-BD31-4B8C-83A1-F6EECF244321}">
                <p14:modId xmlns:p14="http://schemas.microsoft.com/office/powerpoint/2010/main" val="1425649741"/>
              </p:ext>
            </p:extLst>
          </p:nvPr>
        </p:nvGraphicFramePr>
        <p:xfrm>
          <a:off x="499529" y="2189411"/>
          <a:ext cx="7959734" cy="1371600"/>
        </p:xfrm>
        <a:graphic>
          <a:graphicData uri="http://schemas.openxmlformats.org/drawingml/2006/table">
            <a:tbl>
              <a:tblPr firstRow="1" bandRow="1">
                <a:tableStyleId>{5C22544A-7EE6-4342-B048-85BDC9FD1C3A}</a:tableStyleId>
              </a:tblPr>
              <a:tblGrid>
                <a:gridCol w="2728775">
                  <a:extLst>
                    <a:ext uri="{9D8B030D-6E8A-4147-A177-3AD203B41FA5}">
                      <a16:colId xmlns:a16="http://schemas.microsoft.com/office/drawing/2014/main" val="3426358883"/>
                    </a:ext>
                  </a:extLst>
                </a:gridCol>
                <a:gridCol w="2326783">
                  <a:extLst>
                    <a:ext uri="{9D8B030D-6E8A-4147-A177-3AD203B41FA5}">
                      <a16:colId xmlns:a16="http://schemas.microsoft.com/office/drawing/2014/main" val="1445601185"/>
                    </a:ext>
                  </a:extLst>
                </a:gridCol>
                <a:gridCol w="2904176">
                  <a:extLst>
                    <a:ext uri="{9D8B030D-6E8A-4147-A177-3AD203B41FA5}">
                      <a16:colId xmlns:a16="http://schemas.microsoft.com/office/drawing/2014/main" val="992386951"/>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latin typeface="Arial" panose="020B0604020202020204" pitchFamily="34" charset="0"/>
                          <a:cs typeface="Arial" panose="020B0604020202020204" pitchFamily="34" charset="0"/>
                        </a:rPr>
                        <a:t>(simulated data)</a:t>
                      </a:r>
                    </a:p>
                  </a:txBody>
                  <a:tcPr/>
                </a:tc>
                <a:tc>
                  <a:txBody>
                    <a:bodyPr/>
                    <a:lstStyle/>
                    <a:p>
                      <a:r>
                        <a:rPr lang="en-US" sz="2400" dirty="0">
                          <a:latin typeface="Arial" panose="020B0604020202020204" pitchFamily="34" charset="0"/>
                          <a:cs typeface="Arial" panose="020B0604020202020204" pitchFamily="34" charset="0"/>
                        </a:rPr>
                        <a:t>Telemedicine</a:t>
                      </a:r>
                    </a:p>
                  </a:txBody>
                  <a:tcPr/>
                </a:tc>
                <a:tc>
                  <a:txBody>
                    <a:bodyPr/>
                    <a:lstStyle/>
                    <a:p>
                      <a:r>
                        <a:rPr lang="en-US" sz="2400" dirty="0">
                          <a:latin typeface="Arial" panose="020B0604020202020204" pitchFamily="34" charset="0"/>
                          <a:cs typeface="Arial" panose="020B0604020202020204" pitchFamily="34" charset="0"/>
                        </a:rPr>
                        <a:t>No Telemedicine</a:t>
                      </a:r>
                    </a:p>
                  </a:txBody>
                  <a:tcPr/>
                </a:tc>
                <a:extLst>
                  <a:ext uri="{0D108BD9-81ED-4DB2-BD59-A6C34878D82A}">
                    <a16:rowId xmlns:a16="http://schemas.microsoft.com/office/drawing/2014/main" val="422003443"/>
                  </a:ext>
                </a:extLst>
              </a:tr>
              <a:tr h="370840">
                <a:tc>
                  <a:txBody>
                    <a:bodyPr/>
                    <a:lstStyle/>
                    <a:p>
                      <a:r>
                        <a:rPr lang="en-US" sz="2400" dirty="0">
                          <a:latin typeface="Arial" panose="020B0604020202020204" pitchFamily="34" charset="0"/>
                          <a:cs typeface="Arial" panose="020B0604020202020204" pitchFamily="34" charset="0"/>
                        </a:rPr>
                        <a:t>Female</a:t>
                      </a:r>
                    </a:p>
                  </a:txBody>
                  <a:tcPr/>
                </a:tc>
                <a:tc>
                  <a:txBody>
                    <a:bodyPr/>
                    <a:lstStyle/>
                    <a:p>
                      <a:pPr algn="l"/>
                      <a:r>
                        <a:rPr lang="en-US" sz="2400" dirty="0">
                          <a:latin typeface="Arial" panose="020B0604020202020204" pitchFamily="34" charset="0"/>
                          <a:cs typeface="Arial" panose="020B0604020202020204" pitchFamily="34" charset="0"/>
                        </a:rPr>
                        <a:t>47</a:t>
                      </a:r>
                    </a:p>
                  </a:txBody>
                  <a:tcPr anchor="ctr"/>
                </a:tc>
                <a:tc>
                  <a:txBody>
                    <a:bodyPr/>
                    <a:lstStyle/>
                    <a:p>
                      <a:pPr algn="l"/>
                      <a:r>
                        <a:rPr lang="en-US" sz="2400" dirty="0">
                          <a:latin typeface="Arial" panose="020B0604020202020204" pitchFamily="34" charset="0"/>
                          <a:cs typeface="Arial" panose="020B0604020202020204" pitchFamily="34" charset="0"/>
                        </a:rPr>
                        <a:t>53</a:t>
                      </a:r>
                    </a:p>
                  </a:txBody>
                  <a:tcPr anchor="ctr"/>
                </a:tc>
                <a:extLst>
                  <a:ext uri="{0D108BD9-81ED-4DB2-BD59-A6C34878D82A}">
                    <a16:rowId xmlns:a16="http://schemas.microsoft.com/office/drawing/2014/main" val="2918216006"/>
                  </a:ext>
                </a:extLst>
              </a:tr>
              <a:tr h="370840">
                <a:tc>
                  <a:txBody>
                    <a:bodyPr/>
                    <a:lstStyle/>
                    <a:p>
                      <a:r>
                        <a:rPr lang="en-US" sz="2400" dirty="0">
                          <a:latin typeface="Arial" panose="020B0604020202020204" pitchFamily="34" charset="0"/>
                          <a:cs typeface="Arial" panose="020B0604020202020204" pitchFamily="34" charset="0"/>
                        </a:rPr>
                        <a:t>Male</a:t>
                      </a:r>
                    </a:p>
                  </a:txBody>
                  <a:tcPr/>
                </a:tc>
                <a:tc>
                  <a:txBody>
                    <a:bodyPr/>
                    <a:lstStyle/>
                    <a:p>
                      <a:pPr algn="l"/>
                      <a:r>
                        <a:rPr lang="en-US" sz="2400" dirty="0">
                          <a:latin typeface="Arial" panose="020B0604020202020204" pitchFamily="34" charset="0"/>
                          <a:cs typeface="Arial" panose="020B0604020202020204" pitchFamily="34" charset="0"/>
                        </a:rPr>
                        <a:t>52</a:t>
                      </a:r>
                    </a:p>
                  </a:txBody>
                  <a:tcPr anchor="ctr"/>
                </a:tc>
                <a:tc>
                  <a:txBody>
                    <a:bodyPr/>
                    <a:lstStyle/>
                    <a:p>
                      <a:pPr algn="l"/>
                      <a:r>
                        <a:rPr lang="en-US" sz="2400" dirty="0">
                          <a:latin typeface="Arial" panose="020B0604020202020204" pitchFamily="34" charset="0"/>
                          <a:cs typeface="Arial" panose="020B0604020202020204" pitchFamily="34" charset="0"/>
                        </a:rPr>
                        <a:t>48</a:t>
                      </a:r>
                    </a:p>
                  </a:txBody>
                  <a:tcPr anchor="ctr"/>
                </a:tc>
                <a:extLst>
                  <a:ext uri="{0D108BD9-81ED-4DB2-BD59-A6C34878D82A}">
                    <a16:rowId xmlns:a16="http://schemas.microsoft.com/office/drawing/2014/main" val="3734718068"/>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16F972F-F99A-73F9-56ED-47D52CD485AC}"/>
                  </a:ext>
                </a:extLst>
              </p:cNvPr>
              <p:cNvSpPr txBox="1"/>
              <p:nvPr/>
            </p:nvSpPr>
            <p:spPr>
              <a:xfrm>
                <a:off x="-835589" y="4273515"/>
                <a:ext cx="7959733" cy="9351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𝑂𝑑𝑑𝑠</m:t>
                      </m:r>
                      <m:r>
                        <a:rPr lang="en-US" sz="3200" b="0" i="1" smtClean="0">
                          <a:latin typeface="Cambria Math" panose="02040503050406030204" pitchFamily="18" charset="0"/>
                        </a:rPr>
                        <m:t> </m:t>
                      </m:r>
                      <m:r>
                        <a:rPr lang="en-US" sz="3200" b="0" i="1" smtClean="0">
                          <a:latin typeface="Cambria Math" panose="02040503050406030204" pitchFamily="18" charset="0"/>
                        </a:rPr>
                        <m:t>𝑅𝑎𝑡𝑖𝑜</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47×48</m:t>
                          </m:r>
                        </m:num>
                        <m:den>
                          <m:r>
                            <a:rPr lang="en-US" sz="3200" b="0" i="1" smtClean="0">
                              <a:latin typeface="Cambria Math" panose="02040503050406030204" pitchFamily="18" charset="0"/>
                            </a:rPr>
                            <m:t>52×53</m:t>
                          </m:r>
                        </m:den>
                      </m:f>
                      <m:r>
                        <a:rPr lang="en-US" sz="3200" b="0" i="1" smtClean="0">
                          <a:latin typeface="Cambria Math" panose="02040503050406030204" pitchFamily="18" charset="0"/>
                        </a:rPr>
                        <m:t>=0.82</m:t>
                      </m:r>
                    </m:oMath>
                  </m:oMathPara>
                </a14:m>
                <a:endParaRPr lang="en-US" sz="3200" dirty="0"/>
              </a:p>
            </p:txBody>
          </p:sp>
        </mc:Choice>
        <mc:Fallback xmlns="">
          <p:sp>
            <p:nvSpPr>
              <p:cNvPr id="7" name="TextBox 6">
                <a:extLst>
                  <a:ext uri="{FF2B5EF4-FFF2-40B4-BE49-F238E27FC236}">
                    <a16:creationId xmlns:a16="http://schemas.microsoft.com/office/drawing/2014/main" id="{716F972F-F99A-73F9-56ED-47D52CD485AC}"/>
                  </a:ext>
                </a:extLst>
              </p:cNvPr>
              <p:cNvSpPr txBox="1">
                <a:spLocks noRot="1" noChangeAspect="1" noMove="1" noResize="1" noEditPoints="1" noAdjustHandles="1" noChangeArrowheads="1" noChangeShapeType="1" noTextEdit="1"/>
              </p:cNvSpPr>
              <p:nvPr/>
            </p:nvSpPr>
            <p:spPr>
              <a:xfrm>
                <a:off x="-835589" y="4273515"/>
                <a:ext cx="7959733" cy="935192"/>
              </a:xfrm>
              <a:prstGeom prst="rect">
                <a:avLst/>
              </a:prstGeom>
              <a:blipFill>
                <a:blip r:embed="rId3"/>
                <a:stretch>
                  <a:fillRect/>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D3C09AD1-55D2-EC1A-18CD-D950E08D9052}"/>
              </a:ext>
            </a:extLst>
          </p:cNvPr>
          <p:cNvCxnSpPr>
            <a:cxnSpLocks/>
          </p:cNvCxnSpPr>
          <p:nvPr/>
        </p:nvCxnSpPr>
        <p:spPr>
          <a:xfrm flipH="1">
            <a:off x="4277643" y="2832957"/>
            <a:ext cx="1014296" cy="477893"/>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9BF9795-7A47-985E-F565-3FBE4B99A3D4}"/>
              </a:ext>
            </a:extLst>
          </p:cNvPr>
          <p:cNvCxnSpPr>
            <a:cxnSpLocks/>
          </p:cNvCxnSpPr>
          <p:nvPr/>
        </p:nvCxnSpPr>
        <p:spPr>
          <a:xfrm flipH="1" flipV="1">
            <a:off x="4277643" y="2832957"/>
            <a:ext cx="1014296" cy="407711"/>
          </a:xfrm>
          <a:prstGeom prst="line">
            <a:avLst/>
          </a:prstGeom>
          <a:ln w="38100"/>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C9A9AD0E-C887-BCFB-6AB5-AFFD7EF016C1}"/>
              </a:ext>
            </a:extLst>
          </p:cNvPr>
          <p:cNvSpPr txBox="1"/>
          <p:nvPr/>
        </p:nvSpPr>
        <p:spPr>
          <a:xfrm>
            <a:off x="451514" y="5765861"/>
            <a:ext cx="9492803" cy="830997"/>
          </a:xfrm>
          <a:prstGeom prst="rect">
            <a:avLst/>
          </a:prstGeom>
          <a:noFill/>
        </p:spPr>
        <p:txBody>
          <a:bodyPr wrap="square">
            <a:spAutoFit/>
          </a:bodyPr>
          <a:lstStyle/>
          <a:p>
            <a:r>
              <a:rPr lang="en-US" sz="2400" b="1" dirty="0">
                <a:latin typeface="Arial Nova Light" panose="020B0304020202020204" pitchFamily="34" charset="0"/>
              </a:rPr>
              <a:t>The odds of Female residents choosing Telemedicine is 0.82x</a:t>
            </a:r>
          </a:p>
          <a:p>
            <a:r>
              <a:rPr lang="en-US" sz="2400" b="1" dirty="0">
                <a:latin typeface="Arial Nova Light" panose="020B0304020202020204" pitchFamily="34" charset="0"/>
              </a:rPr>
              <a:t>Compared to male residents</a:t>
            </a:r>
          </a:p>
        </p:txBody>
      </p:sp>
      <p:sp>
        <p:nvSpPr>
          <p:cNvPr id="22" name="TextBox 21">
            <a:extLst>
              <a:ext uri="{FF2B5EF4-FFF2-40B4-BE49-F238E27FC236}">
                <a16:creationId xmlns:a16="http://schemas.microsoft.com/office/drawing/2014/main" id="{A207E9AE-FF50-1B3A-9349-893428E7AD3B}"/>
              </a:ext>
            </a:extLst>
          </p:cNvPr>
          <p:cNvSpPr txBox="1"/>
          <p:nvPr/>
        </p:nvSpPr>
        <p:spPr>
          <a:xfrm rot="16200000">
            <a:off x="-362107" y="2789316"/>
            <a:ext cx="1192955" cy="369332"/>
          </a:xfrm>
          <a:prstGeom prst="rect">
            <a:avLst/>
          </a:prstGeom>
          <a:noFill/>
        </p:spPr>
        <p:txBody>
          <a:bodyPr wrap="none" rtlCol="0">
            <a:spAutoFit/>
          </a:bodyPr>
          <a:lstStyle/>
          <a:p>
            <a:r>
              <a:rPr lang="en-US" b="1" dirty="0"/>
              <a:t>Predictor</a:t>
            </a:r>
          </a:p>
        </p:txBody>
      </p:sp>
      <p:sp>
        <p:nvSpPr>
          <p:cNvPr id="23" name="TextBox 22">
            <a:extLst>
              <a:ext uri="{FF2B5EF4-FFF2-40B4-BE49-F238E27FC236}">
                <a16:creationId xmlns:a16="http://schemas.microsoft.com/office/drawing/2014/main" id="{39FCAC46-EEFA-BEB8-EE6E-67C0A3C4C00A}"/>
              </a:ext>
            </a:extLst>
          </p:cNvPr>
          <p:cNvSpPr txBox="1"/>
          <p:nvPr/>
        </p:nvSpPr>
        <p:spPr>
          <a:xfrm>
            <a:off x="4456135" y="1776876"/>
            <a:ext cx="1244251" cy="369332"/>
          </a:xfrm>
          <a:prstGeom prst="rect">
            <a:avLst/>
          </a:prstGeom>
          <a:noFill/>
        </p:spPr>
        <p:txBody>
          <a:bodyPr wrap="none" rtlCol="0">
            <a:spAutoFit/>
          </a:bodyPr>
          <a:lstStyle/>
          <a:p>
            <a:r>
              <a:rPr lang="en-US" b="1" dirty="0"/>
              <a:t>Outcome</a:t>
            </a:r>
          </a:p>
        </p:txBody>
      </p:sp>
      <p:grpSp>
        <p:nvGrpSpPr>
          <p:cNvPr id="21" name="Group 20">
            <a:extLst>
              <a:ext uri="{FF2B5EF4-FFF2-40B4-BE49-F238E27FC236}">
                <a16:creationId xmlns:a16="http://schemas.microsoft.com/office/drawing/2014/main" id="{8E7EDD34-D16C-5000-3708-C31BAD97CA0B}"/>
              </a:ext>
            </a:extLst>
          </p:cNvPr>
          <p:cNvGrpSpPr/>
          <p:nvPr/>
        </p:nvGrpSpPr>
        <p:grpSpPr>
          <a:xfrm>
            <a:off x="75617" y="1427339"/>
            <a:ext cx="11597801" cy="4003322"/>
            <a:chOff x="499529" y="1762539"/>
            <a:chExt cx="11597801" cy="4003322"/>
          </a:xfrm>
        </p:grpSpPr>
        <p:grpSp>
          <p:nvGrpSpPr>
            <p:cNvPr id="19" name="Group 18">
              <a:extLst>
                <a:ext uri="{FF2B5EF4-FFF2-40B4-BE49-F238E27FC236}">
                  <a16:creationId xmlns:a16="http://schemas.microsoft.com/office/drawing/2014/main" id="{AF9FD93B-61BF-22CC-1D90-2B6287AE872C}"/>
                </a:ext>
              </a:extLst>
            </p:cNvPr>
            <p:cNvGrpSpPr/>
            <p:nvPr/>
          </p:nvGrpSpPr>
          <p:grpSpPr>
            <a:xfrm>
              <a:off x="499529" y="1762539"/>
              <a:ext cx="11597801" cy="4003322"/>
              <a:chOff x="594199" y="1762539"/>
              <a:chExt cx="11597801" cy="4003322"/>
            </a:xfrm>
          </p:grpSpPr>
          <p:sp>
            <p:nvSpPr>
              <p:cNvPr id="4" name="Rectangle 3">
                <a:extLst>
                  <a:ext uri="{FF2B5EF4-FFF2-40B4-BE49-F238E27FC236}">
                    <a16:creationId xmlns:a16="http://schemas.microsoft.com/office/drawing/2014/main" id="{0030A0A2-D1FE-F730-9991-9D81F195531B}"/>
                  </a:ext>
                </a:extLst>
              </p:cNvPr>
              <p:cNvSpPr/>
              <p:nvPr/>
            </p:nvSpPr>
            <p:spPr>
              <a:xfrm>
                <a:off x="594199" y="1762539"/>
                <a:ext cx="11597801" cy="40033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8ADC96D2-D7DE-994F-7BE3-5346D84F06B0}"/>
                  </a:ext>
                </a:extLst>
              </p:cNvPr>
              <p:cNvGrpSpPr/>
              <p:nvPr/>
            </p:nvGrpSpPr>
            <p:grpSpPr>
              <a:xfrm>
                <a:off x="1065497" y="2128360"/>
                <a:ext cx="9655791" cy="2958870"/>
                <a:chOff x="6064022" y="3762489"/>
                <a:chExt cx="5317976" cy="1629613"/>
              </a:xfrm>
            </p:grpSpPr>
            <p:pic>
              <p:nvPicPr>
                <p:cNvPr id="12" name="Picture 11">
                  <a:extLst>
                    <a:ext uri="{FF2B5EF4-FFF2-40B4-BE49-F238E27FC236}">
                      <a16:creationId xmlns:a16="http://schemas.microsoft.com/office/drawing/2014/main" id="{F2D1AFDD-8AD7-683E-EDD0-60FB4845955C}"/>
                    </a:ext>
                  </a:extLst>
                </p:cNvPr>
                <p:cNvPicPr>
                  <a:picLocks noChangeAspect="1"/>
                </p:cNvPicPr>
                <p:nvPr/>
              </p:nvPicPr>
              <p:blipFill>
                <a:blip r:embed="rId4"/>
                <a:stretch>
                  <a:fillRect/>
                </a:stretch>
              </p:blipFill>
              <p:spPr>
                <a:xfrm>
                  <a:off x="6990941" y="5020624"/>
                  <a:ext cx="4391057" cy="371478"/>
                </a:xfrm>
                <a:prstGeom prst="rect">
                  <a:avLst/>
                </a:prstGeom>
              </p:spPr>
            </p:pic>
            <p:sp>
              <p:nvSpPr>
                <p:cNvPr id="14" name="TextBox 13">
                  <a:extLst>
                    <a:ext uri="{FF2B5EF4-FFF2-40B4-BE49-F238E27FC236}">
                      <a16:creationId xmlns:a16="http://schemas.microsoft.com/office/drawing/2014/main" id="{7C4262F5-0538-D755-0B26-7FBBC27A8A15}"/>
                    </a:ext>
                  </a:extLst>
                </p:cNvPr>
                <p:cNvSpPr txBox="1"/>
                <p:nvPr/>
              </p:nvSpPr>
              <p:spPr>
                <a:xfrm>
                  <a:off x="8440093" y="3762489"/>
                  <a:ext cx="1233736" cy="369332"/>
                </a:xfrm>
                <a:prstGeom prst="rect">
                  <a:avLst/>
                </a:prstGeom>
                <a:noFill/>
              </p:spPr>
              <p:txBody>
                <a:bodyPr wrap="none" rtlCol="0">
                  <a:spAutoFit/>
                </a:bodyPr>
                <a:lstStyle/>
                <a:p>
                  <a:r>
                    <a:rPr lang="en-US" b="1" dirty="0">
                      <a:latin typeface="Arial Nova Light" panose="020B0304020202020204" pitchFamily="34" charset="0"/>
                    </a:rPr>
                    <a:t>Forest Plot</a:t>
                  </a:r>
                </a:p>
              </p:txBody>
            </p:sp>
            <p:sp>
              <p:nvSpPr>
                <p:cNvPr id="15" name="TextBox 14">
                  <a:extLst>
                    <a:ext uri="{FF2B5EF4-FFF2-40B4-BE49-F238E27FC236}">
                      <a16:creationId xmlns:a16="http://schemas.microsoft.com/office/drawing/2014/main" id="{8627A119-F8D3-6521-3684-6782FCCB7566}"/>
                    </a:ext>
                  </a:extLst>
                </p:cNvPr>
                <p:cNvSpPr txBox="1"/>
                <p:nvPr/>
              </p:nvSpPr>
              <p:spPr>
                <a:xfrm>
                  <a:off x="6500357" y="5091980"/>
                  <a:ext cx="490584" cy="276999"/>
                </a:xfrm>
                <a:prstGeom prst="rect">
                  <a:avLst/>
                </a:prstGeom>
                <a:noFill/>
              </p:spPr>
              <p:txBody>
                <a:bodyPr wrap="none" rtlCol="0">
                  <a:spAutoFit/>
                </a:bodyPr>
                <a:lstStyle/>
                <a:p>
                  <a:r>
                    <a:rPr lang="en-US" sz="1200" b="1" dirty="0">
                      <a:latin typeface="Arial Nova Light" panose="020B0304020202020204" pitchFamily="34" charset="0"/>
                    </a:rPr>
                    <a:t>Less</a:t>
                  </a:r>
                </a:p>
              </p:txBody>
            </p:sp>
            <p:pic>
              <p:nvPicPr>
                <p:cNvPr id="18" name="Picture 17">
                  <a:extLst>
                    <a:ext uri="{FF2B5EF4-FFF2-40B4-BE49-F238E27FC236}">
                      <a16:creationId xmlns:a16="http://schemas.microsoft.com/office/drawing/2014/main" id="{C9F686CB-6793-CEBD-198C-1A47B63111C0}"/>
                    </a:ext>
                  </a:extLst>
                </p:cNvPr>
                <p:cNvPicPr>
                  <a:picLocks noChangeAspect="1"/>
                </p:cNvPicPr>
                <p:nvPr/>
              </p:nvPicPr>
              <p:blipFill rotWithShape="1">
                <a:blip r:embed="rId5"/>
                <a:srcRect l="21743"/>
                <a:stretch/>
              </p:blipFill>
              <p:spPr>
                <a:xfrm>
                  <a:off x="6064022" y="4448214"/>
                  <a:ext cx="5228985" cy="581029"/>
                </a:xfrm>
                <a:prstGeom prst="rect">
                  <a:avLst/>
                </a:prstGeom>
              </p:spPr>
            </p:pic>
            <p:pic>
              <p:nvPicPr>
                <p:cNvPr id="20" name="Picture 19">
                  <a:extLst>
                    <a:ext uri="{FF2B5EF4-FFF2-40B4-BE49-F238E27FC236}">
                      <a16:creationId xmlns:a16="http://schemas.microsoft.com/office/drawing/2014/main" id="{9196AED2-1677-DECF-ED5D-BCF6EB17E9B2}"/>
                    </a:ext>
                  </a:extLst>
                </p:cNvPr>
                <p:cNvPicPr>
                  <a:picLocks noChangeAspect="1"/>
                </p:cNvPicPr>
                <p:nvPr/>
              </p:nvPicPr>
              <p:blipFill>
                <a:blip r:embed="rId6"/>
                <a:stretch>
                  <a:fillRect/>
                </a:stretch>
              </p:blipFill>
              <p:spPr>
                <a:xfrm>
                  <a:off x="8459263" y="4156559"/>
                  <a:ext cx="1195396" cy="209552"/>
                </a:xfrm>
                <a:prstGeom prst="rect">
                  <a:avLst/>
                </a:prstGeom>
              </p:spPr>
            </p:pic>
          </p:grpSp>
        </p:grpSp>
        <p:sp>
          <p:nvSpPr>
            <p:cNvPr id="11" name="TextBox 10">
              <a:extLst>
                <a:ext uri="{FF2B5EF4-FFF2-40B4-BE49-F238E27FC236}">
                  <a16:creationId xmlns:a16="http://schemas.microsoft.com/office/drawing/2014/main" id="{C8B9D45D-71C0-B503-3196-BFD26F5C14E5}"/>
                </a:ext>
              </a:extLst>
            </p:cNvPr>
            <p:cNvSpPr txBox="1"/>
            <p:nvPr/>
          </p:nvSpPr>
          <p:spPr>
            <a:xfrm>
              <a:off x="10721288" y="4611486"/>
              <a:ext cx="1174168" cy="276999"/>
            </a:xfrm>
            <a:prstGeom prst="rect">
              <a:avLst/>
            </a:prstGeom>
            <a:noFill/>
          </p:spPr>
          <p:txBody>
            <a:bodyPr wrap="none" rtlCol="0">
              <a:spAutoFit/>
            </a:bodyPr>
            <a:lstStyle/>
            <a:p>
              <a:r>
                <a:rPr lang="en-US" sz="1200" b="1" dirty="0">
                  <a:latin typeface="Arial Nova Light" panose="020B0304020202020204" pitchFamily="34" charset="0"/>
                </a:rPr>
                <a:t>More utilization</a:t>
              </a:r>
            </a:p>
          </p:txBody>
        </p:sp>
      </p:grpSp>
    </p:spTree>
    <p:extLst>
      <p:ext uri="{BB962C8B-B14F-4D97-AF65-F5344CB8AC3E}">
        <p14:creationId xmlns:p14="http://schemas.microsoft.com/office/powerpoint/2010/main" val="2184784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19640-D194-3950-0BC6-7B77A69CFD36}"/>
              </a:ext>
            </a:extLst>
          </p:cNvPr>
          <p:cNvSpPr>
            <a:spLocks noGrp="1"/>
          </p:cNvSpPr>
          <p:nvPr>
            <p:ph type="title"/>
          </p:nvPr>
        </p:nvSpPr>
        <p:spPr/>
        <p:txBody>
          <a:bodyPr/>
          <a:lstStyle/>
          <a:p>
            <a:r>
              <a:rPr lang="en-US" dirty="0"/>
              <a:t>Apply Odds Ratio to In-person</a:t>
            </a:r>
          </a:p>
        </p:txBody>
      </p:sp>
      <p:sp>
        <p:nvSpPr>
          <p:cNvPr id="5" name="Slide Number Placeholder 4">
            <a:extLst>
              <a:ext uri="{FF2B5EF4-FFF2-40B4-BE49-F238E27FC236}">
                <a16:creationId xmlns:a16="http://schemas.microsoft.com/office/drawing/2014/main" id="{E2D85D91-27FA-DEDE-F9E0-B17D319C381E}"/>
              </a:ext>
            </a:extLst>
          </p:cNvPr>
          <p:cNvSpPr>
            <a:spLocks noGrp="1"/>
          </p:cNvSpPr>
          <p:nvPr>
            <p:ph type="sldNum" sz="quarter" idx="12"/>
          </p:nvPr>
        </p:nvSpPr>
        <p:spPr/>
        <p:txBody>
          <a:bodyPr/>
          <a:lstStyle/>
          <a:p>
            <a:fld id="{61CD8911-B433-634A-8462-B3CDA1BC7061}" type="slidenum">
              <a:rPr lang="en-US" smtClean="0"/>
              <a:pPr/>
              <a:t>22</a:t>
            </a:fld>
            <a:endParaRPr lang="en-US" dirty="0"/>
          </a:p>
        </p:txBody>
      </p:sp>
      <p:graphicFrame>
        <p:nvGraphicFramePr>
          <p:cNvPr id="6" name="Table 14">
            <a:extLst>
              <a:ext uri="{FF2B5EF4-FFF2-40B4-BE49-F238E27FC236}">
                <a16:creationId xmlns:a16="http://schemas.microsoft.com/office/drawing/2014/main" id="{1B57D40F-D9DC-4FF5-6D61-6C593ED6F467}"/>
              </a:ext>
            </a:extLst>
          </p:cNvPr>
          <p:cNvGraphicFramePr>
            <a:graphicFrameLocks noGrp="1"/>
          </p:cNvGraphicFramePr>
          <p:nvPr>
            <p:extLst>
              <p:ext uri="{D42A27DB-BD31-4B8C-83A1-F6EECF244321}">
                <p14:modId xmlns:p14="http://schemas.microsoft.com/office/powerpoint/2010/main" val="3703053526"/>
              </p:ext>
            </p:extLst>
          </p:nvPr>
        </p:nvGraphicFramePr>
        <p:xfrm>
          <a:off x="499529" y="2189411"/>
          <a:ext cx="7959734" cy="1371600"/>
        </p:xfrm>
        <a:graphic>
          <a:graphicData uri="http://schemas.openxmlformats.org/drawingml/2006/table">
            <a:tbl>
              <a:tblPr firstRow="1" bandRow="1">
                <a:tableStyleId>{5C22544A-7EE6-4342-B048-85BDC9FD1C3A}</a:tableStyleId>
              </a:tblPr>
              <a:tblGrid>
                <a:gridCol w="2728775">
                  <a:extLst>
                    <a:ext uri="{9D8B030D-6E8A-4147-A177-3AD203B41FA5}">
                      <a16:colId xmlns:a16="http://schemas.microsoft.com/office/drawing/2014/main" val="3426358883"/>
                    </a:ext>
                  </a:extLst>
                </a:gridCol>
                <a:gridCol w="2326783">
                  <a:extLst>
                    <a:ext uri="{9D8B030D-6E8A-4147-A177-3AD203B41FA5}">
                      <a16:colId xmlns:a16="http://schemas.microsoft.com/office/drawing/2014/main" val="1445601185"/>
                    </a:ext>
                  </a:extLst>
                </a:gridCol>
                <a:gridCol w="2904176">
                  <a:extLst>
                    <a:ext uri="{9D8B030D-6E8A-4147-A177-3AD203B41FA5}">
                      <a16:colId xmlns:a16="http://schemas.microsoft.com/office/drawing/2014/main" val="992386951"/>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latin typeface="Arial" panose="020B0604020202020204" pitchFamily="34" charset="0"/>
                          <a:cs typeface="Arial" panose="020B0604020202020204" pitchFamily="34" charset="0"/>
                        </a:rPr>
                        <a:t>(simulated data)</a:t>
                      </a:r>
                    </a:p>
                  </a:txBody>
                  <a:tcPr/>
                </a:tc>
                <a:tc>
                  <a:txBody>
                    <a:bodyPr/>
                    <a:lstStyle/>
                    <a:p>
                      <a:r>
                        <a:rPr lang="en-US" sz="2400" dirty="0">
                          <a:latin typeface="Arial" panose="020B0604020202020204" pitchFamily="34" charset="0"/>
                          <a:cs typeface="Arial" panose="020B0604020202020204" pitchFamily="34" charset="0"/>
                        </a:rPr>
                        <a:t>In-person visit</a:t>
                      </a:r>
                    </a:p>
                  </a:txBody>
                  <a:tcPr/>
                </a:tc>
                <a:tc>
                  <a:txBody>
                    <a:bodyPr/>
                    <a:lstStyle/>
                    <a:p>
                      <a:r>
                        <a:rPr lang="en-US" sz="2400" dirty="0">
                          <a:latin typeface="Arial" panose="020B0604020202020204" pitchFamily="34" charset="0"/>
                          <a:cs typeface="Arial" panose="020B0604020202020204" pitchFamily="34" charset="0"/>
                        </a:rPr>
                        <a:t>No in-person visit</a:t>
                      </a:r>
                    </a:p>
                  </a:txBody>
                  <a:tcPr/>
                </a:tc>
                <a:extLst>
                  <a:ext uri="{0D108BD9-81ED-4DB2-BD59-A6C34878D82A}">
                    <a16:rowId xmlns:a16="http://schemas.microsoft.com/office/drawing/2014/main" val="422003443"/>
                  </a:ext>
                </a:extLst>
              </a:tr>
              <a:tr h="370840">
                <a:tc>
                  <a:txBody>
                    <a:bodyPr/>
                    <a:lstStyle/>
                    <a:p>
                      <a:r>
                        <a:rPr lang="en-US" sz="2400" dirty="0">
                          <a:latin typeface="Arial" panose="020B0604020202020204" pitchFamily="34" charset="0"/>
                          <a:cs typeface="Arial" panose="020B0604020202020204" pitchFamily="34" charset="0"/>
                        </a:rPr>
                        <a:t>Female</a:t>
                      </a:r>
                    </a:p>
                  </a:txBody>
                  <a:tcPr/>
                </a:tc>
                <a:tc>
                  <a:txBody>
                    <a:bodyPr/>
                    <a:lstStyle/>
                    <a:p>
                      <a:pPr algn="l"/>
                      <a:r>
                        <a:rPr lang="en-US" sz="2400" dirty="0">
                          <a:latin typeface="Arial" panose="020B0604020202020204" pitchFamily="34" charset="0"/>
                          <a:cs typeface="Arial" panose="020B0604020202020204" pitchFamily="34" charset="0"/>
                        </a:rPr>
                        <a:t>80</a:t>
                      </a:r>
                    </a:p>
                  </a:txBody>
                  <a:tcPr anchor="ctr"/>
                </a:tc>
                <a:tc>
                  <a:txBody>
                    <a:bodyPr/>
                    <a:lstStyle/>
                    <a:p>
                      <a:pPr algn="l"/>
                      <a:r>
                        <a:rPr lang="en-US" sz="2400" dirty="0">
                          <a:latin typeface="Arial" panose="020B0604020202020204" pitchFamily="34" charset="0"/>
                          <a:cs typeface="Arial" panose="020B0604020202020204" pitchFamily="34" charset="0"/>
                        </a:rPr>
                        <a:t>20</a:t>
                      </a:r>
                    </a:p>
                  </a:txBody>
                  <a:tcPr anchor="ctr"/>
                </a:tc>
                <a:extLst>
                  <a:ext uri="{0D108BD9-81ED-4DB2-BD59-A6C34878D82A}">
                    <a16:rowId xmlns:a16="http://schemas.microsoft.com/office/drawing/2014/main" val="2918216006"/>
                  </a:ext>
                </a:extLst>
              </a:tr>
              <a:tr h="370840">
                <a:tc>
                  <a:txBody>
                    <a:bodyPr/>
                    <a:lstStyle/>
                    <a:p>
                      <a:r>
                        <a:rPr lang="en-US" sz="2400" dirty="0">
                          <a:latin typeface="Arial" panose="020B0604020202020204" pitchFamily="34" charset="0"/>
                          <a:cs typeface="Arial" panose="020B0604020202020204" pitchFamily="34" charset="0"/>
                        </a:rPr>
                        <a:t>Male</a:t>
                      </a:r>
                    </a:p>
                  </a:txBody>
                  <a:tcPr/>
                </a:tc>
                <a:tc>
                  <a:txBody>
                    <a:bodyPr/>
                    <a:lstStyle/>
                    <a:p>
                      <a:pPr algn="l"/>
                      <a:r>
                        <a:rPr lang="en-US" sz="2400" dirty="0">
                          <a:latin typeface="Arial" panose="020B0604020202020204" pitchFamily="34" charset="0"/>
                          <a:cs typeface="Arial" panose="020B0604020202020204" pitchFamily="34" charset="0"/>
                        </a:rPr>
                        <a:t>75</a:t>
                      </a:r>
                    </a:p>
                  </a:txBody>
                  <a:tcPr anchor="ctr"/>
                </a:tc>
                <a:tc>
                  <a:txBody>
                    <a:bodyPr/>
                    <a:lstStyle/>
                    <a:p>
                      <a:pPr algn="l"/>
                      <a:r>
                        <a:rPr lang="en-US" sz="2400" dirty="0">
                          <a:latin typeface="Arial" panose="020B0604020202020204" pitchFamily="34" charset="0"/>
                          <a:cs typeface="Arial" panose="020B0604020202020204" pitchFamily="34" charset="0"/>
                        </a:rPr>
                        <a:t>25</a:t>
                      </a:r>
                    </a:p>
                  </a:txBody>
                  <a:tcPr anchor="ctr"/>
                </a:tc>
                <a:extLst>
                  <a:ext uri="{0D108BD9-81ED-4DB2-BD59-A6C34878D82A}">
                    <a16:rowId xmlns:a16="http://schemas.microsoft.com/office/drawing/2014/main" val="3734718068"/>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245C287-4195-2E69-EB5F-DCCC4C5B843A}"/>
                  </a:ext>
                </a:extLst>
              </p:cNvPr>
              <p:cNvSpPr txBox="1"/>
              <p:nvPr/>
            </p:nvSpPr>
            <p:spPr>
              <a:xfrm>
                <a:off x="-171577" y="4169597"/>
                <a:ext cx="6352244" cy="9351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𝑂𝑑𝑑𝑠</m:t>
                      </m:r>
                      <m:r>
                        <a:rPr lang="en-US" sz="3200" b="0" i="1" smtClean="0">
                          <a:latin typeface="Cambria Math" panose="02040503050406030204" pitchFamily="18" charset="0"/>
                        </a:rPr>
                        <m:t> </m:t>
                      </m:r>
                      <m:r>
                        <a:rPr lang="en-US" sz="3200" b="0" i="1" smtClean="0">
                          <a:latin typeface="Cambria Math" panose="02040503050406030204" pitchFamily="18" charset="0"/>
                        </a:rPr>
                        <m:t>𝑅𝑎𝑡𝑖𝑜</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80×25</m:t>
                          </m:r>
                        </m:num>
                        <m:den>
                          <m:r>
                            <a:rPr lang="en-US" sz="3200" b="0" i="1" smtClean="0">
                              <a:latin typeface="Cambria Math" panose="02040503050406030204" pitchFamily="18" charset="0"/>
                            </a:rPr>
                            <m:t>75×20</m:t>
                          </m:r>
                        </m:den>
                      </m:f>
                      <m:r>
                        <a:rPr lang="en-US" sz="3200" b="0" i="1" smtClean="0">
                          <a:latin typeface="Cambria Math" panose="02040503050406030204" pitchFamily="18" charset="0"/>
                        </a:rPr>
                        <m:t>=1.33</m:t>
                      </m:r>
                    </m:oMath>
                  </m:oMathPara>
                </a14:m>
                <a:endParaRPr lang="en-US" sz="3200" dirty="0"/>
              </a:p>
            </p:txBody>
          </p:sp>
        </mc:Choice>
        <mc:Fallback xmlns="">
          <p:sp>
            <p:nvSpPr>
              <p:cNvPr id="7" name="TextBox 6">
                <a:extLst>
                  <a:ext uri="{FF2B5EF4-FFF2-40B4-BE49-F238E27FC236}">
                    <a16:creationId xmlns:a16="http://schemas.microsoft.com/office/drawing/2014/main" id="{9245C287-4195-2E69-EB5F-DCCC4C5B843A}"/>
                  </a:ext>
                </a:extLst>
              </p:cNvPr>
              <p:cNvSpPr txBox="1">
                <a:spLocks noRot="1" noChangeAspect="1" noMove="1" noResize="1" noEditPoints="1" noAdjustHandles="1" noChangeArrowheads="1" noChangeShapeType="1" noTextEdit="1"/>
              </p:cNvSpPr>
              <p:nvPr/>
            </p:nvSpPr>
            <p:spPr>
              <a:xfrm>
                <a:off x="-171577" y="4169597"/>
                <a:ext cx="6352244" cy="935192"/>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ACE5D6E9-7878-B28E-91B4-E2A0A9A7FFAC}"/>
              </a:ext>
            </a:extLst>
          </p:cNvPr>
          <p:cNvSpPr txBox="1"/>
          <p:nvPr/>
        </p:nvSpPr>
        <p:spPr>
          <a:xfrm>
            <a:off x="451514" y="5765861"/>
            <a:ext cx="9492803" cy="830997"/>
          </a:xfrm>
          <a:prstGeom prst="rect">
            <a:avLst/>
          </a:prstGeom>
          <a:noFill/>
        </p:spPr>
        <p:txBody>
          <a:bodyPr wrap="square">
            <a:spAutoFit/>
          </a:bodyPr>
          <a:lstStyle/>
          <a:p>
            <a:r>
              <a:rPr lang="en-US" sz="2400" b="1" dirty="0">
                <a:latin typeface="Arial Nova Light" panose="020B0304020202020204" pitchFamily="34" charset="0"/>
              </a:rPr>
              <a:t>The odds of Female residents choosing in-person visit is 1.33x</a:t>
            </a:r>
          </a:p>
          <a:p>
            <a:r>
              <a:rPr lang="en-US" sz="2400" b="1" dirty="0">
                <a:latin typeface="Arial Nova Light" panose="020B0304020202020204" pitchFamily="34" charset="0"/>
              </a:rPr>
              <a:t>Compared to male residents</a:t>
            </a:r>
          </a:p>
        </p:txBody>
      </p:sp>
      <p:sp>
        <p:nvSpPr>
          <p:cNvPr id="9" name="TextBox 8">
            <a:extLst>
              <a:ext uri="{FF2B5EF4-FFF2-40B4-BE49-F238E27FC236}">
                <a16:creationId xmlns:a16="http://schemas.microsoft.com/office/drawing/2014/main" id="{5E6358CD-5AE1-04EE-F79F-ED26C4F57131}"/>
              </a:ext>
            </a:extLst>
          </p:cNvPr>
          <p:cNvSpPr txBox="1"/>
          <p:nvPr/>
        </p:nvSpPr>
        <p:spPr>
          <a:xfrm rot="16200000">
            <a:off x="-281614" y="2779867"/>
            <a:ext cx="1192955" cy="369332"/>
          </a:xfrm>
          <a:prstGeom prst="rect">
            <a:avLst/>
          </a:prstGeom>
          <a:noFill/>
        </p:spPr>
        <p:txBody>
          <a:bodyPr wrap="none" rtlCol="0">
            <a:spAutoFit/>
          </a:bodyPr>
          <a:lstStyle/>
          <a:p>
            <a:r>
              <a:rPr lang="en-US" b="1" dirty="0"/>
              <a:t>Predictor</a:t>
            </a:r>
          </a:p>
        </p:txBody>
      </p:sp>
      <p:sp>
        <p:nvSpPr>
          <p:cNvPr id="15" name="TextBox 14">
            <a:extLst>
              <a:ext uri="{FF2B5EF4-FFF2-40B4-BE49-F238E27FC236}">
                <a16:creationId xmlns:a16="http://schemas.microsoft.com/office/drawing/2014/main" id="{94BC75BD-18C3-CDB2-C632-6AF4042EB729}"/>
              </a:ext>
            </a:extLst>
          </p:cNvPr>
          <p:cNvSpPr txBox="1"/>
          <p:nvPr/>
        </p:nvSpPr>
        <p:spPr>
          <a:xfrm>
            <a:off x="3190223" y="1785745"/>
            <a:ext cx="1244251" cy="369332"/>
          </a:xfrm>
          <a:prstGeom prst="rect">
            <a:avLst/>
          </a:prstGeom>
          <a:noFill/>
        </p:spPr>
        <p:txBody>
          <a:bodyPr wrap="none" rtlCol="0">
            <a:spAutoFit/>
          </a:bodyPr>
          <a:lstStyle/>
          <a:p>
            <a:r>
              <a:rPr lang="en-US" b="1" dirty="0"/>
              <a:t>Outcome</a:t>
            </a:r>
          </a:p>
        </p:txBody>
      </p:sp>
      <p:grpSp>
        <p:nvGrpSpPr>
          <p:cNvPr id="4" name="Group 3">
            <a:extLst>
              <a:ext uri="{FF2B5EF4-FFF2-40B4-BE49-F238E27FC236}">
                <a16:creationId xmlns:a16="http://schemas.microsoft.com/office/drawing/2014/main" id="{13C8CCBA-9438-9BB9-79A9-A43DBA31F931}"/>
              </a:ext>
            </a:extLst>
          </p:cNvPr>
          <p:cNvGrpSpPr/>
          <p:nvPr/>
        </p:nvGrpSpPr>
        <p:grpSpPr>
          <a:xfrm>
            <a:off x="97245" y="1728511"/>
            <a:ext cx="11740958" cy="3576450"/>
            <a:chOff x="261193" y="-134364"/>
            <a:chExt cx="11740958" cy="3740762"/>
          </a:xfrm>
        </p:grpSpPr>
        <p:sp>
          <p:nvSpPr>
            <p:cNvPr id="3" name="Rectangle 2">
              <a:extLst>
                <a:ext uri="{FF2B5EF4-FFF2-40B4-BE49-F238E27FC236}">
                  <a16:creationId xmlns:a16="http://schemas.microsoft.com/office/drawing/2014/main" id="{C3EFD831-7836-2942-00D8-9641084BD599}"/>
                </a:ext>
              </a:extLst>
            </p:cNvPr>
            <p:cNvSpPr/>
            <p:nvPr/>
          </p:nvSpPr>
          <p:spPr>
            <a:xfrm>
              <a:off x="261193" y="-134364"/>
              <a:ext cx="11669612" cy="37407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C8914EC5-A87C-C096-81B2-A7A134DF49BC}"/>
                </a:ext>
              </a:extLst>
            </p:cNvPr>
            <p:cNvPicPr>
              <a:picLocks noChangeAspect="1"/>
            </p:cNvPicPr>
            <p:nvPr/>
          </p:nvPicPr>
          <p:blipFill rotWithShape="1">
            <a:blip r:embed="rId4"/>
            <a:srcRect l="11762"/>
            <a:stretch/>
          </p:blipFill>
          <p:spPr>
            <a:xfrm>
              <a:off x="433434" y="739058"/>
              <a:ext cx="10787733" cy="1262394"/>
            </a:xfrm>
            <a:prstGeom prst="rect">
              <a:avLst/>
            </a:prstGeom>
          </p:spPr>
        </p:pic>
        <p:pic>
          <p:nvPicPr>
            <p:cNvPr id="11" name="Picture 10">
              <a:extLst>
                <a:ext uri="{FF2B5EF4-FFF2-40B4-BE49-F238E27FC236}">
                  <a16:creationId xmlns:a16="http://schemas.microsoft.com/office/drawing/2014/main" id="{CB02CCF6-81DA-CF54-3BF7-57FD3A7FB397}"/>
                </a:ext>
              </a:extLst>
            </p:cNvPr>
            <p:cNvPicPr>
              <a:picLocks noChangeAspect="1"/>
            </p:cNvPicPr>
            <p:nvPr/>
          </p:nvPicPr>
          <p:blipFill>
            <a:blip r:embed="rId5"/>
            <a:stretch>
              <a:fillRect/>
            </a:stretch>
          </p:blipFill>
          <p:spPr>
            <a:xfrm>
              <a:off x="2375714" y="2019004"/>
              <a:ext cx="8953276" cy="757436"/>
            </a:xfrm>
            <a:prstGeom prst="rect">
              <a:avLst/>
            </a:prstGeom>
          </p:spPr>
        </p:pic>
        <p:sp>
          <p:nvSpPr>
            <p:cNvPr id="12" name="TextBox 11">
              <a:extLst>
                <a:ext uri="{FF2B5EF4-FFF2-40B4-BE49-F238E27FC236}">
                  <a16:creationId xmlns:a16="http://schemas.microsoft.com/office/drawing/2014/main" id="{DFF405F6-3A86-3A4C-8F42-BA784FAA1CB0}"/>
                </a:ext>
              </a:extLst>
            </p:cNvPr>
            <p:cNvSpPr txBox="1"/>
            <p:nvPr/>
          </p:nvSpPr>
          <p:spPr>
            <a:xfrm>
              <a:off x="5503813" y="28953"/>
              <a:ext cx="1233736" cy="369332"/>
            </a:xfrm>
            <a:prstGeom prst="rect">
              <a:avLst/>
            </a:prstGeom>
            <a:noFill/>
          </p:spPr>
          <p:txBody>
            <a:bodyPr wrap="none" rtlCol="0">
              <a:spAutoFit/>
            </a:bodyPr>
            <a:lstStyle/>
            <a:p>
              <a:r>
                <a:rPr lang="en-US" b="1" dirty="0">
                  <a:latin typeface="Arial Nova Light" panose="020B0304020202020204" pitchFamily="34" charset="0"/>
                </a:rPr>
                <a:t>Forest Plot</a:t>
              </a:r>
            </a:p>
          </p:txBody>
        </p:sp>
        <p:sp>
          <p:nvSpPr>
            <p:cNvPr id="13" name="TextBox 12">
              <a:extLst>
                <a:ext uri="{FF2B5EF4-FFF2-40B4-BE49-F238E27FC236}">
                  <a16:creationId xmlns:a16="http://schemas.microsoft.com/office/drawing/2014/main" id="{F6664985-9ED3-8594-48F1-1E8DE29B6602}"/>
                </a:ext>
              </a:extLst>
            </p:cNvPr>
            <p:cNvSpPr txBox="1"/>
            <p:nvPr/>
          </p:nvSpPr>
          <p:spPr>
            <a:xfrm>
              <a:off x="1211969" y="2397722"/>
              <a:ext cx="490584" cy="276999"/>
            </a:xfrm>
            <a:prstGeom prst="rect">
              <a:avLst/>
            </a:prstGeom>
            <a:noFill/>
          </p:spPr>
          <p:txBody>
            <a:bodyPr wrap="none" rtlCol="0">
              <a:spAutoFit/>
            </a:bodyPr>
            <a:lstStyle/>
            <a:p>
              <a:r>
                <a:rPr lang="en-US" sz="1200" b="1" dirty="0">
                  <a:latin typeface="Arial Nova Light" panose="020B0304020202020204" pitchFamily="34" charset="0"/>
                </a:rPr>
                <a:t>Less</a:t>
              </a:r>
            </a:p>
          </p:txBody>
        </p:sp>
        <p:sp>
          <p:nvSpPr>
            <p:cNvPr id="14" name="TextBox 13">
              <a:extLst>
                <a:ext uri="{FF2B5EF4-FFF2-40B4-BE49-F238E27FC236}">
                  <a16:creationId xmlns:a16="http://schemas.microsoft.com/office/drawing/2014/main" id="{EA7A8CCA-9AFC-5F04-CB92-061E6BC8BCB7}"/>
                </a:ext>
              </a:extLst>
            </p:cNvPr>
            <p:cNvSpPr txBox="1"/>
            <p:nvPr/>
          </p:nvSpPr>
          <p:spPr>
            <a:xfrm>
              <a:off x="11183594" y="2166889"/>
              <a:ext cx="818557" cy="461665"/>
            </a:xfrm>
            <a:prstGeom prst="rect">
              <a:avLst/>
            </a:prstGeom>
            <a:noFill/>
          </p:spPr>
          <p:txBody>
            <a:bodyPr wrap="none" rtlCol="0">
              <a:spAutoFit/>
            </a:bodyPr>
            <a:lstStyle/>
            <a:p>
              <a:pPr algn="ctr"/>
              <a:r>
                <a:rPr lang="en-US" sz="1200" b="1" dirty="0">
                  <a:latin typeface="Arial Nova Light" panose="020B0304020202020204" pitchFamily="34" charset="0"/>
                </a:rPr>
                <a:t>More </a:t>
              </a:r>
            </a:p>
            <a:p>
              <a:r>
                <a:rPr lang="en-US" sz="1200" b="1" dirty="0">
                  <a:latin typeface="Arial Nova Light" panose="020B0304020202020204" pitchFamily="34" charset="0"/>
                </a:rPr>
                <a:t>Utilization</a:t>
              </a:r>
            </a:p>
          </p:txBody>
        </p:sp>
        <p:pic>
          <p:nvPicPr>
            <p:cNvPr id="16" name="Picture 15">
              <a:extLst>
                <a:ext uri="{FF2B5EF4-FFF2-40B4-BE49-F238E27FC236}">
                  <a16:creationId xmlns:a16="http://schemas.microsoft.com/office/drawing/2014/main" id="{6D616620-897E-75B4-9DCC-8DBDDF8384C1}"/>
                </a:ext>
              </a:extLst>
            </p:cNvPr>
            <p:cNvPicPr>
              <a:picLocks noChangeAspect="1"/>
            </p:cNvPicPr>
            <p:nvPr/>
          </p:nvPicPr>
          <p:blipFill>
            <a:blip r:embed="rId6"/>
            <a:stretch>
              <a:fillRect/>
            </a:stretch>
          </p:blipFill>
          <p:spPr>
            <a:xfrm>
              <a:off x="5622127" y="474060"/>
              <a:ext cx="947744" cy="238127"/>
            </a:xfrm>
            <a:prstGeom prst="rect">
              <a:avLst/>
            </a:prstGeom>
          </p:spPr>
        </p:pic>
      </p:grpSp>
    </p:spTree>
    <p:extLst>
      <p:ext uri="{BB962C8B-B14F-4D97-AF65-F5344CB8AC3E}">
        <p14:creationId xmlns:p14="http://schemas.microsoft.com/office/powerpoint/2010/main" val="289568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B48C1-98B4-6880-AEF9-417A56FCB3CD}"/>
              </a:ext>
            </a:extLst>
          </p:cNvPr>
          <p:cNvSpPr>
            <a:spLocks noGrp="1"/>
          </p:cNvSpPr>
          <p:nvPr>
            <p:ph type="title"/>
          </p:nvPr>
        </p:nvSpPr>
        <p:spPr/>
        <p:txBody>
          <a:bodyPr/>
          <a:lstStyle/>
          <a:p>
            <a:r>
              <a:rPr lang="en-US" dirty="0"/>
              <a:t>Creating Hypothesis</a:t>
            </a:r>
          </a:p>
        </p:txBody>
      </p:sp>
      <p:sp>
        <p:nvSpPr>
          <p:cNvPr id="3" name="Content Placeholder 2">
            <a:extLst>
              <a:ext uri="{FF2B5EF4-FFF2-40B4-BE49-F238E27FC236}">
                <a16:creationId xmlns:a16="http://schemas.microsoft.com/office/drawing/2014/main" id="{8679B564-D4F8-8146-4F1D-24CAE052BE89}"/>
              </a:ext>
            </a:extLst>
          </p:cNvPr>
          <p:cNvSpPr>
            <a:spLocks noGrp="1"/>
          </p:cNvSpPr>
          <p:nvPr>
            <p:ph idx="1"/>
          </p:nvPr>
        </p:nvSpPr>
        <p:spPr>
          <a:xfrm>
            <a:off x="818712" y="2222288"/>
            <a:ext cx="10554574" cy="1596928"/>
          </a:xfrm>
        </p:spPr>
        <p:txBody>
          <a:bodyPr/>
          <a:lstStyle/>
          <a:p>
            <a:r>
              <a:rPr lang="en-US" dirty="0"/>
              <a:t>Hypothesis: </a:t>
            </a:r>
          </a:p>
          <a:p>
            <a:pPr lvl="1"/>
            <a:r>
              <a:rPr lang="en-US" dirty="0"/>
              <a:t>Patients of Factor X are less likely to use telemedicine services</a:t>
            </a:r>
          </a:p>
          <a:p>
            <a:pPr marL="0" indent="0">
              <a:buNone/>
            </a:pPr>
            <a:endParaRPr lang="en-US" dirty="0"/>
          </a:p>
        </p:txBody>
      </p:sp>
      <p:sp>
        <p:nvSpPr>
          <p:cNvPr id="5" name="Slide Number Placeholder 4">
            <a:extLst>
              <a:ext uri="{FF2B5EF4-FFF2-40B4-BE49-F238E27FC236}">
                <a16:creationId xmlns:a16="http://schemas.microsoft.com/office/drawing/2014/main" id="{91EC436B-8417-96E4-33B8-9B3C86014C25}"/>
              </a:ext>
            </a:extLst>
          </p:cNvPr>
          <p:cNvSpPr>
            <a:spLocks noGrp="1"/>
          </p:cNvSpPr>
          <p:nvPr>
            <p:ph type="sldNum" sz="quarter" idx="12"/>
          </p:nvPr>
        </p:nvSpPr>
        <p:spPr/>
        <p:txBody>
          <a:bodyPr/>
          <a:lstStyle/>
          <a:p>
            <a:fld id="{61CD8911-B433-634A-8462-B3CDA1BC7061}" type="slidenum">
              <a:rPr lang="en-US" smtClean="0"/>
              <a:pPr/>
              <a:t>23</a:t>
            </a:fld>
            <a:endParaRPr lang="en-US" dirty="0"/>
          </a:p>
        </p:txBody>
      </p:sp>
      <p:graphicFrame>
        <p:nvGraphicFramePr>
          <p:cNvPr id="6" name="Table 14">
            <a:extLst>
              <a:ext uri="{FF2B5EF4-FFF2-40B4-BE49-F238E27FC236}">
                <a16:creationId xmlns:a16="http://schemas.microsoft.com/office/drawing/2014/main" id="{8B2A0659-7D6A-BFA5-1518-29246270B1D7}"/>
              </a:ext>
            </a:extLst>
          </p:cNvPr>
          <p:cNvGraphicFramePr>
            <a:graphicFrameLocks noGrp="1"/>
          </p:cNvGraphicFramePr>
          <p:nvPr>
            <p:extLst>
              <p:ext uri="{D42A27DB-BD31-4B8C-83A1-F6EECF244321}">
                <p14:modId xmlns:p14="http://schemas.microsoft.com/office/powerpoint/2010/main" val="2518654883"/>
              </p:ext>
            </p:extLst>
          </p:nvPr>
        </p:nvGraphicFramePr>
        <p:xfrm>
          <a:off x="550685" y="3499320"/>
          <a:ext cx="10408863" cy="1371600"/>
        </p:xfrm>
        <a:graphic>
          <a:graphicData uri="http://schemas.openxmlformats.org/drawingml/2006/table">
            <a:tbl>
              <a:tblPr firstRow="1" bandRow="1">
                <a:tableStyleId>{5C22544A-7EE6-4342-B048-85BDC9FD1C3A}</a:tableStyleId>
              </a:tblPr>
              <a:tblGrid>
                <a:gridCol w="3915298">
                  <a:extLst>
                    <a:ext uri="{9D8B030D-6E8A-4147-A177-3AD203B41FA5}">
                      <a16:colId xmlns:a16="http://schemas.microsoft.com/office/drawing/2014/main" val="3426358883"/>
                    </a:ext>
                  </a:extLst>
                </a:gridCol>
                <a:gridCol w="2723873">
                  <a:extLst>
                    <a:ext uri="{9D8B030D-6E8A-4147-A177-3AD203B41FA5}">
                      <a16:colId xmlns:a16="http://schemas.microsoft.com/office/drawing/2014/main" val="1445601185"/>
                    </a:ext>
                  </a:extLst>
                </a:gridCol>
                <a:gridCol w="3769692">
                  <a:extLst>
                    <a:ext uri="{9D8B030D-6E8A-4147-A177-3AD203B41FA5}">
                      <a16:colId xmlns:a16="http://schemas.microsoft.com/office/drawing/2014/main" val="992386951"/>
                    </a:ext>
                  </a:extLst>
                </a:gridCol>
              </a:tblGrid>
              <a:tr h="370840">
                <a:tc>
                  <a:txBody>
                    <a:bodyPr/>
                    <a:lstStyle/>
                    <a:p>
                      <a:endParaRPr lang="en-US" sz="2400" dirty="0">
                        <a:latin typeface="Arial" panose="020B0604020202020204" pitchFamily="34" charset="0"/>
                        <a:cs typeface="Arial" panose="020B0604020202020204" pitchFamily="34" charset="0"/>
                      </a:endParaRPr>
                    </a:p>
                  </a:txBody>
                  <a:tcPr/>
                </a:tc>
                <a:tc>
                  <a:txBody>
                    <a:bodyPr/>
                    <a:lstStyle/>
                    <a:p>
                      <a:r>
                        <a:rPr lang="en-US" sz="2400" dirty="0">
                          <a:latin typeface="Arial" panose="020B0604020202020204" pitchFamily="34" charset="0"/>
                          <a:cs typeface="Arial" panose="020B0604020202020204" pitchFamily="34" charset="0"/>
                        </a:rPr>
                        <a:t>Telemedicine</a:t>
                      </a:r>
                    </a:p>
                  </a:txBody>
                  <a:tcPr/>
                </a:tc>
                <a:tc>
                  <a:txBody>
                    <a:bodyPr/>
                    <a:lstStyle/>
                    <a:p>
                      <a:r>
                        <a:rPr lang="en-US" sz="2400" dirty="0">
                          <a:latin typeface="Arial" panose="020B0604020202020204" pitchFamily="34" charset="0"/>
                          <a:cs typeface="Arial" panose="020B0604020202020204" pitchFamily="34" charset="0"/>
                        </a:rPr>
                        <a:t>No Telemedicine</a:t>
                      </a:r>
                    </a:p>
                  </a:txBody>
                  <a:tcPr/>
                </a:tc>
                <a:extLst>
                  <a:ext uri="{0D108BD9-81ED-4DB2-BD59-A6C34878D82A}">
                    <a16:rowId xmlns:a16="http://schemas.microsoft.com/office/drawing/2014/main" val="422003443"/>
                  </a:ext>
                </a:extLst>
              </a:tr>
              <a:tr h="370840">
                <a:tc>
                  <a:txBody>
                    <a:bodyPr/>
                    <a:lstStyle/>
                    <a:p>
                      <a:r>
                        <a:rPr lang="en-US" sz="2400" dirty="0">
                          <a:latin typeface="Arial" panose="020B0604020202020204" pitchFamily="34" charset="0"/>
                          <a:cs typeface="Arial" panose="020B0604020202020204" pitchFamily="34" charset="0"/>
                        </a:rPr>
                        <a:t>Socioeconomic Factor 1</a:t>
                      </a:r>
                    </a:p>
                  </a:txBody>
                  <a:tcPr/>
                </a:tc>
                <a:tc>
                  <a:txBody>
                    <a:bodyPr/>
                    <a:lstStyle/>
                    <a:p>
                      <a:pPr algn="l"/>
                      <a:r>
                        <a:rPr lang="en-US" sz="2400" dirty="0">
                          <a:latin typeface="Arial" panose="020B0604020202020204" pitchFamily="34" charset="0"/>
                          <a:cs typeface="Arial" panose="020B0604020202020204" pitchFamily="34" charset="0"/>
                        </a:rPr>
                        <a:t>a</a:t>
                      </a:r>
                    </a:p>
                  </a:txBody>
                  <a:tcPr anchor="ctr"/>
                </a:tc>
                <a:tc>
                  <a:txBody>
                    <a:bodyPr/>
                    <a:lstStyle/>
                    <a:p>
                      <a:pPr algn="l"/>
                      <a:r>
                        <a:rPr lang="en-US" sz="2400" dirty="0">
                          <a:latin typeface="Arial" panose="020B0604020202020204" pitchFamily="34" charset="0"/>
                          <a:cs typeface="Arial" panose="020B0604020202020204" pitchFamily="34" charset="0"/>
                        </a:rPr>
                        <a:t>b</a:t>
                      </a:r>
                    </a:p>
                  </a:txBody>
                  <a:tcPr anchor="ctr"/>
                </a:tc>
                <a:extLst>
                  <a:ext uri="{0D108BD9-81ED-4DB2-BD59-A6C34878D82A}">
                    <a16:rowId xmlns:a16="http://schemas.microsoft.com/office/drawing/2014/main" val="2918216006"/>
                  </a:ext>
                </a:extLst>
              </a:tr>
              <a:tr h="370840">
                <a:tc>
                  <a:txBody>
                    <a:bodyPr/>
                    <a:lstStyle/>
                    <a:p>
                      <a:r>
                        <a:rPr lang="en-US" sz="2400" dirty="0">
                          <a:latin typeface="Arial" panose="020B0604020202020204" pitchFamily="34" charset="0"/>
                          <a:cs typeface="Arial" panose="020B0604020202020204" pitchFamily="34" charset="0"/>
                        </a:rPr>
                        <a:t>Socioeconomic Factor 2</a:t>
                      </a:r>
                    </a:p>
                  </a:txBody>
                  <a:tcPr/>
                </a:tc>
                <a:tc>
                  <a:txBody>
                    <a:bodyPr/>
                    <a:lstStyle/>
                    <a:p>
                      <a:pPr algn="l"/>
                      <a:r>
                        <a:rPr lang="en-US" sz="2400" dirty="0">
                          <a:latin typeface="Arial" panose="020B0604020202020204" pitchFamily="34" charset="0"/>
                          <a:cs typeface="Arial" panose="020B0604020202020204" pitchFamily="34" charset="0"/>
                        </a:rPr>
                        <a:t>c</a:t>
                      </a:r>
                    </a:p>
                  </a:txBody>
                  <a:tcPr anchor="ctr"/>
                </a:tc>
                <a:tc>
                  <a:txBody>
                    <a:bodyPr/>
                    <a:lstStyle/>
                    <a:p>
                      <a:pPr algn="l"/>
                      <a:r>
                        <a:rPr lang="en-US" sz="2400" dirty="0">
                          <a:latin typeface="Arial" panose="020B0604020202020204" pitchFamily="34" charset="0"/>
                          <a:cs typeface="Arial" panose="020B0604020202020204" pitchFamily="34" charset="0"/>
                        </a:rPr>
                        <a:t>d</a:t>
                      </a:r>
                    </a:p>
                  </a:txBody>
                  <a:tcPr anchor="ctr"/>
                </a:tc>
                <a:extLst>
                  <a:ext uri="{0D108BD9-81ED-4DB2-BD59-A6C34878D82A}">
                    <a16:rowId xmlns:a16="http://schemas.microsoft.com/office/drawing/2014/main" val="3734718068"/>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9B73055-4F96-C859-F450-E8BBE290CD6E}"/>
                  </a:ext>
                </a:extLst>
              </p:cNvPr>
              <p:cNvSpPr txBox="1"/>
              <p:nvPr/>
            </p:nvSpPr>
            <p:spPr>
              <a:xfrm>
                <a:off x="451514" y="5096248"/>
                <a:ext cx="3369367" cy="93500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𝑂𝑑𝑑𝑠</m:t>
                      </m:r>
                      <m:r>
                        <a:rPr lang="en-US" sz="3200" b="0" i="1" smtClean="0">
                          <a:latin typeface="Cambria Math" panose="02040503050406030204" pitchFamily="18" charset="0"/>
                        </a:rPr>
                        <m:t> </m:t>
                      </m:r>
                      <m:r>
                        <a:rPr lang="en-US" sz="3200" b="0" i="1" smtClean="0">
                          <a:latin typeface="Cambria Math" panose="02040503050406030204" pitchFamily="18" charset="0"/>
                        </a:rPr>
                        <m:t>𝑅𝑎𝑡𝑖𝑜</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𝑎𝑑</m:t>
                          </m:r>
                        </m:num>
                        <m:den>
                          <m:r>
                            <a:rPr lang="en-US" sz="3200" b="0" i="1" smtClean="0">
                              <a:latin typeface="Cambria Math" panose="02040503050406030204" pitchFamily="18" charset="0"/>
                            </a:rPr>
                            <m:t>𝑏𝑐</m:t>
                          </m:r>
                        </m:den>
                      </m:f>
                    </m:oMath>
                  </m:oMathPara>
                </a14:m>
                <a:endParaRPr lang="en-US" sz="3200" dirty="0"/>
              </a:p>
            </p:txBody>
          </p:sp>
        </mc:Choice>
        <mc:Fallback xmlns="">
          <p:sp>
            <p:nvSpPr>
              <p:cNvPr id="7" name="TextBox 6">
                <a:extLst>
                  <a:ext uri="{FF2B5EF4-FFF2-40B4-BE49-F238E27FC236}">
                    <a16:creationId xmlns:a16="http://schemas.microsoft.com/office/drawing/2014/main" id="{D9B73055-4F96-C859-F450-E8BBE290CD6E}"/>
                  </a:ext>
                </a:extLst>
              </p:cNvPr>
              <p:cNvSpPr txBox="1">
                <a:spLocks noRot="1" noChangeAspect="1" noMove="1" noResize="1" noEditPoints="1" noAdjustHandles="1" noChangeArrowheads="1" noChangeShapeType="1" noTextEdit="1"/>
              </p:cNvSpPr>
              <p:nvPr/>
            </p:nvSpPr>
            <p:spPr>
              <a:xfrm>
                <a:off x="451514" y="5096248"/>
                <a:ext cx="3369367" cy="93500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BF9AC4F-DA42-9C08-D003-B7E6D4CC7172}"/>
                  </a:ext>
                </a:extLst>
              </p:cNvPr>
              <p:cNvSpPr txBox="1"/>
              <p:nvPr/>
            </p:nvSpPr>
            <p:spPr>
              <a:xfrm>
                <a:off x="4493120" y="5206158"/>
                <a:ext cx="5399414" cy="1362937"/>
              </a:xfrm>
              <a:prstGeom prst="rect">
                <a:avLst/>
              </a:prstGeom>
              <a:noFill/>
            </p:spPr>
            <p:txBody>
              <a:bodyPr wrap="square">
                <a:spAutoFit/>
              </a:bodyPr>
              <a:lstStyle/>
              <a:p>
                <a:r>
                  <a:rPr lang="en-US" sz="2400" b="1" dirty="0">
                    <a:latin typeface="Arial Nova Light" panose="020B0304020202020204" pitchFamily="34" charset="0"/>
                  </a:rPr>
                  <a:t>The odds of factor 2 patients choosing Telemedicine is  </a:t>
                </a:r>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𝑎𝑑</m:t>
                        </m:r>
                      </m:num>
                      <m:den>
                        <m:r>
                          <a:rPr lang="en-US" sz="2400" b="0" i="1" smtClean="0">
                            <a:latin typeface="Cambria Math" panose="02040503050406030204" pitchFamily="18" charset="0"/>
                          </a:rPr>
                          <m:t>𝑏𝑐</m:t>
                        </m:r>
                      </m:den>
                    </m:f>
                    <m:r>
                      <a:rPr lang="en-US" sz="2400" b="0" i="1" smtClean="0">
                        <a:latin typeface="Cambria Math" panose="02040503050406030204" pitchFamily="18" charset="0"/>
                      </a:rPr>
                      <m:t> </m:t>
                    </m:r>
                  </m:oMath>
                </a14:m>
                <a:r>
                  <a:rPr lang="en-US" sz="2400" b="1" dirty="0">
                    <a:latin typeface="Arial Nova Light" panose="020B0304020202020204" pitchFamily="34" charset="0"/>
                  </a:rPr>
                  <a:t> times compared with </a:t>
                </a:r>
                <a:r>
                  <a:rPr lang="en-US" sz="2400" dirty="0">
                    <a:latin typeface="Arial" panose="020B0604020202020204" pitchFamily="34" charset="0"/>
                    <a:cs typeface="Arial" panose="020B0604020202020204" pitchFamily="34" charset="0"/>
                  </a:rPr>
                  <a:t>Factor 1 cohorts. </a:t>
                </a:r>
                <a:endParaRPr lang="en-US" sz="2400" b="1" dirty="0">
                  <a:latin typeface="Arial Nova Light" panose="020B0304020202020204" pitchFamily="34" charset="0"/>
                </a:endParaRPr>
              </a:p>
            </p:txBody>
          </p:sp>
        </mc:Choice>
        <mc:Fallback xmlns="">
          <p:sp>
            <p:nvSpPr>
              <p:cNvPr id="8" name="TextBox 7">
                <a:extLst>
                  <a:ext uri="{FF2B5EF4-FFF2-40B4-BE49-F238E27FC236}">
                    <a16:creationId xmlns:a16="http://schemas.microsoft.com/office/drawing/2014/main" id="{ABF9AC4F-DA42-9C08-D003-B7E6D4CC7172}"/>
                  </a:ext>
                </a:extLst>
              </p:cNvPr>
              <p:cNvSpPr txBox="1">
                <a:spLocks noRot="1" noChangeAspect="1" noMove="1" noResize="1" noEditPoints="1" noAdjustHandles="1" noChangeArrowheads="1" noChangeShapeType="1" noTextEdit="1"/>
              </p:cNvSpPr>
              <p:nvPr/>
            </p:nvSpPr>
            <p:spPr>
              <a:xfrm>
                <a:off x="4493120" y="5206158"/>
                <a:ext cx="5399414" cy="1362937"/>
              </a:xfrm>
              <a:prstGeom prst="rect">
                <a:avLst/>
              </a:prstGeom>
              <a:blipFill>
                <a:blip r:embed="rId4"/>
                <a:stretch>
                  <a:fillRect l="-1693" t="-3571" b="-937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7F903A66-4ABE-C9A2-85A5-F127AB2D188E}"/>
              </a:ext>
            </a:extLst>
          </p:cNvPr>
          <p:cNvSpPr txBox="1"/>
          <p:nvPr/>
        </p:nvSpPr>
        <p:spPr>
          <a:xfrm rot="16200000">
            <a:off x="-230458" y="4089776"/>
            <a:ext cx="1192955" cy="369332"/>
          </a:xfrm>
          <a:prstGeom prst="rect">
            <a:avLst/>
          </a:prstGeom>
          <a:noFill/>
        </p:spPr>
        <p:txBody>
          <a:bodyPr wrap="none" rtlCol="0">
            <a:spAutoFit/>
          </a:bodyPr>
          <a:lstStyle/>
          <a:p>
            <a:r>
              <a:rPr lang="en-US" b="1" dirty="0"/>
              <a:t>Predictor</a:t>
            </a:r>
          </a:p>
        </p:txBody>
      </p:sp>
      <p:sp>
        <p:nvSpPr>
          <p:cNvPr id="9" name="TextBox 8">
            <a:extLst>
              <a:ext uri="{FF2B5EF4-FFF2-40B4-BE49-F238E27FC236}">
                <a16:creationId xmlns:a16="http://schemas.microsoft.com/office/drawing/2014/main" id="{80587E39-60D3-7589-0D63-C5E2D8BF15FD}"/>
              </a:ext>
            </a:extLst>
          </p:cNvPr>
          <p:cNvSpPr txBox="1"/>
          <p:nvPr/>
        </p:nvSpPr>
        <p:spPr>
          <a:xfrm>
            <a:off x="6095999" y="3194974"/>
            <a:ext cx="1244251" cy="369332"/>
          </a:xfrm>
          <a:prstGeom prst="rect">
            <a:avLst/>
          </a:prstGeom>
          <a:noFill/>
        </p:spPr>
        <p:txBody>
          <a:bodyPr wrap="none" rtlCol="0">
            <a:spAutoFit/>
          </a:bodyPr>
          <a:lstStyle/>
          <a:p>
            <a:r>
              <a:rPr lang="en-US" b="1" dirty="0"/>
              <a:t>Outcome</a:t>
            </a:r>
          </a:p>
        </p:txBody>
      </p:sp>
    </p:spTree>
    <p:extLst>
      <p:ext uri="{BB962C8B-B14F-4D97-AF65-F5344CB8AC3E}">
        <p14:creationId xmlns:p14="http://schemas.microsoft.com/office/powerpoint/2010/main" val="402062814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DD1B6-3C87-CD9F-DAC4-5F87409E0B1E}"/>
              </a:ext>
            </a:extLst>
          </p:cNvPr>
          <p:cNvSpPr>
            <a:spLocks noGrp="1"/>
          </p:cNvSpPr>
          <p:nvPr>
            <p:ph type="ctrTitle"/>
          </p:nvPr>
        </p:nvSpPr>
        <p:spPr/>
        <p:txBody>
          <a:bodyPr/>
          <a:lstStyle/>
          <a:p>
            <a:r>
              <a:rPr lang="en-US" dirty="0"/>
              <a:t>Results: The Disparity of Telemedicine Utilization</a:t>
            </a:r>
          </a:p>
        </p:txBody>
      </p:sp>
      <p:sp>
        <p:nvSpPr>
          <p:cNvPr id="5" name="Slide Number Placeholder 4">
            <a:extLst>
              <a:ext uri="{FF2B5EF4-FFF2-40B4-BE49-F238E27FC236}">
                <a16:creationId xmlns:a16="http://schemas.microsoft.com/office/drawing/2014/main" id="{7C4681F2-0F0D-C96C-A584-53BC1F42E86E}"/>
              </a:ext>
            </a:extLst>
          </p:cNvPr>
          <p:cNvSpPr>
            <a:spLocks noGrp="1"/>
          </p:cNvSpPr>
          <p:nvPr>
            <p:ph type="sldNum" sz="quarter" idx="12"/>
          </p:nvPr>
        </p:nvSpPr>
        <p:spPr/>
        <p:txBody>
          <a:bodyPr/>
          <a:lstStyle/>
          <a:p>
            <a:fld id="{B48A2F9E-F4A6-4626-A988-D187749AB94A}" type="slidenum">
              <a:rPr lang="en-US" smtClean="0">
                <a:solidFill>
                  <a:schemeClr val="tx1"/>
                </a:solidFill>
              </a:rPr>
              <a:pPr/>
              <a:t>24</a:t>
            </a:fld>
            <a:endParaRPr lang="en-US" dirty="0">
              <a:solidFill>
                <a:schemeClr val="tx1"/>
              </a:solidFill>
            </a:endParaRPr>
          </a:p>
        </p:txBody>
      </p:sp>
      <p:sp>
        <p:nvSpPr>
          <p:cNvPr id="6" name="Arrow: Pentagon 5">
            <a:extLst>
              <a:ext uri="{FF2B5EF4-FFF2-40B4-BE49-F238E27FC236}">
                <a16:creationId xmlns:a16="http://schemas.microsoft.com/office/drawing/2014/main" id="{F388157C-9BC8-7C82-96F4-7DA4F2203710}"/>
              </a:ext>
            </a:extLst>
          </p:cNvPr>
          <p:cNvSpPr/>
          <p:nvPr/>
        </p:nvSpPr>
        <p:spPr>
          <a:xfrm>
            <a:off x="4764" y="6683659"/>
            <a:ext cx="1989136" cy="172912"/>
          </a:xfrm>
          <a:prstGeom prst="homePlate">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Introduction</a:t>
            </a:r>
          </a:p>
        </p:txBody>
      </p:sp>
      <p:sp>
        <p:nvSpPr>
          <p:cNvPr id="7" name="Arrow: Chevron 6">
            <a:extLst>
              <a:ext uri="{FF2B5EF4-FFF2-40B4-BE49-F238E27FC236}">
                <a16:creationId xmlns:a16="http://schemas.microsoft.com/office/drawing/2014/main" id="{1C48FCDD-43EF-BBF2-C070-557D1D50B5AB}"/>
              </a:ext>
            </a:extLst>
          </p:cNvPr>
          <p:cNvSpPr/>
          <p:nvPr/>
        </p:nvSpPr>
        <p:spPr>
          <a:xfrm>
            <a:off x="1951436" y="6687896"/>
            <a:ext cx="1686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Methods</a:t>
            </a:r>
          </a:p>
        </p:txBody>
      </p:sp>
      <p:sp>
        <p:nvSpPr>
          <p:cNvPr id="8" name="Arrow: Chevron 7">
            <a:extLst>
              <a:ext uri="{FF2B5EF4-FFF2-40B4-BE49-F238E27FC236}">
                <a16:creationId xmlns:a16="http://schemas.microsoft.com/office/drawing/2014/main" id="{80F1B9B8-F479-5177-125B-EF0ADC765F0A}"/>
              </a:ext>
            </a:extLst>
          </p:cNvPr>
          <p:cNvSpPr/>
          <p:nvPr/>
        </p:nvSpPr>
        <p:spPr>
          <a:xfrm>
            <a:off x="3597741" y="6686439"/>
            <a:ext cx="1617351"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Results</a:t>
            </a:r>
          </a:p>
        </p:txBody>
      </p:sp>
      <p:sp>
        <p:nvSpPr>
          <p:cNvPr id="9" name="Arrow: Chevron 8">
            <a:extLst>
              <a:ext uri="{FF2B5EF4-FFF2-40B4-BE49-F238E27FC236}">
                <a16:creationId xmlns:a16="http://schemas.microsoft.com/office/drawing/2014/main" id="{6053E019-AE27-0535-0E8C-C1A536AA2A33}"/>
              </a:ext>
            </a:extLst>
          </p:cNvPr>
          <p:cNvSpPr/>
          <p:nvPr/>
        </p:nvSpPr>
        <p:spPr>
          <a:xfrm>
            <a:off x="5174535" y="6686834"/>
            <a:ext cx="177871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Discussion</a:t>
            </a:r>
          </a:p>
        </p:txBody>
      </p:sp>
      <p:sp>
        <p:nvSpPr>
          <p:cNvPr id="10" name="Arrow: Chevron 9">
            <a:extLst>
              <a:ext uri="{FF2B5EF4-FFF2-40B4-BE49-F238E27FC236}">
                <a16:creationId xmlns:a16="http://schemas.microsoft.com/office/drawing/2014/main" id="{A2AAB425-5011-C265-650F-42F655E78DBB}"/>
              </a:ext>
            </a:extLst>
          </p:cNvPr>
          <p:cNvSpPr/>
          <p:nvPr/>
        </p:nvSpPr>
        <p:spPr>
          <a:xfrm>
            <a:off x="6913717" y="6686834"/>
            <a:ext cx="170179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Future work</a:t>
            </a:r>
          </a:p>
        </p:txBody>
      </p:sp>
      <p:sp>
        <p:nvSpPr>
          <p:cNvPr id="11" name="Arrow: Chevron 10">
            <a:extLst>
              <a:ext uri="{FF2B5EF4-FFF2-40B4-BE49-F238E27FC236}">
                <a16:creationId xmlns:a16="http://schemas.microsoft.com/office/drawing/2014/main" id="{9C2CA1C4-BD31-DBEB-C5EC-19780AD45BB4}"/>
              </a:ext>
            </a:extLst>
          </p:cNvPr>
          <p:cNvSpPr/>
          <p:nvPr/>
        </p:nvSpPr>
        <p:spPr>
          <a:xfrm>
            <a:off x="8572500" y="6686834"/>
            <a:ext cx="226377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Grant opportunities</a:t>
            </a:r>
          </a:p>
        </p:txBody>
      </p:sp>
      <p:sp>
        <p:nvSpPr>
          <p:cNvPr id="12" name="Arrow: Chevron 11">
            <a:extLst>
              <a:ext uri="{FF2B5EF4-FFF2-40B4-BE49-F238E27FC236}">
                <a16:creationId xmlns:a16="http://schemas.microsoft.com/office/drawing/2014/main" id="{74CF254C-D2ED-FBFC-7E90-FE6C64DE3671}"/>
              </a:ext>
            </a:extLst>
          </p:cNvPr>
          <p:cNvSpPr/>
          <p:nvPr/>
        </p:nvSpPr>
        <p:spPr>
          <a:xfrm>
            <a:off x="10795001" y="6686439"/>
            <a:ext cx="136524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Conclusion</a:t>
            </a:r>
          </a:p>
        </p:txBody>
      </p:sp>
    </p:spTree>
    <p:extLst>
      <p:ext uri="{BB962C8B-B14F-4D97-AF65-F5344CB8AC3E}">
        <p14:creationId xmlns:p14="http://schemas.microsoft.com/office/powerpoint/2010/main" val="231097184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346455C-53A2-1311-79CE-306DD036E827}"/>
              </a:ext>
            </a:extLst>
          </p:cNvPr>
          <p:cNvSpPr>
            <a:spLocks noGrp="1"/>
          </p:cNvSpPr>
          <p:nvPr>
            <p:ph type="sldNum" sz="quarter" idx="12"/>
          </p:nvPr>
        </p:nvSpPr>
        <p:spPr/>
        <p:txBody>
          <a:bodyPr/>
          <a:lstStyle/>
          <a:p>
            <a:fld id="{61CD8911-B433-634A-8462-B3CDA1BC7061}" type="slidenum">
              <a:rPr lang="en-US" smtClean="0">
                <a:solidFill>
                  <a:schemeClr val="tx1"/>
                </a:solidFill>
              </a:rPr>
              <a:pPr/>
              <a:t>25</a:t>
            </a:fld>
            <a:endParaRPr lang="en-US" dirty="0">
              <a:solidFill>
                <a:schemeClr val="tx1"/>
              </a:solidFill>
            </a:endParaRPr>
          </a:p>
        </p:txBody>
      </p:sp>
      <p:sp>
        <p:nvSpPr>
          <p:cNvPr id="6" name="TextBox 5">
            <a:extLst>
              <a:ext uri="{FF2B5EF4-FFF2-40B4-BE49-F238E27FC236}">
                <a16:creationId xmlns:a16="http://schemas.microsoft.com/office/drawing/2014/main" id="{9839B818-6082-8FDA-9408-4ED88FF16E62}"/>
              </a:ext>
            </a:extLst>
          </p:cNvPr>
          <p:cNvSpPr txBox="1"/>
          <p:nvPr/>
        </p:nvSpPr>
        <p:spPr>
          <a:xfrm>
            <a:off x="3214565" y="601499"/>
            <a:ext cx="6001407" cy="58477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Overall Utilization Rate</a:t>
            </a:r>
          </a:p>
        </p:txBody>
      </p:sp>
      <p:graphicFrame>
        <p:nvGraphicFramePr>
          <p:cNvPr id="11" name="Chart 10">
            <a:extLst>
              <a:ext uri="{FF2B5EF4-FFF2-40B4-BE49-F238E27FC236}">
                <a16:creationId xmlns:a16="http://schemas.microsoft.com/office/drawing/2014/main" id="{98D6E38B-62D9-427E-B4CE-2FA55FAA0594}"/>
              </a:ext>
            </a:extLst>
          </p:cNvPr>
          <p:cNvGraphicFramePr>
            <a:graphicFrameLocks/>
          </p:cNvGraphicFramePr>
          <p:nvPr>
            <p:extLst>
              <p:ext uri="{D42A27DB-BD31-4B8C-83A1-F6EECF244321}">
                <p14:modId xmlns:p14="http://schemas.microsoft.com/office/powerpoint/2010/main" val="3239713843"/>
              </p:ext>
            </p:extLst>
          </p:nvPr>
        </p:nvGraphicFramePr>
        <p:xfrm>
          <a:off x="2812838" y="1019504"/>
          <a:ext cx="5922335" cy="40905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F4F2CAC8-9D84-4E24-BD5E-9F8EF9F98F55}"/>
              </a:ext>
            </a:extLst>
          </p:cNvPr>
          <p:cNvGraphicFramePr>
            <a:graphicFrameLocks/>
          </p:cNvGraphicFramePr>
          <p:nvPr>
            <p:extLst>
              <p:ext uri="{D42A27DB-BD31-4B8C-83A1-F6EECF244321}">
                <p14:modId xmlns:p14="http://schemas.microsoft.com/office/powerpoint/2010/main" val="400846314"/>
              </p:ext>
            </p:extLst>
          </p:nvPr>
        </p:nvGraphicFramePr>
        <p:xfrm>
          <a:off x="6894071" y="644631"/>
          <a:ext cx="5057899" cy="4385899"/>
        </p:xfrm>
        <a:graphic>
          <a:graphicData uri="http://schemas.openxmlformats.org/drawingml/2006/chart">
            <c:chart xmlns:c="http://schemas.openxmlformats.org/drawingml/2006/chart" xmlns:r="http://schemas.openxmlformats.org/officeDocument/2006/relationships" r:id="rId4"/>
          </a:graphicData>
        </a:graphic>
      </p:graphicFrame>
      <p:grpSp>
        <p:nvGrpSpPr>
          <p:cNvPr id="2" name="Group 1">
            <a:extLst>
              <a:ext uri="{FF2B5EF4-FFF2-40B4-BE49-F238E27FC236}">
                <a16:creationId xmlns:a16="http://schemas.microsoft.com/office/drawing/2014/main" id="{16BB2370-3705-0968-3766-E8F579570772}"/>
              </a:ext>
            </a:extLst>
          </p:cNvPr>
          <p:cNvGrpSpPr/>
          <p:nvPr/>
        </p:nvGrpSpPr>
        <p:grpSpPr>
          <a:xfrm>
            <a:off x="240030" y="1338167"/>
            <a:ext cx="4175337" cy="3911750"/>
            <a:chOff x="240030" y="1338167"/>
            <a:chExt cx="4175337" cy="3911750"/>
          </a:xfrm>
        </p:grpSpPr>
        <p:graphicFrame>
          <p:nvGraphicFramePr>
            <p:cNvPr id="12" name="Chart 11">
              <a:extLst>
                <a:ext uri="{FF2B5EF4-FFF2-40B4-BE49-F238E27FC236}">
                  <a16:creationId xmlns:a16="http://schemas.microsoft.com/office/drawing/2014/main" id="{A084B839-93BC-2A16-4ADF-4CB061278A69}"/>
                </a:ext>
              </a:extLst>
            </p:cNvPr>
            <p:cNvGraphicFramePr>
              <a:graphicFrameLocks/>
            </p:cNvGraphicFramePr>
            <p:nvPr>
              <p:extLst>
                <p:ext uri="{D42A27DB-BD31-4B8C-83A1-F6EECF244321}">
                  <p14:modId xmlns:p14="http://schemas.microsoft.com/office/powerpoint/2010/main" val="396428442"/>
                </p:ext>
              </p:extLst>
            </p:nvPr>
          </p:nvGraphicFramePr>
          <p:xfrm>
            <a:off x="240030" y="1338167"/>
            <a:ext cx="4175337" cy="3911750"/>
          </p:xfrm>
          <a:graphic>
            <a:graphicData uri="http://schemas.openxmlformats.org/drawingml/2006/chart">
              <c:chart xmlns:c="http://schemas.openxmlformats.org/drawingml/2006/chart" xmlns:r="http://schemas.openxmlformats.org/officeDocument/2006/relationships" r:id="rId5"/>
            </a:graphicData>
          </a:graphic>
        </p:graphicFrame>
        <p:sp>
          <p:nvSpPr>
            <p:cNvPr id="14" name="TextBox 13">
              <a:extLst>
                <a:ext uri="{FF2B5EF4-FFF2-40B4-BE49-F238E27FC236}">
                  <a16:creationId xmlns:a16="http://schemas.microsoft.com/office/drawing/2014/main" id="{BCA88DDD-435C-8C99-701C-07B6F0F3E7B3}"/>
                </a:ext>
              </a:extLst>
            </p:cNvPr>
            <p:cNvSpPr txBox="1"/>
            <p:nvPr/>
          </p:nvSpPr>
          <p:spPr>
            <a:xfrm>
              <a:off x="1115346" y="4476532"/>
              <a:ext cx="2424703" cy="553998"/>
            </a:xfrm>
            <a:prstGeom prst="rect">
              <a:avLst/>
            </a:prstGeom>
            <a:noFill/>
          </p:spPr>
          <p:txBody>
            <a:bodyPr wrap="none" rtlCol="0">
              <a:spAutoFit/>
            </a:bodyPr>
            <a:lstStyle/>
            <a:p>
              <a:r>
                <a:rPr lang="en-US" sz="3000" dirty="0">
                  <a:latin typeface="Arial" panose="020B0604020202020204" pitchFamily="34" charset="0"/>
                  <a:cs typeface="Arial" panose="020B0604020202020204" pitchFamily="34" charset="0"/>
                </a:rPr>
                <a:t>T</a:t>
              </a:r>
              <a:r>
                <a:rPr lang="en-US" altLang="zh-CN" sz="3000" dirty="0">
                  <a:latin typeface="Arial" panose="020B0604020202020204" pitchFamily="34" charset="0"/>
                  <a:cs typeface="Arial" panose="020B0604020202020204" pitchFamily="34" charset="0"/>
                </a:rPr>
                <a:t>elemedicine</a:t>
              </a:r>
              <a:endParaRPr lang="en-US" sz="3000" dirty="0">
                <a:latin typeface="Arial" panose="020B0604020202020204" pitchFamily="34" charset="0"/>
                <a:cs typeface="Arial" panose="020B0604020202020204" pitchFamily="34" charset="0"/>
              </a:endParaRPr>
            </a:p>
          </p:txBody>
        </p:sp>
      </p:grpSp>
      <p:sp>
        <p:nvSpPr>
          <p:cNvPr id="15" name="TextBox 14">
            <a:extLst>
              <a:ext uri="{FF2B5EF4-FFF2-40B4-BE49-F238E27FC236}">
                <a16:creationId xmlns:a16="http://schemas.microsoft.com/office/drawing/2014/main" id="{AB3CD9D9-3E81-7BB0-6058-0F934731B813}"/>
              </a:ext>
            </a:extLst>
          </p:cNvPr>
          <p:cNvSpPr txBox="1"/>
          <p:nvPr/>
        </p:nvSpPr>
        <p:spPr>
          <a:xfrm>
            <a:off x="674497" y="5979606"/>
            <a:ext cx="8337539" cy="584775"/>
          </a:xfrm>
          <a:prstGeom prst="rect">
            <a:avLst/>
          </a:prstGeom>
          <a:noFill/>
        </p:spPr>
        <p:txBody>
          <a:bodyPr wrap="none" rtlCol="0">
            <a:spAutoFit/>
          </a:bodyPr>
          <a:lstStyle/>
          <a:p>
            <a:r>
              <a:rPr lang="en-US" sz="800" dirty="0">
                <a:effectLst/>
                <a:latin typeface="Arial" panose="020B0604020202020204" pitchFamily="34" charset="0"/>
                <a:cs typeface="Arial" panose="020B0604020202020204" pitchFamily="34" charset="0"/>
              </a:rPr>
              <a:t>The numbers are </a:t>
            </a:r>
            <a:r>
              <a:rPr lang="en-US" sz="800" dirty="0">
                <a:latin typeface="Arial" panose="020B0604020202020204" pitchFamily="34" charset="0"/>
                <a:cs typeface="Arial" panose="020B0604020202020204" pitchFamily="34" charset="0"/>
              </a:rPr>
              <a:t>calculated combined with the U.S. Census bureau combined with the Clinical Translational Science Institute of Southeastern Wisconsin using 2020 – 2022 data.</a:t>
            </a:r>
          </a:p>
          <a:p>
            <a:r>
              <a:rPr lang="en-US" sz="800" dirty="0">
                <a:effectLst/>
                <a:latin typeface="Arial" panose="020B0604020202020204" pitchFamily="34" charset="0"/>
                <a:cs typeface="Arial" panose="020B0604020202020204" pitchFamily="34" charset="0"/>
              </a:rPr>
              <a:t>Three forms of healthcare include in-person care, telemedical care, and patient phone or message. Patients receiving both telemedicine and in-person care were categorized as</a:t>
            </a:r>
          </a:p>
          <a:p>
            <a:r>
              <a:rPr lang="en-US" sz="800" dirty="0">
                <a:effectLst/>
                <a:latin typeface="Arial" panose="020B0604020202020204" pitchFamily="34" charset="0"/>
                <a:cs typeface="Arial" panose="020B0604020202020204" pitchFamily="34" charset="0"/>
              </a:rPr>
              <a:t> telemedicine visits for the purposes of this analysis, regardless of the order of visits. Patients with both telemedicine and phone/message visits are counted as telemedicine visits; </a:t>
            </a:r>
          </a:p>
          <a:p>
            <a:r>
              <a:rPr lang="en-US" sz="800" dirty="0">
                <a:effectLst/>
                <a:latin typeface="Arial" panose="020B0604020202020204" pitchFamily="34" charset="0"/>
                <a:cs typeface="Arial" panose="020B0604020202020204" pitchFamily="34" charset="0"/>
              </a:rPr>
              <a:t>Similarly, patients with in-person and phone/message visits are counted as in-person visits.</a:t>
            </a:r>
          </a:p>
        </p:txBody>
      </p:sp>
      <p:sp>
        <p:nvSpPr>
          <p:cNvPr id="17" name="Arrow: Pentagon 16">
            <a:extLst>
              <a:ext uri="{FF2B5EF4-FFF2-40B4-BE49-F238E27FC236}">
                <a16:creationId xmlns:a16="http://schemas.microsoft.com/office/drawing/2014/main" id="{B229E872-7500-205E-449B-F0F4F845C528}"/>
              </a:ext>
            </a:extLst>
          </p:cNvPr>
          <p:cNvSpPr/>
          <p:nvPr/>
        </p:nvSpPr>
        <p:spPr>
          <a:xfrm>
            <a:off x="4764" y="6683659"/>
            <a:ext cx="1989136" cy="172912"/>
          </a:xfrm>
          <a:prstGeom prst="homePlate">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Introduction</a:t>
            </a:r>
          </a:p>
        </p:txBody>
      </p:sp>
      <p:sp>
        <p:nvSpPr>
          <p:cNvPr id="18" name="Arrow: Chevron 17">
            <a:extLst>
              <a:ext uri="{FF2B5EF4-FFF2-40B4-BE49-F238E27FC236}">
                <a16:creationId xmlns:a16="http://schemas.microsoft.com/office/drawing/2014/main" id="{66CD254D-E4E0-51B9-8212-4E11DF39CC69}"/>
              </a:ext>
            </a:extLst>
          </p:cNvPr>
          <p:cNvSpPr/>
          <p:nvPr/>
        </p:nvSpPr>
        <p:spPr>
          <a:xfrm>
            <a:off x="1951436" y="6687896"/>
            <a:ext cx="1686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Methods</a:t>
            </a:r>
          </a:p>
        </p:txBody>
      </p:sp>
      <p:sp>
        <p:nvSpPr>
          <p:cNvPr id="19" name="Arrow: Chevron 18">
            <a:extLst>
              <a:ext uri="{FF2B5EF4-FFF2-40B4-BE49-F238E27FC236}">
                <a16:creationId xmlns:a16="http://schemas.microsoft.com/office/drawing/2014/main" id="{0F093EA4-B357-2D2C-98D1-D2D4A1E27E2F}"/>
              </a:ext>
            </a:extLst>
          </p:cNvPr>
          <p:cNvSpPr/>
          <p:nvPr/>
        </p:nvSpPr>
        <p:spPr>
          <a:xfrm>
            <a:off x="3597741" y="6686439"/>
            <a:ext cx="1617351"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Results</a:t>
            </a:r>
          </a:p>
        </p:txBody>
      </p:sp>
      <p:sp>
        <p:nvSpPr>
          <p:cNvPr id="20" name="Arrow: Chevron 19">
            <a:extLst>
              <a:ext uri="{FF2B5EF4-FFF2-40B4-BE49-F238E27FC236}">
                <a16:creationId xmlns:a16="http://schemas.microsoft.com/office/drawing/2014/main" id="{1D2BC1A4-9C3B-46F5-A788-7DC66EC67BBA}"/>
              </a:ext>
            </a:extLst>
          </p:cNvPr>
          <p:cNvSpPr/>
          <p:nvPr/>
        </p:nvSpPr>
        <p:spPr>
          <a:xfrm>
            <a:off x="5174535" y="6686834"/>
            <a:ext cx="177871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Discussion</a:t>
            </a:r>
          </a:p>
        </p:txBody>
      </p:sp>
      <p:sp>
        <p:nvSpPr>
          <p:cNvPr id="21" name="Arrow: Chevron 20">
            <a:extLst>
              <a:ext uri="{FF2B5EF4-FFF2-40B4-BE49-F238E27FC236}">
                <a16:creationId xmlns:a16="http://schemas.microsoft.com/office/drawing/2014/main" id="{706F3F4B-B447-85AF-5EE8-AAAEBAD3EE5A}"/>
              </a:ext>
            </a:extLst>
          </p:cNvPr>
          <p:cNvSpPr/>
          <p:nvPr/>
        </p:nvSpPr>
        <p:spPr>
          <a:xfrm>
            <a:off x="6913717" y="6686834"/>
            <a:ext cx="170179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Future work</a:t>
            </a:r>
          </a:p>
        </p:txBody>
      </p:sp>
      <p:sp>
        <p:nvSpPr>
          <p:cNvPr id="22" name="Arrow: Chevron 21">
            <a:extLst>
              <a:ext uri="{FF2B5EF4-FFF2-40B4-BE49-F238E27FC236}">
                <a16:creationId xmlns:a16="http://schemas.microsoft.com/office/drawing/2014/main" id="{D1639C89-3A39-2DFB-6AA5-F0966D8E5757}"/>
              </a:ext>
            </a:extLst>
          </p:cNvPr>
          <p:cNvSpPr/>
          <p:nvPr/>
        </p:nvSpPr>
        <p:spPr>
          <a:xfrm>
            <a:off x="8572500" y="6686834"/>
            <a:ext cx="226377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Grant opportunities</a:t>
            </a:r>
          </a:p>
        </p:txBody>
      </p:sp>
      <p:sp>
        <p:nvSpPr>
          <p:cNvPr id="23" name="Arrow: Chevron 22">
            <a:extLst>
              <a:ext uri="{FF2B5EF4-FFF2-40B4-BE49-F238E27FC236}">
                <a16:creationId xmlns:a16="http://schemas.microsoft.com/office/drawing/2014/main" id="{939CB1E2-B24C-3853-A601-19914D67CEB3}"/>
              </a:ext>
            </a:extLst>
          </p:cNvPr>
          <p:cNvSpPr/>
          <p:nvPr/>
        </p:nvSpPr>
        <p:spPr>
          <a:xfrm>
            <a:off x="10795001" y="6686439"/>
            <a:ext cx="136524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Conclusion</a:t>
            </a:r>
          </a:p>
        </p:txBody>
      </p:sp>
    </p:spTree>
    <p:extLst>
      <p:ext uri="{BB962C8B-B14F-4D97-AF65-F5344CB8AC3E}">
        <p14:creationId xmlns:p14="http://schemas.microsoft.com/office/powerpoint/2010/main" val="272495932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anim calcmode="lin" valueType="num">
                                      <p:cBhvr>
                                        <p:cTn id="15" dur="500" fill="hold"/>
                                        <p:tgtEl>
                                          <p:spTgt spid="11"/>
                                        </p:tgtEl>
                                        <p:attrNameLst>
                                          <p:attrName>ppt_x</p:attrName>
                                        </p:attrNameLst>
                                      </p:cBhvr>
                                      <p:tavLst>
                                        <p:tav tm="0">
                                          <p:val>
                                            <p:strVal val="#ppt_x"/>
                                          </p:val>
                                        </p:tav>
                                        <p:tav tm="100000">
                                          <p:val>
                                            <p:strVal val="#ppt_x"/>
                                          </p:val>
                                        </p:tav>
                                      </p:tavLst>
                                    </p:anim>
                                    <p:anim calcmode="lin" valueType="num">
                                      <p:cBhvr>
                                        <p:cTn id="16"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anim calcmode="lin" valueType="num">
                                      <p:cBhvr>
                                        <p:cTn id="22" dur="500" fill="hold"/>
                                        <p:tgtEl>
                                          <p:spTgt spid="13"/>
                                        </p:tgtEl>
                                        <p:attrNameLst>
                                          <p:attrName>ppt_x</p:attrName>
                                        </p:attrNameLst>
                                      </p:cBhvr>
                                      <p:tavLst>
                                        <p:tav tm="0">
                                          <p:val>
                                            <p:strVal val="#ppt_x"/>
                                          </p:val>
                                        </p:tav>
                                        <p:tav tm="100000">
                                          <p:val>
                                            <p:strVal val="#ppt_x"/>
                                          </p:val>
                                        </p:tav>
                                      </p:tavLst>
                                    </p:anim>
                                    <p:anim calcmode="lin" valueType="num">
                                      <p:cBhvr>
                                        <p:cTn id="23"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Graphic spid="13"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396E0-006D-B640-DA00-11935281CEEC}"/>
              </a:ext>
            </a:extLst>
          </p:cNvPr>
          <p:cNvSpPr>
            <a:spLocks noGrp="1"/>
          </p:cNvSpPr>
          <p:nvPr>
            <p:ph type="title"/>
          </p:nvPr>
        </p:nvSpPr>
        <p:spPr/>
        <p:txBody>
          <a:bodyPr/>
          <a:lstStyle/>
          <a:p>
            <a:r>
              <a:rPr lang="en-US" dirty="0"/>
              <a:t>Age</a:t>
            </a:r>
          </a:p>
        </p:txBody>
      </p:sp>
      <p:sp>
        <p:nvSpPr>
          <p:cNvPr id="5" name="Slide Number Placeholder 4">
            <a:extLst>
              <a:ext uri="{FF2B5EF4-FFF2-40B4-BE49-F238E27FC236}">
                <a16:creationId xmlns:a16="http://schemas.microsoft.com/office/drawing/2014/main" id="{084BFC42-31DA-079E-F7FA-18511FF66B73}"/>
              </a:ext>
            </a:extLst>
          </p:cNvPr>
          <p:cNvSpPr>
            <a:spLocks noGrp="1"/>
          </p:cNvSpPr>
          <p:nvPr>
            <p:ph type="sldNum" sz="quarter" idx="12"/>
          </p:nvPr>
        </p:nvSpPr>
        <p:spPr/>
        <p:txBody>
          <a:bodyPr/>
          <a:lstStyle/>
          <a:p>
            <a:fld id="{61CD8911-B433-634A-8462-B3CDA1BC7061}" type="slidenum">
              <a:rPr lang="en-US" smtClean="0">
                <a:solidFill>
                  <a:schemeClr val="tx1"/>
                </a:solidFill>
              </a:rPr>
              <a:pPr/>
              <a:t>26</a:t>
            </a:fld>
            <a:endParaRPr lang="en-US" dirty="0">
              <a:solidFill>
                <a:schemeClr val="tx1"/>
              </a:solidFill>
            </a:endParaRPr>
          </a:p>
        </p:txBody>
      </p:sp>
      <p:graphicFrame>
        <p:nvGraphicFramePr>
          <p:cNvPr id="11" name="Chart 10">
            <a:extLst>
              <a:ext uri="{FF2B5EF4-FFF2-40B4-BE49-F238E27FC236}">
                <a16:creationId xmlns:a16="http://schemas.microsoft.com/office/drawing/2014/main" id="{DD569307-644F-406F-8D8F-D8DBAB47064C}"/>
              </a:ext>
            </a:extLst>
          </p:cNvPr>
          <p:cNvGraphicFramePr/>
          <p:nvPr>
            <p:extLst>
              <p:ext uri="{D42A27DB-BD31-4B8C-83A1-F6EECF244321}">
                <p14:modId xmlns:p14="http://schemas.microsoft.com/office/powerpoint/2010/main" val="3593580756"/>
              </p:ext>
            </p:extLst>
          </p:nvPr>
        </p:nvGraphicFramePr>
        <p:xfrm>
          <a:off x="503497" y="2490221"/>
          <a:ext cx="4425763" cy="3425667"/>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a:extLst>
              <a:ext uri="{FF2B5EF4-FFF2-40B4-BE49-F238E27FC236}">
                <a16:creationId xmlns:a16="http://schemas.microsoft.com/office/drawing/2014/main" id="{2D610035-948F-7E27-3CA1-BEDF60A23278}"/>
              </a:ext>
            </a:extLst>
          </p:cNvPr>
          <p:cNvSpPr txBox="1"/>
          <p:nvPr/>
        </p:nvSpPr>
        <p:spPr>
          <a:xfrm>
            <a:off x="370791" y="5348342"/>
            <a:ext cx="1676356" cy="707886"/>
          </a:xfrm>
          <a:prstGeom prst="rect">
            <a:avLst/>
          </a:prstGeom>
          <a:noFill/>
        </p:spPr>
        <p:txBody>
          <a:bodyPr wrap="none" rtlCol="0">
            <a:spAutoFit/>
          </a:bodyPr>
          <a:lstStyle/>
          <a:p>
            <a:r>
              <a:rPr lang="en-US" sz="2000" b="1" dirty="0">
                <a:latin typeface="Arial Nova Light" panose="020B0304020202020204" pitchFamily="34" charset="0"/>
              </a:rPr>
              <a:t>&gt;65 years old</a:t>
            </a:r>
          </a:p>
          <a:p>
            <a:pPr algn="ctr"/>
            <a:r>
              <a:rPr lang="en-US" sz="2000" b="1" dirty="0">
                <a:latin typeface="Arial Nova Light" panose="020B0304020202020204" pitchFamily="34" charset="0"/>
              </a:rPr>
              <a:t>45.8%</a:t>
            </a:r>
          </a:p>
        </p:txBody>
      </p:sp>
      <p:sp>
        <p:nvSpPr>
          <p:cNvPr id="14" name="TextBox 13">
            <a:extLst>
              <a:ext uri="{FF2B5EF4-FFF2-40B4-BE49-F238E27FC236}">
                <a16:creationId xmlns:a16="http://schemas.microsoft.com/office/drawing/2014/main" id="{AF6D4C21-6582-EFA1-A265-CDB0A35FCF98}"/>
              </a:ext>
            </a:extLst>
          </p:cNvPr>
          <p:cNvSpPr txBox="1"/>
          <p:nvPr/>
        </p:nvSpPr>
        <p:spPr>
          <a:xfrm>
            <a:off x="3393666" y="5361637"/>
            <a:ext cx="2037033" cy="707886"/>
          </a:xfrm>
          <a:prstGeom prst="rect">
            <a:avLst/>
          </a:prstGeom>
          <a:noFill/>
        </p:spPr>
        <p:txBody>
          <a:bodyPr wrap="none" rtlCol="0">
            <a:spAutoFit/>
          </a:bodyPr>
          <a:lstStyle/>
          <a:p>
            <a:r>
              <a:rPr lang="en-US" sz="2000" b="1" dirty="0">
                <a:latin typeface="Arial Nova Light" panose="020B0304020202020204" pitchFamily="34" charset="0"/>
              </a:rPr>
              <a:t>45 - 64 years old</a:t>
            </a:r>
          </a:p>
          <a:p>
            <a:pPr algn="ctr"/>
            <a:r>
              <a:rPr lang="en-US" sz="2000" b="1" dirty="0">
                <a:latin typeface="Arial Nova Light" panose="020B0304020202020204" pitchFamily="34" charset="0"/>
              </a:rPr>
              <a:t>36.1%</a:t>
            </a:r>
          </a:p>
        </p:txBody>
      </p:sp>
      <p:sp>
        <p:nvSpPr>
          <p:cNvPr id="15" name="TextBox 14">
            <a:extLst>
              <a:ext uri="{FF2B5EF4-FFF2-40B4-BE49-F238E27FC236}">
                <a16:creationId xmlns:a16="http://schemas.microsoft.com/office/drawing/2014/main" id="{BD746F13-3BFB-A629-9826-FBDDF377B1BA}"/>
              </a:ext>
            </a:extLst>
          </p:cNvPr>
          <p:cNvSpPr txBox="1"/>
          <p:nvPr/>
        </p:nvSpPr>
        <p:spPr>
          <a:xfrm>
            <a:off x="3528320" y="2681751"/>
            <a:ext cx="1902379" cy="707886"/>
          </a:xfrm>
          <a:prstGeom prst="rect">
            <a:avLst/>
          </a:prstGeom>
          <a:noFill/>
        </p:spPr>
        <p:txBody>
          <a:bodyPr wrap="none" rtlCol="0">
            <a:spAutoFit/>
          </a:bodyPr>
          <a:lstStyle/>
          <a:p>
            <a:pPr algn="ctr"/>
            <a:r>
              <a:rPr lang="en-US" sz="2000" b="1" dirty="0">
                <a:latin typeface="Arial Nova Light" panose="020B0304020202020204" pitchFamily="34" charset="0"/>
              </a:rPr>
              <a:t>18-44 years old</a:t>
            </a:r>
          </a:p>
          <a:p>
            <a:pPr algn="ctr"/>
            <a:r>
              <a:rPr lang="en-US" sz="2000" b="1" dirty="0">
                <a:latin typeface="Arial Nova Light" panose="020B0304020202020204" pitchFamily="34" charset="0"/>
              </a:rPr>
              <a:t>17.9%</a:t>
            </a:r>
          </a:p>
        </p:txBody>
      </p:sp>
      <p:graphicFrame>
        <p:nvGraphicFramePr>
          <p:cNvPr id="3" name="Chart 2">
            <a:extLst>
              <a:ext uri="{FF2B5EF4-FFF2-40B4-BE49-F238E27FC236}">
                <a16:creationId xmlns:a16="http://schemas.microsoft.com/office/drawing/2014/main" id="{76F39553-555D-F80E-1D0C-E04BDE00B69D}"/>
              </a:ext>
            </a:extLst>
          </p:cNvPr>
          <p:cNvGraphicFramePr/>
          <p:nvPr>
            <p:extLst>
              <p:ext uri="{D42A27DB-BD31-4B8C-83A1-F6EECF244321}">
                <p14:modId xmlns:p14="http://schemas.microsoft.com/office/powerpoint/2010/main" val="810273498"/>
              </p:ext>
            </p:extLst>
          </p:nvPr>
        </p:nvGraphicFramePr>
        <p:xfrm>
          <a:off x="6621009" y="2309237"/>
          <a:ext cx="4425763" cy="3425667"/>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a:extLst>
              <a:ext uri="{FF2B5EF4-FFF2-40B4-BE49-F238E27FC236}">
                <a16:creationId xmlns:a16="http://schemas.microsoft.com/office/drawing/2014/main" id="{67AE5806-BC56-489F-44BC-C17BBAD6471E}"/>
              </a:ext>
            </a:extLst>
          </p:cNvPr>
          <p:cNvSpPr txBox="1"/>
          <p:nvPr/>
        </p:nvSpPr>
        <p:spPr>
          <a:xfrm>
            <a:off x="6249499" y="5097666"/>
            <a:ext cx="1676356" cy="707886"/>
          </a:xfrm>
          <a:prstGeom prst="rect">
            <a:avLst/>
          </a:prstGeom>
          <a:noFill/>
        </p:spPr>
        <p:txBody>
          <a:bodyPr wrap="none" rtlCol="0">
            <a:spAutoFit/>
          </a:bodyPr>
          <a:lstStyle/>
          <a:p>
            <a:r>
              <a:rPr lang="en-US" sz="2000" b="1" dirty="0">
                <a:latin typeface="Arial Nova Light" panose="020B0304020202020204" pitchFamily="34" charset="0"/>
              </a:rPr>
              <a:t>&gt;65 years old</a:t>
            </a:r>
          </a:p>
          <a:p>
            <a:pPr algn="ctr"/>
            <a:r>
              <a:rPr lang="en-US" sz="2000" b="1" dirty="0">
                <a:latin typeface="Arial Nova Light" panose="020B0304020202020204" pitchFamily="34" charset="0"/>
              </a:rPr>
              <a:t>48.6%</a:t>
            </a:r>
          </a:p>
        </p:txBody>
      </p:sp>
      <p:sp>
        <p:nvSpPr>
          <p:cNvPr id="6" name="TextBox 14">
            <a:extLst>
              <a:ext uri="{FF2B5EF4-FFF2-40B4-BE49-F238E27FC236}">
                <a16:creationId xmlns:a16="http://schemas.microsoft.com/office/drawing/2014/main" id="{B59490BB-0C98-680C-2799-FBE3E464B3A7}"/>
              </a:ext>
            </a:extLst>
          </p:cNvPr>
          <p:cNvSpPr txBox="1"/>
          <p:nvPr/>
        </p:nvSpPr>
        <p:spPr>
          <a:xfrm>
            <a:off x="9365354" y="2228873"/>
            <a:ext cx="1902379" cy="707886"/>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000" b="1" dirty="0">
                <a:latin typeface="Arial Nova Light" panose="020B0304020202020204" pitchFamily="34" charset="0"/>
              </a:rPr>
              <a:t>18-44 years old</a:t>
            </a:r>
          </a:p>
          <a:p>
            <a:pPr algn="ctr"/>
            <a:r>
              <a:rPr lang="en-US" sz="2000" b="1" dirty="0">
                <a:latin typeface="Arial Nova Light" panose="020B0304020202020204" pitchFamily="34" charset="0"/>
              </a:rPr>
              <a:t>15.8%</a:t>
            </a:r>
          </a:p>
        </p:txBody>
      </p:sp>
      <p:sp>
        <p:nvSpPr>
          <p:cNvPr id="7" name="TextBox 6">
            <a:extLst>
              <a:ext uri="{FF2B5EF4-FFF2-40B4-BE49-F238E27FC236}">
                <a16:creationId xmlns:a16="http://schemas.microsoft.com/office/drawing/2014/main" id="{07625AB0-4AF1-9DEC-722E-80407AFF9788}"/>
              </a:ext>
            </a:extLst>
          </p:cNvPr>
          <p:cNvSpPr txBox="1"/>
          <p:nvPr/>
        </p:nvSpPr>
        <p:spPr>
          <a:xfrm>
            <a:off x="9230700" y="5353475"/>
            <a:ext cx="2037033" cy="707886"/>
          </a:xfrm>
          <a:prstGeom prst="rect">
            <a:avLst/>
          </a:prstGeom>
          <a:noFill/>
        </p:spPr>
        <p:txBody>
          <a:bodyPr wrap="none" rtlCol="0">
            <a:spAutoFit/>
          </a:bodyPr>
          <a:lstStyle/>
          <a:p>
            <a:r>
              <a:rPr lang="en-US" sz="2000" b="1" dirty="0">
                <a:latin typeface="Arial Nova Light" panose="020B0304020202020204" pitchFamily="34" charset="0"/>
              </a:rPr>
              <a:t>45 - 64 years old</a:t>
            </a:r>
          </a:p>
          <a:p>
            <a:pPr algn="ctr"/>
            <a:r>
              <a:rPr lang="en-US" sz="2000" b="1" dirty="0">
                <a:latin typeface="Arial Nova Light" panose="020B0304020202020204" pitchFamily="34" charset="0"/>
              </a:rPr>
              <a:t>35.8%</a:t>
            </a:r>
          </a:p>
        </p:txBody>
      </p:sp>
      <p:sp>
        <p:nvSpPr>
          <p:cNvPr id="8" name="TextBox 7">
            <a:extLst>
              <a:ext uri="{FF2B5EF4-FFF2-40B4-BE49-F238E27FC236}">
                <a16:creationId xmlns:a16="http://schemas.microsoft.com/office/drawing/2014/main" id="{34E1EAC5-DEEA-374B-D3D7-5C9D958CC645}"/>
              </a:ext>
            </a:extLst>
          </p:cNvPr>
          <p:cNvSpPr txBox="1"/>
          <p:nvPr/>
        </p:nvSpPr>
        <p:spPr>
          <a:xfrm>
            <a:off x="1911414" y="4022070"/>
            <a:ext cx="1609928" cy="400110"/>
          </a:xfrm>
          <a:prstGeom prst="rect">
            <a:avLst/>
          </a:prstGeom>
          <a:noFill/>
        </p:spPr>
        <p:txBody>
          <a:bodyPr wrap="none" rtlCol="0">
            <a:spAutoFit/>
          </a:bodyPr>
          <a:lstStyle/>
          <a:p>
            <a:r>
              <a:rPr lang="en-US" sz="2000" dirty="0">
                <a:ln w="0"/>
                <a:solidFill>
                  <a:schemeClr val="dk1"/>
                </a:solidFill>
                <a:latin typeface="Arial Nova Light" panose="020B0304020202020204" pitchFamily="34" charset="0"/>
                <a:ea typeface="+mj-ea"/>
                <a:cs typeface="Arial" panose="020B0604020202020204" pitchFamily="34" charset="0"/>
              </a:rPr>
              <a:t>Telemedicine</a:t>
            </a:r>
          </a:p>
        </p:txBody>
      </p:sp>
      <p:sp>
        <p:nvSpPr>
          <p:cNvPr id="9" name="TextBox 8">
            <a:extLst>
              <a:ext uri="{FF2B5EF4-FFF2-40B4-BE49-F238E27FC236}">
                <a16:creationId xmlns:a16="http://schemas.microsoft.com/office/drawing/2014/main" id="{115ECC5C-F217-8754-BFD0-00D9E8F50EB3}"/>
              </a:ext>
            </a:extLst>
          </p:cNvPr>
          <p:cNvSpPr txBox="1"/>
          <p:nvPr/>
        </p:nvSpPr>
        <p:spPr>
          <a:xfrm>
            <a:off x="7976924" y="3828358"/>
            <a:ext cx="1713931" cy="400110"/>
          </a:xfrm>
          <a:prstGeom prst="rect">
            <a:avLst/>
          </a:prstGeom>
          <a:noFill/>
        </p:spPr>
        <p:txBody>
          <a:bodyPr wrap="none" rtlCol="0">
            <a:spAutoFit/>
          </a:bodyPr>
          <a:lstStyle/>
          <a:p>
            <a:r>
              <a:rPr lang="en-US" sz="2000" dirty="0">
                <a:ln w="0"/>
                <a:solidFill>
                  <a:schemeClr val="dk1"/>
                </a:solidFill>
                <a:latin typeface="Arial Nova Light" panose="020B0304020202020204" pitchFamily="34" charset="0"/>
                <a:ea typeface="+mj-ea"/>
                <a:cs typeface="Arial" panose="020B0604020202020204" pitchFamily="34" charset="0"/>
              </a:rPr>
              <a:t>In-person visit</a:t>
            </a:r>
          </a:p>
        </p:txBody>
      </p:sp>
      <p:sp>
        <p:nvSpPr>
          <p:cNvPr id="10" name="Arrow: Pentagon 9">
            <a:extLst>
              <a:ext uri="{FF2B5EF4-FFF2-40B4-BE49-F238E27FC236}">
                <a16:creationId xmlns:a16="http://schemas.microsoft.com/office/drawing/2014/main" id="{B2DFE7F9-6E45-F2C7-F836-579A07FEA8AD}"/>
              </a:ext>
            </a:extLst>
          </p:cNvPr>
          <p:cNvSpPr/>
          <p:nvPr/>
        </p:nvSpPr>
        <p:spPr>
          <a:xfrm>
            <a:off x="4764" y="6683659"/>
            <a:ext cx="1989136" cy="172912"/>
          </a:xfrm>
          <a:prstGeom prst="homePlate">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Introduction</a:t>
            </a:r>
          </a:p>
        </p:txBody>
      </p:sp>
      <p:sp>
        <p:nvSpPr>
          <p:cNvPr id="12" name="Arrow: Chevron 11">
            <a:extLst>
              <a:ext uri="{FF2B5EF4-FFF2-40B4-BE49-F238E27FC236}">
                <a16:creationId xmlns:a16="http://schemas.microsoft.com/office/drawing/2014/main" id="{DBD890B5-0CEC-BB34-E927-1A40B13A09F2}"/>
              </a:ext>
            </a:extLst>
          </p:cNvPr>
          <p:cNvSpPr/>
          <p:nvPr/>
        </p:nvSpPr>
        <p:spPr>
          <a:xfrm>
            <a:off x="1951436" y="6687896"/>
            <a:ext cx="1686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Methods</a:t>
            </a:r>
          </a:p>
        </p:txBody>
      </p:sp>
      <p:sp>
        <p:nvSpPr>
          <p:cNvPr id="16" name="Arrow: Chevron 15">
            <a:extLst>
              <a:ext uri="{FF2B5EF4-FFF2-40B4-BE49-F238E27FC236}">
                <a16:creationId xmlns:a16="http://schemas.microsoft.com/office/drawing/2014/main" id="{E8F5C328-69DF-FC17-260B-1ADCA1950B50}"/>
              </a:ext>
            </a:extLst>
          </p:cNvPr>
          <p:cNvSpPr/>
          <p:nvPr/>
        </p:nvSpPr>
        <p:spPr>
          <a:xfrm>
            <a:off x="3597741" y="6686439"/>
            <a:ext cx="1617351"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Results</a:t>
            </a:r>
          </a:p>
        </p:txBody>
      </p:sp>
      <p:sp>
        <p:nvSpPr>
          <p:cNvPr id="17" name="Arrow: Chevron 16">
            <a:extLst>
              <a:ext uri="{FF2B5EF4-FFF2-40B4-BE49-F238E27FC236}">
                <a16:creationId xmlns:a16="http://schemas.microsoft.com/office/drawing/2014/main" id="{1F7B6361-404A-F187-BB53-C75DC106E92C}"/>
              </a:ext>
            </a:extLst>
          </p:cNvPr>
          <p:cNvSpPr/>
          <p:nvPr/>
        </p:nvSpPr>
        <p:spPr>
          <a:xfrm>
            <a:off x="5174535" y="6686834"/>
            <a:ext cx="177871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Discussion</a:t>
            </a:r>
          </a:p>
        </p:txBody>
      </p:sp>
      <p:sp>
        <p:nvSpPr>
          <p:cNvPr id="18" name="Arrow: Chevron 17">
            <a:extLst>
              <a:ext uri="{FF2B5EF4-FFF2-40B4-BE49-F238E27FC236}">
                <a16:creationId xmlns:a16="http://schemas.microsoft.com/office/drawing/2014/main" id="{395A9CD0-6615-195E-78C7-D2016284156D}"/>
              </a:ext>
            </a:extLst>
          </p:cNvPr>
          <p:cNvSpPr/>
          <p:nvPr/>
        </p:nvSpPr>
        <p:spPr>
          <a:xfrm>
            <a:off x="6913717" y="6686834"/>
            <a:ext cx="170179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Future work</a:t>
            </a:r>
          </a:p>
        </p:txBody>
      </p:sp>
      <p:sp>
        <p:nvSpPr>
          <p:cNvPr id="19" name="Arrow: Chevron 18">
            <a:extLst>
              <a:ext uri="{FF2B5EF4-FFF2-40B4-BE49-F238E27FC236}">
                <a16:creationId xmlns:a16="http://schemas.microsoft.com/office/drawing/2014/main" id="{4775D49D-3AD2-1054-2226-F03898AC263E}"/>
              </a:ext>
            </a:extLst>
          </p:cNvPr>
          <p:cNvSpPr/>
          <p:nvPr/>
        </p:nvSpPr>
        <p:spPr>
          <a:xfrm>
            <a:off x="8572500" y="6686834"/>
            <a:ext cx="226377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Grant opportunities</a:t>
            </a:r>
          </a:p>
        </p:txBody>
      </p:sp>
      <p:sp>
        <p:nvSpPr>
          <p:cNvPr id="20" name="Arrow: Chevron 19">
            <a:extLst>
              <a:ext uri="{FF2B5EF4-FFF2-40B4-BE49-F238E27FC236}">
                <a16:creationId xmlns:a16="http://schemas.microsoft.com/office/drawing/2014/main" id="{3B8605BE-B057-541F-A885-06C89D94D208}"/>
              </a:ext>
            </a:extLst>
          </p:cNvPr>
          <p:cNvSpPr/>
          <p:nvPr/>
        </p:nvSpPr>
        <p:spPr>
          <a:xfrm>
            <a:off x="10795001" y="6686439"/>
            <a:ext cx="136524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Conclusion</a:t>
            </a:r>
          </a:p>
        </p:txBody>
      </p:sp>
    </p:spTree>
    <p:extLst>
      <p:ext uri="{BB962C8B-B14F-4D97-AF65-F5344CB8AC3E}">
        <p14:creationId xmlns:p14="http://schemas.microsoft.com/office/powerpoint/2010/main" val="389419309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EEA95-A818-D94A-767A-FA4F0A03F7E9}"/>
              </a:ext>
            </a:extLst>
          </p:cNvPr>
          <p:cNvSpPr>
            <a:spLocks noGrp="1"/>
          </p:cNvSpPr>
          <p:nvPr>
            <p:ph type="title"/>
          </p:nvPr>
        </p:nvSpPr>
        <p:spPr/>
        <p:txBody>
          <a:bodyPr/>
          <a:lstStyle/>
          <a:p>
            <a:r>
              <a:rPr lang="en-US" dirty="0"/>
              <a:t>Race</a:t>
            </a:r>
          </a:p>
        </p:txBody>
      </p:sp>
      <p:sp>
        <p:nvSpPr>
          <p:cNvPr id="5" name="Slide Number Placeholder 4">
            <a:extLst>
              <a:ext uri="{FF2B5EF4-FFF2-40B4-BE49-F238E27FC236}">
                <a16:creationId xmlns:a16="http://schemas.microsoft.com/office/drawing/2014/main" id="{042C604B-33A0-04C4-51EC-730AACE17E30}"/>
              </a:ext>
            </a:extLst>
          </p:cNvPr>
          <p:cNvSpPr>
            <a:spLocks noGrp="1"/>
          </p:cNvSpPr>
          <p:nvPr>
            <p:ph type="sldNum" sz="quarter" idx="12"/>
          </p:nvPr>
        </p:nvSpPr>
        <p:spPr>
          <a:xfrm>
            <a:off x="10705331" y="5920213"/>
            <a:ext cx="1062155" cy="490599"/>
          </a:xfrm>
        </p:spPr>
        <p:txBody>
          <a:bodyPr/>
          <a:lstStyle/>
          <a:p>
            <a:fld id="{61CD8911-B433-634A-8462-B3CDA1BC7061}" type="slidenum">
              <a:rPr lang="en-US" smtClean="0"/>
              <a:pPr/>
              <a:t>27</a:t>
            </a:fld>
            <a:endParaRPr lang="en-US" dirty="0"/>
          </a:p>
        </p:txBody>
      </p:sp>
      <p:graphicFrame>
        <p:nvGraphicFramePr>
          <p:cNvPr id="8" name="Chart 7">
            <a:extLst>
              <a:ext uri="{FF2B5EF4-FFF2-40B4-BE49-F238E27FC236}">
                <a16:creationId xmlns:a16="http://schemas.microsoft.com/office/drawing/2014/main" id="{B151C798-3886-DE63-BDBC-7945518E04F1}"/>
              </a:ext>
            </a:extLst>
          </p:cNvPr>
          <p:cNvGraphicFramePr>
            <a:graphicFrameLocks/>
          </p:cNvGraphicFramePr>
          <p:nvPr>
            <p:extLst>
              <p:ext uri="{D42A27DB-BD31-4B8C-83A1-F6EECF244321}">
                <p14:modId xmlns:p14="http://schemas.microsoft.com/office/powerpoint/2010/main" val="4262075353"/>
              </p:ext>
            </p:extLst>
          </p:nvPr>
        </p:nvGraphicFramePr>
        <p:xfrm>
          <a:off x="1486669" y="2603098"/>
          <a:ext cx="3091468" cy="3768676"/>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9431B5D2-AAB5-1BDA-253A-244F2989EE3F}"/>
              </a:ext>
            </a:extLst>
          </p:cNvPr>
          <p:cNvSpPr txBox="1"/>
          <p:nvPr/>
        </p:nvSpPr>
        <p:spPr>
          <a:xfrm>
            <a:off x="4105685" y="5577334"/>
            <a:ext cx="1366977" cy="338554"/>
          </a:xfrm>
          <a:prstGeom prst="rect">
            <a:avLst/>
          </a:prstGeom>
          <a:noFill/>
        </p:spPr>
        <p:txBody>
          <a:bodyPr wrap="none" rtlCol="0">
            <a:spAutoFit/>
          </a:bodyPr>
          <a:lstStyle/>
          <a:p>
            <a:r>
              <a:rPr lang="en-US" sz="1600" b="1" dirty="0">
                <a:latin typeface="Arial Nova Light" panose="020B0304020202020204" pitchFamily="34" charset="0"/>
              </a:rPr>
              <a:t>81.4%, White</a:t>
            </a:r>
          </a:p>
        </p:txBody>
      </p:sp>
      <p:sp>
        <p:nvSpPr>
          <p:cNvPr id="10" name="TextBox 9">
            <a:extLst>
              <a:ext uri="{FF2B5EF4-FFF2-40B4-BE49-F238E27FC236}">
                <a16:creationId xmlns:a16="http://schemas.microsoft.com/office/drawing/2014/main" id="{5920189C-B5F8-0B4A-8B70-E7BDC9C1D118}"/>
              </a:ext>
            </a:extLst>
          </p:cNvPr>
          <p:cNvSpPr txBox="1"/>
          <p:nvPr/>
        </p:nvSpPr>
        <p:spPr>
          <a:xfrm>
            <a:off x="297591" y="2111552"/>
            <a:ext cx="2258567" cy="584775"/>
          </a:xfrm>
          <a:prstGeom prst="rect">
            <a:avLst/>
          </a:prstGeom>
          <a:noFill/>
        </p:spPr>
        <p:txBody>
          <a:bodyPr wrap="none" rtlCol="0">
            <a:spAutoFit/>
          </a:bodyPr>
          <a:lstStyle/>
          <a:p>
            <a:r>
              <a:rPr lang="en-US" sz="1600" b="1" dirty="0">
                <a:latin typeface="Arial Nova Light" panose="020B0304020202020204" pitchFamily="34" charset="0"/>
              </a:rPr>
              <a:t>14.0%, </a:t>
            </a:r>
          </a:p>
          <a:p>
            <a:r>
              <a:rPr lang="en-US" sz="1600" b="1" dirty="0">
                <a:latin typeface="Arial Nova Light" panose="020B0304020202020204" pitchFamily="34" charset="0"/>
              </a:rPr>
              <a:t>African American/Black</a:t>
            </a:r>
          </a:p>
        </p:txBody>
      </p:sp>
      <p:sp>
        <p:nvSpPr>
          <p:cNvPr id="11" name="TextBox 10">
            <a:extLst>
              <a:ext uri="{FF2B5EF4-FFF2-40B4-BE49-F238E27FC236}">
                <a16:creationId xmlns:a16="http://schemas.microsoft.com/office/drawing/2014/main" id="{970C9909-44C7-9356-2AAD-090188C13536}"/>
              </a:ext>
            </a:extLst>
          </p:cNvPr>
          <p:cNvSpPr txBox="1"/>
          <p:nvPr/>
        </p:nvSpPr>
        <p:spPr>
          <a:xfrm>
            <a:off x="3859765" y="2249154"/>
            <a:ext cx="1941557" cy="707886"/>
          </a:xfrm>
          <a:prstGeom prst="rect">
            <a:avLst/>
          </a:prstGeom>
          <a:noFill/>
        </p:spPr>
        <p:txBody>
          <a:bodyPr wrap="none" rtlCol="0">
            <a:spAutoFit/>
          </a:bodyPr>
          <a:lstStyle>
            <a:defPPr>
              <a:defRPr lang="en-US"/>
            </a:defPPr>
            <a:lvl1pPr>
              <a:defRPr sz="2800" b="1">
                <a:latin typeface="Arial Nova Light" panose="020B0304020202020204" pitchFamily="34" charset="0"/>
              </a:defRPr>
            </a:lvl1pPr>
          </a:lstStyle>
          <a:p>
            <a:r>
              <a:rPr lang="en-US" sz="2000" dirty="0"/>
              <a:t>3.1%, </a:t>
            </a:r>
          </a:p>
          <a:p>
            <a:r>
              <a:rPr lang="en-US" sz="2000" dirty="0"/>
              <a:t>Other minorities</a:t>
            </a:r>
          </a:p>
        </p:txBody>
      </p:sp>
      <p:cxnSp>
        <p:nvCxnSpPr>
          <p:cNvPr id="13" name="Straight Arrow Connector 12">
            <a:extLst>
              <a:ext uri="{FF2B5EF4-FFF2-40B4-BE49-F238E27FC236}">
                <a16:creationId xmlns:a16="http://schemas.microsoft.com/office/drawing/2014/main" id="{6E8DE95C-9B57-99AD-CE43-BB043EF89670}"/>
              </a:ext>
            </a:extLst>
          </p:cNvPr>
          <p:cNvCxnSpPr>
            <a:cxnSpLocks/>
          </p:cNvCxnSpPr>
          <p:nvPr/>
        </p:nvCxnSpPr>
        <p:spPr>
          <a:xfrm flipV="1">
            <a:off x="2906876" y="2819438"/>
            <a:ext cx="866629" cy="3164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B522FA57-91AE-5126-5D14-3FAA52970FDD}"/>
              </a:ext>
            </a:extLst>
          </p:cNvPr>
          <p:cNvCxnSpPr>
            <a:cxnSpLocks/>
            <a:endCxn id="10" idx="2"/>
          </p:cNvCxnSpPr>
          <p:nvPr/>
        </p:nvCxnSpPr>
        <p:spPr>
          <a:xfrm flipH="1" flipV="1">
            <a:off x="1426875" y="2696327"/>
            <a:ext cx="509186" cy="7561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6" name="Chart 15">
            <a:extLst>
              <a:ext uri="{FF2B5EF4-FFF2-40B4-BE49-F238E27FC236}">
                <a16:creationId xmlns:a16="http://schemas.microsoft.com/office/drawing/2014/main" id="{AD2CA1FE-DBF5-8729-B6CC-2477577935AE}"/>
              </a:ext>
            </a:extLst>
          </p:cNvPr>
          <p:cNvGraphicFramePr>
            <a:graphicFrameLocks/>
          </p:cNvGraphicFramePr>
          <p:nvPr>
            <p:extLst>
              <p:ext uri="{D42A27DB-BD31-4B8C-83A1-F6EECF244321}">
                <p14:modId xmlns:p14="http://schemas.microsoft.com/office/powerpoint/2010/main" val="1715585419"/>
              </p:ext>
            </p:extLst>
          </p:nvPr>
        </p:nvGraphicFramePr>
        <p:xfrm>
          <a:off x="7402827" y="2465496"/>
          <a:ext cx="3011514" cy="3829798"/>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Box 18">
            <a:extLst>
              <a:ext uri="{FF2B5EF4-FFF2-40B4-BE49-F238E27FC236}">
                <a16:creationId xmlns:a16="http://schemas.microsoft.com/office/drawing/2014/main" id="{00CA766A-D72F-9D23-3D3E-7A7212CB6A7A}"/>
              </a:ext>
            </a:extLst>
          </p:cNvPr>
          <p:cNvSpPr txBox="1"/>
          <p:nvPr/>
        </p:nvSpPr>
        <p:spPr>
          <a:xfrm>
            <a:off x="9814687" y="5516785"/>
            <a:ext cx="1366977" cy="338554"/>
          </a:xfrm>
          <a:prstGeom prst="rect">
            <a:avLst/>
          </a:prstGeom>
          <a:noFill/>
        </p:spPr>
        <p:txBody>
          <a:bodyPr wrap="none" rtlCol="0">
            <a:spAutoFit/>
          </a:bodyPr>
          <a:lstStyle/>
          <a:p>
            <a:r>
              <a:rPr lang="en-US" sz="1600" b="1" dirty="0">
                <a:latin typeface="Arial Nova Light" panose="020B0304020202020204" pitchFamily="34" charset="0"/>
              </a:rPr>
              <a:t>83.4%, White</a:t>
            </a:r>
          </a:p>
        </p:txBody>
      </p:sp>
      <p:sp>
        <p:nvSpPr>
          <p:cNvPr id="20" name="TextBox 19">
            <a:extLst>
              <a:ext uri="{FF2B5EF4-FFF2-40B4-BE49-F238E27FC236}">
                <a16:creationId xmlns:a16="http://schemas.microsoft.com/office/drawing/2014/main" id="{6A731C3A-6CA3-E86D-9FA8-EEDDB46DA4E1}"/>
              </a:ext>
            </a:extLst>
          </p:cNvPr>
          <p:cNvSpPr txBox="1"/>
          <p:nvPr/>
        </p:nvSpPr>
        <p:spPr>
          <a:xfrm>
            <a:off x="5630207" y="2986502"/>
            <a:ext cx="2258567" cy="584775"/>
          </a:xfrm>
          <a:prstGeom prst="rect">
            <a:avLst/>
          </a:prstGeom>
          <a:noFill/>
        </p:spPr>
        <p:txBody>
          <a:bodyPr wrap="none" rtlCol="0">
            <a:spAutoFit/>
          </a:bodyPr>
          <a:lstStyle/>
          <a:p>
            <a:pPr algn="ctr"/>
            <a:r>
              <a:rPr lang="en-US" sz="1600" b="1" dirty="0">
                <a:latin typeface="Arial Nova Light" panose="020B0304020202020204" pitchFamily="34" charset="0"/>
              </a:rPr>
              <a:t>11.8%, </a:t>
            </a:r>
          </a:p>
          <a:p>
            <a:r>
              <a:rPr lang="en-US" sz="1600" b="1" dirty="0">
                <a:latin typeface="Arial Nova Light" panose="020B0304020202020204" pitchFamily="34" charset="0"/>
              </a:rPr>
              <a:t>African American/Black</a:t>
            </a:r>
          </a:p>
        </p:txBody>
      </p:sp>
      <p:sp>
        <p:nvSpPr>
          <p:cNvPr id="21" name="TextBox 20">
            <a:extLst>
              <a:ext uri="{FF2B5EF4-FFF2-40B4-BE49-F238E27FC236}">
                <a16:creationId xmlns:a16="http://schemas.microsoft.com/office/drawing/2014/main" id="{F2CD15B7-6645-58C4-BEF5-10633A830271}"/>
              </a:ext>
            </a:extLst>
          </p:cNvPr>
          <p:cNvSpPr txBox="1"/>
          <p:nvPr/>
        </p:nvSpPr>
        <p:spPr>
          <a:xfrm>
            <a:off x="8255026" y="2249154"/>
            <a:ext cx="1941557" cy="707886"/>
          </a:xfrm>
          <a:prstGeom prst="rect">
            <a:avLst/>
          </a:prstGeom>
          <a:noFill/>
        </p:spPr>
        <p:txBody>
          <a:bodyPr wrap="none" rtlCol="0">
            <a:spAutoFit/>
          </a:bodyPr>
          <a:lstStyle>
            <a:defPPr>
              <a:defRPr lang="en-US"/>
            </a:defPPr>
            <a:lvl1pPr>
              <a:defRPr sz="2800" b="1">
                <a:latin typeface="Arial Nova Light" panose="020B0304020202020204" pitchFamily="34" charset="0"/>
              </a:defRPr>
            </a:lvl1pPr>
          </a:lstStyle>
          <a:p>
            <a:r>
              <a:rPr lang="en-US" sz="2000" dirty="0"/>
              <a:t>4.6 %, </a:t>
            </a:r>
          </a:p>
          <a:p>
            <a:r>
              <a:rPr lang="en-US" sz="2000" dirty="0"/>
              <a:t>Other minorities</a:t>
            </a:r>
          </a:p>
        </p:txBody>
      </p:sp>
      <p:sp>
        <p:nvSpPr>
          <p:cNvPr id="22" name="TextBox 21">
            <a:extLst>
              <a:ext uri="{FF2B5EF4-FFF2-40B4-BE49-F238E27FC236}">
                <a16:creationId xmlns:a16="http://schemas.microsoft.com/office/drawing/2014/main" id="{0C5D8D62-32F0-369C-7411-18E0F3B2A658}"/>
              </a:ext>
            </a:extLst>
          </p:cNvPr>
          <p:cNvSpPr txBox="1"/>
          <p:nvPr/>
        </p:nvSpPr>
        <p:spPr>
          <a:xfrm>
            <a:off x="2163577" y="4421630"/>
            <a:ext cx="1609928" cy="400110"/>
          </a:xfrm>
          <a:prstGeom prst="rect">
            <a:avLst/>
          </a:prstGeom>
          <a:noFill/>
        </p:spPr>
        <p:txBody>
          <a:bodyPr wrap="none" rtlCol="0">
            <a:spAutoFit/>
          </a:bodyPr>
          <a:lstStyle/>
          <a:p>
            <a:r>
              <a:rPr lang="en-US" sz="2000" dirty="0">
                <a:ln w="0"/>
                <a:solidFill>
                  <a:schemeClr val="dk1"/>
                </a:solidFill>
                <a:latin typeface="Arial Nova Light" panose="020B0304020202020204" pitchFamily="34" charset="0"/>
                <a:ea typeface="+mj-ea"/>
                <a:cs typeface="Arial" panose="020B0604020202020204" pitchFamily="34" charset="0"/>
              </a:rPr>
              <a:t>Telemedicine</a:t>
            </a:r>
          </a:p>
        </p:txBody>
      </p:sp>
      <p:sp>
        <p:nvSpPr>
          <p:cNvPr id="23" name="TextBox 22">
            <a:extLst>
              <a:ext uri="{FF2B5EF4-FFF2-40B4-BE49-F238E27FC236}">
                <a16:creationId xmlns:a16="http://schemas.microsoft.com/office/drawing/2014/main" id="{C9201B01-D587-35C8-2E8D-9C3D006326CA}"/>
              </a:ext>
            </a:extLst>
          </p:cNvPr>
          <p:cNvSpPr txBox="1"/>
          <p:nvPr/>
        </p:nvSpPr>
        <p:spPr>
          <a:xfrm>
            <a:off x="7975440" y="4287381"/>
            <a:ext cx="1713931" cy="400110"/>
          </a:xfrm>
          <a:prstGeom prst="rect">
            <a:avLst/>
          </a:prstGeom>
          <a:noFill/>
        </p:spPr>
        <p:txBody>
          <a:bodyPr wrap="none" rtlCol="0">
            <a:spAutoFit/>
          </a:bodyPr>
          <a:lstStyle/>
          <a:p>
            <a:r>
              <a:rPr lang="en-US" sz="2000" dirty="0">
                <a:ln w="0"/>
                <a:solidFill>
                  <a:schemeClr val="dk1"/>
                </a:solidFill>
                <a:latin typeface="Arial Nova Light" panose="020B0304020202020204" pitchFamily="34" charset="0"/>
                <a:ea typeface="+mj-ea"/>
                <a:cs typeface="Arial" panose="020B0604020202020204" pitchFamily="34" charset="0"/>
              </a:rPr>
              <a:t>In-person visit</a:t>
            </a:r>
          </a:p>
        </p:txBody>
      </p:sp>
      <p:sp>
        <p:nvSpPr>
          <p:cNvPr id="24" name="Arrow: Pentagon 23">
            <a:extLst>
              <a:ext uri="{FF2B5EF4-FFF2-40B4-BE49-F238E27FC236}">
                <a16:creationId xmlns:a16="http://schemas.microsoft.com/office/drawing/2014/main" id="{9D2DFED9-A55C-B76E-70D0-5895FD76EA90}"/>
              </a:ext>
            </a:extLst>
          </p:cNvPr>
          <p:cNvSpPr/>
          <p:nvPr/>
        </p:nvSpPr>
        <p:spPr>
          <a:xfrm>
            <a:off x="4764" y="6683659"/>
            <a:ext cx="1989136" cy="172912"/>
          </a:xfrm>
          <a:prstGeom prst="homePlate">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Introduction</a:t>
            </a:r>
          </a:p>
        </p:txBody>
      </p:sp>
      <p:sp>
        <p:nvSpPr>
          <p:cNvPr id="25" name="Arrow: Chevron 24">
            <a:extLst>
              <a:ext uri="{FF2B5EF4-FFF2-40B4-BE49-F238E27FC236}">
                <a16:creationId xmlns:a16="http://schemas.microsoft.com/office/drawing/2014/main" id="{F4D2BF6B-CE4F-64F7-2FD0-692249876791}"/>
              </a:ext>
            </a:extLst>
          </p:cNvPr>
          <p:cNvSpPr/>
          <p:nvPr/>
        </p:nvSpPr>
        <p:spPr>
          <a:xfrm>
            <a:off x="1951436" y="6687896"/>
            <a:ext cx="1686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Methods</a:t>
            </a:r>
          </a:p>
        </p:txBody>
      </p:sp>
      <p:sp>
        <p:nvSpPr>
          <p:cNvPr id="26" name="Arrow: Chevron 25">
            <a:extLst>
              <a:ext uri="{FF2B5EF4-FFF2-40B4-BE49-F238E27FC236}">
                <a16:creationId xmlns:a16="http://schemas.microsoft.com/office/drawing/2014/main" id="{B0B8D3D2-D8F8-2CEF-12B6-5EB2D6F3255E}"/>
              </a:ext>
            </a:extLst>
          </p:cNvPr>
          <p:cNvSpPr/>
          <p:nvPr/>
        </p:nvSpPr>
        <p:spPr>
          <a:xfrm>
            <a:off x="3597741" y="6686439"/>
            <a:ext cx="1617351"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Results</a:t>
            </a:r>
          </a:p>
        </p:txBody>
      </p:sp>
      <p:sp>
        <p:nvSpPr>
          <p:cNvPr id="27" name="Arrow: Chevron 26">
            <a:extLst>
              <a:ext uri="{FF2B5EF4-FFF2-40B4-BE49-F238E27FC236}">
                <a16:creationId xmlns:a16="http://schemas.microsoft.com/office/drawing/2014/main" id="{9589959B-B750-DCB2-D835-0117F856083A}"/>
              </a:ext>
            </a:extLst>
          </p:cNvPr>
          <p:cNvSpPr/>
          <p:nvPr/>
        </p:nvSpPr>
        <p:spPr>
          <a:xfrm>
            <a:off x="5174535" y="6686834"/>
            <a:ext cx="177871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Discussion</a:t>
            </a:r>
          </a:p>
        </p:txBody>
      </p:sp>
      <p:sp>
        <p:nvSpPr>
          <p:cNvPr id="28" name="Arrow: Chevron 27">
            <a:extLst>
              <a:ext uri="{FF2B5EF4-FFF2-40B4-BE49-F238E27FC236}">
                <a16:creationId xmlns:a16="http://schemas.microsoft.com/office/drawing/2014/main" id="{77213164-084A-59A6-6F74-0897FDC05906}"/>
              </a:ext>
            </a:extLst>
          </p:cNvPr>
          <p:cNvSpPr/>
          <p:nvPr/>
        </p:nvSpPr>
        <p:spPr>
          <a:xfrm>
            <a:off x="6913717" y="6686834"/>
            <a:ext cx="170179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Future work</a:t>
            </a:r>
          </a:p>
        </p:txBody>
      </p:sp>
      <p:sp>
        <p:nvSpPr>
          <p:cNvPr id="29" name="Arrow: Chevron 28">
            <a:extLst>
              <a:ext uri="{FF2B5EF4-FFF2-40B4-BE49-F238E27FC236}">
                <a16:creationId xmlns:a16="http://schemas.microsoft.com/office/drawing/2014/main" id="{72A304C8-2B21-50D5-A43D-318FE3536087}"/>
              </a:ext>
            </a:extLst>
          </p:cNvPr>
          <p:cNvSpPr/>
          <p:nvPr/>
        </p:nvSpPr>
        <p:spPr>
          <a:xfrm>
            <a:off x="8572500" y="6686834"/>
            <a:ext cx="226377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Grant opportunities</a:t>
            </a:r>
          </a:p>
        </p:txBody>
      </p:sp>
      <p:sp>
        <p:nvSpPr>
          <p:cNvPr id="30" name="Arrow: Chevron 29">
            <a:extLst>
              <a:ext uri="{FF2B5EF4-FFF2-40B4-BE49-F238E27FC236}">
                <a16:creationId xmlns:a16="http://schemas.microsoft.com/office/drawing/2014/main" id="{490129E7-610E-3C57-9250-90C2164D522F}"/>
              </a:ext>
            </a:extLst>
          </p:cNvPr>
          <p:cNvSpPr/>
          <p:nvPr/>
        </p:nvSpPr>
        <p:spPr>
          <a:xfrm>
            <a:off x="10795001" y="6686439"/>
            <a:ext cx="136524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Conclusion</a:t>
            </a:r>
          </a:p>
        </p:txBody>
      </p:sp>
    </p:spTree>
    <p:extLst>
      <p:ext uri="{BB962C8B-B14F-4D97-AF65-F5344CB8AC3E}">
        <p14:creationId xmlns:p14="http://schemas.microsoft.com/office/powerpoint/2010/main" val="36930666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2845B-D7AD-8DD8-ED46-66526D58C6FA}"/>
              </a:ext>
            </a:extLst>
          </p:cNvPr>
          <p:cNvSpPr>
            <a:spLocks noGrp="1"/>
          </p:cNvSpPr>
          <p:nvPr>
            <p:ph type="title"/>
          </p:nvPr>
        </p:nvSpPr>
        <p:spPr/>
        <p:txBody>
          <a:bodyPr/>
          <a:lstStyle/>
          <a:p>
            <a:r>
              <a:rPr lang="en-US" dirty="0"/>
              <a:t>Insurance</a:t>
            </a:r>
          </a:p>
        </p:txBody>
      </p:sp>
      <p:sp>
        <p:nvSpPr>
          <p:cNvPr id="5" name="Slide Number Placeholder 4">
            <a:extLst>
              <a:ext uri="{FF2B5EF4-FFF2-40B4-BE49-F238E27FC236}">
                <a16:creationId xmlns:a16="http://schemas.microsoft.com/office/drawing/2014/main" id="{24F97FDF-8C3A-9C56-EB90-2835097DDBB4}"/>
              </a:ext>
            </a:extLst>
          </p:cNvPr>
          <p:cNvSpPr>
            <a:spLocks noGrp="1"/>
          </p:cNvSpPr>
          <p:nvPr>
            <p:ph type="sldNum" sz="quarter" idx="12"/>
          </p:nvPr>
        </p:nvSpPr>
        <p:spPr/>
        <p:txBody>
          <a:bodyPr/>
          <a:lstStyle/>
          <a:p>
            <a:fld id="{61CD8911-B433-634A-8462-B3CDA1BC7061}" type="slidenum">
              <a:rPr lang="en-US" smtClean="0"/>
              <a:pPr/>
              <a:t>28</a:t>
            </a:fld>
            <a:endParaRPr lang="en-US" dirty="0"/>
          </a:p>
        </p:txBody>
      </p:sp>
      <p:graphicFrame>
        <p:nvGraphicFramePr>
          <p:cNvPr id="6" name="Chart 5">
            <a:extLst>
              <a:ext uri="{FF2B5EF4-FFF2-40B4-BE49-F238E27FC236}">
                <a16:creationId xmlns:a16="http://schemas.microsoft.com/office/drawing/2014/main" id="{C1713569-E52F-9334-9146-2CA88DF1A24C}"/>
              </a:ext>
            </a:extLst>
          </p:cNvPr>
          <p:cNvGraphicFramePr>
            <a:graphicFrameLocks/>
          </p:cNvGraphicFramePr>
          <p:nvPr>
            <p:extLst>
              <p:ext uri="{D42A27DB-BD31-4B8C-83A1-F6EECF244321}">
                <p14:modId xmlns:p14="http://schemas.microsoft.com/office/powerpoint/2010/main" val="2784690707"/>
              </p:ext>
            </p:extLst>
          </p:nvPr>
        </p:nvGraphicFramePr>
        <p:xfrm>
          <a:off x="902152" y="2716375"/>
          <a:ext cx="4703233" cy="3471333"/>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1EE955C7-B8F4-9991-B726-FC14776ECA96}"/>
              </a:ext>
            </a:extLst>
          </p:cNvPr>
          <p:cNvSpPr txBox="1"/>
          <p:nvPr/>
        </p:nvSpPr>
        <p:spPr>
          <a:xfrm>
            <a:off x="4062378" y="5452380"/>
            <a:ext cx="1710340" cy="584775"/>
          </a:xfrm>
          <a:prstGeom prst="rect">
            <a:avLst/>
          </a:prstGeom>
          <a:noFill/>
        </p:spPr>
        <p:txBody>
          <a:bodyPr wrap="none" rtlCol="0">
            <a:spAutoFit/>
          </a:bodyPr>
          <a:lstStyle/>
          <a:p>
            <a:pPr algn="ctr"/>
            <a:r>
              <a:rPr lang="en-US" sz="1600" dirty="0">
                <a:latin typeface="Arial Nova Light" panose="020B0304020202020204" pitchFamily="34" charset="0"/>
              </a:rPr>
              <a:t>45.3%, </a:t>
            </a:r>
          </a:p>
          <a:p>
            <a:pPr algn="ctr"/>
            <a:r>
              <a:rPr lang="en-US" sz="1600" dirty="0">
                <a:latin typeface="Arial Nova Light" panose="020B0304020202020204" pitchFamily="34" charset="0"/>
              </a:rPr>
              <a:t>Private Insurance</a:t>
            </a:r>
          </a:p>
        </p:txBody>
      </p:sp>
      <p:sp>
        <p:nvSpPr>
          <p:cNvPr id="9" name="TextBox 8">
            <a:extLst>
              <a:ext uri="{FF2B5EF4-FFF2-40B4-BE49-F238E27FC236}">
                <a16:creationId xmlns:a16="http://schemas.microsoft.com/office/drawing/2014/main" id="{20DC7F6A-424F-2367-E214-9C84B18BC89A}"/>
              </a:ext>
            </a:extLst>
          </p:cNvPr>
          <p:cNvSpPr txBox="1"/>
          <p:nvPr/>
        </p:nvSpPr>
        <p:spPr>
          <a:xfrm>
            <a:off x="1911201" y="2348076"/>
            <a:ext cx="2023374" cy="400110"/>
          </a:xfrm>
          <a:prstGeom prst="rect">
            <a:avLst/>
          </a:prstGeom>
          <a:noFill/>
        </p:spPr>
        <p:txBody>
          <a:bodyPr wrap="none" rtlCol="0">
            <a:spAutoFit/>
          </a:bodyPr>
          <a:lstStyle/>
          <a:p>
            <a:pPr algn="r"/>
            <a:r>
              <a:rPr lang="en-US" sz="2000" dirty="0">
                <a:latin typeface="Arial Nova Light" panose="020B0304020202020204" pitchFamily="34" charset="0"/>
              </a:rPr>
              <a:t>1.1%, Uninsured</a:t>
            </a:r>
          </a:p>
        </p:txBody>
      </p:sp>
      <p:graphicFrame>
        <p:nvGraphicFramePr>
          <p:cNvPr id="3" name="Chart 2">
            <a:extLst>
              <a:ext uri="{FF2B5EF4-FFF2-40B4-BE49-F238E27FC236}">
                <a16:creationId xmlns:a16="http://schemas.microsoft.com/office/drawing/2014/main" id="{3DE1165D-A619-6F26-D4BC-29405D13B658}"/>
              </a:ext>
            </a:extLst>
          </p:cNvPr>
          <p:cNvGraphicFramePr>
            <a:graphicFrameLocks/>
          </p:cNvGraphicFramePr>
          <p:nvPr>
            <p:extLst>
              <p:ext uri="{D42A27DB-BD31-4B8C-83A1-F6EECF244321}">
                <p14:modId xmlns:p14="http://schemas.microsoft.com/office/powerpoint/2010/main" val="1896308450"/>
              </p:ext>
            </p:extLst>
          </p:nvPr>
        </p:nvGraphicFramePr>
        <p:xfrm>
          <a:off x="6745588" y="2591349"/>
          <a:ext cx="4703233" cy="3471333"/>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a:extLst>
              <a:ext uri="{FF2B5EF4-FFF2-40B4-BE49-F238E27FC236}">
                <a16:creationId xmlns:a16="http://schemas.microsoft.com/office/drawing/2014/main" id="{B13D80CD-5C5F-5BF3-C338-69531021D06F}"/>
              </a:ext>
            </a:extLst>
          </p:cNvPr>
          <p:cNvSpPr txBox="1"/>
          <p:nvPr/>
        </p:nvSpPr>
        <p:spPr>
          <a:xfrm>
            <a:off x="414350" y="5227538"/>
            <a:ext cx="1641924" cy="584775"/>
          </a:xfrm>
          <a:prstGeom prst="rect">
            <a:avLst/>
          </a:prstGeom>
          <a:noFill/>
        </p:spPr>
        <p:txBody>
          <a:bodyPr wrap="none" rtlCol="0">
            <a:spAutoFit/>
          </a:bodyPr>
          <a:lstStyle/>
          <a:p>
            <a:pPr algn="r"/>
            <a:r>
              <a:rPr lang="en-US" sz="1600" dirty="0">
                <a:latin typeface="Arial Nova Light" panose="020B0304020202020204" pitchFamily="34" charset="0"/>
              </a:rPr>
              <a:t>50.7%, </a:t>
            </a:r>
          </a:p>
          <a:p>
            <a:pPr algn="r"/>
            <a:r>
              <a:rPr lang="en-US" sz="1600" dirty="0">
                <a:latin typeface="Arial Nova Light" panose="020B0304020202020204" pitchFamily="34" charset="0"/>
              </a:rPr>
              <a:t>Public Insurance</a:t>
            </a:r>
          </a:p>
        </p:txBody>
      </p:sp>
      <p:sp>
        <p:nvSpPr>
          <p:cNvPr id="8" name="TextBox 7">
            <a:extLst>
              <a:ext uri="{FF2B5EF4-FFF2-40B4-BE49-F238E27FC236}">
                <a16:creationId xmlns:a16="http://schemas.microsoft.com/office/drawing/2014/main" id="{CEB0EA30-B2C0-F462-D489-8BCC55346714}"/>
              </a:ext>
            </a:extLst>
          </p:cNvPr>
          <p:cNvSpPr txBox="1"/>
          <p:nvPr/>
        </p:nvSpPr>
        <p:spPr>
          <a:xfrm>
            <a:off x="6324637" y="3944209"/>
            <a:ext cx="1055097" cy="830997"/>
          </a:xfrm>
          <a:prstGeom prst="rect">
            <a:avLst/>
          </a:prstGeom>
          <a:noFill/>
        </p:spPr>
        <p:txBody>
          <a:bodyPr wrap="none" rtlCol="0">
            <a:spAutoFit/>
          </a:bodyPr>
          <a:lstStyle/>
          <a:p>
            <a:pPr algn="r"/>
            <a:r>
              <a:rPr lang="en-US" sz="1600" dirty="0">
                <a:latin typeface="Arial Nova Light" panose="020B0304020202020204" pitchFamily="34" charset="0"/>
              </a:rPr>
              <a:t>52.7%</a:t>
            </a:r>
          </a:p>
          <a:p>
            <a:pPr algn="r"/>
            <a:r>
              <a:rPr lang="en-US" sz="1600" dirty="0">
                <a:latin typeface="Arial Nova Light" panose="020B0304020202020204" pitchFamily="34" charset="0"/>
              </a:rPr>
              <a:t>Public</a:t>
            </a:r>
          </a:p>
          <a:p>
            <a:pPr algn="r"/>
            <a:r>
              <a:rPr lang="en-US" sz="1600" dirty="0">
                <a:latin typeface="Arial Nova Light" panose="020B0304020202020204" pitchFamily="34" charset="0"/>
              </a:rPr>
              <a:t>Insurance</a:t>
            </a:r>
          </a:p>
        </p:txBody>
      </p:sp>
      <p:sp>
        <p:nvSpPr>
          <p:cNvPr id="10" name="TextBox 9">
            <a:extLst>
              <a:ext uri="{FF2B5EF4-FFF2-40B4-BE49-F238E27FC236}">
                <a16:creationId xmlns:a16="http://schemas.microsoft.com/office/drawing/2014/main" id="{7A0F288E-0283-11F3-DA28-A5D35DBE2132}"/>
              </a:ext>
            </a:extLst>
          </p:cNvPr>
          <p:cNvSpPr txBox="1"/>
          <p:nvPr/>
        </p:nvSpPr>
        <p:spPr>
          <a:xfrm>
            <a:off x="10575260" y="4527071"/>
            <a:ext cx="1055097" cy="830997"/>
          </a:xfrm>
          <a:prstGeom prst="rect">
            <a:avLst/>
          </a:prstGeom>
          <a:noFill/>
        </p:spPr>
        <p:txBody>
          <a:bodyPr wrap="none" rtlCol="0">
            <a:spAutoFit/>
          </a:bodyPr>
          <a:lstStyle/>
          <a:p>
            <a:r>
              <a:rPr lang="en-US" sz="1600" dirty="0">
                <a:latin typeface="Arial Nova Light" panose="020B0304020202020204" pitchFamily="34" charset="0"/>
              </a:rPr>
              <a:t>46.2%, </a:t>
            </a:r>
          </a:p>
          <a:p>
            <a:r>
              <a:rPr lang="en-US" sz="1600" dirty="0">
                <a:latin typeface="Arial Nova Light" panose="020B0304020202020204" pitchFamily="34" charset="0"/>
              </a:rPr>
              <a:t>Private </a:t>
            </a:r>
          </a:p>
          <a:p>
            <a:r>
              <a:rPr lang="en-US" sz="1600" dirty="0">
                <a:latin typeface="Arial Nova Light" panose="020B0304020202020204" pitchFamily="34" charset="0"/>
              </a:rPr>
              <a:t>Insurance</a:t>
            </a:r>
          </a:p>
        </p:txBody>
      </p:sp>
      <p:sp>
        <p:nvSpPr>
          <p:cNvPr id="11" name="TextBox 10">
            <a:extLst>
              <a:ext uri="{FF2B5EF4-FFF2-40B4-BE49-F238E27FC236}">
                <a16:creationId xmlns:a16="http://schemas.microsoft.com/office/drawing/2014/main" id="{25CED299-DC5C-F531-B732-C8917D18F919}"/>
              </a:ext>
            </a:extLst>
          </p:cNvPr>
          <p:cNvSpPr txBox="1"/>
          <p:nvPr/>
        </p:nvSpPr>
        <p:spPr>
          <a:xfrm>
            <a:off x="8051854" y="2316234"/>
            <a:ext cx="2090702" cy="400110"/>
          </a:xfrm>
          <a:prstGeom prst="rect">
            <a:avLst/>
          </a:prstGeom>
          <a:noFill/>
        </p:spPr>
        <p:txBody>
          <a:bodyPr wrap="none" rtlCol="0">
            <a:spAutoFit/>
          </a:bodyPr>
          <a:lstStyle/>
          <a:p>
            <a:pPr algn="r"/>
            <a:r>
              <a:rPr lang="en-US" sz="2000" dirty="0">
                <a:latin typeface="Arial Nova Light" panose="020B0304020202020204" pitchFamily="34" charset="0"/>
              </a:rPr>
              <a:t>4.0 %, Uninsured</a:t>
            </a:r>
          </a:p>
        </p:txBody>
      </p:sp>
      <p:sp>
        <p:nvSpPr>
          <p:cNvPr id="12" name="TextBox 11">
            <a:extLst>
              <a:ext uri="{FF2B5EF4-FFF2-40B4-BE49-F238E27FC236}">
                <a16:creationId xmlns:a16="http://schemas.microsoft.com/office/drawing/2014/main" id="{E7CF0EAF-6070-6E79-9F36-B0AF87970763}"/>
              </a:ext>
            </a:extLst>
          </p:cNvPr>
          <p:cNvSpPr txBox="1"/>
          <p:nvPr/>
        </p:nvSpPr>
        <p:spPr>
          <a:xfrm>
            <a:off x="2449646" y="4309869"/>
            <a:ext cx="1609928" cy="400110"/>
          </a:xfrm>
          <a:prstGeom prst="rect">
            <a:avLst/>
          </a:prstGeom>
          <a:noFill/>
        </p:spPr>
        <p:txBody>
          <a:bodyPr wrap="none" rtlCol="0">
            <a:spAutoFit/>
          </a:bodyPr>
          <a:lstStyle/>
          <a:p>
            <a:r>
              <a:rPr lang="en-US" sz="2000" dirty="0">
                <a:ln w="0"/>
                <a:solidFill>
                  <a:schemeClr val="dk1"/>
                </a:solidFill>
                <a:latin typeface="Arial Nova Light" panose="020B0304020202020204" pitchFamily="34" charset="0"/>
                <a:ea typeface="+mj-ea"/>
                <a:cs typeface="Arial" panose="020B0604020202020204" pitchFamily="34" charset="0"/>
              </a:rPr>
              <a:t>Telemedicine</a:t>
            </a:r>
          </a:p>
        </p:txBody>
      </p:sp>
      <p:sp>
        <p:nvSpPr>
          <p:cNvPr id="13" name="TextBox 12">
            <a:extLst>
              <a:ext uri="{FF2B5EF4-FFF2-40B4-BE49-F238E27FC236}">
                <a16:creationId xmlns:a16="http://schemas.microsoft.com/office/drawing/2014/main" id="{DC442D5A-9C05-956C-3BC2-6010154F8D87}"/>
              </a:ext>
            </a:extLst>
          </p:cNvPr>
          <p:cNvSpPr txBox="1"/>
          <p:nvPr/>
        </p:nvSpPr>
        <p:spPr>
          <a:xfrm>
            <a:off x="8240238" y="4196010"/>
            <a:ext cx="1713931" cy="400110"/>
          </a:xfrm>
          <a:prstGeom prst="rect">
            <a:avLst/>
          </a:prstGeom>
          <a:noFill/>
        </p:spPr>
        <p:txBody>
          <a:bodyPr wrap="none" rtlCol="0">
            <a:spAutoFit/>
          </a:bodyPr>
          <a:lstStyle/>
          <a:p>
            <a:r>
              <a:rPr lang="en-US" sz="2000" dirty="0">
                <a:ln w="0"/>
                <a:solidFill>
                  <a:schemeClr val="dk1"/>
                </a:solidFill>
                <a:latin typeface="Arial Nova Light" panose="020B0304020202020204" pitchFamily="34" charset="0"/>
                <a:ea typeface="+mj-ea"/>
                <a:cs typeface="Arial" panose="020B0604020202020204" pitchFamily="34" charset="0"/>
              </a:rPr>
              <a:t>In-person visit</a:t>
            </a:r>
          </a:p>
        </p:txBody>
      </p:sp>
      <p:sp>
        <p:nvSpPr>
          <p:cNvPr id="14" name="Arrow: Pentagon 13">
            <a:extLst>
              <a:ext uri="{FF2B5EF4-FFF2-40B4-BE49-F238E27FC236}">
                <a16:creationId xmlns:a16="http://schemas.microsoft.com/office/drawing/2014/main" id="{082A558B-B643-8DBC-BEDD-AA184703E2D4}"/>
              </a:ext>
            </a:extLst>
          </p:cNvPr>
          <p:cNvSpPr/>
          <p:nvPr/>
        </p:nvSpPr>
        <p:spPr>
          <a:xfrm>
            <a:off x="4764" y="6683659"/>
            <a:ext cx="1989136" cy="172912"/>
          </a:xfrm>
          <a:prstGeom prst="homePlate">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Introduction</a:t>
            </a:r>
          </a:p>
        </p:txBody>
      </p:sp>
      <p:sp>
        <p:nvSpPr>
          <p:cNvPr id="15" name="Arrow: Chevron 14">
            <a:extLst>
              <a:ext uri="{FF2B5EF4-FFF2-40B4-BE49-F238E27FC236}">
                <a16:creationId xmlns:a16="http://schemas.microsoft.com/office/drawing/2014/main" id="{F68F9E61-65E4-C66C-617D-BFA83A8C93CD}"/>
              </a:ext>
            </a:extLst>
          </p:cNvPr>
          <p:cNvSpPr/>
          <p:nvPr/>
        </p:nvSpPr>
        <p:spPr>
          <a:xfrm>
            <a:off x="1951436" y="6687896"/>
            <a:ext cx="1686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Methods</a:t>
            </a:r>
          </a:p>
        </p:txBody>
      </p:sp>
      <p:sp>
        <p:nvSpPr>
          <p:cNvPr id="16" name="Arrow: Chevron 15">
            <a:extLst>
              <a:ext uri="{FF2B5EF4-FFF2-40B4-BE49-F238E27FC236}">
                <a16:creationId xmlns:a16="http://schemas.microsoft.com/office/drawing/2014/main" id="{C0D72FEC-A68A-4E9C-1977-D6C58963945B}"/>
              </a:ext>
            </a:extLst>
          </p:cNvPr>
          <p:cNvSpPr/>
          <p:nvPr/>
        </p:nvSpPr>
        <p:spPr>
          <a:xfrm>
            <a:off x="3597741" y="6686439"/>
            <a:ext cx="1617351"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Results</a:t>
            </a:r>
          </a:p>
        </p:txBody>
      </p:sp>
      <p:sp>
        <p:nvSpPr>
          <p:cNvPr id="17" name="Arrow: Chevron 16">
            <a:extLst>
              <a:ext uri="{FF2B5EF4-FFF2-40B4-BE49-F238E27FC236}">
                <a16:creationId xmlns:a16="http://schemas.microsoft.com/office/drawing/2014/main" id="{155C8232-9974-749B-BBD6-E495E46A0D37}"/>
              </a:ext>
            </a:extLst>
          </p:cNvPr>
          <p:cNvSpPr/>
          <p:nvPr/>
        </p:nvSpPr>
        <p:spPr>
          <a:xfrm>
            <a:off x="5174535" y="6686834"/>
            <a:ext cx="177871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Discussion</a:t>
            </a:r>
          </a:p>
        </p:txBody>
      </p:sp>
      <p:sp>
        <p:nvSpPr>
          <p:cNvPr id="18" name="Arrow: Chevron 17">
            <a:extLst>
              <a:ext uri="{FF2B5EF4-FFF2-40B4-BE49-F238E27FC236}">
                <a16:creationId xmlns:a16="http://schemas.microsoft.com/office/drawing/2014/main" id="{879C24BA-4EB2-D520-5120-331F9441FDFB}"/>
              </a:ext>
            </a:extLst>
          </p:cNvPr>
          <p:cNvSpPr/>
          <p:nvPr/>
        </p:nvSpPr>
        <p:spPr>
          <a:xfrm>
            <a:off x="6913717" y="6686834"/>
            <a:ext cx="170179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Future work</a:t>
            </a:r>
          </a:p>
        </p:txBody>
      </p:sp>
      <p:sp>
        <p:nvSpPr>
          <p:cNvPr id="19" name="Arrow: Chevron 18">
            <a:extLst>
              <a:ext uri="{FF2B5EF4-FFF2-40B4-BE49-F238E27FC236}">
                <a16:creationId xmlns:a16="http://schemas.microsoft.com/office/drawing/2014/main" id="{27366391-ECEA-5140-A3AC-0A9CD2CA81E6}"/>
              </a:ext>
            </a:extLst>
          </p:cNvPr>
          <p:cNvSpPr/>
          <p:nvPr/>
        </p:nvSpPr>
        <p:spPr>
          <a:xfrm>
            <a:off x="8572500" y="6686834"/>
            <a:ext cx="226377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Grant opportunities</a:t>
            </a:r>
          </a:p>
        </p:txBody>
      </p:sp>
      <p:sp>
        <p:nvSpPr>
          <p:cNvPr id="20" name="Arrow: Chevron 19">
            <a:extLst>
              <a:ext uri="{FF2B5EF4-FFF2-40B4-BE49-F238E27FC236}">
                <a16:creationId xmlns:a16="http://schemas.microsoft.com/office/drawing/2014/main" id="{3F99BD4D-36B0-96EF-E5D2-B3859A00953D}"/>
              </a:ext>
            </a:extLst>
          </p:cNvPr>
          <p:cNvSpPr/>
          <p:nvPr/>
        </p:nvSpPr>
        <p:spPr>
          <a:xfrm>
            <a:off x="10795001" y="6686439"/>
            <a:ext cx="136524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Conclusion</a:t>
            </a:r>
          </a:p>
        </p:txBody>
      </p:sp>
    </p:spTree>
    <p:extLst>
      <p:ext uri="{BB962C8B-B14F-4D97-AF65-F5344CB8AC3E}">
        <p14:creationId xmlns:p14="http://schemas.microsoft.com/office/powerpoint/2010/main" val="48169438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3398430-AC45-1A85-4E56-8AE84883D0CF}"/>
              </a:ext>
            </a:extLst>
          </p:cNvPr>
          <p:cNvSpPr>
            <a:spLocks noGrp="1"/>
          </p:cNvSpPr>
          <p:nvPr>
            <p:ph type="sldNum" sz="quarter" idx="12"/>
          </p:nvPr>
        </p:nvSpPr>
        <p:spPr/>
        <p:txBody>
          <a:bodyPr/>
          <a:lstStyle/>
          <a:p>
            <a:fld id="{61CD8911-B433-634A-8462-B3CDA1BC7061}" type="slidenum">
              <a:rPr lang="en-US" smtClean="0"/>
              <a:pPr/>
              <a:t>29</a:t>
            </a:fld>
            <a:endParaRPr lang="en-US" dirty="0"/>
          </a:p>
        </p:txBody>
      </p:sp>
      <p:graphicFrame>
        <p:nvGraphicFramePr>
          <p:cNvPr id="6" name="Chart 5">
            <a:extLst>
              <a:ext uri="{FF2B5EF4-FFF2-40B4-BE49-F238E27FC236}">
                <a16:creationId xmlns:a16="http://schemas.microsoft.com/office/drawing/2014/main" id="{0525868E-2A1B-D3FD-EB09-F22C8DF82DCC}"/>
              </a:ext>
            </a:extLst>
          </p:cNvPr>
          <p:cNvGraphicFramePr>
            <a:graphicFrameLocks/>
          </p:cNvGraphicFramePr>
          <p:nvPr>
            <p:extLst>
              <p:ext uri="{D42A27DB-BD31-4B8C-83A1-F6EECF244321}">
                <p14:modId xmlns:p14="http://schemas.microsoft.com/office/powerpoint/2010/main" val="4198860584"/>
              </p:ext>
            </p:extLst>
          </p:nvPr>
        </p:nvGraphicFramePr>
        <p:xfrm>
          <a:off x="263888" y="2868497"/>
          <a:ext cx="6096000" cy="3379202"/>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7">
            <a:extLst>
              <a:ext uri="{FF2B5EF4-FFF2-40B4-BE49-F238E27FC236}">
                <a16:creationId xmlns:a16="http://schemas.microsoft.com/office/drawing/2014/main" id="{6E650884-9811-D87F-DE61-FBB1898B299F}"/>
              </a:ext>
            </a:extLst>
          </p:cNvPr>
          <p:cNvSpPr txBox="1"/>
          <p:nvPr/>
        </p:nvSpPr>
        <p:spPr>
          <a:xfrm>
            <a:off x="2361242" y="2398267"/>
            <a:ext cx="2238754" cy="707886"/>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000" dirty="0">
                <a:latin typeface="Arial Nova Light" panose="020B0304020202020204" pitchFamily="34" charset="0"/>
              </a:rPr>
              <a:t>0.4%</a:t>
            </a:r>
          </a:p>
          <a:p>
            <a:pPr algn="ctr"/>
            <a:r>
              <a:rPr lang="en-US" sz="2000" dirty="0">
                <a:latin typeface="Arial Nova Light" panose="020B0304020202020204" pitchFamily="34" charset="0"/>
              </a:rPr>
              <a:t>Require Interpreter</a:t>
            </a:r>
          </a:p>
        </p:txBody>
      </p:sp>
      <p:sp>
        <p:nvSpPr>
          <p:cNvPr id="8" name="Title 1">
            <a:extLst>
              <a:ext uri="{FF2B5EF4-FFF2-40B4-BE49-F238E27FC236}">
                <a16:creationId xmlns:a16="http://schemas.microsoft.com/office/drawing/2014/main" id="{15F52095-D708-2454-48E0-30098BEEDE4D}"/>
              </a:ext>
            </a:extLst>
          </p:cNvPr>
          <p:cNvSpPr>
            <a:spLocks noGrp="1"/>
          </p:cNvSpPr>
          <p:nvPr>
            <p:ph type="title"/>
          </p:nvPr>
        </p:nvSpPr>
        <p:spPr>
          <a:xfrm>
            <a:off x="810000" y="447188"/>
            <a:ext cx="10571998" cy="970450"/>
          </a:xfrm>
        </p:spPr>
        <p:txBody>
          <a:bodyPr/>
          <a:lstStyle/>
          <a:p>
            <a:r>
              <a:rPr lang="en-US" dirty="0"/>
              <a:t>Language</a:t>
            </a:r>
          </a:p>
        </p:txBody>
      </p:sp>
      <p:sp>
        <p:nvSpPr>
          <p:cNvPr id="2" name="TextBox 1">
            <a:extLst>
              <a:ext uri="{FF2B5EF4-FFF2-40B4-BE49-F238E27FC236}">
                <a16:creationId xmlns:a16="http://schemas.microsoft.com/office/drawing/2014/main" id="{40690DC6-0A82-376A-CA8F-1EA11F1B9E41}"/>
              </a:ext>
            </a:extLst>
          </p:cNvPr>
          <p:cNvSpPr txBox="1"/>
          <p:nvPr/>
        </p:nvSpPr>
        <p:spPr>
          <a:xfrm>
            <a:off x="7366745" y="2398267"/>
            <a:ext cx="2751202" cy="400110"/>
          </a:xfrm>
          <a:prstGeom prst="rect">
            <a:avLst/>
          </a:prstGeom>
          <a:noFill/>
        </p:spPr>
        <p:txBody>
          <a:bodyPr wrap="none" rtlCol="0">
            <a:spAutoFit/>
          </a:bodyPr>
          <a:lstStyle/>
          <a:p>
            <a:r>
              <a:rPr lang="en-US" dirty="0"/>
              <a:t>~4%  </a:t>
            </a:r>
            <a:r>
              <a:rPr lang="en-US" sz="2000" dirty="0">
                <a:latin typeface="Arial Nova Light" panose="020B0304020202020204" pitchFamily="34" charset="0"/>
              </a:rPr>
              <a:t>require</a:t>
            </a:r>
            <a:r>
              <a:rPr lang="en-US" dirty="0"/>
              <a:t> interpreter</a:t>
            </a:r>
          </a:p>
        </p:txBody>
      </p:sp>
      <p:graphicFrame>
        <p:nvGraphicFramePr>
          <p:cNvPr id="4" name="Chart 3">
            <a:extLst>
              <a:ext uri="{FF2B5EF4-FFF2-40B4-BE49-F238E27FC236}">
                <a16:creationId xmlns:a16="http://schemas.microsoft.com/office/drawing/2014/main" id="{00B0A2FC-A08F-F3B5-B229-944A5C103B95}"/>
              </a:ext>
            </a:extLst>
          </p:cNvPr>
          <p:cNvGraphicFramePr>
            <a:graphicFrameLocks/>
          </p:cNvGraphicFramePr>
          <p:nvPr>
            <p:extLst>
              <p:ext uri="{D42A27DB-BD31-4B8C-83A1-F6EECF244321}">
                <p14:modId xmlns:p14="http://schemas.microsoft.com/office/powerpoint/2010/main" val="619886858"/>
              </p:ext>
            </p:extLst>
          </p:nvPr>
        </p:nvGraphicFramePr>
        <p:xfrm>
          <a:off x="5644485" y="2767559"/>
          <a:ext cx="6096001" cy="3379203"/>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65DF02DC-95DE-52A1-91D2-42DD57728089}"/>
              </a:ext>
            </a:extLst>
          </p:cNvPr>
          <p:cNvSpPr txBox="1"/>
          <p:nvPr/>
        </p:nvSpPr>
        <p:spPr>
          <a:xfrm>
            <a:off x="2506924" y="4356957"/>
            <a:ext cx="1609928" cy="400110"/>
          </a:xfrm>
          <a:prstGeom prst="rect">
            <a:avLst/>
          </a:prstGeom>
          <a:noFill/>
        </p:spPr>
        <p:txBody>
          <a:bodyPr wrap="none" rtlCol="0">
            <a:spAutoFit/>
          </a:bodyPr>
          <a:lstStyle/>
          <a:p>
            <a:r>
              <a:rPr lang="en-US" sz="2000" dirty="0">
                <a:ln w="0"/>
                <a:solidFill>
                  <a:schemeClr val="dk1"/>
                </a:solidFill>
                <a:latin typeface="Arial Nova Light" panose="020B0304020202020204" pitchFamily="34" charset="0"/>
                <a:ea typeface="+mj-ea"/>
                <a:cs typeface="Arial" panose="020B0604020202020204" pitchFamily="34" charset="0"/>
              </a:rPr>
              <a:t>Telemedicine</a:t>
            </a:r>
          </a:p>
        </p:txBody>
      </p:sp>
      <p:sp>
        <p:nvSpPr>
          <p:cNvPr id="10" name="TextBox 9">
            <a:extLst>
              <a:ext uri="{FF2B5EF4-FFF2-40B4-BE49-F238E27FC236}">
                <a16:creationId xmlns:a16="http://schemas.microsoft.com/office/drawing/2014/main" id="{2CDE4B86-550D-F22A-55C8-CA65D4574763}"/>
              </a:ext>
            </a:extLst>
          </p:cNvPr>
          <p:cNvSpPr txBox="1"/>
          <p:nvPr/>
        </p:nvSpPr>
        <p:spPr>
          <a:xfrm>
            <a:off x="7791353" y="4306911"/>
            <a:ext cx="1713931" cy="400110"/>
          </a:xfrm>
          <a:prstGeom prst="rect">
            <a:avLst/>
          </a:prstGeom>
          <a:noFill/>
        </p:spPr>
        <p:txBody>
          <a:bodyPr wrap="none" rtlCol="0">
            <a:spAutoFit/>
          </a:bodyPr>
          <a:lstStyle/>
          <a:p>
            <a:r>
              <a:rPr lang="en-US" sz="2000" dirty="0">
                <a:ln w="0"/>
                <a:solidFill>
                  <a:schemeClr val="dk1"/>
                </a:solidFill>
                <a:latin typeface="Arial Nova Light" panose="020B0304020202020204" pitchFamily="34" charset="0"/>
                <a:ea typeface="+mj-ea"/>
                <a:cs typeface="Arial" panose="020B0604020202020204" pitchFamily="34" charset="0"/>
              </a:rPr>
              <a:t>In-person visit</a:t>
            </a:r>
          </a:p>
        </p:txBody>
      </p:sp>
      <p:sp>
        <p:nvSpPr>
          <p:cNvPr id="11" name="Arrow: Pentagon 10">
            <a:extLst>
              <a:ext uri="{FF2B5EF4-FFF2-40B4-BE49-F238E27FC236}">
                <a16:creationId xmlns:a16="http://schemas.microsoft.com/office/drawing/2014/main" id="{9EB2B635-A5D9-43DB-CCBD-43825BD68A3C}"/>
              </a:ext>
            </a:extLst>
          </p:cNvPr>
          <p:cNvSpPr/>
          <p:nvPr/>
        </p:nvSpPr>
        <p:spPr>
          <a:xfrm>
            <a:off x="4764" y="6683659"/>
            <a:ext cx="1989136" cy="172912"/>
          </a:xfrm>
          <a:prstGeom prst="homePlate">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Introduction</a:t>
            </a:r>
          </a:p>
        </p:txBody>
      </p:sp>
      <p:sp>
        <p:nvSpPr>
          <p:cNvPr id="12" name="Arrow: Chevron 11">
            <a:extLst>
              <a:ext uri="{FF2B5EF4-FFF2-40B4-BE49-F238E27FC236}">
                <a16:creationId xmlns:a16="http://schemas.microsoft.com/office/drawing/2014/main" id="{019A1811-C608-1A14-C3CB-2022C5F4BD90}"/>
              </a:ext>
            </a:extLst>
          </p:cNvPr>
          <p:cNvSpPr/>
          <p:nvPr/>
        </p:nvSpPr>
        <p:spPr>
          <a:xfrm>
            <a:off x="1951436" y="6687896"/>
            <a:ext cx="1686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Methods</a:t>
            </a:r>
          </a:p>
        </p:txBody>
      </p:sp>
      <p:sp>
        <p:nvSpPr>
          <p:cNvPr id="13" name="Arrow: Chevron 12">
            <a:extLst>
              <a:ext uri="{FF2B5EF4-FFF2-40B4-BE49-F238E27FC236}">
                <a16:creationId xmlns:a16="http://schemas.microsoft.com/office/drawing/2014/main" id="{79551963-ACB4-B4A0-E230-85D4B647C278}"/>
              </a:ext>
            </a:extLst>
          </p:cNvPr>
          <p:cNvSpPr/>
          <p:nvPr/>
        </p:nvSpPr>
        <p:spPr>
          <a:xfrm>
            <a:off x="3597741" y="6686439"/>
            <a:ext cx="1617351"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Results</a:t>
            </a:r>
          </a:p>
        </p:txBody>
      </p:sp>
      <p:sp>
        <p:nvSpPr>
          <p:cNvPr id="14" name="Arrow: Chevron 13">
            <a:extLst>
              <a:ext uri="{FF2B5EF4-FFF2-40B4-BE49-F238E27FC236}">
                <a16:creationId xmlns:a16="http://schemas.microsoft.com/office/drawing/2014/main" id="{C6AA39B3-20E7-49D6-C247-3757E5E728C2}"/>
              </a:ext>
            </a:extLst>
          </p:cNvPr>
          <p:cNvSpPr/>
          <p:nvPr/>
        </p:nvSpPr>
        <p:spPr>
          <a:xfrm>
            <a:off x="5174535" y="6686834"/>
            <a:ext cx="177871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Discussion</a:t>
            </a:r>
          </a:p>
        </p:txBody>
      </p:sp>
      <p:sp>
        <p:nvSpPr>
          <p:cNvPr id="15" name="Arrow: Chevron 14">
            <a:extLst>
              <a:ext uri="{FF2B5EF4-FFF2-40B4-BE49-F238E27FC236}">
                <a16:creationId xmlns:a16="http://schemas.microsoft.com/office/drawing/2014/main" id="{B504AF01-366B-8FBB-EEAA-BCD864CDD58C}"/>
              </a:ext>
            </a:extLst>
          </p:cNvPr>
          <p:cNvSpPr/>
          <p:nvPr/>
        </p:nvSpPr>
        <p:spPr>
          <a:xfrm>
            <a:off x="6913717" y="6686834"/>
            <a:ext cx="170179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Future work</a:t>
            </a:r>
          </a:p>
        </p:txBody>
      </p:sp>
      <p:sp>
        <p:nvSpPr>
          <p:cNvPr id="16" name="Arrow: Chevron 15">
            <a:extLst>
              <a:ext uri="{FF2B5EF4-FFF2-40B4-BE49-F238E27FC236}">
                <a16:creationId xmlns:a16="http://schemas.microsoft.com/office/drawing/2014/main" id="{CB1C9B24-EC47-77E0-5C7E-7636C569A894}"/>
              </a:ext>
            </a:extLst>
          </p:cNvPr>
          <p:cNvSpPr/>
          <p:nvPr/>
        </p:nvSpPr>
        <p:spPr>
          <a:xfrm>
            <a:off x="8572500" y="6686834"/>
            <a:ext cx="226377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Grant opportunities</a:t>
            </a:r>
          </a:p>
        </p:txBody>
      </p:sp>
      <p:sp>
        <p:nvSpPr>
          <p:cNvPr id="17" name="Arrow: Chevron 16">
            <a:extLst>
              <a:ext uri="{FF2B5EF4-FFF2-40B4-BE49-F238E27FC236}">
                <a16:creationId xmlns:a16="http://schemas.microsoft.com/office/drawing/2014/main" id="{B1E105FB-6C33-859D-3F6F-B39676446878}"/>
              </a:ext>
            </a:extLst>
          </p:cNvPr>
          <p:cNvSpPr/>
          <p:nvPr/>
        </p:nvSpPr>
        <p:spPr>
          <a:xfrm>
            <a:off x="10795001" y="6686439"/>
            <a:ext cx="136524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Conclusion</a:t>
            </a:r>
          </a:p>
        </p:txBody>
      </p:sp>
    </p:spTree>
    <p:extLst>
      <p:ext uri="{BB962C8B-B14F-4D97-AF65-F5344CB8AC3E}">
        <p14:creationId xmlns:p14="http://schemas.microsoft.com/office/powerpoint/2010/main" val="303083418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1EECD-6DDA-CAA7-DDA6-D4D36722F215}"/>
              </a:ext>
            </a:extLst>
          </p:cNvPr>
          <p:cNvSpPr>
            <a:spLocks noGrp="1"/>
          </p:cNvSpPr>
          <p:nvPr>
            <p:ph type="title"/>
          </p:nvPr>
        </p:nvSpPr>
        <p:spPr>
          <a:xfrm>
            <a:off x="838200" y="134408"/>
            <a:ext cx="10515600" cy="1325563"/>
          </a:xfrm>
        </p:spPr>
        <p:txBody>
          <a:bodyPr/>
          <a:lstStyle/>
          <a:p>
            <a:r>
              <a:rPr lang="en-US" dirty="0"/>
              <a:t>Research Expertise </a:t>
            </a:r>
          </a:p>
        </p:txBody>
      </p:sp>
      <p:sp>
        <p:nvSpPr>
          <p:cNvPr id="5" name="Slide Number Placeholder 4">
            <a:extLst>
              <a:ext uri="{FF2B5EF4-FFF2-40B4-BE49-F238E27FC236}">
                <a16:creationId xmlns:a16="http://schemas.microsoft.com/office/drawing/2014/main" id="{725275EF-9FBB-5551-278E-DFE8BBEA1A2E}"/>
              </a:ext>
            </a:extLst>
          </p:cNvPr>
          <p:cNvSpPr>
            <a:spLocks noGrp="1"/>
          </p:cNvSpPr>
          <p:nvPr>
            <p:ph type="sldNum" sz="quarter" idx="12"/>
          </p:nvPr>
        </p:nvSpPr>
        <p:spPr/>
        <p:txBody>
          <a:bodyPr/>
          <a:lstStyle/>
          <a:p>
            <a:fld id="{61CD8911-B433-634A-8462-B3CDA1BC7061}" type="slidenum">
              <a:rPr lang="en-US" smtClean="0">
                <a:solidFill>
                  <a:schemeClr val="tx1"/>
                </a:solidFill>
              </a:rPr>
              <a:t>3</a:t>
            </a:fld>
            <a:endParaRPr lang="en-US" dirty="0">
              <a:solidFill>
                <a:schemeClr val="tx1"/>
              </a:solidFill>
            </a:endParaRPr>
          </a:p>
        </p:txBody>
      </p:sp>
      <p:graphicFrame>
        <p:nvGraphicFramePr>
          <p:cNvPr id="6" name="Diagram 5">
            <a:extLst>
              <a:ext uri="{FF2B5EF4-FFF2-40B4-BE49-F238E27FC236}">
                <a16:creationId xmlns:a16="http://schemas.microsoft.com/office/drawing/2014/main" id="{6D80172F-5367-1A01-9F55-14FE64202608}"/>
              </a:ext>
            </a:extLst>
          </p:cNvPr>
          <p:cNvGraphicFramePr/>
          <p:nvPr>
            <p:extLst>
              <p:ext uri="{D42A27DB-BD31-4B8C-83A1-F6EECF244321}">
                <p14:modId xmlns:p14="http://schemas.microsoft.com/office/powerpoint/2010/main" val="2528205558"/>
              </p:ext>
            </p:extLst>
          </p:nvPr>
        </p:nvGraphicFramePr>
        <p:xfrm>
          <a:off x="912647" y="2774733"/>
          <a:ext cx="10133723" cy="29852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392713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D6837-185E-FF1F-CDB5-9D7BFA07994F}"/>
              </a:ext>
            </a:extLst>
          </p:cNvPr>
          <p:cNvSpPr>
            <a:spLocks noGrp="1"/>
          </p:cNvSpPr>
          <p:nvPr>
            <p:ph type="title"/>
          </p:nvPr>
        </p:nvSpPr>
        <p:spPr/>
        <p:txBody>
          <a:bodyPr/>
          <a:lstStyle/>
          <a:p>
            <a:r>
              <a:rPr lang="en-US" dirty="0"/>
              <a:t>Rural/Urban gaps</a:t>
            </a:r>
          </a:p>
        </p:txBody>
      </p:sp>
      <p:sp>
        <p:nvSpPr>
          <p:cNvPr id="5" name="Slide Number Placeholder 4">
            <a:extLst>
              <a:ext uri="{FF2B5EF4-FFF2-40B4-BE49-F238E27FC236}">
                <a16:creationId xmlns:a16="http://schemas.microsoft.com/office/drawing/2014/main" id="{820C708F-CCD1-2B4C-8384-DE723DC284D4}"/>
              </a:ext>
            </a:extLst>
          </p:cNvPr>
          <p:cNvSpPr>
            <a:spLocks noGrp="1"/>
          </p:cNvSpPr>
          <p:nvPr>
            <p:ph type="sldNum" sz="quarter" idx="12"/>
          </p:nvPr>
        </p:nvSpPr>
        <p:spPr/>
        <p:txBody>
          <a:bodyPr/>
          <a:lstStyle/>
          <a:p>
            <a:fld id="{61CD8911-B433-634A-8462-B3CDA1BC7061}" type="slidenum">
              <a:rPr lang="en-US" smtClean="0"/>
              <a:pPr/>
              <a:t>30</a:t>
            </a:fld>
            <a:endParaRPr lang="en-US" dirty="0"/>
          </a:p>
        </p:txBody>
      </p:sp>
      <p:graphicFrame>
        <p:nvGraphicFramePr>
          <p:cNvPr id="6" name="Chart 5">
            <a:extLst>
              <a:ext uri="{FF2B5EF4-FFF2-40B4-BE49-F238E27FC236}">
                <a16:creationId xmlns:a16="http://schemas.microsoft.com/office/drawing/2014/main" id="{5C5A71C4-E86F-2715-8DE3-9F35429FCF30}"/>
              </a:ext>
            </a:extLst>
          </p:cNvPr>
          <p:cNvGraphicFramePr>
            <a:graphicFrameLocks/>
          </p:cNvGraphicFramePr>
          <p:nvPr>
            <p:extLst>
              <p:ext uri="{D42A27DB-BD31-4B8C-83A1-F6EECF244321}">
                <p14:modId xmlns:p14="http://schemas.microsoft.com/office/powerpoint/2010/main" val="141466674"/>
              </p:ext>
            </p:extLst>
          </p:nvPr>
        </p:nvGraphicFramePr>
        <p:xfrm>
          <a:off x="6920559" y="2580680"/>
          <a:ext cx="4023306" cy="3438299"/>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7">
            <a:extLst>
              <a:ext uri="{FF2B5EF4-FFF2-40B4-BE49-F238E27FC236}">
                <a16:creationId xmlns:a16="http://schemas.microsoft.com/office/drawing/2014/main" id="{019205C8-9D9D-AEA2-72F2-3172AD2272CF}"/>
              </a:ext>
            </a:extLst>
          </p:cNvPr>
          <p:cNvSpPr txBox="1"/>
          <p:nvPr/>
        </p:nvSpPr>
        <p:spPr>
          <a:xfrm>
            <a:off x="2259821" y="1881198"/>
            <a:ext cx="1807354" cy="954107"/>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latin typeface="Arial Nova Light" panose="020B0304020202020204" pitchFamily="34" charset="0"/>
              </a:rPr>
              <a:t>9.5%</a:t>
            </a:r>
          </a:p>
          <a:p>
            <a:pPr algn="ctr"/>
            <a:r>
              <a:rPr lang="en-US" sz="2800" dirty="0">
                <a:latin typeface="Arial Nova Light" panose="020B0304020202020204" pitchFamily="34" charset="0"/>
              </a:rPr>
              <a:t>Rural Area</a:t>
            </a:r>
          </a:p>
        </p:txBody>
      </p:sp>
      <p:sp>
        <p:nvSpPr>
          <p:cNvPr id="8" name="TextBox 7">
            <a:extLst>
              <a:ext uri="{FF2B5EF4-FFF2-40B4-BE49-F238E27FC236}">
                <a16:creationId xmlns:a16="http://schemas.microsoft.com/office/drawing/2014/main" id="{729BA3D4-ED17-59AB-4CC3-FC812745B17E}"/>
              </a:ext>
            </a:extLst>
          </p:cNvPr>
          <p:cNvSpPr txBox="1"/>
          <p:nvPr/>
        </p:nvSpPr>
        <p:spPr>
          <a:xfrm>
            <a:off x="4422197" y="5232356"/>
            <a:ext cx="1610826" cy="954107"/>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latin typeface="Arial Nova Light" panose="020B0304020202020204" pitchFamily="34" charset="0"/>
              </a:rPr>
              <a:t>90.5%</a:t>
            </a:r>
          </a:p>
          <a:p>
            <a:pPr algn="ctr"/>
            <a:r>
              <a:rPr lang="en-US" sz="2800" dirty="0">
                <a:latin typeface="Arial Nova Light" panose="020B0304020202020204" pitchFamily="34" charset="0"/>
              </a:rPr>
              <a:t>City Area</a:t>
            </a:r>
          </a:p>
        </p:txBody>
      </p:sp>
      <p:graphicFrame>
        <p:nvGraphicFramePr>
          <p:cNvPr id="3" name="Chart 2">
            <a:extLst>
              <a:ext uri="{FF2B5EF4-FFF2-40B4-BE49-F238E27FC236}">
                <a16:creationId xmlns:a16="http://schemas.microsoft.com/office/drawing/2014/main" id="{FEF12CBF-9487-0988-6FD4-21AE3748B0A8}"/>
              </a:ext>
            </a:extLst>
          </p:cNvPr>
          <p:cNvGraphicFramePr>
            <a:graphicFrameLocks/>
          </p:cNvGraphicFramePr>
          <p:nvPr>
            <p:extLst>
              <p:ext uri="{D42A27DB-BD31-4B8C-83A1-F6EECF244321}">
                <p14:modId xmlns:p14="http://schemas.microsoft.com/office/powerpoint/2010/main" val="1186874402"/>
              </p:ext>
            </p:extLst>
          </p:nvPr>
        </p:nvGraphicFramePr>
        <p:xfrm>
          <a:off x="1319784" y="2642049"/>
          <a:ext cx="3881243" cy="3316893"/>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7">
            <a:extLst>
              <a:ext uri="{FF2B5EF4-FFF2-40B4-BE49-F238E27FC236}">
                <a16:creationId xmlns:a16="http://schemas.microsoft.com/office/drawing/2014/main" id="{69E6D2C3-E075-8349-7F79-FF840CD8311A}"/>
              </a:ext>
            </a:extLst>
          </p:cNvPr>
          <p:cNvSpPr txBox="1"/>
          <p:nvPr/>
        </p:nvSpPr>
        <p:spPr>
          <a:xfrm>
            <a:off x="6806421" y="2103626"/>
            <a:ext cx="1807354" cy="954107"/>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latin typeface="Arial Nova Light" panose="020B0304020202020204" pitchFamily="34" charset="0"/>
              </a:rPr>
              <a:t>8.7%</a:t>
            </a:r>
          </a:p>
          <a:p>
            <a:pPr algn="ctr"/>
            <a:r>
              <a:rPr lang="en-US" sz="2800" dirty="0">
                <a:latin typeface="Arial Nova Light" panose="020B0304020202020204" pitchFamily="34" charset="0"/>
              </a:rPr>
              <a:t>Rural Area</a:t>
            </a:r>
          </a:p>
        </p:txBody>
      </p:sp>
      <p:sp>
        <p:nvSpPr>
          <p:cNvPr id="9" name="TextBox 8">
            <a:extLst>
              <a:ext uri="{FF2B5EF4-FFF2-40B4-BE49-F238E27FC236}">
                <a16:creationId xmlns:a16="http://schemas.microsoft.com/office/drawing/2014/main" id="{5F95AD84-562F-5830-D682-4B77F7F0D791}"/>
              </a:ext>
            </a:extLst>
          </p:cNvPr>
          <p:cNvSpPr txBox="1"/>
          <p:nvPr/>
        </p:nvSpPr>
        <p:spPr>
          <a:xfrm>
            <a:off x="10220575" y="4900790"/>
            <a:ext cx="1610826" cy="954107"/>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latin typeface="Arial Nova Light" panose="020B0304020202020204" pitchFamily="34" charset="0"/>
              </a:rPr>
              <a:t>91.3%</a:t>
            </a:r>
          </a:p>
          <a:p>
            <a:pPr algn="ctr"/>
            <a:r>
              <a:rPr lang="en-US" sz="2800" dirty="0">
                <a:latin typeface="Arial Nova Light" panose="020B0304020202020204" pitchFamily="34" charset="0"/>
              </a:rPr>
              <a:t>City Area</a:t>
            </a:r>
          </a:p>
        </p:txBody>
      </p:sp>
      <p:sp>
        <p:nvSpPr>
          <p:cNvPr id="10" name="TextBox 9">
            <a:extLst>
              <a:ext uri="{FF2B5EF4-FFF2-40B4-BE49-F238E27FC236}">
                <a16:creationId xmlns:a16="http://schemas.microsoft.com/office/drawing/2014/main" id="{D27E42B0-EDA3-6F7A-AFB9-E5DA93E10EEE}"/>
              </a:ext>
            </a:extLst>
          </p:cNvPr>
          <p:cNvSpPr txBox="1"/>
          <p:nvPr/>
        </p:nvSpPr>
        <p:spPr>
          <a:xfrm>
            <a:off x="2455441" y="4099774"/>
            <a:ext cx="1609928" cy="400110"/>
          </a:xfrm>
          <a:prstGeom prst="rect">
            <a:avLst/>
          </a:prstGeom>
          <a:noFill/>
        </p:spPr>
        <p:txBody>
          <a:bodyPr wrap="none" rtlCol="0">
            <a:spAutoFit/>
          </a:bodyPr>
          <a:lstStyle/>
          <a:p>
            <a:r>
              <a:rPr lang="en-US" sz="2000" dirty="0">
                <a:ln w="0"/>
                <a:solidFill>
                  <a:schemeClr val="dk1"/>
                </a:solidFill>
                <a:latin typeface="Arial Nova Light" panose="020B0304020202020204" pitchFamily="34" charset="0"/>
                <a:ea typeface="+mj-ea"/>
                <a:cs typeface="Arial" panose="020B0604020202020204" pitchFamily="34" charset="0"/>
              </a:rPr>
              <a:t>Telemedicine</a:t>
            </a:r>
          </a:p>
        </p:txBody>
      </p:sp>
      <p:sp>
        <p:nvSpPr>
          <p:cNvPr id="11" name="TextBox 10">
            <a:extLst>
              <a:ext uri="{FF2B5EF4-FFF2-40B4-BE49-F238E27FC236}">
                <a16:creationId xmlns:a16="http://schemas.microsoft.com/office/drawing/2014/main" id="{B5409D7A-9B20-FFED-D7FC-01250966C717}"/>
              </a:ext>
            </a:extLst>
          </p:cNvPr>
          <p:cNvSpPr txBox="1"/>
          <p:nvPr/>
        </p:nvSpPr>
        <p:spPr>
          <a:xfrm>
            <a:off x="8075246" y="4138246"/>
            <a:ext cx="1713931" cy="400110"/>
          </a:xfrm>
          <a:prstGeom prst="rect">
            <a:avLst/>
          </a:prstGeom>
          <a:noFill/>
        </p:spPr>
        <p:txBody>
          <a:bodyPr wrap="none" rtlCol="0">
            <a:spAutoFit/>
          </a:bodyPr>
          <a:lstStyle/>
          <a:p>
            <a:r>
              <a:rPr lang="en-US" sz="2000" dirty="0">
                <a:ln w="0"/>
                <a:solidFill>
                  <a:schemeClr val="dk1"/>
                </a:solidFill>
                <a:latin typeface="Arial Nova Light" panose="020B0304020202020204" pitchFamily="34" charset="0"/>
                <a:ea typeface="+mj-ea"/>
                <a:cs typeface="Arial" panose="020B0604020202020204" pitchFamily="34" charset="0"/>
              </a:rPr>
              <a:t>In-person visit</a:t>
            </a:r>
          </a:p>
        </p:txBody>
      </p:sp>
      <p:sp>
        <p:nvSpPr>
          <p:cNvPr id="12" name="Arrow: Pentagon 11">
            <a:extLst>
              <a:ext uri="{FF2B5EF4-FFF2-40B4-BE49-F238E27FC236}">
                <a16:creationId xmlns:a16="http://schemas.microsoft.com/office/drawing/2014/main" id="{28DF0A83-A966-A3FB-644D-F6C866A940E7}"/>
              </a:ext>
            </a:extLst>
          </p:cNvPr>
          <p:cNvSpPr/>
          <p:nvPr/>
        </p:nvSpPr>
        <p:spPr>
          <a:xfrm>
            <a:off x="4764" y="6683659"/>
            <a:ext cx="1989136" cy="172912"/>
          </a:xfrm>
          <a:prstGeom prst="homePlate">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Introduction</a:t>
            </a:r>
          </a:p>
        </p:txBody>
      </p:sp>
      <p:sp>
        <p:nvSpPr>
          <p:cNvPr id="13" name="Arrow: Chevron 12">
            <a:extLst>
              <a:ext uri="{FF2B5EF4-FFF2-40B4-BE49-F238E27FC236}">
                <a16:creationId xmlns:a16="http://schemas.microsoft.com/office/drawing/2014/main" id="{672A5E69-7817-F097-8A8E-EDD97CC1C885}"/>
              </a:ext>
            </a:extLst>
          </p:cNvPr>
          <p:cNvSpPr/>
          <p:nvPr/>
        </p:nvSpPr>
        <p:spPr>
          <a:xfrm>
            <a:off x="1951436" y="6687896"/>
            <a:ext cx="1686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Methods</a:t>
            </a:r>
          </a:p>
        </p:txBody>
      </p:sp>
      <p:sp>
        <p:nvSpPr>
          <p:cNvPr id="14" name="Arrow: Chevron 13">
            <a:extLst>
              <a:ext uri="{FF2B5EF4-FFF2-40B4-BE49-F238E27FC236}">
                <a16:creationId xmlns:a16="http://schemas.microsoft.com/office/drawing/2014/main" id="{C9D5949D-1277-8C4C-4EDC-EEA3295D7FBA}"/>
              </a:ext>
            </a:extLst>
          </p:cNvPr>
          <p:cNvSpPr/>
          <p:nvPr/>
        </p:nvSpPr>
        <p:spPr>
          <a:xfrm>
            <a:off x="3597741" y="6686439"/>
            <a:ext cx="1617351"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Results</a:t>
            </a:r>
          </a:p>
        </p:txBody>
      </p:sp>
      <p:sp>
        <p:nvSpPr>
          <p:cNvPr id="15" name="Arrow: Chevron 14">
            <a:extLst>
              <a:ext uri="{FF2B5EF4-FFF2-40B4-BE49-F238E27FC236}">
                <a16:creationId xmlns:a16="http://schemas.microsoft.com/office/drawing/2014/main" id="{BBAF8B43-5F23-6164-020D-037B453D0BD0}"/>
              </a:ext>
            </a:extLst>
          </p:cNvPr>
          <p:cNvSpPr/>
          <p:nvPr/>
        </p:nvSpPr>
        <p:spPr>
          <a:xfrm>
            <a:off x="5174535" y="6686834"/>
            <a:ext cx="177871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Discussion</a:t>
            </a:r>
          </a:p>
        </p:txBody>
      </p:sp>
      <p:sp>
        <p:nvSpPr>
          <p:cNvPr id="16" name="Arrow: Chevron 15">
            <a:extLst>
              <a:ext uri="{FF2B5EF4-FFF2-40B4-BE49-F238E27FC236}">
                <a16:creationId xmlns:a16="http://schemas.microsoft.com/office/drawing/2014/main" id="{1096411A-9FAA-4D89-A2AA-C0FA3A7000BC}"/>
              </a:ext>
            </a:extLst>
          </p:cNvPr>
          <p:cNvSpPr/>
          <p:nvPr/>
        </p:nvSpPr>
        <p:spPr>
          <a:xfrm>
            <a:off x="6913717" y="6686834"/>
            <a:ext cx="170179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Future work</a:t>
            </a:r>
          </a:p>
        </p:txBody>
      </p:sp>
      <p:sp>
        <p:nvSpPr>
          <p:cNvPr id="17" name="Arrow: Chevron 16">
            <a:extLst>
              <a:ext uri="{FF2B5EF4-FFF2-40B4-BE49-F238E27FC236}">
                <a16:creationId xmlns:a16="http://schemas.microsoft.com/office/drawing/2014/main" id="{C46467E6-D2F1-81E8-6C78-625BAA6E9407}"/>
              </a:ext>
            </a:extLst>
          </p:cNvPr>
          <p:cNvSpPr/>
          <p:nvPr/>
        </p:nvSpPr>
        <p:spPr>
          <a:xfrm>
            <a:off x="8572500" y="6686834"/>
            <a:ext cx="226377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Grant opportunities</a:t>
            </a:r>
          </a:p>
        </p:txBody>
      </p:sp>
      <p:sp>
        <p:nvSpPr>
          <p:cNvPr id="18" name="Arrow: Chevron 17">
            <a:extLst>
              <a:ext uri="{FF2B5EF4-FFF2-40B4-BE49-F238E27FC236}">
                <a16:creationId xmlns:a16="http://schemas.microsoft.com/office/drawing/2014/main" id="{339989A6-EC25-8F55-75F8-313AE9AD9BD2}"/>
              </a:ext>
            </a:extLst>
          </p:cNvPr>
          <p:cNvSpPr/>
          <p:nvPr/>
        </p:nvSpPr>
        <p:spPr>
          <a:xfrm>
            <a:off x="10795001" y="6686439"/>
            <a:ext cx="136524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Conclusion</a:t>
            </a:r>
          </a:p>
        </p:txBody>
      </p:sp>
    </p:spTree>
    <p:extLst>
      <p:ext uri="{BB962C8B-B14F-4D97-AF65-F5344CB8AC3E}">
        <p14:creationId xmlns:p14="http://schemas.microsoft.com/office/powerpoint/2010/main" val="408067074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B3F04-0EFE-9785-51A8-984DB150A530}"/>
              </a:ext>
            </a:extLst>
          </p:cNvPr>
          <p:cNvSpPr>
            <a:spLocks noGrp="1"/>
          </p:cNvSpPr>
          <p:nvPr>
            <p:ph type="title"/>
          </p:nvPr>
        </p:nvSpPr>
        <p:spPr>
          <a:xfrm>
            <a:off x="2459421" y="136267"/>
            <a:ext cx="7125192" cy="818011"/>
          </a:xfrm>
        </p:spPr>
        <p:txBody>
          <a:bodyPr>
            <a:normAutofit/>
          </a:bodyPr>
          <a:lstStyle/>
          <a:p>
            <a:r>
              <a:rPr lang="en-US" sz="3200" dirty="0"/>
              <a:t>Weekly Utilization</a:t>
            </a:r>
          </a:p>
        </p:txBody>
      </p:sp>
      <p:sp>
        <p:nvSpPr>
          <p:cNvPr id="5" name="Slide Number Placeholder 4">
            <a:extLst>
              <a:ext uri="{FF2B5EF4-FFF2-40B4-BE49-F238E27FC236}">
                <a16:creationId xmlns:a16="http://schemas.microsoft.com/office/drawing/2014/main" id="{55D6B02C-E6C4-7380-4C6A-CE412E4A5565}"/>
              </a:ext>
            </a:extLst>
          </p:cNvPr>
          <p:cNvSpPr>
            <a:spLocks noGrp="1"/>
          </p:cNvSpPr>
          <p:nvPr>
            <p:ph type="sldNum" sz="quarter" idx="12"/>
          </p:nvPr>
        </p:nvSpPr>
        <p:spPr/>
        <p:txBody>
          <a:bodyPr/>
          <a:lstStyle/>
          <a:p>
            <a:fld id="{61CD8911-B433-634A-8462-B3CDA1BC7061}" type="slidenum">
              <a:rPr lang="en-US" smtClean="0">
                <a:solidFill>
                  <a:schemeClr val="tx1"/>
                </a:solidFill>
              </a:rPr>
              <a:pPr/>
              <a:t>31</a:t>
            </a:fld>
            <a:endParaRPr lang="en-US" dirty="0">
              <a:solidFill>
                <a:schemeClr val="tx1"/>
              </a:solidFill>
            </a:endParaRPr>
          </a:p>
        </p:txBody>
      </p:sp>
      <p:pic>
        <p:nvPicPr>
          <p:cNvPr id="6" name="Picture 5">
            <a:extLst>
              <a:ext uri="{FF2B5EF4-FFF2-40B4-BE49-F238E27FC236}">
                <a16:creationId xmlns:a16="http://schemas.microsoft.com/office/drawing/2014/main" id="{0704E145-B51C-4D33-B08A-E36A902FD7B7}"/>
              </a:ext>
            </a:extLst>
          </p:cNvPr>
          <p:cNvPicPr>
            <a:picLocks noChangeAspect="1"/>
          </p:cNvPicPr>
          <p:nvPr/>
        </p:nvPicPr>
        <p:blipFill>
          <a:blip r:embed="rId3"/>
          <a:stretch>
            <a:fillRect/>
          </a:stretch>
        </p:blipFill>
        <p:spPr>
          <a:xfrm>
            <a:off x="1904439" y="1234625"/>
            <a:ext cx="7926199" cy="4666564"/>
          </a:xfrm>
          <a:prstGeom prst="rect">
            <a:avLst/>
          </a:prstGeom>
        </p:spPr>
      </p:pic>
      <p:sp>
        <p:nvSpPr>
          <p:cNvPr id="7" name="TextBox 3">
            <a:extLst>
              <a:ext uri="{FF2B5EF4-FFF2-40B4-BE49-F238E27FC236}">
                <a16:creationId xmlns:a16="http://schemas.microsoft.com/office/drawing/2014/main" id="{D00F9853-106B-461D-848A-48F580FE86DE}"/>
              </a:ext>
            </a:extLst>
          </p:cNvPr>
          <p:cNvSpPr txBox="1"/>
          <p:nvPr/>
        </p:nvSpPr>
        <p:spPr>
          <a:xfrm>
            <a:off x="3130701" y="5558150"/>
            <a:ext cx="782614" cy="261610"/>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dirty="0">
                <a:solidFill>
                  <a:schemeClr val="bg1"/>
                </a:solidFill>
              </a:rPr>
              <a:t>2020</a:t>
            </a:r>
          </a:p>
        </p:txBody>
      </p:sp>
      <p:sp>
        <p:nvSpPr>
          <p:cNvPr id="8" name="TextBox 4">
            <a:extLst>
              <a:ext uri="{FF2B5EF4-FFF2-40B4-BE49-F238E27FC236}">
                <a16:creationId xmlns:a16="http://schemas.microsoft.com/office/drawing/2014/main" id="{A3F7D8BB-7041-42A5-92DE-42E669617CA4}"/>
              </a:ext>
            </a:extLst>
          </p:cNvPr>
          <p:cNvSpPr txBox="1"/>
          <p:nvPr/>
        </p:nvSpPr>
        <p:spPr>
          <a:xfrm>
            <a:off x="5241595" y="5590222"/>
            <a:ext cx="625944" cy="261610"/>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dirty="0">
                <a:solidFill>
                  <a:schemeClr val="bg1"/>
                </a:solidFill>
              </a:rPr>
              <a:t>2021</a:t>
            </a:r>
          </a:p>
        </p:txBody>
      </p:sp>
      <p:sp>
        <p:nvSpPr>
          <p:cNvPr id="9" name="TextBox 5">
            <a:extLst>
              <a:ext uri="{FF2B5EF4-FFF2-40B4-BE49-F238E27FC236}">
                <a16:creationId xmlns:a16="http://schemas.microsoft.com/office/drawing/2014/main" id="{0029CB30-5E7C-471C-9B34-A27CC142002C}"/>
              </a:ext>
            </a:extLst>
          </p:cNvPr>
          <p:cNvSpPr txBox="1"/>
          <p:nvPr/>
        </p:nvSpPr>
        <p:spPr>
          <a:xfrm>
            <a:off x="8416125" y="5590222"/>
            <a:ext cx="596055" cy="261610"/>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dirty="0">
                <a:solidFill>
                  <a:schemeClr val="bg1"/>
                </a:solidFill>
              </a:rPr>
              <a:t>2022</a:t>
            </a:r>
          </a:p>
        </p:txBody>
      </p:sp>
      <p:sp>
        <p:nvSpPr>
          <p:cNvPr id="10" name="TextBox 9">
            <a:extLst>
              <a:ext uri="{FF2B5EF4-FFF2-40B4-BE49-F238E27FC236}">
                <a16:creationId xmlns:a16="http://schemas.microsoft.com/office/drawing/2014/main" id="{F1A3179B-44F6-8BC9-D5BF-1F19021A1E0F}"/>
              </a:ext>
            </a:extLst>
          </p:cNvPr>
          <p:cNvSpPr txBox="1"/>
          <p:nvPr/>
        </p:nvSpPr>
        <p:spPr>
          <a:xfrm>
            <a:off x="8607972" y="6308209"/>
            <a:ext cx="1555531" cy="369332"/>
          </a:xfrm>
          <a:prstGeom prst="rect">
            <a:avLst/>
          </a:prstGeom>
          <a:noFill/>
        </p:spPr>
        <p:txBody>
          <a:bodyPr wrap="square">
            <a:spAutoFit/>
          </a:bodyPr>
          <a:lstStyle/>
          <a:p>
            <a:r>
              <a:rPr lang="en-US" dirty="0">
                <a:solidFill>
                  <a:schemeClr val="bg1"/>
                </a:solidFill>
              </a:rPr>
              <a:t>Results</a:t>
            </a:r>
          </a:p>
        </p:txBody>
      </p:sp>
      <p:sp>
        <p:nvSpPr>
          <p:cNvPr id="11" name="Arrow: Pentagon 10">
            <a:extLst>
              <a:ext uri="{FF2B5EF4-FFF2-40B4-BE49-F238E27FC236}">
                <a16:creationId xmlns:a16="http://schemas.microsoft.com/office/drawing/2014/main" id="{AACF31BE-0C9F-A06E-573C-3E003464A3E6}"/>
              </a:ext>
            </a:extLst>
          </p:cNvPr>
          <p:cNvSpPr/>
          <p:nvPr/>
        </p:nvSpPr>
        <p:spPr>
          <a:xfrm>
            <a:off x="4764" y="6683659"/>
            <a:ext cx="1989136" cy="172912"/>
          </a:xfrm>
          <a:prstGeom prst="homePlate">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Introduction</a:t>
            </a:r>
          </a:p>
        </p:txBody>
      </p:sp>
      <p:sp>
        <p:nvSpPr>
          <p:cNvPr id="12" name="Arrow: Chevron 11">
            <a:extLst>
              <a:ext uri="{FF2B5EF4-FFF2-40B4-BE49-F238E27FC236}">
                <a16:creationId xmlns:a16="http://schemas.microsoft.com/office/drawing/2014/main" id="{556F267F-3982-99A2-CBA7-0C2180D28371}"/>
              </a:ext>
            </a:extLst>
          </p:cNvPr>
          <p:cNvSpPr/>
          <p:nvPr/>
        </p:nvSpPr>
        <p:spPr>
          <a:xfrm>
            <a:off x="1951436" y="6687896"/>
            <a:ext cx="1686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Methods</a:t>
            </a:r>
          </a:p>
        </p:txBody>
      </p:sp>
      <p:sp>
        <p:nvSpPr>
          <p:cNvPr id="13" name="Arrow: Chevron 12">
            <a:extLst>
              <a:ext uri="{FF2B5EF4-FFF2-40B4-BE49-F238E27FC236}">
                <a16:creationId xmlns:a16="http://schemas.microsoft.com/office/drawing/2014/main" id="{5F372572-BA77-5035-6A74-9C75C902ADBA}"/>
              </a:ext>
            </a:extLst>
          </p:cNvPr>
          <p:cNvSpPr/>
          <p:nvPr/>
        </p:nvSpPr>
        <p:spPr>
          <a:xfrm>
            <a:off x="3597741" y="6686439"/>
            <a:ext cx="1617351"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Results</a:t>
            </a:r>
          </a:p>
        </p:txBody>
      </p:sp>
      <p:sp>
        <p:nvSpPr>
          <p:cNvPr id="14" name="Arrow: Chevron 13">
            <a:extLst>
              <a:ext uri="{FF2B5EF4-FFF2-40B4-BE49-F238E27FC236}">
                <a16:creationId xmlns:a16="http://schemas.microsoft.com/office/drawing/2014/main" id="{BE78F830-7236-38DD-0E89-DB62E693ADE4}"/>
              </a:ext>
            </a:extLst>
          </p:cNvPr>
          <p:cNvSpPr/>
          <p:nvPr/>
        </p:nvSpPr>
        <p:spPr>
          <a:xfrm>
            <a:off x="5174535" y="6686834"/>
            <a:ext cx="177871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Discussion</a:t>
            </a:r>
          </a:p>
        </p:txBody>
      </p:sp>
      <p:sp>
        <p:nvSpPr>
          <p:cNvPr id="15" name="Arrow: Chevron 14">
            <a:extLst>
              <a:ext uri="{FF2B5EF4-FFF2-40B4-BE49-F238E27FC236}">
                <a16:creationId xmlns:a16="http://schemas.microsoft.com/office/drawing/2014/main" id="{13800F6D-2921-10A6-B1EC-B87A23DD8287}"/>
              </a:ext>
            </a:extLst>
          </p:cNvPr>
          <p:cNvSpPr/>
          <p:nvPr/>
        </p:nvSpPr>
        <p:spPr>
          <a:xfrm>
            <a:off x="6913717" y="6686834"/>
            <a:ext cx="170179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Future work</a:t>
            </a:r>
          </a:p>
        </p:txBody>
      </p:sp>
      <p:sp>
        <p:nvSpPr>
          <p:cNvPr id="16" name="Arrow: Chevron 15">
            <a:extLst>
              <a:ext uri="{FF2B5EF4-FFF2-40B4-BE49-F238E27FC236}">
                <a16:creationId xmlns:a16="http://schemas.microsoft.com/office/drawing/2014/main" id="{02E63B07-7E06-876B-0700-317417961A0A}"/>
              </a:ext>
            </a:extLst>
          </p:cNvPr>
          <p:cNvSpPr/>
          <p:nvPr/>
        </p:nvSpPr>
        <p:spPr>
          <a:xfrm>
            <a:off x="8572500" y="6686834"/>
            <a:ext cx="226377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Grant opportunities</a:t>
            </a:r>
          </a:p>
        </p:txBody>
      </p:sp>
      <p:sp>
        <p:nvSpPr>
          <p:cNvPr id="17" name="Arrow: Chevron 16">
            <a:extLst>
              <a:ext uri="{FF2B5EF4-FFF2-40B4-BE49-F238E27FC236}">
                <a16:creationId xmlns:a16="http://schemas.microsoft.com/office/drawing/2014/main" id="{8FEF3870-3270-D0F7-39C2-81CE10BA4480}"/>
              </a:ext>
            </a:extLst>
          </p:cNvPr>
          <p:cNvSpPr/>
          <p:nvPr/>
        </p:nvSpPr>
        <p:spPr>
          <a:xfrm>
            <a:off x="10795001" y="6686439"/>
            <a:ext cx="136524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Conclusion</a:t>
            </a:r>
          </a:p>
        </p:txBody>
      </p:sp>
      <p:sp>
        <p:nvSpPr>
          <p:cNvPr id="3" name="Rectangle 2">
            <a:extLst>
              <a:ext uri="{FF2B5EF4-FFF2-40B4-BE49-F238E27FC236}">
                <a16:creationId xmlns:a16="http://schemas.microsoft.com/office/drawing/2014/main" id="{1549BFCC-4EF0-F79E-3EBF-E9A77C0171A2}"/>
              </a:ext>
            </a:extLst>
          </p:cNvPr>
          <p:cNvSpPr/>
          <p:nvPr/>
        </p:nvSpPr>
        <p:spPr>
          <a:xfrm>
            <a:off x="2506098" y="4374861"/>
            <a:ext cx="7209402" cy="10498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BC9CFCF-918F-7976-817E-5B76B9A445E3}"/>
              </a:ext>
            </a:extLst>
          </p:cNvPr>
          <p:cNvSpPr/>
          <p:nvPr/>
        </p:nvSpPr>
        <p:spPr>
          <a:xfrm>
            <a:off x="2482759" y="1935181"/>
            <a:ext cx="7256079" cy="24382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1226549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grpId="0" nodeType="clickEffect">
                                  <p:stCondLst>
                                    <p:cond delay="0"/>
                                  </p:stCondLst>
                                  <p:childTnLst>
                                    <p:anim calcmode="lin" valueType="num">
                                      <p:cBhvr additive="base">
                                        <p:cTn id="6" dur="3000"/>
                                        <p:tgtEl>
                                          <p:spTgt spid="3"/>
                                        </p:tgtEl>
                                        <p:attrNameLst>
                                          <p:attrName>ppt_x</p:attrName>
                                        </p:attrNameLst>
                                      </p:cBhvr>
                                      <p:tavLst>
                                        <p:tav tm="0">
                                          <p:val>
                                            <p:strVal val="ppt_x"/>
                                          </p:val>
                                        </p:tav>
                                        <p:tav tm="100000">
                                          <p:val>
                                            <p:strVal val="1+ppt_w/2"/>
                                          </p:val>
                                        </p:tav>
                                      </p:tavLst>
                                    </p:anim>
                                    <p:anim calcmode="lin" valueType="num">
                                      <p:cBhvr additive="base">
                                        <p:cTn id="7" dur="3000"/>
                                        <p:tgtEl>
                                          <p:spTgt spid="3"/>
                                        </p:tgtEl>
                                        <p:attrNameLst>
                                          <p:attrName>ppt_y</p:attrName>
                                        </p:attrNameLst>
                                      </p:cBhvr>
                                      <p:tavLst>
                                        <p:tav tm="0">
                                          <p:val>
                                            <p:strVal val="ppt_y"/>
                                          </p:val>
                                        </p:tav>
                                        <p:tav tm="100000">
                                          <p:val>
                                            <p:strVal val="ppt_y"/>
                                          </p:val>
                                        </p:tav>
                                      </p:tavLst>
                                    </p:anim>
                                    <p:set>
                                      <p:cBhvr>
                                        <p:cTn id="8" dur="1" fill="hold">
                                          <p:stCondLst>
                                            <p:cond delay="2999"/>
                                          </p:stCondLst>
                                        </p:cTn>
                                        <p:tgtEl>
                                          <p:spTgt spid="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2" fill="hold" grpId="0" nodeType="clickEffect">
                                  <p:stCondLst>
                                    <p:cond delay="0"/>
                                  </p:stCondLst>
                                  <p:childTnLst>
                                    <p:anim calcmode="lin" valueType="num">
                                      <p:cBhvr additive="base">
                                        <p:cTn id="12" dur="3000"/>
                                        <p:tgtEl>
                                          <p:spTgt spid="18"/>
                                        </p:tgtEl>
                                        <p:attrNameLst>
                                          <p:attrName>ppt_x</p:attrName>
                                        </p:attrNameLst>
                                      </p:cBhvr>
                                      <p:tavLst>
                                        <p:tav tm="0">
                                          <p:val>
                                            <p:strVal val="ppt_x"/>
                                          </p:val>
                                        </p:tav>
                                        <p:tav tm="100000">
                                          <p:val>
                                            <p:strVal val="1+ppt_w/2"/>
                                          </p:val>
                                        </p:tav>
                                      </p:tavLst>
                                    </p:anim>
                                    <p:anim calcmode="lin" valueType="num">
                                      <p:cBhvr additive="base">
                                        <p:cTn id="13" dur="3000"/>
                                        <p:tgtEl>
                                          <p:spTgt spid="18"/>
                                        </p:tgtEl>
                                        <p:attrNameLst>
                                          <p:attrName>ppt_y</p:attrName>
                                        </p:attrNameLst>
                                      </p:cBhvr>
                                      <p:tavLst>
                                        <p:tav tm="0">
                                          <p:val>
                                            <p:strVal val="ppt_y"/>
                                          </p:val>
                                        </p:tav>
                                        <p:tav tm="100000">
                                          <p:val>
                                            <p:strVal val="ppt_y"/>
                                          </p:val>
                                        </p:tav>
                                      </p:tavLst>
                                    </p:anim>
                                    <p:set>
                                      <p:cBhvr>
                                        <p:cTn id="14" dur="1" fill="hold">
                                          <p:stCondLst>
                                            <p:cond delay="29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DF50C-2B99-E135-E054-2BF935516792}"/>
              </a:ext>
            </a:extLst>
          </p:cNvPr>
          <p:cNvSpPr>
            <a:spLocks noGrp="1"/>
          </p:cNvSpPr>
          <p:nvPr>
            <p:ph type="title"/>
          </p:nvPr>
        </p:nvSpPr>
        <p:spPr/>
        <p:txBody>
          <a:bodyPr/>
          <a:lstStyle/>
          <a:p>
            <a:r>
              <a:rPr lang="en-US" sz="4000" b="0" i="0" baseline="0" dirty="0">
                <a:solidFill>
                  <a:schemeClr val="tx1"/>
                </a:solidFill>
                <a:effectLst/>
                <a:latin typeface="Arial" panose="020B0604020202020204" pitchFamily="34" charset="0"/>
                <a:cs typeface="Arial" panose="020B0604020202020204" pitchFamily="34" charset="0"/>
              </a:rPr>
              <a:t>By Age</a:t>
            </a:r>
            <a:r>
              <a:rPr lang="en-US" sz="4000" dirty="0">
                <a:solidFill>
                  <a:schemeClr val="tx1"/>
                </a:solidFill>
                <a:latin typeface="Arial" panose="020B0604020202020204" pitchFamily="34" charset="0"/>
              </a:rPr>
              <a:t>, utilization</a:t>
            </a:r>
            <a:endParaRPr lang="en-US" dirty="0"/>
          </a:p>
        </p:txBody>
      </p:sp>
      <p:sp>
        <p:nvSpPr>
          <p:cNvPr id="4" name="Date Placeholder 3">
            <a:extLst>
              <a:ext uri="{FF2B5EF4-FFF2-40B4-BE49-F238E27FC236}">
                <a16:creationId xmlns:a16="http://schemas.microsoft.com/office/drawing/2014/main" id="{9C50C843-E61F-CB0F-4AC5-A254225B9148}"/>
              </a:ext>
            </a:extLst>
          </p:cNvPr>
          <p:cNvSpPr>
            <a:spLocks noGrp="1"/>
          </p:cNvSpPr>
          <p:nvPr>
            <p:ph type="dt" sz="half" idx="4294967295"/>
          </p:nvPr>
        </p:nvSpPr>
        <p:spPr>
          <a:xfrm>
            <a:off x="9334626" y="6041362"/>
            <a:ext cx="1343706" cy="365125"/>
          </a:xfrm>
          <a:prstGeom prst="rect">
            <a:avLst/>
          </a:prstGeom>
        </p:spPr>
        <p:txBody>
          <a:bodyPr/>
          <a:lstStyle/>
          <a:p>
            <a:r>
              <a:rPr lang="en-US">
                <a:solidFill>
                  <a:schemeClr val="bg1"/>
                </a:solidFill>
              </a:rPr>
              <a:t>4/17/2023</a:t>
            </a:r>
            <a:endParaRPr lang="en-US" dirty="0">
              <a:solidFill>
                <a:schemeClr val="bg1"/>
              </a:solidFill>
            </a:endParaRPr>
          </a:p>
        </p:txBody>
      </p:sp>
      <p:sp>
        <p:nvSpPr>
          <p:cNvPr id="5" name="Slide Number Placeholder 4">
            <a:extLst>
              <a:ext uri="{FF2B5EF4-FFF2-40B4-BE49-F238E27FC236}">
                <a16:creationId xmlns:a16="http://schemas.microsoft.com/office/drawing/2014/main" id="{FC0CBEC0-AF3E-5962-73C3-148E93269FA5}"/>
              </a:ext>
            </a:extLst>
          </p:cNvPr>
          <p:cNvSpPr>
            <a:spLocks noGrp="1"/>
          </p:cNvSpPr>
          <p:nvPr>
            <p:ph type="sldNum" sz="quarter" idx="12"/>
          </p:nvPr>
        </p:nvSpPr>
        <p:spPr/>
        <p:txBody>
          <a:bodyPr/>
          <a:lstStyle/>
          <a:p>
            <a:fld id="{61CD8911-B433-634A-8462-B3CDA1BC7061}" type="slidenum">
              <a:rPr lang="en-US" smtClean="0">
                <a:solidFill>
                  <a:schemeClr val="bg1"/>
                </a:solidFill>
              </a:rPr>
              <a:pPr/>
              <a:t>32</a:t>
            </a:fld>
            <a:endParaRPr lang="en-US" dirty="0">
              <a:solidFill>
                <a:schemeClr val="bg1"/>
              </a:solidFill>
            </a:endParaRPr>
          </a:p>
        </p:txBody>
      </p:sp>
      <p:sp>
        <p:nvSpPr>
          <p:cNvPr id="11" name="TextBox 10">
            <a:extLst>
              <a:ext uri="{FF2B5EF4-FFF2-40B4-BE49-F238E27FC236}">
                <a16:creationId xmlns:a16="http://schemas.microsoft.com/office/drawing/2014/main" id="{5A35754F-03C2-3B76-531A-AB9BAAB7AC8A}"/>
              </a:ext>
            </a:extLst>
          </p:cNvPr>
          <p:cNvSpPr txBox="1"/>
          <p:nvPr/>
        </p:nvSpPr>
        <p:spPr>
          <a:xfrm>
            <a:off x="8607972" y="6308209"/>
            <a:ext cx="1555531" cy="369332"/>
          </a:xfrm>
          <a:prstGeom prst="rect">
            <a:avLst/>
          </a:prstGeom>
          <a:noFill/>
        </p:spPr>
        <p:txBody>
          <a:bodyPr wrap="square">
            <a:spAutoFit/>
          </a:bodyPr>
          <a:lstStyle/>
          <a:p>
            <a:r>
              <a:rPr lang="en-US" dirty="0">
                <a:solidFill>
                  <a:schemeClr val="bg1"/>
                </a:solidFill>
              </a:rPr>
              <a:t>Results</a:t>
            </a:r>
          </a:p>
        </p:txBody>
      </p:sp>
      <p:sp>
        <p:nvSpPr>
          <p:cNvPr id="12" name="Arrow: Pentagon 11">
            <a:extLst>
              <a:ext uri="{FF2B5EF4-FFF2-40B4-BE49-F238E27FC236}">
                <a16:creationId xmlns:a16="http://schemas.microsoft.com/office/drawing/2014/main" id="{39AEC35A-3D99-C095-E41D-BBA3EFD42FA4}"/>
              </a:ext>
            </a:extLst>
          </p:cNvPr>
          <p:cNvSpPr/>
          <p:nvPr/>
        </p:nvSpPr>
        <p:spPr>
          <a:xfrm>
            <a:off x="4764" y="6683659"/>
            <a:ext cx="1989136" cy="172912"/>
          </a:xfrm>
          <a:prstGeom prst="homePlate">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Introduction</a:t>
            </a:r>
          </a:p>
        </p:txBody>
      </p:sp>
      <p:sp>
        <p:nvSpPr>
          <p:cNvPr id="13" name="Arrow: Chevron 12">
            <a:extLst>
              <a:ext uri="{FF2B5EF4-FFF2-40B4-BE49-F238E27FC236}">
                <a16:creationId xmlns:a16="http://schemas.microsoft.com/office/drawing/2014/main" id="{867F381F-6078-B8C1-C865-68D016035C4E}"/>
              </a:ext>
            </a:extLst>
          </p:cNvPr>
          <p:cNvSpPr/>
          <p:nvPr/>
        </p:nvSpPr>
        <p:spPr>
          <a:xfrm>
            <a:off x="1951436" y="6687896"/>
            <a:ext cx="1686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Methods</a:t>
            </a:r>
          </a:p>
        </p:txBody>
      </p:sp>
      <p:sp>
        <p:nvSpPr>
          <p:cNvPr id="14" name="Arrow: Chevron 13">
            <a:extLst>
              <a:ext uri="{FF2B5EF4-FFF2-40B4-BE49-F238E27FC236}">
                <a16:creationId xmlns:a16="http://schemas.microsoft.com/office/drawing/2014/main" id="{4F7F665F-E70A-4EE9-8AD4-8083E330740C}"/>
              </a:ext>
            </a:extLst>
          </p:cNvPr>
          <p:cNvSpPr/>
          <p:nvPr/>
        </p:nvSpPr>
        <p:spPr>
          <a:xfrm>
            <a:off x="3597741" y="6686439"/>
            <a:ext cx="1617351"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Results</a:t>
            </a:r>
          </a:p>
        </p:txBody>
      </p:sp>
      <p:sp>
        <p:nvSpPr>
          <p:cNvPr id="15" name="Arrow: Chevron 14">
            <a:extLst>
              <a:ext uri="{FF2B5EF4-FFF2-40B4-BE49-F238E27FC236}">
                <a16:creationId xmlns:a16="http://schemas.microsoft.com/office/drawing/2014/main" id="{6CB85DAD-E5A4-8F65-7294-76690DE03653}"/>
              </a:ext>
            </a:extLst>
          </p:cNvPr>
          <p:cNvSpPr/>
          <p:nvPr/>
        </p:nvSpPr>
        <p:spPr>
          <a:xfrm>
            <a:off x="5174535" y="6686834"/>
            <a:ext cx="177871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Discussion</a:t>
            </a:r>
          </a:p>
        </p:txBody>
      </p:sp>
      <p:sp>
        <p:nvSpPr>
          <p:cNvPr id="16" name="Arrow: Chevron 15">
            <a:extLst>
              <a:ext uri="{FF2B5EF4-FFF2-40B4-BE49-F238E27FC236}">
                <a16:creationId xmlns:a16="http://schemas.microsoft.com/office/drawing/2014/main" id="{673B7E34-E79B-7A21-CAC6-901036D368D1}"/>
              </a:ext>
            </a:extLst>
          </p:cNvPr>
          <p:cNvSpPr/>
          <p:nvPr/>
        </p:nvSpPr>
        <p:spPr>
          <a:xfrm>
            <a:off x="6913717" y="6686834"/>
            <a:ext cx="170179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Future work</a:t>
            </a:r>
          </a:p>
        </p:txBody>
      </p:sp>
      <p:sp>
        <p:nvSpPr>
          <p:cNvPr id="17" name="Arrow: Chevron 16">
            <a:extLst>
              <a:ext uri="{FF2B5EF4-FFF2-40B4-BE49-F238E27FC236}">
                <a16:creationId xmlns:a16="http://schemas.microsoft.com/office/drawing/2014/main" id="{87BA646A-5867-F6E8-946D-E8DFFFCC7F92}"/>
              </a:ext>
            </a:extLst>
          </p:cNvPr>
          <p:cNvSpPr/>
          <p:nvPr/>
        </p:nvSpPr>
        <p:spPr>
          <a:xfrm>
            <a:off x="8572500" y="6686834"/>
            <a:ext cx="226377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Grant opportunities</a:t>
            </a:r>
          </a:p>
        </p:txBody>
      </p:sp>
      <p:sp>
        <p:nvSpPr>
          <p:cNvPr id="18" name="Arrow: Chevron 17">
            <a:extLst>
              <a:ext uri="{FF2B5EF4-FFF2-40B4-BE49-F238E27FC236}">
                <a16:creationId xmlns:a16="http://schemas.microsoft.com/office/drawing/2014/main" id="{CBF02449-BCAD-1AEA-4878-7B47D0005169}"/>
              </a:ext>
            </a:extLst>
          </p:cNvPr>
          <p:cNvSpPr/>
          <p:nvPr/>
        </p:nvSpPr>
        <p:spPr>
          <a:xfrm>
            <a:off x="10795001" y="6686439"/>
            <a:ext cx="136524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Conclusion</a:t>
            </a:r>
          </a:p>
        </p:txBody>
      </p:sp>
      <p:grpSp>
        <p:nvGrpSpPr>
          <p:cNvPr id="28" name="Group 27">
            <a:extLst>
              <a:ext uri="{FF2B5EF4-FFF2-40B4-BE49-F238E27FC236}">
                <a16:creationId xmlns:a16="http://schemas.microsoft.com/office/drawing/2014/main" id="{AAD558C3-6734-397E-39CE-E65E9767202F}"/>
              </a:ext>
            </a:extLst>
          </p:cNvPr>
          <p:cNvGrpSpPr/>
          <p:nvPr/>
        </p:nvGrpSpPr>
        <p:grpSpPr>
          <a:xfrm>
            <a:off x="2794793" y="1962840"/>
            <a:ext cx="6987758" cy="3813560"/>
            <a:chOff x="745728" y="1891545"/>
            <a:chExt cx="6987758" cy="3813560"/>
          </a:xfrm>
        </p:grpSpPr>
        <p:grpSp>
          <p:nvGrpSpPr>
            <p:cNvPr id="3" name="Group 2">
              <a:extLst>
                <a:ext uri="{FF2B5EF4-FFF2-40B4-BE49-F238E27FC236}">
                  <a16:creationId xmlns:a16="http://schemas.microsoft.com/office/drawing/2014/main" id="{F8CC1086-B45E-D269-080E-E6D0C4AB4875}"/>
                </a:ext>
              </a:extLst>
            </p:cNvPr>
            <p:cNvGrpSpPr/>
            <p:nvPr/>
          </p:nvGrpSpPr>
          <p:grpSpPr>
            <a:xfrm>
              <a:off x="745728" y="1891545"/>
              <a:ext cx="6028196" cy="3813560"/>
              <a:chOff x="5507421" y="1803161"/>
              <a:chExt cx="6028196" cy="3813560"/>
            </a:xfrm>
          </p:grpSpPr>
          <p:grpSp>
            <p:nvGrpSpPr>
              <p:cNvPr id="6" name="Group 5">
                <a:extLst>
                  <a:ext uri="{FF2B5EF4-FFF2-40B4-BE49-F238E27FC236}">
                    <a16:creationId xmlns:a16="http://schemas.microsoft.com/office/drawing/2014/main" id="{D29326CF-8D58-CA72-6483-D9C7FEFA6DD3}"/>
                  </a:ext>
                </a:extLst>
              </p:cNvPr>
              <p:cNvGrpSpPr/>
              <p:nvPr/>
            </p:nvGrpSpPr>
            <p:grpSpPr>
              <a:xfrm>
                <a:off x="5507421" y="1803161"/>
                <a:ext cx="6028196" cy="3813560"/>
                <a:chOff x="7023964" y="1758999"/>
                <a:chExt cx="5004077" cy="3165681"/>
              </a:xfrm>
            </p:grpSpPr>
            <p:pic>
              <p:nvPicPr>
                <p:cNvPr id="20" name="Picture 19">
                  <a:extLst>
                    <a:ext uri="{FF2B5EF4-FFF2-40B4-BE49-F238E27FC236}">
                      <a16:creationId xmlns:a16="http://schemas.microsoft.com/office/drawing/2014/main" id="{8A0F55D1-C65A-66B6-E4D0-934692CF8230}"/>
                    </a:ext>
                  </a:extLst>
                </p:cNvPr>
                <p:cNvPicPr>
                  <a:picLocks noChangeAspect="1"/>
                </p:cNvPicPr>
                <p:nvPr/>
              </p:nvPicPr>
              <p:blipFill rotWithShape="1">
                <a:blip r:embed="rId3"/>
                <a:srcRect l="5140"/>
                <a:stretch/>
              </p:blipFill>
              <p:spPr>
                <a:xfrm>
                  <a:off x="7023964" y="1758999"/>
                  <a:ext cx="4983057" cy="1343035"/>
                </a:xfrm>
                <a:prstGeom prst="rect">
                  <a:avLst/>
                </a:prstGeom>
              </p:spPr>
            </p:pic>
            <p:pic>
              <p:nvPicPr>
                <p:cNvPr id="21" name="Picture 20">
                  <a:extLst>
                    <a:ext uri="{FF2B5EF4-FFF2-40B4-BE49-F238E27FC236}">
                      <a16:creationId xmlns:a16="http://schemas.microsoft.com/office/drawing/2014/main" id="{74352A6B-25EA-E857-56D7-3A1BFDA62EA2}"/>
                    </a:ext>
                  </a:extLst>
                </p:cNvPr>
                <p:cNvPicPr>
                  <a:picLocks noChangeAspect="1"/>
                </p:cNvPicPr>
                <p:nvPr/>
              </p:nvPicPr>
              <p:blipFill rotWithShape="1">
                <a:blip r:embed="rId4"/>
                <a:srcRect l="10725" t="19905"/>
                <a:stretch/>
              </p:blipFill>
              <p:spPr>
                <a:xfrm>
                  <a:off x="7023964" y="3484503"/>
                  <a:ext cx="4983057" cy="1151997"/>
                </a:xfrm>
                <a:prstGeom prst="rect">
                  <a:avLst/>
                </a:prstGeom>
              </p:spPr>
            </p:pic>
            <p:pic>
              <p:nvPicPr>
                <p:cNvPr id="22" name="Picture 21">
                  <a:extLst>
                    <a:ext uri="{FF2B5EF4-FFF2-40B4-BE49-F238E27FC236}">
                      <a16:creationId xmlns:a16="http://schemas.microsoft.com/office/drawing/2014/main" id="{F462AFEC-1D70-3AA3-276C-3BFE7533CE87}"/>
                    </a:ext>
                  </a:extLst>
                </p:cNvPr>
                <p:cNvPicPr>
                  <a:picLocks noChangeAspect="1"/>
                </p:cNvPicPr>
                <p:nvPr/>
              </p:nvPicPr>
              <p:blipFill>
                <a:blip r:embed="rId5"/>
                <a:stretch>
                  <a:fillRect/>
                </a:stretch>
              </p:blipFill>
              <p:spPr>
                <a:xfrm>
                  <a:off x="8508528" y="3102034"/>
                  <a:ext cx="3519513" cy="271464"/>
                </a:xfrm>
                <a:prstGeom prst="rect">
                  <a:avLst/>
                </a:prstGeom>
              </p:spPr>
            </p:pic>
            <p:pic>
              <p:nvPicPr>
                <p:cNvPr id="23" name="Picture 22">
                  <a:extLst>
                    <a:ext uri="{FF2B5EF4-FFF2-40B4-BE49-F238E27FC236}">
                      <a16:creationId xmlns:a16="http://schemas.microsoft.com/office/drawing/2014/main" id="{CAF9EB84-5748-54F4-9B5A-D4CFA23DCD5C}"/>
                    </a:ext>
                  </a:extLst>
                </p:cNvPr>
                <p:cNvPicPr>
                  <a:picLocks noChangeAspect="1"/>
                </p:cNvPicPr>
                <p:nvPr/>
              </p:nvPicPr>
              <p:blipFill>
                <a:blip r:embed="rId5"/>
                <a:stretch>
                  <a:fillRect/>
                </a:stretch>
              </p:blipFill>
              <p:spPr>
                <a:xfrm>
                  <a:off x="8476998" y="4611773"/>
                  <a:ext cx="3519513" cy="271464"/>
                </a:xfrm>
                <a:prstGeom prst="rect">
                  <a:avLst/>
                </a:prstGeom>
              </p:spPr>
            </p:pic>
            <p:sp>
              <p:nvSpPr>
                <p:cNvPr id="24" name="TextBox 23">
                  <a:extLst>
                    <a:ext uri="{FF2B5EF4-FFF2-40B4-BE49-F238E27FC236}">
                      <a16:creationId xmlns:a16="http://schemas.microsoft.com/office/drawing/2014/main" id="{78868707-E87C-3C67-4319-5D312F476BC6}"/>
                    </a:ext>
                  </a:extLst>
                </p:cNvPr>
                <p:cNvSpPr txBox="1"/>
                <p:nvPr/>
              </p:nvSpPr>
              <p:spPr>
                <a:xfrm>
                  <a:off x="8255876" y="3213039"/>
                  <a:ext cx="1203434" cy="230832"/>
                </a:xfrm>
                <a:prstGeom prst="rect">
                  <a:avLst/>
                </a:prstGeom>
                <a:solidFill>
                  <a:schemeClr val="bg1"/>
                </a:solidFill>
              </p:spPr>
              <p:txBody>
                <a:bodyPr wrap="square" rtlCol="0">
                  <a:spAutoFit/>
                </a:bodyPr>
                <a:lstStyle/>
                <a:p>
                  <a:endParaRPr lang="en-US" sz="900" dirty="0"/>
                </a:p>
              </p:txBody>
            </p:sp>
            <p:sp>
              <p:nvSpPr>
                <p:cNvPr id="25" name="TextBox 24">
                  <a:extLst>
                    <a:ext uri="{FF2B5EF4-FFF2-40B4-BE49-F238E27FC236}">
                      <a16:creationId xmlns:a16="http://schemas.microsoft.com/office/drawing/2014/main" id="{E4883F97-A424-CB10-88A8-28DAFDE9F186}"/>
                    </a:ext>
                  </a:extLst>
                </p:cNvPr>
                <p:cNvSpPr txBox="1"/>
                <p:nvPr/>
              </p:nvSpPr>
              <p:spPr>
                <a:xfrm>
                  <a:off x="8177049" y="4693848"/>
                  <a:ext cx="1203434" cy="230832"/>
                </a:xfrm>
                <a:prstGeom prst="rect">
                  <a:avLst/>
                </a:prstGeom>
                <a:solidFill>
                  <a:schemeClr val="bg1"/>
                </a:solidFill>
              </p:spPr>
              <p:txBody>
                <a:bodyPr wrap="square" rtlCol="0">
                  <a:spAutoFit/>
                </a:bodyPr>
                <a:lstStyle/>
                <a:p>
                  <a:endParaRPr lang="en-US" sz="900" dirty="0"/>
                </a:p>
              </p:txBody>
            </p:sp>
          </p:grpSp>
          <p:sp>
            <p:nvSpPr>
              <p:cNvPr id="19" name="TextBox 18">
                <a:extLst>
                  <a:ext uri="{FF2B5EF4-FFF2-40B4-BE49-F238E27FC236}">
                    <a16:creationId xmlns:a16="http://schemas.microsoft.com/office/drawing/2014/main" id="{79E110F2-5226-E0F9-8011-EC68ECBC9DF4}"/>
                  </a:ext>
                </a:extLst>
              </p:cNvPr>
              <p:cNvSpPr txBox="1"/>
              <p:nvPr/>
            </p:nvSpPr>
            <p:spPr>
              <a:xfrm>
                <a:off x="7303960" y="5247389"/>
                <a:ext cx="56297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Less</a:t>
                </a:r>
              </a:p>
            </p:txBody>
          </p:sp>
        </p:grpSp>
        <p:sp>
          <p:nvSpPr>
            <p:cNvPr id="26" name="TextBox 25">
              <a:extLst>
                <a:ext uri="{FF2B5EF4-FFF2-40B4-BE49-F238E27FC236}">
                  <a16:creationId xmlns:a16="http://schemas.microsoft.com/office/drawing/2014/main" id="{5BC7D63F-EAE2-9742-3B56-78E072D824EA}"/>
                </a:ext>
              </a:extLst>
            </p:cNvPr>
            <p:cNvSpPr txBox="1"/>
            <p:nvPr/>
          </p:nvSpPr>
          <p:spPr>
            <a:xfrm>
              <a:off x="6551838" y="5096337"/>
              <a:ext cx="1181648" cy="523220"/>
            </a:xfrm>
            <a:prstGeom prst="rect">
              <a:avLst/>
            </a:prstGeom>
            <a:noFill/>
          </p:spPr>
          <p:txBody>
            <a:bodyPr wrap="square">
              <a:spAutoFit/>
            </a:bodyPr>
            <a:lstStyle/>
            <a:p>
              <a:pPr algn="ctr"/>
              <a:r>
                <a:rPr lang="en-US" sz="1400" dirty="0">
                  <a:latin typeface="Arial" panose="020B0604020202020204" pitchFamily="34" charset="0"/>
                  <a:cs typeface="Arial" panose="020B0604020202020204" pitchFamily="34" charset="0"/>
                </a:rPr>
                <a:t>More </a:t>
              </a:r>
            </a:p>
            <a:p>
              <a:pPr algn="ctr"/>
              <a:r>
                <a:rPr lang="en-US" sz="1400" dirty="0">
                  <a:latin typeface="Arial" panose="020B0604020202020204" pitchFamily="34" charset="0"/>
                  <a:cs typeface="Arial" panose="020B0604020202020204" pitchFamily="34" charset="0"/>
                </a:rPr>
                <a:t>utilization</a:t>
              </a:r>
            </a:p>
          </p:txBody>
        </p:sp>
      </p:grpSp>
      <p:sp>
        <p:nvSpPr>
          <p:cNvPr id="27" name="TextBox 26">
            <a:extLst>
              <a:ext uri="{FF2B5EF4-FFF2-40B4-BE49-F238E27FC236}">
                <a16:creationId xmlns:a16="http://schemas.microsoft.com/office/drawing/2014/main" id="{4AD94949-C951-CF1F-2290-666F8A1E09B4}"/>
              </a:ext>
            </a:extLst>
          </p:cNvPr>
          <p:cNvSpPr txBox="1"/>
          <p:nvPr/>
        </p:nvSpPr>
        <p:spPr>
          <a:xfrm>
            <a:off x="2700283" y="5777857"/>
            <a:ext cx="7266733" cy="646331"/>
          </a:xfrm>
          <a:prstGeom prst="rect">
            <a:avLst/>
          </a:prstGeom>
          <a:noFill/>
        </p:spPr>
        <p:txBody>
          <a:bodyPr wrap="none" rtlCol="0">
            <a:spAutoFit/>
          </a:bodyPr>
          <a:lstStyle/>
          <a:p>
            <a:r>
              <a:rPr lang="en-US" dirty="0"/>
              <a:t>65+ years old group are 0.71x (95% CI: [0.64,0.78]) likely </a:t>
            </a:r>
          </a:p>
          <a:p>
            <a:r>
              <a:rPr lang="en-US" dirty="0"/>
              <a:t>to use telemedicine compared with patients age from 18 to 44.</a:t>
            </a:r>
          </a:p>
        </p:txBody>
      </p:sp>
      <p:sp>
        <p:nvSpPr>
          <p:cNvPr id="29" name="Slide Number Placeholder 4">
            <a:extLst>
              <a:ext uri="{FF2B5EF4-FFF2-40B4-BE49-F238E27FC236}">
                <a16:creationId xmlns:a16="http://schemas.microsoft.com/office/drawing/2014/main" id="{46AD9169-6F45-89A6-1D74-EA1BC1F41649}"/>
              </a:ext>
            </a:extLst>
          </p:cNvPr>
          <p:cNvSpPr txBox="1">
            <a:spLocks/>
          </p:cNvSpPr>
          <p:nvPr/>
        </p:nvSpPr>
        <p:spPr>
          <a:xfrm>
            <a:off x="10052978" y="6356350"/>
            <a:ext cx="1300821" cy="365125"/>
          </a:xfrm>
          <a:prstGeom prst="rect">
            <a:avLst/>
          </a:prstGeom>
        </p:spPr>
        <p:txBody>
          <a:bodyPr vert="horz" lIns="91440" tIns="45720" rIns="91440" bIns="10800" rtlCol="0" anchor="b">
            <a:normAutofit/>
          </a:bodyPr>
          <a:lstStyle>
            <a:defPPr>
              <a:defRPr lang="en-US"/>
            </a:defPPr>
            <a:lvl1pPr marL="0" algn="r" defTabSz="457200" rtl="0" eaLnBrk="1" latinLnBrk="0" hangingPunct="1">
              <a:defRPr sz="2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61CD8911-B433-634A-8462-B3CDA1BC7061}" type="slidenum">
              <a:rPr lang="en-US" smtClean="0"/>
              <a:pPr>
                <a:spcAft>
                  <a:spcPts val="600"/>
                </a:spcAft>
              </a:pPr>
              <a:t>32</a:t>
            </a:fld>
            <a:endParaRPr lang="en-US" dirty="0"/>
          </a:p>
        </p:txBody>
      </p:sp>
    </p:spTree>
    <p:extLst>
      <p:ext uri="{BB962C8B-B14F-4D97-AF65-F5344CB8AC3E}">
        <p14:creationId xmlns:p14="http://schemas.microsoft.com/office/powerpoint/2010/main" val="39548383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anim calcmode="lin" valueType="num">
                                      <p:cBhvr>
                                        <p:cTn id="15" dur="1000" fill="hold"/>
                                        <p:tgtEl>
                                          <p:spTgt spid="27"/>
                                        </p:tgtEl>
                                        <p:attrNameLst>
                                          <p:attrName>ppt_x</p:attrName>
                                        </p:attrNameLst>
                                      </p:cBhvr>
                                      <p:tavLst>
                                        <p:tav tm="0">
                                          <p:val>
                                            <p:strVal val="#ppt_x"/>
                                          </p:val>
                                        </p:tav>
                                        <p:tav tm="100000">
                                          <p:val>
                                            <p:strVal val="#ppt_x"/>
                                          </p:val>
                                        </p:tav>
                                      </p:tavLst>
                                    </p:anim>
                                    <p:anim calcmode="lin" valueType="num">
                                      <p:cBhvr>
                                        <p:cTn id="1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9A52A-E3D5-5869-AD08-6F3CF29510B3}"/>
              </a:ext>
            </a:extLst>
          </p:cNvPr>
          <p:cNvSpPr>
            <a:spLocks noGrp="1"/>
          </p:cNvSpPr>
          <p:nvPr>
            <p:ph type="title"/>
          </p:nvPr>
        </p:nvSpPr>
        <p:spPr/>
        <p:txBody>
          <a:bodyPr/>
          <a:lstStyle/>
          <a:p>
            <a:r>
              <a:rPr lang="en-US" dirty="0"/>
              <a:t>By Race: </a:t>
            </a:r>
          </a:p>
        </p:txBody>
      </p:sp>
      <p:sp>
        <p:nvSpPr>
          <p:cNvPr id="4" name="Date Placeholder 3">
            <a:extLst>
              <a:ext uri="{FF2B5EF4-FFF2-40B4-BE49-F238E27FC236}">
                <a16:creationId xmlns:a16="http://schemas.microsoft.com/office/drawing/2014/main" id="{82796110-6572-B12D-9FB9-E652418DFB4B}"/>
              </a:ext>
            </a:extLst>
          </p:cNvPr>
          <p:cNvSpPr>
            <a:spLocks noGrp="1"/>
          </p:cNvSpPr>
          <p:nvPr>
            <p:ph type="dt" sz="half" idx="4294967295"/>
          </p:nvPr>
        </p:nvSpPr>
        <p:spPr>
          <a:xfrm>
            <a:off x="9334626" y="6041362"/>
            <a:ext cx="1343706" cy="365125"/>
          </a:xfrm>
          <a:prstGeom prst="rect">
            <a:avLst/>
          </a:prstGeom>
        </p:spPr>
        <p:txBody>
          <a:bodyPr/>
          <a:lstStyle/>
          <a:p>
            <a:r>
              <a:rPr lang="en-US">
                <a:solidFill>
                  <a:schemeClr val="bg1"/>
                </a:solidFill>
              </a:rPr>
              <a:t>4/17/2023</a:t>
            </a:r>
            <a:endParaRPr lang="en-US" dirty="0">
              <a:solidFill>
                <a:schemeClr val="bg1"/>
              </a:solidFill>
            </a:endParaRPr>
          </a:p>
        </p:txBody>
      </p:sp>
      <p:sp>
        <p:nvSpPr>
          <p:cNvPr id="5" name="Slide Number Placeholder 4">
            <a:extLst>
              <a:ext uri="{FF2B5EF4-FFF2-40B4-BE49-F238E27FC236}">
                <a16:creationId xmlns:a16="http://schemas.microsoft.com/office/drawing/2014/main" id="{4FB5781F-6E1C-B6D9-DF3B-B32D6029149B}"/>
              </a:ext>
            </a:extLst>
          </p:cNvPr>
          <p:cNvSpPr>
            <a:spLocks noGrp="1"/>
          </p:cNvSpPr>
          <p:nvPr>
            <p:ph type="sldNum" sz="quarter" idx="12"/>
          </p:nvPr>
        </p:nvSpPr>
        <p:spPr/>
        <p:txBody>
          <a:bodyPr/>
          <a:lstStyle/>
          <a:p>
            <a:fld id="{61CD8911-B433-634A-8462-B3CDA1BC7061}" type="slidenum">
              <a:rPr lang="en-US" smtClean="0">
                <a:solidFill>
                  <a:schemeClr val="bg1"/>
                </a:solidFill>
              </a:rPr>
              <a:pPr/>
              <a:t>33</a:t>
            </a:fld>
            <a:endParaRPr lang="en-US" dirty="0">
              <a:solidFill>
                <a:schemeClr val="bg1"/>
              </a:solidFill>
            </a:endParaRPr>
          </a:p>
        </p:txBody>
      </p:sp>
      <p:pic>
        <p:nvPicPr>
          <p:cNvPr id="9" name="Picture 8">
            <a:extLst>
              <a:ext uri="{FF2B5EF4-FFF2-40B4-BE49-F238E27FC236}">
                <a16:creationId xmlns:a16="http://schemas.microsoft.com/office/drawing/2014/main" id="{1A8D68F7-7C2C-E449-9459-70DC8F91559B}"/>
              </a:ext>
            </a:extLst>
          </p:cNvPr>
          <p:cNvPicPr>
            <a:picLocks noChangeAspect="1"/>
          </p:cNvPicPr>
          <p:nvPr/>
        </p:nvPicPr>
        <p:blipFill>
          <a:blip r:embed="rId3"/>
          <a:stretch>
            <a:fillRect/>
          </a:stretch>
        </p:blipFill>
        <p:spPr>
          <a:xfrm>
            <a:off x="1966033" y="1245972"/>
            <a:ext cx="8502078" cy="1581649"/>
          </a:xfrm>
          <a:prstGeom prst="rect">
            <a:avLst/>
          </a:prstGeom>
        </p:spPr>
      </p:pic>
      <p:pic>
        <p:nvPicPr>
          <p:cNvPr id="20" name="Picture 19">
            <a:extLst>
              <a:ext uri="{FF2B5EF4-FFF2-40B4-BE49-F238E27FC236}">
                <a16:creationId xmlns:a16="http://schemas.microsoft.com/office/drawing/2014/main" id="{6869795B-53AA-C337-BF33-9EBDBAFC9F0C}"/>
              </a:ext>
            </a:extLst>
          </p:cNvPr>
          <p:cNvPicPr>
            <a:picLocks noChangeAspect="1"/>
          </p:cNvPicPr>
          <p:nvPr/>
        </p:nvPicPr>
        <p:blipFill>
          <a:blip r:embed="rId4"/>
          <a:stretch>
            <a:fillRect/>
          </a:stretch>
        </p:blipFill>
        <p:spPr>
          <a:xfrm>
            <a:off x="4852978" y="575276"/>
            <a:ext cx="1243022" cy="371478"/>
          </a:xfrm>
          <a:prstGeom prst="rect">
            <a:avLst/>
          </a:prstGeom>
        </p:spPr>
      </p:pic>
      <p:grpSp>
        <p:nvGrpSpPr>
          <p:cNvPr id="6" name="Group 5">
            <a:extLst>
              <a:ext uri="{FF2B5EF4-FFF2-40B4-BE49-F238E27FC236}">
                <a16:creationId xmlns:a16="http://schemas.microsoft.com/office/drawing/2014/main" id="{5350B158-0A7B-09AF-F94B-BD21E0BCE691}"/>
              </a:ext>
            </a:extLst>
          </p:cNvPr>
          <p:cNvGrpSpPr/>
          <p:nvPr/>
        </p:nvGrpSpPr>
        <p:grpSpPr>
          <a:xfrm>
            <a:off x="1966033" y="582420"/>
            <a:ext cx="9885139" cy="4668743"/>
            <a:chOff x="1966033" y="582420"/>
            <a:chExt cx="9885139" cy="4668743"/>
          </a:xfrm>
        </p:grpSpPr>
        <p:pic>
          <p:nvPicPr>
            <p:cNvPr id="15" name="Picture 14">
              <a:extLst>
                <a:ext uri="{FF2B5EF4-FFF2-40B4-BE49-F238E27FC236}">
                  <a16:creationId xmlns:a16="http://schemas.microsoft.com/office/drawing/2014/main" id="{F3F5B44C-B2AD-FE7E-E1C5-253D169029DC}"/>
                </a:ext>
              </a:extLst>
            </p:cNvPr>
            <p:cNvPicPr>
              <a:picLocks noChangeAspect="1"/>
            </p:cNvPicPr>
            <p:nvPr/>
          </p:nvPicPr>
          <p:blipFill>
            <a:blip r:embed="rId5"/>
            <a:stretch>
              <a:fillRect/>
            </a:stretch>
          </p:blipFill>
          <p:spPr>
            <a:xfrm>
              <a:off x="1966033" y="2984785"/>
              <a:ext cx="8433559" cy="1610199"/>
            </a:xfrm>
            <a:prstGeom prst="rect">
              <a:avLst/>
            </a:prstGeom>
          </p:spPr>
        </p:pic>
        <p:pic>
          <p:nvPicPr>
            <p:cNvPr id="17" name="Picture 16">
              <a:extLst>
                <a:ext uri="{FF2B5EF4-FFF2-40B4-BE49-F238E27FC236}">
                  <a16:creationId xmlns:a16="http://schemas.microsoft.com/office/drawing/2014/main" id="{CC0F6DB2-5CFB-13C4-9D65-A2BBF7E01675}"/>
                </a:ext>
              </a:extLst>
            </p:cNvPr>
            <p:cNvPicPr>
              <a:picLocks noChangeAspect="1"/>
            </p:cNvPicPr>
            <p:nvPr/>
          </p:nvPicPr>
          <p:blipFill>
            <a:blip r:embed="rId6"/>
            <a:stretch>
              <a:fillRect/>
            </a:stretch>
          </p:blipFill>
          <p:spPr>
            <a:xfrm>
              <a:off x="5118006" y="4605205"/>
              <a:ext cx="5250448" cy="376662"/>
            </a:xfrm>
            <a:prstGeom prst="rect">
              <a:avLst/>
            </a:prstGeom>
          </p:spPr>
        </p:pic>
        <p:pic>
          <p:nvPicPr>
            <p:cNvPr id="21" name="Picture 20">
              <a:extLst>
                <a:ext uri="{FF2B5EF4-FFF2-40B4-BE49-F238E27FC236}">
                  <a16:creationId xmlns:a16="http://schemas.microsoft.com/office/drawing/2014/main" id="{BCC9FC1D-CC1C-B014-D375-A4B82B4484A4}"/>
                </a:ext>
              </a:extLst>
            </p:cNvPr>
            <p:cNvPicPr>
              <a:picLocks noChangeAspect="1"/>
            </p:cNvPicPr>
            <p:nvPr/>
          </p:nvPicPr>
          <p:blipFill>
            <a:blip r:embed="rId7"/>
            <a:stretch>
              <a:fillRect/>
            </a:stretch>
          </p:blipFill>
          <p:spPr>
            <a:xfrm>
              <a:off x="7155817" y="582420"/>
              <a:ext cx="1676412" cy="357190"/>
            </a:xfrm>
            <a:prstGeom prst="rect">
              <a:avLst/>
            </a:prstGeom>
          </p:spPr>
        </p:pic>
        <p:sp>
          <p:nvSpPr>
            <p:cNvPr id="22" name="TextBox 21">
              <a:extLst>
                <a:ext uri="{FF2B5EF4-FFF2-40B4-BE49-F238E27FC236}">
                  <a16:creationId xmlns:a16="http://schemas.microsoft.com/office/drawing/2014/main" id="{C3232F2E-4D08-0A40-68D4-529F157A6034}"/>
                </a:ext>
              </a:extLst>
            </p:cNvPr>
            <p:cNvSpPr txBox="1"/>
            <p:nvPr/>
          </p:nvSpPr>
          <p:spPr>
            <a:xfrm>
              <a:off x="6438558" y="4881831"/>
              <a:ext cx="1208472" cy="369332"/>
            </a:xfrm>
            <a:prstGeom prst="rect">
              <a:avLst/>
            </a:prstGeom>
            <a:noFill/>
          </p:spPr>
          <p:txBody>
            <a:bodyPr wrap="none" rtlCol="0">
              <a:spAutoFit/>
            </a:bodyPr>
            <a:lstStyle/>
            <a:p>
              <a:r>
                <a:rPr lang="en-US" dirty="0"/>
                <a:t>Odds Ratio</a:t>
              </a:r>
            </a:p>
          </p:txBody>
        </p:sp>
        <p:sp>
          <p:nvSpPr>
            <p:cNvPr id="23" name="TextBox 22">
              <a:extLst>
                <a:ext uri="{FF2B5EF4-FFF2-40B4-BE49-F238E27FC236}">
                  <a16:creationId xmlns:a16="http://schemas.microsoft.com/office/drawing/2014/main" id="{BA8A662F-1830-2BAD-0285-C9560E371539}"/>
                </a:ext>
              </a:extLst>
            </p:cNvPr>
            <p:cNvSpPr txBox="1"/>
            <p:nvPr/>
          </p:nvSpPr>
          <p:spPr>
            <a:xfrm>
              <a:off x="4253626" y="4640133"/>
              <a:ext cx="671979"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Less</a:t>
              </a:r>
            </a:p>
          </p:txBody>
        </p:sp>
        <p:sp>
          <p:nvSpPr>
            <p:cNvPr id="25" name="TextBox 24">
              <a:extLst>
                <a:ext uri="{FF2B5EF4-FFF2-40B4-BE49-F238E27FC236}">
                  <a16:creationId xmlns:a16="http://schemas.microsoft.com/office/drawing/2014/main" id="{E4ED8D37-977C-A3D1-AB58-0A4A37BFF5A0}"/>
                </a:ext>
              </a:extLst>
            </p:cNvPr>
            <p:cNvSpPr txBox="1"/>
            <p:nvPr/>
          </p:nvSpPr>
          <p:spPr>
            <a:xfrm>
              <a:off x="10001351" y="4619056"/>
              <a:ext cx="1849821"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More utilization</a:t>
              </a:r>
            </a:p>
          </p:txBody>
        </p:sp>
      </p:grpSp>
      <p:grpSp>
        <p:nvGrpSpPr>
          <p:cNvPr id="7" name="Group 6">
            <a:extLst>
              <a:ext uri="{FF2B5EF4-FFF2-40B4-BE49-F238E27FC236}">
                <a16:creationId xmlns:a16="http://schemas.microsoft.com/office/drawing/2014/main" id="{BD7265F7-0D77-29BD-E2F9-0B0E5141C0EB}"/>
              </a:ext>
            </a:extLst>
          </p:cNvPr>
          <p:cNvGrpSpPr/>
          <p:nvPr/>
        </p:nvGrpSpPr>
        <p:grpSpPr>
          <a:xfrm>
            <a:off x="7743230" y="4605205"/>
            <a:ext cx="4268175" cy="1425450"/>
            <a:chOff x="7743230" y="4605205"/>
            <a:chExt cx="4268175" cy="1425450"/>
          </a:xfrm>
        </p:grpSpPr>
        <p:cxnSp>
          <p:nvCxnSpPr>
            <p:cNvPr id="31" name="Straight Arrow Connector 30">
              <a:extLst>
                <a:ext uri="{FF2B5EF4-FFF2-40B4-BE49-F238E27FC236}">
                  <a16:creationId xmlns:a16="http://schemas.microsoft.com/office/drawing/2014/main" id="{A0535250-C9AC-BBBE-26A8-6D45EDAA0C72}"/>
                </a:ext>
              </a:extLst>
            </p:cNvPr>
            <p:cNvCxnSpPr>
              <a:cxnSpLocks/>
              <a:endCxn id="17" idx="0"/>
            </p:cNvCxnSpPr>
            <p:nvPr/>
          </p:nvCxnSpPr>
          <p:spPr>
            <a:xfrm flipH="1" flipV="1">
              <a:off x="7743230" y="4605205"/>
              <a:ext cx="557808" cy="7192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428036E2-B785-2472-849A-7EC6872230A1}"/>
                </a:ext>
              </a:extLst>
            </p:cNvPr>
            <p:cNvSpPr txBox="1"/>
            <p:nvPr/>
          </p:nvSpPr>
          <p:spPr>
            <a:xfrm>
              <a:off x="7851227" y="5384324"/>
              <a:ext cx="4160178"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American Indian and Alaska Native are</a:t>
              </a:r>
            </a:p>
            <a:p>
              <a:r>
                <a:rPr lang="en-US" dirty="0">
                  <a:latin typeface="Arial" panose="020B0604020202020204" pitchFamily="34" charset="0"/>
                  <a:cs typeface="Arial" panose="020B0604020202020204" pitchFamily="34" charset="0"/>
                </a:rPr>
                <a:t>Underserved populations</a:t>
              </a:r>
            </a:p>
          </p:txBody>
        </p:sp>
      </p:grpSp>
      <p:sp>
        <p:nvSpPr>
          <p:cNvPr id="33" name="TextBox 32">
            <a:extLst>
              <a:ext uri="{FF2B5EF4-FFF2-40B4-BE49-F238E27FC236}">
                <a16:creationId xmlns:a16="http://schemas.microsoft.com/office/drawing/2014/main" id="{4DDC9901-5E80-E0D9-A786-8FC1ACD9ED0A}"/>
              </a:ext>
            </a:extLst>
          </p:cNvPr>
          <p:cNvSpPr txBox="1"/>
          <p:nvPr/>
        </p:nvSpPr>
        <p:spPr>
          <a:xfrm>
            <a:off x="8607972" y="6308209"/>
            <a:ext cx="1555531" cy="369332"/>
          </a:xfrm>
          <a:prstGeom prst="rect">
            <a:avLst/>
          </a:prstGeom>
          <a:noFill/>
        </p:spPr>
        <p:txBody>
          <a:bodyPr wrap="square">
            <a:spAutoFit/>
          </a:bodyPr>
          <a:lstStyle/>
          <a:p>
            <a:r>
              <a:rPr lang="en-US" dirty="0">
                <a:solidFill>
                  <a:schemeClr val="bg1"/>
                </a:solidFill>
              </a:rPr>
              <a:t>Results</a:t>
            </a:r>
          </a:p>
        </p:txBody>
      </p:sp>
      <p:sp>
        <p:nvSpPr>
          <p:cNvPr id="34" name="Arrow: Pentagon 33">
            <a:extLst>
              <a:ext uri="{FF2B5EF4-FFF2-40B4-BE49-F238E27FC236}">
                <a16:creationId xmlns:a16="http://schemas.microsoft.com/office/drawing/2014/main" id="{E55CF9EB-AF31-A65D-053E-3837220FEEE7}"/>
              </a:ext>
            </a:extLst>
          </p:cNvPr>
          <p:cNvSpPr/>
          <p:nvPr/>
        </p:nvSpPr>
        <p:spPr>
          <a:xfrm>
            <a:off x="4764" y="6683659"/>
            <a:ext cx="1989136" cy="172912"/>
          </a:xfrm>
          <a:prstGeom prst="homePlate">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Introduction</a:t>
            </a:r>
          </a:p>
        </p:txBody>
      </p:sp>
      <p:sp>
        <p:nvSpPr>
          <p:cNvPr id="35" name="Arrow: Chevron 34">
            <a:extLst>
              <a:ext uri="{FF2B5EF4-FFF2-40B4-BE49-F238E27FC236}">
                <a16:creationId xmlns:a16="http://schemas.microsoft.com/office/drawing/2014/main" id="{8928DC80-E109-B123-424C-8C28164C0D12}"/>
              </a:ext>
            </a:extLst>
          </p:cNvPr>
          <p:cNvSpPr/>
          <p:nvPr/>
        </p:nvSpPr>
        <p:spPr>
          <a:xfrm>
            <a:off x="1951436" y="6687896"/>
            <a:ext cx="1686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Methods</a:t>
            </a:r>
          </a:p>
        </p:txBody>
      </p:sp>
      <p:sp>
        <p:nvSpPr>
          <p:cNvPr id="36" name="Arrow: Chevron 35">
            <a:extLst>
              <a:ext uri="{FF2B5EF4-FFF2-40B4-BE49-F238E27FC236}">
                <a16:creationId xmlns:a16="http://schemas.microsoft.com/office/drawing/2014/main" id="{CD535205-E606-3434-13F7-D1A1B1B7E959}"/>
              </a:ext>
            </a:extLst>
          </p:cNvPr>
          <p:cNvSpPr/>
          <p:nvPr/>
        </p:nvSpPr>
        <p:spPr>
          <a:xfrm>
            <a:off x="3597741" y="6686439"/>
            <a:ext cx="1617351"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Results</a:t>
            </a:r>
          </a:p>
        </p:txBody>
      </p:sp>
      <p:sp>
        <p:nvSpPr>
          <p:cNvPr id="37" name="Arrow: Chevron 36">
            <a:extLst>
              <a:ext uri="{FF2B5EF4-FFF2-40B4-BE49-F238E27FC236}">
                <a16:creationId xmlns:a16="http://schemas.microsoft.com/office/drawing/2014/main" id="{41102823-A250-22C9-D49E-ED728AF4A7AC}"/>
              </a:ext>
            </a:extLst>
          </p:cNvPr>
          <p:cNvSpPr/>
          <p:nvPr/>
        </p:nvSpPr>
        <p:spPr>
          <a:xfrm>
            <a:off x="5174535" y="6686834"/>
            <a:ext cx="177871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Discussion</a:t>
            </a:r>
          </a:p>
        </p:txBody>
      </p:sp>
      <p:sp>
        <p:nvSpPr>
          <p:cNvPr id="38" name="Arrow: Chevron 37">
            <a:extLst>
              <a:ext uri="{FF2B5EF4-FFF2-40B4-BE49-F238E27FC236}">
                <a16:creationId xmlns:a16="http://schemas.microsoft.com/office/drawing/2014/main" id="{9E6A385C-9C77-36B4-B409-3FCF95DB2116}"/>
              </a:ext>
            </a:extLst>
          </p:cNvPr>
          <p:cNvSpPr/>
          <p:nvPr/>
        </p:nvSpPr>
        <p:spPr>
          <a:xfrm>
            <a:off x="6913717" y="6686834"/>
            <a:ext cx="170179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Future work</a:t>
            </a:r>
          </a:p>
        </p:txBody>
      </p:sp>
      <p:sp>
        <p:nvSpPr>
          <p:cNvPr id="39" name="Arrow: Chevron 38">
            <a:extLst>
              <a:ext uri="{FF2B5EF4-FFF2-40B4-BE49-F238E27FC236}">
                <a16:creationId xmlns:a16="http://schemas.microsoft.com/office/drawing/2014/main" id="{E08EAED2-DBD8-ED51-947A-492C44234F9F}"/>
              </a:ext>
            </a:extLst>
          </p:cNvPr>
          <p:cNvSpPr/>
          <p:nvPr/>
        </p:nvSpPr>
        <p:spPr>
          <a:xfrm>
            <a:off x="8572500" y="6686834"/>
            <a:ext cx="226377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Grant opportunities</a:t>
            </a:r>
          </a:p>
        </p:txBody>
      </p:sp>
      <p:sp>
        <p:nvSpPr>
          <p:cNvPr id="40" name="Arrow: Chevron 39">
            <a:extLst>
              <a:ext uri="{FF2B5EF4-FFF2-40B4-BE49-F238E27FC236}">
                <a16:creationId xmlns:a16="http://schemas.microsoft.com/office/drawing/2014/main" id="{660C3ED1-D405-6265-A6E8-E576652E7D99}"/>
              </a:ext>
            </a:extLst>
          </p:cNvPr>
          <p:cNvSpPr/>
          <p:nvPr/>
        </p:nvSpPr>
        <p:spPr>
          <a:xfrm>
            <a:off x="10795001" y="6686439"/>
            <a:ext cx="136524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Conclusion</a:t>
            </a:r>
          </a:p>
        </p:txBody>
      </p:sp>
      <p:sp>
        <p:nvSpPr>
          <p:cNvPr id="8" name="Slide Number Placeholder 4">
            <a:extLst>
              <a:ext uri="{FF2B5EF4-FFF2-40B4-BE49-F238E27FC236}">
                <a16:creationId xmlns:a16="http://schemas.microsoft.com/office/drawing/2014/main" id="{F260CC85-B166-D204-DB25-1C1FEDB7E942}"/>
              </a:ext>
            </a:extLst>
          </p:cNvPr>
          <p:cNvSpPr txBox="1">
            <a:spLocks/>
          </p:cNvSpPr>
          <p:nvPr/>
        </p:nvSpPr>
        <p:spPr>
          <a:xfrm>
            <a:off x="10052978" y="6356350"/>
            <a:ext cx="1300821" cy="365125"/>
          </a:xfrm>
          <a:prstGeom prst="rect">
            <a:avLst/>
          </a:prstGeom>
        </p:spPr>
        <p:txBody>
          <a:bodyPr vert="horz" lIns="91440" tIns="45720" rIns="91440" bIns="10800" rtlCol="0" anchor="b">
            <a:normAutofit/>
          </a:bodyPr>
          <a:lstStyle>
            <a:defPPr>
              <a:defRPr lang="en-US"/>
            </a:defPPr>
            <a:lvl1pPr marL="0" algn="r" defTabSz="457200" rtl="0" eaLnBrk="1" latinLnBrk="0" hangingPunct="1">
              <a:defRPr sz="2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61CD8911-B433-634A-8462-B3CDA1BC7061}" type="slidenum">
              <a:rPr lang="en-US" smtClean="0"/>
              <a:pPr>
                <a:spcAft>
                  <a:spcPts val="600"/>
                </a:spcAft>
              </a:pPr>
              <a:t>33</a:t>
            </a:fld>
            <a:endParaRPr lang="en-US" dirty="0"/>
          </a:p>
        </p:txBody>
      </p:sp>
    </p:spTree>
    <p:extLst>
      <p:ext uri="{BB962C8B-B14F-4D97-AF65-F5344CB8AC3E}">
        <p14:creationId xmlns:p14="http://schemas.microsoft.com/office/powerpoint/2010/main" val="374540871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1000"/>
                                        <p:tgtEl>
                                          <p:spTgt spid="20"/>
                                        </p:tgtEl>
                                      </p:cBhvr>
                                    </p:animEffect>
                                    <p:anim calcmode="lin" valueType="num">
                                      <p:cBhvr>
                                        <p:cTn id="27" dur="1000" fill="hold"/>
                                        <p:tgtEl>
                                          <p:spTgt spid="20"/>
                                        </p:tgtEl>
                                        <p:attrNameLst>
                                          <p:attrName>ppt_x</p:attrName>
                                        </p:attrNameLst>
                                      </p:cBhvr>
                                      <p:tavLst>
                                        <p:tav tm="0">
                                          <p:val>
                                            <p:strVal val="#ppt_x"/>
                                          </p:val>
                                        </p:tav>
                                        <p:tav tm="100000">
                                          <p:val>
                                            <p:strVal val="#ppt_x"/>
                                          </p:val>
                                        </p:tav>
                                      </p:tavLst>
                                    </p:anim>
                                    <p:anim calcmode="lin" valueType="num">
                                      <p:cBhvr>
                                        <p:cTn id="2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C8FBD-9DE1-DB97-9C80-492DA1577699}"/>
              </a:ext>
            </a:extLst>
          </p:cNvPr>
          <p:cNvSpPr>
            <a:spLocks noGrp="1"/>
          </p:cNvSpPr>
          <p:nvPr>
            <p:ph type="title"/>
          </p:nvPr>
        </p:nvSpPr>
        <p:spPr/>
        <p:txBody>
          <a:bodyPr/>
          <a:lstStyle/>
          <a:p>
            <a:r>
              <a:rPr lang="en-US" dirty="0"/>
              <a:t>By Language</a:t>
            </a:r>
          </a:p>
        </p:txBody>
      </p:sp>
      <p:pic>
        <p:nvPicPr>
          <p:cNvPr id="9" name="Content Placeholder 8">
            <a:extLst>
              <a:ext uri="{FF2B5EF4-FFF2-40B4-BE49-F238E27FC236}">
                <a16:creationId xmlns:a16="http://schemas.microsoft.com/office/drawing/2014/main" id="{158DC094-1797-561C-5460-8FF816544203}"/>
              </a:ext>
            </a:extLst>
          </p:cNvPr>
          <p:cNvPicPr>
            <a:picLocks noGrp="1" noChangeAspect="1"/>
          </p:cNvPicPr>
          <p:nvPr>
            <p:ph idx="1"/>
          </p:nvPr>
        </p:nvPicPr>
        <p:blipFill rotWithShape="1">
          <a:blip r:embed="rId3"/>
          <a:srcRect b="13887"/>
          <a:stretch/>
        </p:blipFill>
        <p:spPr>
          <a:xfrm>
            <a:off x="107594" y="3289860"/>
            <a:ext cx="11560716" cy="894416"/>
          </a:xfrm>
        </p:spPr>
      </p:pic>
      <p:sp>
        <p:nvSpPr>
          <p:cNvPr id="4" name="Date Placeholder 3">
            <a:extLst>
              <a:ext uri="{FF2B5EF4-FFF2-40B4-BE49-F238E27FC236}">
                <a16:creationId xmlns:a16="http://schemas.microsoft.com/office/drawing/2014/main" id="{814BBDE1-1E12-75CA-840B-A30DFA6E2992}"/>
              </a:ext>
            </a:extLst>
          </p:cNvPr>
          <p:cNvSpPr>
            <a:spLocks noGrp="1"/>
          </p:cNvSpPr>
          <p:nvPr>
            <p:ph type="dt" sz="half" idx="4294967295"/>
          </p:nvPr>
        </p:nvSpPr>
        <p:spPr>
          <a:xfrm>
            <a:off x="9334626" y="6041362"/>
            <a:ext cx="1343706" cy="365125"/>
          </a:xfrm>
          <a:prstGeom prst="rect">
            <a:avLst/>
          </a:prstGeom>
        </p:spPr>
        <p:txBody>
          <a:bodyPr/>
          <a:lstStyle/>
          <a:p>
            <a:r>
              <a:rPr lang="en-US">
                <a:solidFill>
                  <a:schemeClr val="bg1"/>
                </a:solidFill>
              </a:rPr>
              <a:t>4/17/2023</a:t>
            </a:r>
            <a:endParaRPr lang="en-US" dirty="0">
              <a:solidFill>
                <a:schemeClr val="bg1"/>
              </a:solidFill>
            </a:endParaRPr>
          </a:p>
        </p:txBody>
      </p:sp>
      <p:sp>
        <p:nvSpPr>
          <p:cNvPr id="5" name="Slide Number Placeholder 4">
            <a:extLst>
              <a:ext uri="{FF2B5EF4-FFF2-40B4-BE49-F238E27FC236}">
                <a16:creationId xmlns:a16="http://schemas.microsoft.com/office/drawing/2014/main" id="{7FD5FBD2-5226-90B5-F5A1-7F0BCE956BED}"/>
              </a:ext>
            </a:extLst>
          </p:cNvPr>
          <p:cNvSpPr>
            <a:spLocks noGrp="1"/>
          </p:cNvSpPr>
          <p:nvPr>
            <p:ph type="sldNum" sz="quarter" idx="12"/>
          </p:nvPr>
        </p:nvSpPr>
        <p:spPr/>
        <p:txBody>
          <a:bodyPr/>
          <a:lstStyle/>
          <a:p>
            <a:fld id="{61CD8911-B433-634A-8462-B3CDA1BC7061}" type="slidenum">
              <a:rPr lang="en-US" smtClean="0">
                <a:solidFill>
                  <a:schemeClr val="bg1"/>
                </a:solidFill>
              </a:rPr>
              <a:pPr/>
              <a:t>34</a:t>
            </a:fld>
            <a:endParaRPr lang="en-US" dirty="0">
              <a:solidFill>
                <a:schemeClr val="bg1"/>
              </a:solidFill>
            </a:endParaRPr>
          </a:p>
        </p:txBody>
      </p:sp>
      <p:pic>
        <p:nvPicPr>
          <p:cNvPr id="11" name="Picture 10">
            <a:extLst>
              <a:ext uri="{FF2B5EF4-FFF2-40B4-BE49-F238E27FC236}">
                <a16:creationId xmlns:a16="http://schemas.microsoft.com/office/drawing/2014/main" id="{D255B6D8-A730-F542-62B9-67A01D8DFEAC}"/>
              </a:ext>
            </a:extLst>
          </p:cNvPr>
          <p:cNvPicPr>
            <a:picLocks noChangeAspect="1"/>
          </p:cNvPicPr>
          <p:nvPr/>
        </p:nvPicPr>
        <p:blipFill rotWithShape="1">
          <a:blip r:embed="rId4"/>
          <a:srcRect b="11317"/>
          <a:stretch/>
        </p:blipFill>
        <p:spPr>
          <a:xfrm>
            <a:off x="175332" y="2428140"/>
            <a:ext cx="11425240" cy="894416"/>
          </a:xfrm>
          <a:prstGeom prst="rect">
            <a:avLst/>
          </a:prstGeom>
        </p:spPr>
      </p:pic>
      <p:pic>
        <p:nvPicPr>
          <p:cNvPr id="13" name="Picture 12">
            <a:extLst>
              <a:ext uri="{FF2B5EF4-FFF2-40B4-BE49-F238E27FC236}">
                <a16:creationId xmlns:a16="http://schemas.microsoft.com/office/drawing/2014/main" id="{BD807494-3337-9520-AB87-F0A4A265E7AA}"/>
              </a:ext>
            </a:extLst>
          </p:cNvPr>
          <p:cNvPicPr>
            <a:picLocks noChangeAspect="1"/>
          </p:cNvPicPr>
          <p:nvPr/>
        </p:nvPicPr>
        <p:blipFill>
          <a:blip r:embed="rId5"/>
          <a:stretch>
            <a:fillRect/>
          </a:stretch>
        </p:blipFill>
        <p:spPr>
          <a:xfrm>
            <a:off x="4516239" y="4194789"/>
            <a:ext cx="6939442" cy="564488"/>
          </a:xfrm>
          <a:prstGeom prst="rect">
            <a:avLst/>
          </a:prstGeom>
        </p:spPr>
      </p:pic>
      <p:pic>
        <p:nvPicPr>
          <p:cNvPr id="14" name="Picture 13">
            <a:extLst>
              <a:ext uri="{FF2B5EF4-FFF2-40B4-BE49-F238E27FC236}">
                <a16:creationId xmlns:a16="http://schemas.microsoft.com/office/drawing/2014/main" id="{7013BE3B-1C22-090E-AB9B-0C0ED899B3B3}"/>
              </a:ext>
            </a:extLst>
          </p:cNvPr>
          <p:cNvPicPr>
            <a:picLocks noChangeAspect="1"/>
          </p:cNvPicPr>
          <p:nvPr/>
        </p:nvPicPr>
        <p:blipFill>
          <a:blip r:embed="rId6"/>
          <a:stretch>
            <a:fillRect/>
          </a:stretch>
        </p:blipFill>
        <p:spPr>
          <a:xfrm>
            <a:off x="6175991" y="1614740"/>
            <a:ext cx="1243022" cy="371478"/>
          </a:xfrm>
          <a:prstGeom prst="rect">
            <a:avLst/>
          </a:prstGeom>
        </p:spPr>
      </p:pic>
      <p:pic>
        <p:nvPicPr>
          <p:cNvPr id="15" name="Picture 14">
            <a:extLst>
              <a:ext uri="{FF2B5EF4-FFF2-40B4-BE49-F238E27FC236}">
                <a16:creationId xmlns:a16="http://schemas.microsoft.com/office/drawing/2014/main" id="{FA138553-AB13-E8FA-F831-62D36D1E1031}"/>
              </a:ext>
            </a:extLst>
          </p:cNvPr>
          <p:cNvPicPr>
            <a:picLocks noChangeAspect="1"/>
          </p:cNvPicPr>
          <p:nvPr/>
        </p:nvPicPr>
        <p:blipFill>
          <a:blip r:embed="rId7"/>
          <a:stretch>
            <a:fillRect/>
          </a:stretch>
        </p:blipFill>
        <p:spPr>
          <a:xfrm>
            <a:off x="3583708" y="1614740"/>
            <a:ext cx="1676412" cy="357190"/>
          </a:xfrm>
          <a:prstGeom prst="rect">
            <a:avLst/>
          </a:prstGeom>
        </p:spPr>
      </p:pic>
      <p:sp>
        <p:nvSpPr>
          <p:cNvPr id="16" name="TextBox 15">
            <a:extLst>
              <a:ext uri="{FF2B5EF4-FFF2-40B4-BE49-F238E27FC236}">
                <a16:creationId xmlns:a16="http://schemas.microsoft.com/office/drawing/2014/main" id="{56C605E4-62AD-4FBB-3B03-76FFB5BA0CBF}"/>
              </a:ext>
            </a:extLst>
          </p:cNvPr>
          <p:cNvSpPr txBox="1"/>
          <p:nvPr/>
        </p:nvSpPr>
        <p:spPr>
          <a:xfrm>
            <a:off x="3844260" y="4494367"/>
            <a:ext cx="671979"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Less</a:t>
            </a:r>
          </a:p>
        </p:txBody>
      </p:sp>
      <p:sp>
        <p:nvSpPr>
          <p:cNvPr id="17" name="TextBox 16">
            <a:extLst>
              <a:ext uri="{FF2B5EF4-FFF2-40B4-BE49-F238E27FC236}">
                <a16:creationId xmlns:a16="http://schemas.microsoft.com/office/drawing/2014/main" id="{BF5F8826-D577-8DF4-0338-8315CA0FE388}"/>
              </a:ext>
            </a:extLst>
          </p:cNvPr>
          <p:cNvSpPr txBox="1"/>
          <p:nvPr/>
        </p:nvSpPr>
        <p:spPr>
          <a:xfrm>
            <a:off x="10342179" y="4598788"/>
            <a:ext cx="1849821"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More utilization</a:t>
            </a:r>
          </a:p>
        </p:txBody>
      </p:sp>
      <p:cxnSp>
        <p:nvCxnSpPr>
          <p:cNvPr id="19" name="Straight Arrow Connector 18">
            <a:extLst>
              <a:ext uri="{FF2B5EF4-FFF2-40B4-BE49-F238E27FC236}">
                <a16:creationId xmlns:a16="http://schemas.microsoft.com/office/drawing/2014/main" id="{98D46D37-6834-E0A8-77DE-82EC237169E7}"/>
              </a:ext>
            </a:extLst>
          </p:cNvPr>
          <p:cNvCxnSpPr>
            <a:cxnSpLocks/>
          </p:cNvCxnSpPr>
          <p:nvPr/>
        </p:nvCxnSpPr>
        <p:spPr>
          <a:xfrm flipV="1">
            <a:off x="5722883" y="3414265"/>
            <a:ext cx="245259" cy="15538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1359AD16-B69F-8857-264E-E4DEBCB344E6}"/>
              </a:ext>
            </a:extLst>
          </p:cNvPr>
          <p:cNvSpPr txBox="1"/>
          <p:nvPr/>
        </p:nvSpPr>
        <p:spPr>
          <a:xfrm>
            <a:off x="4703379" y="5029920"/>
            <a:ext cx="7031092" cy="923330"/>
          </a:xfrm>
          <a:prstGeom prst="rect">
            <a:avLst/>
          </a:prstGeom>
          <a:noFill/>
        </p:spPr>
        <p:txBody>
          <a:bodyPr wrap="none" rtlCol="0">
            <a:spAutoFit/>
          </a:bodyPr>
          <a:lstStyle/>
          <a:p>
            <a:r>
              <a:rPr lang="en-US" dirty="0"/>
              <a:t>Patients who don’t speak English are underserved population</a:t>
            </a:r>
          </a:p>
          <a:p>
            <a:r>
              <a:rPr lang="en-US" dirty="0"/>
              <a:t>(Telemedicine may not address their care needs </a:t>
            </a:r>
          </a:p>
          <a:p>
            <a:r>
              <a:rPr lang="en-US" dirty="0"/>
              <a:t>Due to Non-English speakers. )</a:t>
            </a:r>
          </a:p>
        </p:txBody>
      </p:sp>
      <p:sp>
        <p:nvSpPr>
          <p:cNvPr id="23" name="TextBox 22">
            <a:extLst>
              <a:ext uri="{FF2B5EF4-FFF2-40B4-BE49-F238E27FC236}">
                <a16:creationId xmlns:a16="http://schemas.microsoft.com/office/drawing/2014/main" id="{E3086C5C-5020-855C-5956-2AF2CC1C87D1}"/>
              </a:ext>
            </a:extLst>
          </p:cNvPr>
          <p:cNvSpPr txBox="1"/>
          <p:nvPr/>
        </p:nvSpPr>
        <p:spPr>
          <a:xfrm>
            <a:off x="8607972" y="6308209"/>
            <a:ext cx="1555531" cy="369332"/>
          </a:xfrm>
          <a:prstGeom prst="rect">
            <a:avLst/>
          </a:prstGeom>
          <a:noFill/>
        </p:spPr>
        <p:txBody>
          <a:bodyPr wrap="square">
            <a:spAutoFit/>
          </a:bodyPr>
          <a:lstStyle/>
          <a:p>
            <a:r>
              <a:rPr lang="en-US" dirty="0">
                <a:solidFill>
                  <a:schemeClr val="bg1"/>
                </a:solidFill>
              </a:rPr>
              <a:t>Results</a:t>
            </a:r>
          </a:p>
        </p:txBody>
      </p:sp>
      <p:sp>
        <p:nvSpPr>
          <p:cNvPr id="24" name="Arrow: Pentagon 23">
            <a:extLst>
              <a:ext uri="{FF2B5EF4-FFF2-40B4-BE49-F238E27FC236}">
                <a16:creationId xmlns:a16="http://schemas.microsoft.com/office/drawing/2014/main" id="{DD7CF3EB-BCA2-73AF-AE62-E08685277528}"/>
              </a:ext>
            </a:extLst>
          </p:cNvPr>
          <p:cNvSpPr/>
          <p:nvPr/>
        </p:nvSpPr>
        <p:spPr>
          <a:xfrm>
            <a:off x="4764" y="6683659"/>
            <a:ext cx="1989136" cy="172912"/>
          </a:xfrm>
          <a:prstGeom prst="homePlate">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Introduction</a:t>
            </a:r>
          </a:p>
        </p:txBody>
      </p:sp>
      <p:sp>
        <p:nvSpPr>
          <p:cNvPr id="25" name="Arrow: Chevron 24">
            <a:extLst>
              <a:ext uri="{FF2B5EF4-FFF2-40B4-BE49-F238E27FC236}">
                <a16:creationId xmlns:a16="http://schemas.microsoft.com/office/drawing/2014/main" id="{6547E465-BCD4-F432-D1B8-BD950A430D44}"/>
              </a:ext>
            </a:extLst>
          </p:cNvPr>
          <p:cNvSpPr/>
          <p:nvPr/>
        </p:nvSpPr>
        <p:spPr>
          <a:xfrm>
            <a:off x="1951436" y="6687896"/>
            <a:ext cx="1686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Methods</a:t>
            </a:r>
          </a:p>
        </p:txBody>
      </p:sp>
      <p:sp>
        <p:nvSpPr>
          <p:cNvPr id="26" name="Arrow: Chevron 25">
            <a:extLst>
              <a:ext uri="{FF2B5EF4-FFF2-40B4-BE49-F238E27FC236}">
                <a16:creationId xmlns:a16="http://schemas.microsoft.com/office/drawing/2014/main" id="{2EC4D556-F140-9A65-7A92-FCC56D83951D}"/>
              </a:ext>
            </a:extLst>
          </p:cNvPr>
          <p:cNvSpPr/>
          <p:nvPr/>
        </p:nvSpPr>
        <p:spPr>
          <a:xfrm>
            <a:off x="3597741" y="6686439"/>
            <a:ext cx="1617351"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Results</a:t>
            </a:r>
          </a:p>
        </p:txBody>
      </p:sp>
      <p:sp>
        <p:nvSpPr>
          <p:cNvPr id="27" name="Arrow: Chevron 26">
            <a:extLst>
              <a:ext uri="{FF2B5EF4-FFF2-40B4-BE49-F238E27FC236}">
                <a16:creationId xmlns:a16="http://schemas.microsoft.com/office/drawing/2014/main" id="{A932A59D-B939-0DE9-4146-F42F6E6A6A38}"/>
              </a:ext>
            </a:extLst>
          </p:cNvPr>
          <p:cNvSpPr/>
          <p:nvPr/>
        </p:nvSpPr>
        <p:spPr>
          <a:xfrm>
            <a:off x="5174535" y="6686834"/>
            <a:ext cx="177871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Discussion</a:t>
            </a:r>
          </a:p>
        </p:txBody>
      </p:sp>
      <p:sp>
        <p:nvSpPr>
          <p:cNvPr id="28" name="Arrow: Chevron 27">
            <a:extLst>
              <a:ext uri="{FF2B5EF4-FFF2-40B4-BE49-F238E27FC236}">
                <a16:creationId xmlns:a16="http://schemas.microsoft.com/office/drawing/2014/main" id="{AA833102-9D52-820B-1BFA-7188CACD7433}"/>
              </a:ext>
            </a:extLst>
          </p:cNvPr>
          <p:cNvSpPr/>
          <p:nvPr/>
        </p:nvSpPr>
        <p:spPr>
          <a:xfrm>
            <a:off x="6913717" y="6686834"/>
            <a:ext cx="170179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Future work</a:t>
            </a:r>
          </a:p>
        </p:txBody>
      </p:sp>
      <p:sp>
        <p:nvSpPr>
          <p:cNvPr id="29" name="Arrow: Chevron 28">
            <a:extLst>
              <a:ext uri="{FF2B5EF4-FFF2-40B4-BE49-F238E27FC236}">
                <a16:creationId xmlns:a16="http://schemas.microsoft.com/office/drawing/2014/main" id="{B65F9CCF-6C5B-0C8B-1E6D-268DE896CBF6}"/>
              </a:ext>
            </a:extLst>
          </p:cNvPr>
          <p:cNvSpPr/>
          <p:nvPr/>
        </p:nvSpPr>
        <p:spPr>
          <a:xfrm>
            <a:off x="8572500" y="6686834"/>
            <a:ext cx="226377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Grant opportunities</a:t>
            </a:r>
          </a:p>
        </p:txBody>
      </p:sp>
      <p:sp>
        <p:nvSpPr>
          <p:cNvPr id="30" name="Arrow: Chevron 29">
            <a:extLst>
              <a:ext uri="{FF2B5EF4-FFF2-40B4-BE49-F238E27FC236}">
                <a16:creationId xmlns:a16="http://schemas.microsoft.com/office/drawing/2014/main" id="{9624A337-127C-5D5E-7757-E84263957653}"/>
              </a:ext>
            </a:extLst>
          </p:cNvPr>
          <p:cNvSpPr/>
          <p:nvPr/>
        </p:nvSpPr>
        <p:spPr>
          <a:xfrm>
            <a:off x="10795001" y="6686439"/>
            <a:ext cx="136524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Conclusion</a:t>
            </a:r>
          </a:p>
        </p:txBody>
      </p:sp>
      <p:sp>
        <p:nvSpPr>
          <p:cNvPr id="3" name="Slide Number Placeholder 4">
            <a:extLst>
              <a:ext uri="{FF2B5EF4-FFF2-40B4-BE49-F238E27FC236}">
                <a16:creationId xmlns:a16="http://schemas.microsoft.com/office/drawing/2014/main" id="{14F8024A-D0F1-6111-7803-D5700FA0031B}"/>
              </a:ext>
            </a:extLst>
          </p:cNvPr>
          <p:cNvSpPr txBox="1">
            <a:spLocks/>
          </p:cNvSpPr>
          <p:nvPr/>
        </p:nvSpPr>
        <p:spPr>
          <a:xfrm>
            <a:off x="10052978" y="6356350"/>
            <a:ext cx="1300821" cy="365125"/>
          </a:xfrm>
          <a:prstGeom prst="rect">
            <a:avLst/>
          </a:prstGeom>
        </p:spPr>
        <p:txBody>
          <a:bodyPr vert="horz" lIns="91440" tIns="45720" rIns="91440" bIns="10800" rtlCol="0" anchor="b">
            <a:normAutofit/>
          </a:bodyPr>
          <a:lstStyle>
            <a:defPPr>
              <a:defRPr lang="en-US"/>
            </a:defPPr>
            <a:lvl1pPr marL="0" algn="r" defTabSz="457200" rtl="0" eaLnBrk="1" latinLnBrk="0" hangingPunct="1">
              <a:defRPr sz="2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61CD8911-B433-634A-8462-B3CDA1BC7061}" type="slidenum">
              <a:rPr lang="en-US" smtClean="0"/>
              <a:pPr>
                <a:spcAft>
                  <a:spcPts val="600"/>
                </a:spcAft>
              </a:pPr>
              <a:t>34</a:t>
            </a:fld>
            <a:endParaRPr lang="en-US" dirty="0"/>
          </a:p>
        </p:txBody>
      </p:sp>
      <p:sp>
        <p:nvSpPr>
          <p:cNvPr id="6" name="TextBox 5">
            <a:extLst>
              <a:ext uri="{FF2B5EF4-FFF2-40B4-BE49-F238E27FC236}">
                <a16:creationId xmlns:a16="http://schemas.microsoft.com/office/drawing/2014/main" id="{85E83BF3-CDEC-E633-21A3-085C0F7AA3C9}"/>
              </a:ext>
            </a:extLst>
          </p:cNvPr>
          <p:cNvSpPr txBox="1"/>
          <p:nvPr/>
        </p:nvSpPr>
        <p:spPr>
          <a:xfrm>
            <a:off x="7419013" y="4634700"/>
            <a:ext cx="1208472" cy="369332"/>
          </a:xfrm>
          <a:prstGeom prst="rect">
            <a:avLst/>
          </a:prstGeom>
          <a:noFill/>
        </p:spPr>
        <p:txBody>
          <a:bodyPr wrap="none" rtlCol="0">
            <a:spAutoFit/>
          </a:bodyPr>
          <a:lstStyle/>
          <a:p>
            <a:r>
              <a:rPr lang="en-US" dirty="0"/>
              <a:t>Odds Ratio</a:t>
            </a:r>
          </a:p>
        </p:txBody>
      </p:sp>
    </p:spTree>
    <p:extLst>
      <p:ext uri="{BB962C8B-B14F-4D97-AF65-F5344CB8AC3E}">
        <p14:creationId xmlns:p14="http://schemas.microsoft.com/office/powerpoint/2010/main" val="382952253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1000"/>
                                        <p:tgtEl>
                                          <p:spTgt spid="21"/>
                                        </p:tgtEl>
                                      </p:cBhvr>
                                    </p:animEffect>
                                    <p:anim calcmode="lin" valueType="num">
                                      <p:cBhvr>
                                        <p:cTn id="45" dur="1000" fill="hold"/>
                                        <p:tgtEl>
                                          <p:spTgt spid="21"/>
                                        </p:tgtEl>
                                        <p:attrNameLst>
                                          <p:attrName>ppt_x</p:attrName>
                                        </p:attrNameLst>
                                      </p:cBhvr>
                                      <p:tavLst>
                                        <p:tav tm="0">
                                          <p:val>
                                            <p:strVal val="#ppt_x"/>
                                          </p:val>
                                        </p:tav>
                                        <p:tav tm="100000">
                                          <p:val>
                                            <p:strVal val="#ppt_x"/>
                                          </p:val>
                                        </p:tav>
                                      </p:tavLst>
                                    </p:anim>
                                    <p:anim calcmode="lin" valueType="num">
                                      <p:cBhvr>
                                        <p:cTn id="46" dur="1000" fill="hold"/>
                                        <p:tgtEl>
                                          <p:spTgt spid="21"/>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1000"/>
                                        <p:tgtEl>
                                          <p:spTgt spid="19"/>
                                        </p:tgtEl>
                                      </p:cBhvr>
                                    </p:animEffect>
                                    <p:anim calcmode="lin" valueType="num">
                                      <p:cBhvr>
                                        <p:cTn id="50" dur="1000" fill="hold"/>
                                        <p:tgtEl>
                                          <p:spTgt spid="19"/>
                                        </p:tgtEl>
                                        <p:attrNameLst>
                                          <p:attrName>ppt_x</p:attrName>
                                        </p:attrNameLst>
                                      </p:cBhvr>
                                      <p:tavLst>
                                        <p:tav tm="0">
                                          <p:val>
                                            <p:strVal val="#ppt_x"/>
                                          </p:val>
                                        </p:tav>
                                        <p:tav tm="100000">
                                          <p:val>
                                            <p:strVal val="#ppt_x"/>
                                          </p:val>
                                        </p:tav>
                                      </p:tavLst>
                                    </p:anim>
                                    <p:anim calcmode="lin" valueType="num">
                                      <p:cBhvr>
                                        <p:cTn id="5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B4BB1-16F8-10C4-293A-428EB26EFAB1}"/>
              </a:ext>
            </a:extLst>
          </p:cNvPr>
          <p:cNvSpPr>
            <a:spLocks noGrp="1"/>
          </p:cNvSpPr>
          <p:nvPr>
            <p:ph type="title"/>
          </p:nvPr>
        </p:nvSpPr>
        <p:spPr>
          <a:xfrm>
            <a:off x="777893" y="223272"/>
            <a:ext cx="10571998" cy="970450"/>
          </a:xfrm>
        </p:spPr>
        <p:txBody>
          <a:bodyPr/>
          <a:lstStyle/>
          <a:p>
            <a:r>
              <a:rPr lang="en-US" dirty="0"/>
              <a:t>By insurance type</a:t>
            </a:r>
          </a:p>
        </p:txBody>
      </p:sp>
      <p:sp>
        <p:nvSpPr>
          <p:cNvPr id="4" name="Date Placeholder 3">
            <a:extLst>
              <a:ext uri="{FF2B5EF4-FFF2-40B4-BE49-F238E27FC236}">
                <a16:creationId xmlns:a16="http://schemas.microsoft.com/office/drawing/2014/main" id="{B25EEEC2-1AF7-23C2-0F9D-77AB13D7EC11}"/>
              </a:ext>
            </a:extLst>
          </p:cNvPr>
          <p:cNvSpPr>
            <a:spLocks noGrp="1"/>
          </p:cNvSpPr>
          <p:nvPr>
            <p:ph type="dt" sz="half" idx="4294967295"/>
          </p:nvPr>
        </p:nvSpPr>
        <p:spPr>
          <a:xfrm>
            <a:off x="9334626" y="6041362"/>
            <a:ext cx="1343706" cy="365125"/>
          </a:xfrm>
          <a:prstGeom prst="rect">
            <a:avLst/>
          </a:prstGeom>
        </p:spPr>
        <p:txBody>
          <a:bodyPr/>
          <a:lstStyle/>
          <a:p>
            <a:r>
              <a:rPr lang="en-US">
                <a:solidFill>
                  <a:schemeClr val="bg1"/>
                </a:solidFill>
              </a:rPr>
              <a:t>4/17/2023</a:t>
            </a:r>
            <a:endParaRPr lang="en-US" dirty="0">
              <a:solidFill>
                <a:schemeClr val="bg1"/>
              </a:solidFill>
            </a:endParaRPr>
          </a:p>
        </p:txBody>
      </p:sp>
      <p:sp>
        <p:nvSpPr>
          <p:cNvPr id="5" name="Slide Number Placeholder 4">
            <a:extLst>
              <a:ext uri="{FF2B5EF4-FFF2-40B4-BE49-F238E27FC236}">
                <a16:creationId xmlns:a16="http://schemas.microsoft.com/office/drawing/2014/main" id="{1A60B654-639D-A760-4B99-F6D26BC88169}"/>
              </a:ext>
            </a:extLst>
          </p:cNvPr>
          <p:cNvSpPr>
            <a:spLocks noGrp="1"/>
          </p:cNvSpPr>
          <p:nvPr>
            <p:ph type="sldNum" sz="quarter" idx="12"/>
          </p:nvPr>
        </p:nvSpPr>
        <p:spPr/>
        <p:txBody>
          <a:bodyPr/>
          <a:lstStyle/>
          <a:p>
            <a:fld id="{61CD8911-B433-634A-8462-B3CDA1BC7061}" type="slidenum">
              <a:rPr lang="en-US" smtClean="0">
                <a:solidFill>
                  <a:schemeClr val="bg1"/>
                </a:solidFill>
              </a:rPr>
              <a:pPr/>
              <a:t>35</a:t>
            </a:fld>
            <a:endParaRPr lang="en-US" dirty="0">
              <a:solidFill>
                <a:schemeClr val="bg1"/>
              </a:solidFill>
            </a:endParaRPr>
          </a:p>
        </p:txBody>
      </p:sp>
      <p:grpSp>
        <p:nvGrpSpPr>
          <p:cNvPr id="6" name="Group 5">
            <a:extLst>
              <a:ext uri="{FF2B5EF4-FFF2-40B4-BE49-F238E27FC236}">
                <a16:creationId xmlns:a16="http://schemas.microsoft.com/office/drawing/2014/main" id="{8C8FED5D-C95D-0B71-22ED-A5B7C9DFBC6A}"/>
              </a:ext>
            </a:extLst>
          </p:cNvPr>
          <p:cNvGrpSpPr/>
          <p:nvPr/>
        </p:nvGrpSpPr>
        <p:grpSpPr>
          <a:xfrm>
            <a:off x="376117" y="1246879"/>
            <a:ext cx="10396988" cy="2710114"/>
            <a:chOff x="376117" y="1246879"/>
            <a:chExt cx="10396988" cy="2710114"/>
          </a:xfrm>
        </p:grpSpPr>
        <p:pic>
          <p:nvPicPr>
            <p:cNvPr id="9" name="Picture 8">
              <a:extLst>
                <a:ext uri="{FF2B5EF4-FFF2-40B4-BE49-F238E27FC236}">
                  <a16:creationId xmlns:a16="http://schemas.microsoft.com/office/drawing/2014/main" id="{3783C487-28F6-4C3E-93FC-D594E98AA317}"/>
                </a:ext>
              </a:extLst>
            </p:cNvPr>
            <p:cNvPicPr>
              <a:picLocks noChangeAspect="1"/>
            </p:cNvPicPr>
            <p:nvPr/>
          </p:nvPicPr>
          <p:blipFill>
            <a:blip r:embed="rId3"/>
            <a:stretch>
              <a:fillRect/>
            </a:stretch>
          </p:blipFill>
          <p:spPr>
            <a:xfrm>
              <a:off x="376117" y="2785793"/>
              <a:ext cx="10396988" cy="1171200"/>
            </a:xfrm>
            <a:prstGeom prst="rect">
              <a:avLst/>
            </a:prstGeom>
          </p:spPr>
        </p:pic>
        <p:pic>
          <p:nvPicPr>
            <p:cNvPr id="14" name="Picture 13">
              <a:extLst>
                <a:ext uri="{FF2B5EF4-FFF2-40B4-BE49-F238E27FC236}">
                  <a16:creationId xmlns:a16="http://schemas.microsoft.com/office/drawing/2014/main" id="{710E33EA-6E99-1840-E53E-01ABCB8CD3E7}"/>
                </a:ext>
              </a:extLst>
            </p:cNvPr>
            <p:cNvPicPr>
              <a:picLocks noChangeAspect="1"/>
            </p:cNvPicPr>
            <p:nvPr/>
          </p:nvPicPr>
          <p:blipFill>
            <a:blip r:embed="rId4"/>
            <a:stretch>
              <a:fillRect/>
            </a:stretch>
          </p:blipFill>
          <p:spPr>
            <a:xfrm>
              <a:off x="6175991" y="1246879"/>
              <a:ext cx="1243022" cy="371478"/>
            </a:xfrm>
            <a:prstGeom prst="rect">
              <a:avLst/>
            </a:prstGeom>
          </p:spPr>
        </p:pic>
      </p:grpSp>
      <p:grpSp>
        <p:nvGrpSpPr>
          <p:cNvPr id="7" name="Group 6">
            <a:extLst>
              <a:ext uri="{FF2B5EF4-FFF2-40B4-BE49-F238E27FC236}">
                <a16:creationId xmlns:a16="http://schemas.microsoft.com/office/drawing/2014/main" id="{53CF35B4-1C0D-C7B2-786D-D8601DF3CB54}"/>
              </a:ext>
            </a:extLst>
          </p:cNvPr>
          <p:cNvGrpSpPr/>
          <p:nvPr/>
        </p:nvGrpSpPr>
        <p:grpSpPr>
          <a:xfrm>
            <a:off x="195493" y="1246879"/>
            <a:ext cx="10540824" cy="1515644"/>
            <a:chOff x="195493" y="1246879"/>
            <a:chExt cx="10540824" cy="1515644"/>
          </a:xfrm>
        </p:grpSpPr>
        <p:pic>
          <p:nvPicPr>
            <p:cNvPr id="11" name="Picture 10">
              <a:extLst>
                <a:ext uri="{FF2B5EF4-FFF2-40B4-BE49-F238E27FC236}">
                  <a16:creationId xmlns:a16="http://schemas.microsoft.com/office/drawing/2014/main" id="{62EDC967-1A29-821C-0B31-DBD552295765}"/>
                </a:ext>
              </a:extLst>
            </p:cNvPr>
            <p:cNvPicPr>
              <a:picLocks noChangeAspect="1"/>
            </p:cNvPicPr>
            <p:nvPr/>
          </p:nvPicPr>
          <p:blipFill>
            <a:blip r:embed="rId5"/>
            <a:stretch>
              <a:fillRect/>
            </a:stretch>
          </p:blipFill>
          <p:spPr>
            <a:xfrm>
              <a:off x="195493" y="1625567"/>
              <a:ext cx="10540824" cy="1136956"/>
            </a:xfrm>
            <a:prstGeom prst="rect">
              <a:avLst/>
            </a:prstGeom>
          </p:spPr>
        </p:pic>
        <p:pic>
          <p:nvPicPr>
            <p:cNvPr id="15" name="Picture 14">
              <a:extLst>
                <a:ext uri="{FF2B5EF4-FFF2-40B4-BE49-F238E27FC236}">
                  <a16:creationId xmlns:a16="http://schemas.microsoft.com/office/drawing/2014/main" id="{02317043-DC68-1F15-D5FA-F13F89AE238A}"/>
                </a:ext>
              </a:extLst>
            </p:cNvPr>
            <p:cNvPicPr>
              <a:picLocks noChangeAspect="1"/>
            </p:cNvPicPr>
            <p:nvPr/>
          </p:nvPicPr>
          <p:blipFill>
            <a:blip r:embed="rId6"/>
            <a:stretch>
              <a:fillRect/>
            </a:stretch>
          </p:blipFill>
          <p:spPr>
            <a:xfrm>
              <a:off x="3583708" y="1246879"/>
              <a:ext cx="1676412" cy="357190"/>
            </a:xfrm>
            <a:prstGeom prst="rect">
              <a:avLst/>
            </a:prstGeom>
          </p:spPr>
        </p:pic>
      </p:grpSp>
      <p:grpSp>
        <p:nvGrpSpPr>
          <p:cNvPr id="3" name="Group 2">
            <a:extLst>
              <a:ext uri="{FF2B5EF4-FFF2-40B4-BE49-F238E27FC236}">
                <a16:creationId xmlns:a16="http://schemas.microsoft.com/office/drawing/2014/main" id="{265499B5-9AC6-7A2F-F6D4-55DB161149C8}"/>
              </a:ext>
            </a:extLst>
          </p:cNvPr>
          <p:cNvGrpSpPr/>
          <p:nvPr/>
        </p:nvGrpSpPr>
        <p:grpSpPr>
          <a:xfrm>
            <a:off x="316805" y="1237378"/>
            <a:ext cx="11585635" cy="4335088"/>
            <a:chOff x="316805" y="1237378"/>
            <a:chExt cx="11585635" cy="4335088"/>
          </a:xfrm>
        </p:grpSpPr>
        <p:pic>
          <p:nvPicPr>
            <p:cNvPr id="13" name="Picture 12">
              <a:extLst>
                <a:ext uri="{FF2B5EF4-FFF2-40B4-BE49-F238E27FC236}">
                  <a16:creationId xmlns:a16="http://schemas.microsoft.com/office/drawing/2014/main" id="{61C25C47-7CEF-144A-B6B9-3DA1EADBAF9A}"/>
                </a:ext>
              </a:extLst>
            </p:cNvPr>
            <p:cNvPicPr>
              <a:picLocks noChangeAspect="1"/>
            </p:cNvPicPr>
            <p:nvPr/>
          </p:nvPicPr>
          <p:blipFill rotWithShape="1">
            <a:blip r:embed="rId7"/>
            <a:srcRect t="32849"/>
            <a:stretch/>
          </p:blipFill>
          <p:spPr>
            <a:xfrm>
              <a:off x="4362489" y="5020563"/>
              <a:ext cx="6342300" cy="441528"/>
            </a:xfrm>
            <a:prstGeom prst="rect">
              <a:avLst/>
            </a:prstGeom>
          </p:spPr>
        </p:pic>
        <p:sp>
          <p:nvSpPr>
            <p:cNvPr id="16" name="TextBox 15">
              <a:extLst>
                <a:ext uri="{FF2B5EF4-FFF2-40B4-BE49-F238E27FC236}">
                  <a16:creationId xmlns:a16="http://schemas.microsoft.com/office/drawing/2014/main" id="{B3AAFB64-E4DE-718A-9DFA-8C56127AC3D5}"/>
                </a:ext>
              </a:extLst>
            </p:cNvPr>
            <p:cNvSpPr txBox="1"/>
            <p:nvPr/>
          </p:nvSpPr>
          <p:spPr>
            <a:xfrm>
              <a:off x="3422311" y="5203134"/>
              <a:ext cx="671979"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Less</a:t>
              </a:r>
            </a:p>
          </p:txBody>
        </p:sp>
        <p:sp>
          <p:nvSpPr>
            <p:cNvPr id="17" name="TextBox 16">
              <a:extLst>
                <a:ext uri="{FF2B5EF4-FFF2-40B4-BE49-F238E27FC236}">
                  <a16:creationId xmlns:a16="http://schemas.microsoft.com/office/drawing/2014/main" id="{F72D8335-8E78-730B-12D7-8B15BDE96EA9}"/>
                </a:ext>
              </a:extLst>
            </p:cNvPr>
            <p:cNvSpPr txBox="1"/>
            <p:nvPr/>
          </p:nvSpPr>
          <p:spPr>
            <a:xfrm>
              <a:off x="10385071" y="4694494"/>
              <a:ext cx="1517369" cy="646331"/>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More </a:t>
              </a:r>
            </a:p>
            <a:p>
              <a:pPr algn="ctr"/>
              <a:r>
                <a:rPr lang="en-US" dirty="0">
                  <a:latin typeface="Arial" panose="020B0604020202020204" pitchFamily="34" charset="0"/>
                  <a:cs typeface="Arial" panose="020B0604020202020204" pitchFamily="34" charset="0"/>
                </a:rPr>
                <a:t>utilization</a:t>
              </a:r>
            </a:p>
          </p:txBody>
        </p:sp>
        <p:pic>
          <p:nvPicPr>
            <p:cNvPr id="24" name="Picture 23">
              <a:extLst>
                <a:ext uri="{FF2B5EF4-FFF2-40B4-BE49-F238E27FC236}">
                  <a16:creationId xmlns:a16="http://schemas.microsoft.com/office/drawing/2014/main" id="{31BB5651-F1AA-7C1A-37DB-C70BB7F16D26}"/>
                </a:ext>
              </a:extLst>
            </p:cNvPr>
            <p:cNvPicPr>
              <a:picLocks noChangeAspect="1"/>
            </p:cNvPicPr>
            <p:nvPr/>
          </p:nvPicPr>
          <p:blipFill>
            <a:blip r:embed="rId8"/>
            <a:stretch>
              <a:fillRect/>
            </a:stretch>
          </p:blipFill>
          <p:spPr>
            <a:xfrm>
              <a:off x="8346029" y="1237378"/>
              <a:ext cx="2427076" cy="338199"/>
            </a:xfrm>
            <a:prstGeom prst="rect">
              <a:avLst/>
            </a:prstGeom>
          </p:spPr>
        </p:pic>
        <p:pic>
          <p:nvPicPr>
            <p:cNvPr id="26" name="Picture 25">
              <a:extLst>
                <a:ext uri="{FF2B5EF4-FFF2-40B4-BE49-F238E27FC236}">
                  <a16:creationId xmlns:a16="http://schemas.microsoft.com/office/drawing/2014/main" id="{DF4B1035-9EE2-FBB0-A855-61E585D8370E}"/>
                </a:ext>
              </a:extLst>
            </p:cNvPr>
            <p:cNvPicPr>
              <a:picLocks noChangeAspect="1"/>
            </p:cNvPicPr>
            <p:nvPr/>
          </p:nvPicPr>
          <p:blipFill>
            <a:blip r:embed="rId9"/>
            <a:stretch>
              <a:fillRect/>
            </a:stretch>
          </p:blipFill>
          <p:spPr>
            <a:xfrm>
              <a:off x="316805" y="3954436"/>
              <a:ext cx="10540824" cy="1060320"/>
            </a:xfrm>
            <a:prstGeom prst="rect">
              <a:avLst/>
            </a:prstGeom>
          </p:spPr>
        </p:pic>
      </p:grpSp>
      <p:grpSp>
        <p:nvGrpSpPr>
          <p:cNvPr id="8" name="Group 7">
            <a:extLst>
              <a:ext uri="{FF2B5EF4-FFF2-40B4-BE49-F238E27FC236}">
                <a16:creationId xmlns:a16="http://schemas.microsoft.com/office/drawing/2014/main" id="{9910B283-43BE-9DE0-74AE-5D4E8ECD56F4}"/>
              </a:ext>
            </a:extLst>
          </p:cNvPr>
          <p:cNvGrpSpPr/>
          <p:nvPr/>
        </p:nvGrpSpPr>
        <p:grpSpPr>
          <a:xfrm>
            <a:off x="5633545" y="236967"/>
            <a:ext cx="5592355" cy="2070055"/>
            <a:chOff x="5633545" y="236967"/>
            <a:chExt cx="5592355" cy="2070055"/>
          </a:xfrm>
        </p:grpSpPr>
        <p:cxnSp>
          <p:nvCxnSpPr>
            <p:cNvPr id="27" name="Straight Arrow Connector 26">
              <a:extLst>
                <a:ext uri="{FF2B5EF4-FFF2-40B4-BE49-F238E27FC236}">
                  <a16:creationId xmlns:a16="http://schemas.microsoft.com/office/drawing/2014/main" id="{73572476-FB06-8A82-E2EB-6B7731239D3F}"/>
                </a:ext>
              </a:extLst>
            </p:cNvPr>
            <p:cNvCxnSpPr>
              <a:cxnSpLocks/>
            </p:cNvCxnSpPr>
            <p:nvPr/>
          </p:nvCxnSpPr>
          <p:spPr>
            <a:xfrm flipH="1">
              <a:off x="5633545" y="567804"/>
              <a:ext cx="334597" cy="17392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314B3B30-66DC-0438-A51F-3D1EB2906CB1}"/>
                </a:ext>
              </a:extLst>
            </p:cNvPr>
            <p:cNvSpPr txBox="1"/>
            <p:nvPr/>
          </p:nvSpPr>
          <p:spPr>
            <a:xfrm>
              <a:off x="6175991" y="236967"/>
              <a:ext cx="5049909" cy="646331"/>
            </a:xfrm>
            <a:prstGeom prst="rect">
              <a:avLst/>
            </a:prstGeom>
            <a:noFill/>
          </p:spPr>
          <p:txBody>
            <a:bodyPr wrap="none" rtlCol="0">
              <a:spAutoFit/>
            </a:bodyPr>
            <a:lstStyle/>
            <a:p>
              <a:r>
                <a:rPr lang="en-US" dirty="0"/>
                <a:t>Uninsured patients almost do not use Telemedicine </a:t>
              </a:r>
            </a:p>
            <a:p>
              <a:r>
                <a:rPr lang="en-US" dirty="0"/>
                <a:t>(0.07x odds compared with insured patients)</a:t>
              </a:r>
            </a:p>
          </p:txBody>
        </p:sp>
      </p:grpSp>
      <p:sp>
        <p:nvSpPr>
          <p:cNvPr id="31" name="TextBox 30">
            <a:extLst>
              <a:ext uri="{FF2B5EF4-FFF2-40B4-BE49-F238E27FC236}">
                <a16:creationId xmlns:a16="http://schemas.microsoft.com/office/drawing/2014/main" id="{CC2EBAC3-5B97-02A8-4F60-991ACC81444B}"/>
              </a:ext>
            </a:extLst>
          </p:cNvPr>
          <p:cNvSpPr txBox="1"/>
          <p:nvPr/>
        </p:nvSpPr>
        <p:spPr>
          <a:xfrm>
            <a:off x="6260073" y="5405327"/>
            <a:ext cx="4783682" cy="646331"/>
          </a:xfrm>
          <a:prstGeom prst="rect">
            <a:avLst/>
          </a:prstGeom>
          <a:noFill/>
        </p:spPr>
        <p:txBody>
          <a:bodyPr wrap="none" rtlCol="0">
            <a:spAutoFit/>
          </a:bodyPr>
          <a:lstStyle/>
          <a:p>
            <a:r>
              <a:rPr lang="en-US" dirty="0"/>
              <a:t>Uninsured patients use 3.7 times more on </a:t>
            </a:r>
          </a:p>
          <a:p>
            <a:r>
              <a:rPr lang="en-US" dirty="0"/>
              <a:t>calling/messaging for healthcare needs</a:t>
            </a:r>
          </a:p>
        </p:txBody>
      </p:sp>
      <p:cxnSp>
        <p:nvCxnSpPr>
          <p:cNvPr id="32" name="Straight Arrow Connector 31">
            <a:extLst>
              <a:ext uri="{FF2B5EF4-FFF2-40B4-BE49-F238E27FC236}">
                <a16:creationId xmlns:a16="http://schemas.microsoft.com/office/drawing/2014/main" id="{C3E04E24-1C5A-94FF-7355-42DA278EC1B8}"/>
              </a:ext>
            </a:extLst>
          </p:cNvPr>
          <p:cNvCxnSpPr>
            <a:cxnSpLocks/>
          </p:cNvCxnSpPr>
          <p:nvPr/>
        </p:nvCxnSpPr>
        <p:spPr>
          <a:xfrm flipV="1">
            <a:off x="10058400" y="5079258"/>
            <a:ext cx="224372" cy="409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4CAABC9C-2AC5-BFAD-61EC-62CB58AFF6EC}"/>
              </a:ext>
            </a:extLst>
          </p:cNvPr>
          <p:cNvSpPr txBox="1"/>
          <p:nvPr/>
        </p:nvSpPr>
        <p:spPr>
          <a:xfrm>
            <a:off x="8607972" y="6308209"/>
            <a:ext cx="1555531" cy="369332"/>
          </a:xfrm>
          <a:prstGeom prst="rect">
            <a:avLst/>
          </a:prstGeom>
          <a:noFill/>
        </p:spPr>
        <p:txBody>
          <a:bodyPr wrap="square">
            <a:spAutoFit/>
          </a:bodyPr>
          <a:lstStyle/>
          <a:p>
            <a:r>
              <a:rPr lang="en-US" dirty="0">
                <a:solidFill>
                  <a:schemeClr val="bg1"/>
                </a:solidFill>
              </a:rPr>
              <a:t>Results</a:t>
            </a:r>
          </a:p>
        </p:txBody>
      </p:sp>
      <p:sp>
        <p:nvSpPr>
          <p:cNvPr id="38" name="Arrow: Pentagon 37">
            <a:extLst>
              <a:ext uri="{FF2B5EF4-FFF2-40B4-BE49-F238E27FC236}">
                <a16:creationId xmlns:a16="http://schemas.microsoft.com/office/drawing/2014/main" id="{206BA93E-A404-5890-888A-68A183255F92}"/>
              </a:ext>
            </a:extLst>
          </p:cNvPr>
          <p:cNvSpPr/>
          <p:nvPr/>
        </p:nvSpPr>
        <p:spPr>
          <a:xfrm>
            <a:off x="4764" y="6683659"/>
            <a:ext cx="1989136" cy="172912"/>
          </a:xfrm>
          <a:prstGeom prst="homePlate">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Introduction</a:t>
            </a:r>
          </a:p>
        </p:txBody>
      </p:sp>
      <p:sp>
        <p:nvSpPr>
          <p:cNvPr id="39" name="Arrow: Chevron 38">
            <a:extLst>
              <a:ext uri="{FF2B5EF4-FFF2-40B4-BE49-F238E27FC236}">
                <a16:creationId xmlns:a16="http://schemas.microsoft.com/office/drawing/2014/main" id="{331FE51F-3DD2-DD20-468A-28854C7CD7DE}"/>
              </a:ext>
            </a:extLst>
          </p:cNvPr>
          <p:cNvSpPr/>
          <p:nvPr/>
        </p:nvSpPr>
        <p:spPr>
          <a:xfrm>
            <a:off x="1951436" y="6687896"/>
            <a:ext cx="1686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Methods</a:t>
            </a:r>
          </a:p>
        </p:txBody>
      </p:sp>
      <p:sp>
        <p:nvSpPr>
          <p:cNvPr id="40" name="Arrow: Chevron 39">
            <a:extLst>
              <a:ext uri="{FF2B5EF4-FFF2-40B4-BE49-F238E27FC236}">
                <a16:creationId xmlns:a16="http://schemas.microsoft.com/office/drawing/2014/main" id="{90C1D470-6867-D321-B7CD-68345BC033BB}"/>
              </a:ext>
            </a:extLst>
          </p:cNvPr>
          <p:cNvSpPr/>
          <p:nvPr/>
        </p:nvSpPr>
        <p:spPr>
          <a:xfrm>
            <a:off x="3597741" y="6686439"/>
            <a:ext cx="1617351"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Results</a:t>
            </a:r>
          </a:p>
        </p:txBody>
      </p:sp>
      <p:sp>
        <p:nvSpPr>
          <p:cNvPr id="41" name="Arrow: Chevron 40">
            <a:extLst>
              <a:ext uri="{FF2B5EF4-FFF2-40B4-BE49-F238E27FC236}">
                <a16:creationId xmlns:a16="http://schemas.microsoft.com/office/drawing/2014/main" id="{97D32F69-F939-26A8-13FD-B36D1C3628B9}"/>
              </a:ext>
            </a:extLst>
          </p:cNvPr>
          <p:cNvSpPr/>
          <p:nvPr/>
        </p:nvSpPr>
        <p:spPr>
          <a:xfrm>
            <a:off x="5174535" y="6686834"/>
            <a:ext cx="177871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Discussion</a:t>
            </a:r>
          </a:p>
        </p:txBody>
      </p:sp>
      <p:sp>
        <p:nvSpPr>
          <p:cNvPr id="42" name="Arrow: Chevron 41">
            <a:extLst>
              <a:ext uri="{FF2B5EF4-FFF2-40B4-BE49-F238E27FC236}">
                <a16:creationId xmlns:a16="http://schemas.microsoft.com/office/drawing/2014/main" id="{749F37AA-7CB8-BA45-4D38-72D73F8602C4}"/>
              </a:ext>
            </a:extLst>
          </p:cNvPr>
          <p:cNvSpPr/>
          <p:nvPr/>
        </p:nvSpPr>
        <p:spPr>
          <a:xfrm>
            <a:off x="6913717" y="6686834"/>
            <a:ext cx="170179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Future work</a:t>
            </a:r>
          </a:p>
        </p:txBody>
      </p:sp>
      <p:sp>
        <p:nvSpPr>
          <p:cNvPr id="43" name="Arrow: Chevron 42">
            <a:extLst>
              <a:ext uri="{FF2B5EF4-FFF2-40B4-BE49-F238E27FC236}">
                <a16:creationId xmlns:a16="http://schemas.microsoft.com/office/drawing/2014/main" id="{A43A7ED4-4B79-3ED6-7E41-4D4AB6AEDB43}"/>
              </a:ext>
            </a:extLst>
          </p:cNvPr>
          <p:cNvSpPr/>
          <p:nvPr/>
        </p:nvSpPr>
        <p:spPr>
          <a:xfrm>
            <a:off x="8572500" y="6686834"/>
            <a:ext cx="226377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Grant opportunities</a:t>
            </a:r>
          </a:p>
        </p:txBody>
      </p:sp>
      <p:sp>
        <p:nvSpPr>
          <p:cNvPr id="44" name="Arrow: Chevron 43">
            <a:extLst>
              <a:ext uri="{FF2B5EF4-FFF2-40B4-BE49-F238E27FC236}">
                <a16:creationId xmlns:a16="http://schemas.microsoft.com/office/drawing/2014/main" id="{997E0A3A-2ECC-B9A0-FB1E-361656CFC86B}"/>
              </a:ext>
            </a:extLst>
          </p:cNvPr>
          <p:cNvSpPr/>
          <p:nvPr/>
        </p:nvSpPr>
        <p:spPr>
          <a:xfrm>
            <a:off x="10795001" y="6686439"/>
            <a:ext cx="136524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Conclusion</a:t>
            </a:r>
          </a:p>
        </p:txBody>
      </p:sp>
      <p:sp>
        <p:nvSpPr>
          <p:cNvPr id="10" name="Slide Number Placeholder 4">
            <a:extLst>
              <a:ext uri="{FF2B5EF4-FFF2-40B4-BE49-F238E27FC236}">
                <a16:creationId xmlns:a16="http://schemas.microsoft.com/office/drawing/2014/main" id="{B955D6FF-725B-6992-B2A6-E1C75C94F883}"/>
              </a:ext>
            </a:extLst>
          </p:cNvPr>
          <p:cNvSpPr txBox="1">
            <a:spLocks/>
          </p:cNvSpPr>
          <p:nvPr/>
        </p:nvSpPr>
        <p:spPr>
          <a:xfrm>
            <a:off x="10052978" y="6356350"/>
            <a:ext cx="1300821" cy="365125"/>
          </a:xfrm>
          <a:prstGeom prst="rect">
            <a:avLst/>
          </a:prstGeom>
        </p:spPr>
        <p:txBody>
          <a:bodyPr vert="horz" lIns="91440" tIns="45720" rIns="91440" bIns="10800" rtlCol="0" anchor="b">
            <a:normAutofit/>
          </a:bodyPr>
          <a:lstStyle>
            <a:defPPr>
              <a:defRPr lang="en-US"/>
            </a:defPPr>
            <a:lvl1pPr marL="0" algn="r" defTabSz="457200" rtl="0" eaLnBrk="1" latinLnBrk="0" hangingPunct="1">
              <a:defRPr sz="2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61CD8911-B433-634A-8462-B3CDA1BC7061}" type="slidenum">
              <a:rPr lang="en-US" smtClean="0"/>
              <a:pPr>
                <a:spcAft>
                  <a:spcPts val="600"/>
                </a:spcAft>
              </a:pPr>
              <a:t>35</a:t>
            </a:fld>
            <a:endParaRPr lang="en-US" dirty="0"/>
          </a:p>
        </p:txBody>
      </p:sp>
      <p:sp>
        <p:nvSpPr>
          <p:cNvPr id="12" name="TextBox 11">
            <a:extLst>
              <a:ext uri="{FF2B5EF4-FFF2-40B4-BE49-F238E27FC236}">
                <a16:creationId xmlns:a16="http://schemas.microsoft.com/office/drawing/2014/main" id="{DF1C090C-9B73-6115-39F5-D146CF2347B9}"/>
              </a:ext>
            </a:extLst>
          </p:cNvPr>
          <p:cNvSpPr txBox="1"/>
          <p:nvPr/>
        </p:nvSpPr>
        <p:spPr>
          <a:xfrm>
            <a:off x="4894854" y="5343898"/>
            <a:ext cx="1208472" cy="369332"/>
          </a:xfrm>
          <a:prstGeom prst="rect">
            <a:avLst/>
          </a:prstGeom>
          <a:noFill/>
        </p:spPr>
        <p:txBody>
          <a:bodyPr wrap="none" rtlCol="0">
            <a:spAutoFit/>
          </a:bodyPr>
          <a:lstStyle/>
          <a:p>
            <a:r>
              <a:rPr lang="en-US" dirty="0"/>
              <a:t>Odds Ratio</a:t>
            </a:r>
          </a:p>
        </p:txBody>
      </p:sp>
    </p:spTree>
    <p:extLst>
      <p:ext uri="{BB962C8B-B14F-4D97-AF65-F5344CB8AC3E}">
        <p14:creationId xmlns:p14="http://schemas.microsoft.com/office/powerpoint/2010/main" val="183455035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1000"/>
                                        <p:tgtEl>
                                          <p:spTgt spid="31"/>
                                        </p:tgtEl>
                                      </p:cBhvr>
                                    </p:animEffect>
                                    <p:anim calcmode="lin" valueType="num">
                                      <p:cBhvr>
                                        <p:cTn id="20" dur="1000" fill="hold"/>
                                        <p:tgtEl>
                                          <p:spTgt spid="31"/>
                                        </p:tgtEl>
                                        <p:attrNameLst>
                                          <p:attrName>ppt_x</p:attrName>
                                        </p:attrNameLst>
                                      </p:cBhvr>
                                      <p:tavLst>
                                        <p:tav tm="0">
                                          <p:val>
                                            <p:strVal val="#ppt_x"/>
                                          </p:val>
                                        </p:tav>
                                        <p:tav tm="100000">
                                          <p:val>
                                            <p:strVal val="#ppt_x"/>
                                          </p:val>
                                        </p:tav>
                                      </p:tavLst>
                                    </p:anim>
                                    <p:anim calcmode="lin" valueType="num">
                                      <p:cBhvr>
                                        <p:cTn id="21"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anim calcmode="lin" valueType="num">
                                      <p:cBhvr>
                                        <p:cTn id="41" dur="1000" fill="hold"/>
                                        <p:tgtEl>
                                          <p:spTgt spid="8"/>
                                        </p:tgtEl>
                                        <p:attrNameLst>
                                          <p:attrName>ppt_x</p:attrName>
                                        </p:attrNameLst>
                                      </p:cBhvr>
                                      <p:tavLst>
                                        <p:tav tm="0">
                                          <p:val>
                                            <p:strVal val="#ppt_x"/>
                                          </p:val>
                                        </p:tav>
                                        <p:tav tm="100000">
                                          <p:val>
                                            <p:strVal val="#ppt_x"/>
                                          </p:val>
                                        </p:tav>
                                      </p:tavLst>
                                    </p:anim>
                                    <p:anim calcmode="lin" valueType="num">
                                      <p:cBhvr>
                                        <p:cTn id="4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EB927-6478-DC51-C612-5482BE792203}"/>
              </a:ext>
            </a:extLst>
          </p:cNvPr>
          <p:cNvSpPr>
            <a:spLocks noGrp="1"/>
          </p:cNvSpPr>
          <p:nvPr>
            <p:ph type="title"/>
          </p:nvPr>
        </p:nvSpPr>
        <p:spPr/>
        <p:txBody>
          <a:bodyPr/>
          <a:lstStyle/>
          <a:p>
            <a:r>
              <a:rPr lang="en-US" dirty="0"/>
              <a:t>By Area Deprived Index</a:t>
            </a:r>
          </a:p>
        </p:txBody>
      </p:sp>
      <p:pic>
        <p:nvPicPr>
          <p:cNvPr id="7" name="Content Placeholder 6">
            <a:extLst>
              <a:ext uri="{FF2B5EF4-FFF2-40B4-BE49-F238E27FC236}">
                <a16:creationId xmlns:a16="http://schemas.microsoft.com/office/drawing/2014/main" id="{5173BB53-F394-DCA6-49EC-C9A471BB9D93}"/>
              </a:ext>
            </a:extLst>
          </p:cNvPr>
          <p:cNvPicPr>
            <a:picLocks noGrp="1" noChangeAspect="1"/>
          </p:cNvPicPr>
          <p:nvPr>
            <p:ph idx="1"/>
          </p:nvPr>
        </p:nvPicPr>
        <p:blipFill>
          <a:blip r:embed="rId3"/>
          <a:stretch>
            <a:fillRect/>
          </a:stretch>
        </p:blipFill>
        <p:spPr>
          <a:xfrm>
            <a:off x="642681" y="4422590"/>
            <a:ext cx="7010451" cy="1266834"/>
          </a:xfrm>
        </p:spPr>
      </p:pic>
      <p:sp>
        <p:nvSpPr>
          <p:cNvPr id="4" name="Date Placeholder 3">
            <a:extLst>
              <a:ext uri="{FF2B5EF4-FFF2-40B4-BE49-F238E27FC236}">
                <a16:creationId xmlns:a16="http://schemas.microsoft.com/office/drawing/2014/main" id="{4237A231-2FBE-16C2-A194-4183BDFDC252}"/>
              </a:ext>
            </a:extLst>
          </p:cNvPr>
          <p:cNvSpPr>
            <a:spLocks noGrp="1"/>
          </p:cNvSpPr>
          <p:nvPr>
            <p:ph type="dt" sz="half" idx="4294967295"/>
          </p:nvPr>
        </p:nvSpPr>
        <p:spPr>
          <a:xfrm>
            <a:off x="9334626" y="6041362"/>
            <a:ext cx="1343706" cy="365125"/>
          </a:xfrm>
          <a:prstGeom prst="rect">
            <a:avLst/>
          </a:prstGeom>
        </p:spPr>
        <p:txBody>
          <a:bodyPr/>
          <a:lstStyle/>
          <a:p>
            <a:r>
              <a:rPr lang="en-US">
                <a:solidFill>
                  <a:schemeClr val="bg1"/>
                </a:solidFill>
              </a:rPr>
              <a:t>4/17/2023</a:t>
            </a:r>
            <a:endParaRPr lang="en-US" dirty="0">
              <a:solidFill>
                <a:schemeClr val="bg1"/>
              </a:solidFill>
            </a:endParaRPr>
          </a:p>
        </p:txBody>
      </p:sp>
      <p:sp>
        <p:nvSpPr>
          <p:cNvPr id="5" name="Slide Number Placeholder 4">
            <a:extLst>
              <a:ext uri="{FF2B5EF4-FFF2-40B4-BE49-F238E27FC236}">
                <a16:creationId xmlns:a16="http://schemas.microsoft.com/office/drawing/2014/main" id="{D631F3E9-5341-3E72-2ECF-923AE335CCCA}"/>
              </a:ext>
            </a:extLst>
          </p:cNvPr>
          <p:cNvSpPr>
            <a:spLocks noGrp="1"/>
          </p:cNvSpPr>
          <p:nvPr>
            <p:ph type="sldNum" sz="quarter" idx="12"/>
          </p:nvPr>
        </p:nvSpPr>
        <p:spPr/>
        <p:txBody>
          <a:bodyPr/>
          <a:lstStyle/>
          <a:p>
            <a:fld id="{61CD8911-B433-634A-8462-B3CDA1BC7061}" type="slidenum">
              <a:rPr lang="en-US" smtClean="0">
                <a:solidFill>
                  <a:schemeClr val="bg1"/>
                </a:solidFill>
              </a:rPr>
              <a:pPr/>
              <a:t>36</a:t>
            </a:fld>
            <a:endParaRPr lang="en-US" dirty="0">
              <a:solidFill>
                <a:schemeClr val="bg1"/>
              </a:solidFill>
            </a:endParaRPr>
          </a:p>
        </p:txBody>
      </p:sp>
      <p:pic>
        <p:nvPicPr>
          <p:cNvPr id="11" name="Picture 10">
            <a:extLst>
              <a:ext uri="{FF2B5EF4-FFF2-40B4-BE49-F238E27FC236}">
                <a16:creationId xmlns:a16="http://schemas.microsoft.com/office/drawing/2014/main" id="{9DA8828B-068B-9BDB-E7D3-EFDD5C8BAFEF}"/>
              </a:ext>
            </a:extLst>
          </p:cNvPr>
          <p:cNvPicPr>
            <a:picLocks noChangeAspect="1"/>
          </p:cNvPicPr>
          <p:nvPr/>
        </p:nvPicPr>
        <p:blipFill>
          <a:blip r:embed="rId4"/>
          <a:stretch>
            <a:fillRect/>
          </a:stretch>
        </p:blipFill>
        <p:spPr>
          <a:xfrm>
            <a:off x="642681" y="2334183"/>
            <a:ext cx="6948538" cy="1071570"/>
          </a:xfrm>
          <a:prstGeom prst="rect">
            <a:avLst/>
          </a:prstGeom>
        </p:spPr>
      </p:pic>
      <p:pic>
        <p:nvPicPr>
          <p:cNvPr id="12" name="Picture 11">
            <a:extLst>
              <a:ext uri="{FF2B5EF4-FFF2-40B4-BE49-F238E27FC236}">
                <a16:creationId xmlns:a16="http://schemas.microsoft.com/office/drawing/2014/main" id="{AB6BF2FF-6E33-AEDD-4CF5-C32887694FDF}"/>
              </a:ext>
            </a:extLst>
          </p:cNvPr>
          <p:cNvPicPr>
            <a:picLocks noChangeAspect="1"/>
          </p:cNvPicPr>
          <p:nvPr/>
        </p:nvPicPr>
        <p:blipFill>
          <a:blip r:embed="rId5"/>
          <a:stretch>
            <a:fillRect/>
          </a:stretch>
        </p:blipFill>
        <p:spPr>
          <a:xfrm>
            <a:off x="685624" y="1961422"/>
            <a:ext cx="1243022" cy="371478"/>
          </a:xfrm>
          <a:prstGeom prst="rect">
            <a:avLst/>
          </a:prstGeom>
        </p:spPr>
      </p:pic>
      <p:pic>
        <p:nvPicPr>
          <p:cNvPr id="13" name="Picture 12">
            <a:extLst>
              <a:ext uri="{FF2B5EF4-FFF2-40B4-BE49-F238E27FC236}">
                <a16:creationId xmlns:a16="http://schemas.microsoft.com/office/drawing/2014/main" id="{C1E8649B-8F3C-A6F9-3C22-4366CDDABC25}"/>
              </a:ext>
            </a:extLst>
          </p:cNvPr>
          <p:cNvPicPr>
            <a:picLocks noChangeAspect="1"/>
          </p:cNvPicPr>
          <p:nvPr/>
        </p:nvPicPr>
        <p:blipFill>
          <a:blip r:embed="rId6"/>
          <a:stretch>
            <a:fillRect/>
          </a:stretch>
        </p:blipFill>
        <p:spPr>
          <a:xfrm>
            <a:off x="5614833" y="1924073"/>
            <a:ext cx="1676412" cy="357190"/>
          </a:xfrm>
          <a:prstGeom prst="rect">
            <a:avLst/>
          </a:prstGeom>
        </p:spPr>
      </p:pic>
      <p:pic>
        <p:nvPicPr>
          <p:cNvPr id="15" name="Picture 14">
            <a:extLst>
              <a:ext uri="{FF2B5EF4-FFF2-40B4-BE49-F238E27FC236}">
                <a16:creationId xmlns:a16="http://schemas.microsoft.com/office/drawing/2014/main" id="{7E68D99D-9E3D-6029-1407-3EC691C97362}"/>
              </a:ext>
            </a:extLst>
          </p:cNvPr>
          <p:cNvPicPr>
            <a:picLocks noChangeAspect="1"/>
          </p:cNvPicPr>
          <p:nvPr/>
        </p:nvPicPr>
        <p:blipFill>
          <a:blip r:embed="rId7"/>
          <a:stretch>
            <a:fillRect/>
          </a:stretch>
        </p:blipFill>
        <p:spPr>
          <a:xfrm>
            <a:off x="685624" y="3405753"/>
            <a:ext cx="6915201" cy="1038233"/>
          </a:xfrm>
          <a:prstGeom prst="rect">
            <a:avLst/>
          </a:prstGeom>
        </p:spPr>
      </p:pic>
      <p:pic>
        <p:nvPicPr>
          <p:cNvPr id="16" name="Picture 15">
            <a:extLst>
              <a:ext uri="{FF2B5EF4-FFF2-40B4-BE49-F238E27FC236}">
                <a16:creationId xmlns:a16="http://schemas.microsoft.com/office/drawing/2014/main" id="{E2BB89B7-80F6-0F6F-4193-D0C47B76376D}"/>
              </a:ext>
            </a:extLst>
          </p:cNvPr>
          <p:cNvPicPr>
            <a:picLocks noChangeAspect="1"/>
          </p:cNvPicPr>
          <p:nvPr/>
        </p:nvPicPr>
        <p:blipFill>
          <a:blip r:embed="rId8"/>
          <a:stretch>
            <a:fillRect/>
          </a:stretch>
        </p:blipFill>
        <p:spPr>
          <a:xfrm>
            <a:off x="2789273" y="1946795"/>
            <a:ext cx="2427076" cy="338199"/>
          </a:xfrm>
          <a:prstGeom prst="rect">
            <a:avLst/>
          </a:prstGeom>
        </p:spPr>
      </p:pic>
      <p:sp>
        <p:nvSpPr>
          <p:cNvPr id="17" name="TextBox 16">
            <a:extLst>
              <a:ext uri="{FF2B5EF4-FFF2-40B4-BE49-F238E27FC236}">
                <a16:creationId xmlns:a16="http://schemas.microsoft.com/office/drawing/2014/main" id="{CF536AF9-ABAB-1D4B-41C6-8333A46007F2}"/>
              </a:ext>
            </a:extLst>
          </p:cNvPr>
          <p:cNvSpPr txBox="1"/>
          <p:nvPr/>
        </p:nvSpPr>
        <p:spPr>
          <a:xfrm>
            <a:off x="7526983" y="2960525"/>
            <a:ext cx="3615285" cy="1477328"/>
          </a:xfrm>
          <a:prstGeom prst="rect">
            <a:avLst/>
          </a:prstGeom>
          <a:noFill/>
        </p:spPr>
        <p:txBody>
          <a:bodyPr wrap="none" rtlCol="0">
            <a:spAutoFit/>
          </a:bodyPr>
          <a:lstStyle/>
          <a:p>
            <a:r>
              <a:rPr lang="en-US" dirty="0">
                <a:latin typeface="Arial Nova Light" panose="020B0304020202020204" pitchFamily="34" charset="0"/>
              </a:rPr>
              <a:t>Summary:</a:t>
            </a:r>
          </a:p>
          <a:p>
            <a:r>
              <a:rPr lang="en-US" dirty="0">
                <a:latin typeface="Arial Nova Light" panose="020B0304020202020204" pitchFamily="34" charset="0"/>
              </a:rPr>
              <a:t>Patient in lower socioeconomic </a:t>
            </a:r>
          </a:p>
          <a:p>
            <a:r>
              <a:rPr lang="en-US" dirty="0">
                <a:latin typeface="Arial Nova Light" panose="020B0304020202020204" pitchFamily="34" charset="0"/>
              </a:rPr>
              <a:t>Status will choose less in-person</a:t>
            </a:r>
          </a:p>
          <a:p>
            <a:r>
              <a:rPr lang="en-US" dirty="0">
                <a:latin typeface="Arial Nova Light" panose="020B0304020202020204" pitchFamily="34" charset="0"/>
              </a:rPr>
              <a:t>Care, less telemedicine care.</a:t>
            </a:r>
          </a:p>
          <a:p>
            <a:r>
              <a:rPr lang="en-US" dirty="0">
                <a:latin typeface="Arial Nova Light" panose="020B0304020202020204" pitchFamily="34" charset="0"/>
              </a:rPr>
              <a:t>And more Telephone or messages.</a:t>
            </a:r>
          </a:p>
        </p:txBody>
      </p:sp>
      <p:sp>
        <p:nvSpPr>
          <p:cNvPr id="18" name="TextBox 17">
            <a:extLst>
              <a:ext uri="{FF2B5EF4-FFF2-40B4-BE49-F238E27FC236}">
                <a16:creationId xmlns:a16="http://schemas.microsoft.com/office/drawing/2014/main" id="{21DB011B-D3C6-2DBB-A3C8-A1E55EB7CFB9}"/>
              </a:ext>
            </a:extLst>
          </p:cNvPr>
          <p:cNvSpPr txBox="1"/>
          <p:nvPr/>
        </p:nvSpPr>
        <p:spPr>
          <a:xfrm>
            <a:off x="8607972" y="6308209"/>
            <a:ext cx="1555531" cy="369332"/>
          </a:xfrm>
          <a:prstGeom prst="rect">
            <a:avLst/>
          </a:prstGeom>
          <a:noFill/>
        </p:spPr>
        <p:txBody>
          <a:bodyPr wrap="square">
            <a:spAutoFit/>
          </a:bodyPr>
          <a:lstStyle/>
          <a:p>
            <a:r>
              <a:rPr lang="en-US" dirty="0">
                <a:solidFill>
                  <a:schemeClr val="bg1"/>
                </a:solidFill>
              </a:rPr>
              <a:t>Results</a:t>
            </a:r>
          </a:p>
        </p:txBody>
      </p:sp>
      <p:sp>
        <p:nvSpPr>
          <p:cNvPr id="19" name="Arrow: Pentagon 18">
            <a:extLst>
              <a:ext uri="{FF2B5EF4-FFF2-40B4-BE49-F238E27FC236}">
                <a16:creationId xmlns:a16="http://schemas.microsoft.com/office/drawing/2014/main" id="{E0B07B16-A222-B04F-0CA5-CE6BC3773413}"/>
              </a:ext>
            </a:extLst>
          </p:cNvPr>
          <p:cNvSpPr/>
          <p:nvPr/>
        </p:nvSpPr>
        <p:spPr>
          <a:xfrm>
            <a:off x="4764" y="6683659"/>
            <a:ext cx="1989136" cy="172912"/>
          </a:xfrm>
          <a:prstGeom prst="homePlate">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Introduction</a:t>
            </a:r>
          </a:p>
        </p:txBody>
      </p:sp>
      <p:sp>
        <p:nvSpPr>
          <p:cNvPr id="20" name="Arrow: Chevron 19">
            <a:extLst>
              <a:ext uri="{FF2B5EF4-FFF2-40B4-BE49-F238E27FC236}">
                <a16:creationId xmlns:a16="http://schemas.microsoft.com/office/drawing/2014/main" id="{BA2911DD-7418-2E9A-3A33-6BD4EE93064C}"/>
              </a:ext>
            </a:extLst>
          </p:cNvPr>
          <p:cNvSpPr/>
          <p:nvPr/>
        </p:nvSpPr>
        <p:spPr>
          <a:xfrm>
            <a:off x="1951436" y="6687896"/>
            <a:ext cx="1686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Methods</a:t>
            </a:r>
          </a:p>
        </p:txBody>
      </p:sp>
      <p:sp>
        <p:nvSpPr>
          <p:cNvPr id="21" name="Arrow: Chevron 20">
            <a:extLst>
              <a:ext uri="{FF2B5EF4-FFF2-40B4-BE49-F238E27FC236}">
                <a16:creationId xmlns:a16="http://schemas.microsoft.com/office/drawing/2014/main" id="{0FF87F80-4D92-3E47-BC8E-F4A0F19711D9}"/>
              </a:ext>
            </a:extLst>
          </p:cNvPr>
          <p:cNvSpPr/>
          <p:nvPr/>
        </p:nvSpPr>
        <p:spPr>
          <a:xfrm>
            <a:off x="3597741" y="6686439"/>
            <a:ext cx="1617351"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Results</a:t>
            </a:r>
          </a:p>
        </p:txBody>
      </p:sp>
      <p:sp>
        <p:nvSpPr>
          <p:cNvPr id="22" name="Arrow: Chevron 21">
            <a:extLst>
              <a:ext uri="{FF2B5EF4-FFF2-40B4-BE49-F238E27FC236}">
                <a16:creationId xmlns:a16="http://schemas.microsoft.com/office/drawing/2014/main" id="{E26FA54A-1C35-AA37-6026-DBF2D33774D7}"/>
              </a:ext>
            </a:extLst>
          </p:cNvPr>
          <p:cNvSpPr/>
          <p:nvPr/>
        </p:nvSpPr>
        <p:spPr>
          <a:xfrm>
            <a:off x="5174535" y="6686834"/>
            <a:ext cx="177871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Discussion</a:t>
            </a:r>
          </a:p>
        </p:txBody>
      </p:sp>
      <p:sp>
        <p:nvSpPr>
          <p:cNvPr id="23" name="Arrow: Chevron 22">
            <a:extLst>
              <a:ext uri="{FF2B5EF4-FFF2-40B4-BE49-F238E27FC236}">
                <a16:creationId xmlns:a16="http://schemas.microsoft.com/office/drawing/2014/main" id="{473157FA-7529-0E8B-F70E-BF1563CF3F84}"/>
              </a:ext>
            </a:extLst>
          </p:cNvPr>
          <p:cNvSpPr/>
          <p:nvPr/>
        </p:nvSpPr>
        <p:spPr>
          <a:xfrm>
            <a:off x="6913717" y="6686834"/>
            <a:ext cx="170179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Future work</a:t>
            </a:r>
          </a:p>
        </p:txBody>
      </p:sp>
      <p:sp>
        <p:nvSpPr>
          <p:cNvPr id="24" name="Arrow: Chevron 23">
            <a:extLst>
              <a:ext uri="{FF2B5EF4-FFF2-40B4-BE49-F238E27FC236}">
                <a16:creationId xmlns:a16="http://schemas.microsoft.com/office/drawing/2014/main" id="{D3D3448E-C9B6-2393-9A0C-857E5F3EB574}"/>
              </a:ext>
            </a:extLst>
          </p:cNvPr>
          <p:cNvSpPr/>
          <p:nvPr/>
        </p:nvSpPr>
        <p:spPr>
          <a:xfrm>
            <a:off x="8572500" y="6686834"/>
            <a:ext cx="226377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Grant opportunities</a:t>
            </a:r>
          </a:p>
        </p:txBody>
      </p:sp>
      <p:sp>
        <p:nvSpPr>
          <p:cNvPr id="25" name="Arrow: Chevron 24">
            <a:extLst>
              <a:ext uri="{FF2B5EF4-FFF2-40B4-BE49-F238E27FC236}">
                <a16:creationId xmlns:a16="http://schemas.microsoft.com/office/drawing/2014/main" id="{0A36A8BB-1CE3-9813-9F63-ED8ED62E8B8A}"/>
              </a:ext>
            </a:extLst>
          </p:cNvPr>
          <p:cNvSpPr/>
          <p:nvPr/>
        </p:nvSpPr>
        <p:spPr>
          <a:xfrm>
            <a:off x="10795001" y="6686439"/>
            <a:ext cx="136524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Conclusion</a:t>
            </a:r>
          </a:p>
        </p:txBody>
      </p:sp>
      <p:sp>
        <p:nvSpPr>
          <p:cNvPr id="3" name="Slide Number Placeholder 4">
            <a:extLst>
              <a:ext uri="{FF2B5EF4-FFF2-40B4-BE49-F238E27FC236}">
                <a16:creationId xmlns:a16="http://schemas.microsoft.com/office/drawing/2014/main" id="{A046A38A-F465-785B-6523-5A6E8839CADF}"/>
              </a:ext>
            </a:extLst>
          </p:cNvPr>
          <p:cNvSpPr txBox="1">
            <a:spLocks/>
          </p:cNvSpPr>
          <p:nvPr/>
        </p:nvSpPr>
        <p:spPr>
          <a:xfrm>
            <a:off x="10052978" y="6356350"/>
            <a:ext cx="1300821" cy="365125"/>
          </a:xfrm>
          <a:prstGeom prst="rect">
            <a:avLst/>
          </a:prstGeom>
        </p:spPr>
        <p:txBody>
          <a:bodyPr vert="horz" lIns="91440" tIns="45720" rIns="91440" bIns="10800" rtlCol="0" anchor="b">
            <a:normAutofit/>
          </a:bodyPr>
          <a:lstStyle>
            <a:defPPr>
              <a:defRPr lang="en-US"/>
            </a:defPPr>
            <a:lvl1pPr marL="0" algn="r" defTabSz="457200" rtl="0" eaLnBrk="1" latinLnBrk="0" hangingPunct="1">
              <a:defRPr sz="2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61CD8911-B433-634A-8462-B3CDA1BC7061}" type="slidenum">
              <a:rPr lang="en-US" smtClean="0"/>
              <a:pPr>
                <a:spcAft>
                  <a:spcPts val="600"/>
                </a:spcAft>
              </a:pPr>
              <a:t>36</a:t>
            </a:fld>
            <a:endParaRPr lang="en-US" dirty="0"/>
          </a:p>
        </p:txBody>
      </p:sp>
      <p:sp>
        <p:nvSpPr>
          <p:cNvPr id="6" name="TextBox 5">
            <a:extLst>
              <a:ext uri="{FF2B5EF4-FFF2-40B4-BE49-F238E27FC236}">
                <a16:creationId xmlns:a16="http://schemas.microsoft.com/office/drawing/2014/main" id="{5D1A85CC-9602-CE24-55AC-41C529BA4DAC}"/>
              </a:ext>
            </a:extLst>
          </p:cNvPr>
          <p:cNvSpPr txBox="1"/>
          <p:nvPr/>
        </p:nvSpPr>
        <p:spPr>
          <a:xfrm>
            <a:off x="4610856" y="5632543"/>
            <a:ext cx="1208472" cy="369332"/>
          </a:xfrm>
          <a:prstGeom prst="rect">
            <a:avLst/>
          </a:prstGeom>
          <a:noFill/>
        </p:spPr>
        <p:txBody>
          <a:bodyPr wrap="none" rtlCol="0">
            <a:spAutoFit/>
          </a:bodyPr>
          <a:lstStyle/>
          <a:p>
            <a:r>
              <a:rPr lang="en-US" dirty="0"/>
              <a:t>Odds Ratio</a:t>
            </a:r>
          </a:p>
        </p:txBody>
      </p:sp>
    </p:spTree>
    <p:extLst>
      <p:ext uri="{BB962C8B-B14F-4D97-AF65-F5344CB8AC3E}">
        <p14:creationId xmlns:p14="http://schemas.microsoft.com/office/powerpoint/2010/main" val="428354661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5E8E5-0CCD-4DC9-EF1B-36EBE91231A2}"/>
              </a:ext>
            </a:extLst>
          </p:cNvPr>
          <p:cNvSpPr>
            <a:spLocks noGrp="1"/>
          </p:cNvSpPr>
          <p:nvPr>
            <p:ph type="title"/>
          </p:nvPr>
        </p:nvSpPr>
        <p:spPr>
          <a:xfrm>
            <a:off x="838200" y="286018"/>
            <a:ext cx="10515600" cy="1325563"/>
          </a:xfrm>
        </p:spPr>
        <p:txBody>
          <a:bodyPr>
            <a:normAutofit/>
          </a:bodyPr>
          <a:lstStyle/>
          <a:p>
            <a:r>
              <a:rPr lang="en-US" sz="3200" dirty="0"/>
              <a:t>By Rural-urban Continuum Code</a:t>
            </a:r>
          </a:p>
        </p:txBody>
      </p:sp>
      <p:sp>
        <p:nvSpPr>
          <p:cNvPr id="4" name="Date Placeholder 3">
            <a:extLst>
              <a:ext uri="{FF2B5EF4-FFF2-40B4-BE49-F238E27FC236}">
                <a16:creationId xmlns:a16="http://schemas.microsoft.com/office/drawing/2014/main" id="{489AE052-634A-AF47-CE2A-F0EFF3E8CCF3}"/>
              </a:ext>
            </a:extLst>
          </p:cNvPr>
          <p:cNvSpPr>
            <a:spLocks noGrp="1"/>
          </p:cNvSpPr>
          <p:nvPr>
            <p:ph type="dt" sz="half" idx="4294967295"/>
          </p:nvPr>
        </p:nvSpPr>
        <p:spPr>
          <a:xfrm>
            <a:off x="9334626" y="6041362"/>
            <a:ext cx="1343706" cy="365125"/>
          </a:xfrm>
          <a:prstGeom prst="rect">
            <a:avLst/>
          </a:prstGeom>
        </p:spPr>
        <p:txBody>
          <a:bodyPr/>
          <a:lstStyle/>
          <a:p>
            <a:r>
              <a:rPr lang="en-US">
                <a:solidFill>
                  <a:schemeClr val="bg1"/>
                </a:solidFill>
              </a:rPr>
              <a:t>4/17/2023</a:t>
            </a:r>
            <a:endParaRPr lang="en-US" dirty="0">
              <a:solidFill>
                <a:schemeClr val="bg1"/>
              </a:solidFill>
            </a:endParaRPr>
          </a:p>
        </p:txBody>
      </p:sp>
      <p:sp>
        <p:nvSpPr>
          <p:cNvPr id="5" name="Slide Number Placeholder 4">
            <a:extLst>
              <a:ext uri="{FF2B5EF4-FFF2-40B4-BE49-F238E27FC236}">
                <a16:creationId xmlns:a16="http://schemas.microsoft.com/office/drawing/2014/main" id="{9756E0A5-99DA-6BD9-2A5B-34B764EA674A}"/>
              </a:ext>
            </a:extLst>
          </p:cNvPr>
          <p:cNvSpPr>
            <a:spLocks noGrp="1"/>
          </p:cNvSpPr>
          <p:nvPr>
            <p:ph type="sldNum" sz="quarter" idx="12"/>
          </p:nvPr>
        </p:nvSpPr>
        <p:spPr/>
        <p:txBody>
          <a:bodyPr/>
          <a:lstStyle/>
          <a:p>
            <a:fld id="{61CD8911-B433-634A-8462-B3CDA1BC7061}" type="slidenum">
              <a:rPr lang="en-US" smtClean="0">
                <a:solidFill>
                  <a:schemeClr val="bg1"/>
                </a:solidFill>
              </a:rPr>
              <a:pPr/>
              <a:t>37</a:t>
            </a:fld>
            <a:endParaRPr lang="en-US" dirty="0">
              <a:solidFill>
                <a:schemeClr val="bg1"/>
              </a:solidFill>
            </a:endParaRPr>
          </a:p>
        </p:txBody>
      </p:sp>
      <p:grpSp>
        <p:nvGrpSpPr>
          <p:cNvPr id="22" name="Group 21">
            <a:extLst>
              <a:ext uri="{FF2B5EF4-FFF2-40B4-BE49-F238E27FC236}">
                <a16:creationId xmlns:a16="http://schemas.microsoft.com/office/drawing/2014/main" id="{9B6C9445-A384-71FB-3457-29411A76D0E3}"/>
              </a:ext>
            </a:extLst>
          </p:cNvPr>
          <p:cNvGrpSpPr/>
          <p:nvPr/>
        </p:nvGrpSpPr>
        <p:grpSpPr>
          <a:xfrm>
            <a:off x="354004" y="1920249"/>
            <a:ext cx="11123621" cy="1284773"/>
            <a:chOff x="354004" y="1920249"/>
            <a:chExt cx="11123621" cy="1284773"/>
          </a:xfrm>
        </p:grpSpPr>
        <p:pic>
          <p:nvPicPr>
            <p:cNvPr id="9" name="Picture 8">
              <a:extLst>
                <a:ext uri="{FF2B5EF4-FFF2-40B4-BE49-F238E27FC236}">
                  <a16:creationId xmlns:a16="http://schemas.microsoft.com/office/drawing/2014/main" id="{D7111709-D3F6-45C2-5E55-4920BA5781E2}"/>
                </a:ext>
              </a:extLst>
            </p:cNvPr>
            <p:cNvPicPr>
              <a:picLocks noChangeAspect="1"/>
            </p:cNvPicPr>
            <p:nvPr/>
          </p:nvPicPr>
          <p:blipFill>
            <a:blip r:embed="rId3"/>
            <a:stretch>
              <a:fillRect/>
            </a:stretch>
          </p:blipFill>
          <p:spPr>
            <a:xfrm>
              <a:off x="354004" y="2267680"/>
              <a:ext cx="11123621" cy="937342"/>
            </a:xfrm>
            <a:prstGeom prst="rect">
              <a:avLst/>
            </a:prstGeom>
          </p:spPr>
        </p:pic>
        <p:pic>
          <p:nvPicPr>
            <p:cNvPr id="14" name="Picture 13">
              <a:extLst>
                <a:ext uri="{FF2B5EF4-FFF2-40B4-BE49-F238E27FC236}">
                  <a16:creationId xmlns:a16="http://schemas.microsoft.com/office/drawing/2014/main" id="{643B7323-77F4-700B-7B9B-7F96FBF90551}"/>
                </a:ext>
              </a:extLst>
            </p:cNvPr>
            <p:cNvPicPr>
              <a:picLocks noChangeAspect="1"/>
            </p:cNvPicPr>
            <p:nvPr/>
          </p:nvPicPr>
          <p:blipFill>
            <a:blip r:embed="rId4"/>
            <a:stretch>
              <a:fillRect/>
            </a:stretch>
          </p:blipFill>
          <p:spPr>
            <a:xfrm>
              <a:off x="2904720" y="1920249"/>
              <a:ext cx="1243022" cy="371478"/>
            </a:xfrm>
            <a:prstGeom prst="rect">
              <a:avLst/>
            </a:prstGeom>
          </p:spPr>
        </p:pic>
      </p:grpSp>
      <p:grpSp>
        <p:nvGrpSpPr>
          <p:cNvPr id="21" name="Group 20">
            <a:extLst>
              <a:ext uri="{FF2B5EF4-FFF2-40B4-BE49-F238E27FC236}">
                <a16:creationId xmlns:a16="http://schemas.microsoft.com/office/drawing/2014/main" id="{22599A1E-B062-7016-E5F7-731741CD2258}"/>
              </a:ext>
            </a:extLst>
          </p:cNvPr>
          <p:cNvGrpSpPr/>
          <p:nvPr/>
        </p:nvGrpSpPr>
        <p:grpSpPr>
          <a:xfrm>
            <a:off x="357143" y="1915370"/>
            <a:ext cx="11160233" cy="2214524"/>
            <a:chOff x="357143" y="1915370"/>
            <a:chExt cx="11160233" cy="2214524"/>
          </a:xfrm>
        </p:grpSpPr>
        <p:pic>
          <p:nvPicPr>
            <p:cNvPr id="7" name="Picture 6">
              <a:extLst>
                <a:ext uri="{FF2B5EF4-FFF2-40B4-BE49-F238E27FC236}">
                  <a16:creationId xmlns:a16="http://schemas.microsoft.com/office/drawing/2014/main" id="{F83ED585-C552-9C1C-1D14-E35968997D31}"/>
                </a:ext>
              </a:extLst>
            </p:cNvPr>
            <p:cNvPicPr>
              <a:picLocks noChangeAspect="1"/>
            </p:cNvPicPr>
            <p:nvPr/>
          </p:nvPicPr>
          <p:blipFill>
            <a:blip r:embed="rId5"/>
            <a:stretch>
              <a:fillRect/>
            </a:stretch>
          </p:blipFill>
          <p:spPr>
            <a:xfrm>
              <a:off x="357143" y="3221844"/>
              <a:ext cx="11160233" cy="908050"/>
            </a:xfrm>
            <a:prstGeom prst="rect">
              <a:avLst/>
            </a:prstGeom>
          </p:spPr>
        </p:pic>
        <p:pic>
          <p:nvPicPr>
            <p:cNvPr id="15" name="Picture 14">
              <a:extLst>
                <a:ext uri="{FF2B5EF4-FFF2-40B4-BE49-F238E27FC236}">
                  <a16:creationId xmlns:a16="http://schemas.microsoft.com/office/drawing/2014/main" id="{2AA52FDC-2C88-DA91-EFF5-354523A9F8EE}"/>
                </a:ext>
              </a:extLst>
            </p:cNvPr>
            <p:cNvPicPr>
              <a:picLocks noChangeAspect="1"/>
            </p:cNvPicPr>
            <p:nvPr/>
          </p:nvPicPr>
          <p:blipFill>
            <a:blip r:embed="rId6"/>
            <a:stretch>
              <a:fillRect/>
            </a:stretch>
          </p:blipFill>
          <p:spPr>
            <a:xfrm>
              <a:off x="5215092" y="1915370"/>
              <a:ext cx="1676412" cy="357190"/>
            </a:xfrm>
            <a:prstGeom prst="rect">
              <a:avLst/>
            </a:prstGeom>
          </p:spPr>
        </p:pic>
      </p:grpSp>
      <p:grpSp>
        <p:nvGrpSpPr>
          <p:cNvPr id="17" name="Group 16">
            <a:extLst>
              <a:ext uri="{FF2B5EF4-FFF2-40B4-BE49-F238E27FC236}">
                <a16:creationId xmlns:a16="http://schemas.microsoft.com/office/drawing/2014/main" id="{CDD4089D-2DDF-0F1F-9AFE-67E069F228FC}"/>
              </a:ext>
            </a:extLst>
          </p:cNvPr>
          <p:cNvGrpSpPr/>
          <p:nvPr/>
        </p:nvGrpSpPr>
        <p:grpSpPr>
          <a:xfrm>
            <a:off x="653176" y="1951868"/>
            <a:ext cx="11198041" cy="4074049"/>
            <a:chOff x="653176" y="1951868"/>
            <a:chExt cx="11198041" cy="4074049"/>
          </a:xfrm>
        </p:grpSpPr>
        <p:pic>
          <p:nvPicPr>
            <p:cNvPr id="11" name="Picture 10">
              <a:extLst>
                <a:ext uri="{FF2B5EF4-FFF2-40B4-BE49-F238E27FC236}">
                  <a16:creationId xmlns:a16="http://schemas.microsoft.com/office/drawing/2014/main" id="{FC96C127-5D04-3E13-2FA8-E8731CFFF5E1}"/>
                </a:ext>
              </a:extLst>
            </p:cNvPr>
            <p:cNvPicPr>
              <a:picLocks noChangeAspect="1"/>
            </p:cNvPicPr>
            <p:nvPr/>
          </p:nvPicPr>
          <p:blipFill rotWithShape="1">
            <a:blip r:embed="rId7"/>
            <a:srcRect r="924" b="-5970"/>
            <a:stretch/>
          </p:blipFill>
          <p:spPr>
            <a:xfrm>
              <a:off x="4511914" y="5128168"/>
              <a:ext cx="6798239" cy="519933"/>
            </a:xfrm>
            <a:prstGeom prst="rect">
              <a:avLst/>
            </a:prstGeom>
          </p:spPr>
        </p:pic>
        <p:sp>
          <p:nvSpPr>
            <p:cNvPr id="12" name="TextBox 11">
              <a:extLst>
                <a:ext uri="{FF2B5EF4-FFF2-40B4-BE49-F238E27FC236}">
                  <a16:creationId xmlns:a16="http://schemas.microsoft.com/office/drawing/2014/main" id="{5D8B30B6-E167-7314-0BFD-3B5FEBC97E62}"/>
                </a:ext>
              </a:extLst>
            </p:cNvPr>
            <p:cNvSpPr txBox="1"/>
            <p:nvPr/>
          </p:nvSpPr>
          <p:spPr>
            <a:xfrm>
              <a:off x="3839935" y="5190418"/>
              <a:ext cx="671979"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Less</a:t>
              </a:r>
            </a:p>
          </p:txBody>
        </p:sp>
        <p:sp>
          <p:nvSpPr>
            <p:cNvPr id="13" name="TextBox 12">
              <a:extLst>
                <a:ext uri="{FF2B5EF4-FFF2-40B4-BE49-F238E27FC236}">
                  <a16:creationId xmlns:a16="http://schemas.microsoft.com/office/drawing/2014/main" id="{5390D3B8-D30B-FCA9-7884-E031228F8E18}"/>
                </a:ext>
              </a:extLst>
            </p:cNvPr>
            <p:cNvSpPr txBox="1"/>
            <p:nvPr/>
          </p:nvSpPr>
          <p:spPr>
            <a:xfrm>
              <a:off x="10033146" y="5656585"/>
              <a:ext cx="1818071"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More utilization</a:t>
              </a:r>
            </a:p>
          </p:txBody>
        </p:sp>
        <p:pic>
          <p:nvPicPr>
            <p:cNvPr id="16" name="Picture 15">
              <a:extLst>
                <a:ext uri="{FF2B5EF4-FFF2-40B4-BE49-F238E27FC236}">
                  <a16:creationId xmlns:a16="http://schemas.microsoft.com/office/drawing/2014/main" id="{A9FDF4AE-4B66-E53E-6A38-B0F076406043}"/>
                </a:ext>
              </a:extLst>
            </p:cNvPr>
            <p:cNvPicPr>
              <a:picLocks noChangeAspect="1"/>
            </p:cNvPicPr>
            <p:nvPr/>
          </p:nvPicPr>
          <p:blipFill>
            <a:blip r:embed="rId8"/>
            <a:stretch>
              <a:fillRect/>
            </a:stretch>
          </p:blipFill>
          <p:spPr>
            <a:xfrm>
              <a:off x="653176" y="4128921"/>
              <a:ext cx="10541364" cy="980253"/>
            </a:xfrm>
            <a:prstGeom prst="rect">
              <a:avLst/>
            </a:prstGeom>
          </p:spPr>
        </p:pic>
        <p:pic>
          <p:nvPicPr>
            <p:cNvPr id="18" name="Picture 17">
              <a:extLst>
                <a:ext uri="{FF2B5EF4-FFF2-40B4-BE49-F238E27FC236}">
                  <a16:creationId xmlns:a16="http://schemas.microsoft.com/office/drawing/2014/main" id="{674F135E-7531-1D87-175A-9259D5AEFB53}"/>
                </a:ext>
              </a:extLst>
            </p:cNvPr>
            <p:cNvPicPr>
              <a:picLocks noChangeAspect="1"/>
            </p:cNvPicPr>
            <p:nvPr/>
          </p:nvPicPr>
          <p:blipFill>
            <a:blip r:embed="rId9"/>
            <a:stretch>
              <a:fillRect/>
            </a:stretch>
          </p:blipFill>
          <p:spPr>
            <a:xfrm>
              <a:off x="8073742" y="1951868"/>
              <a:ext cx="2427076" cy="338199"/>
            </a:xfrm>
            <a:prstGeom prst="rect">
              <a:avLst/>
            </a:prstGeom>
          </p:spPr>
        </p:pic>
      </p:grpSp>
      <p:cxnSp>
        <p:nvCxnSpPr>
          <p:cNvPr id="19" name="Straight Arrow Connector 18">
            <a:extLst>
              <a:ext uri="{FF2B5EF4-FFF2-40B4-BE49-F238E27FC236}">
                <a16:creationId xmlns:a16="http://schemas.microsoft.com/office/drawing/2014/main" id="{A4398BBE-0DBF-BE0E-8FD2-212ADE129541}"/>
              </a:ext>
            </a:extLst>
          </p:cNvPr>
          <p:cNvCxnSpPr>
            <a:cxnSpLocks/>
          </p:cNvCxnSpPr>
          <p:nvPr/>
        </p:nvCxnSpPr>
        <p:spPr>
          <a:xfrm flipH="1">
            <a:off x="6658707" y="1885567"/>
            <a:ext cx="1252326" cy="11447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096615A1-21A4-B849-8611-275682D5E2E4}"/>
              </a:ext>
            </a:extLst>
          </p:cNvPr>
          <p:cNvSpPr txBox="1"/>
          <p:nvPr/>
        </p:nvSpPr>
        <p:spPr>
          <a:xfrm>
            <a:off x="7730900" y="1192451"/>
            <a:ext cx="5049909" cy="646331"/>
          </a:xfrm>
          <a:prstGeom prst="rect">
            <a:avLst/>
          </a:prstGeom>
          <a:noFill/>
        </p:spPr>
        <p:txBody>
          <a:bodyPr wrap="square" rtlCol="0">
            <a:spAutoFit/>
          </a:bodyPr>
          <a:lstStyle/>
          <a:p>
            <a:r>
              <a:rPr lang="en-US" dirty="0"/>
              <a:t>Patients in rural area go to hospital </a:t>
            </a:r>
          </a:p>
          <a:p>
            <a:r>
              <a:rPr lang="en-US" dirty="0"/>
              <a:t>less frequently. (0.89x)</a:t>
            </a:r>
          </a:p>
        </p:txBody>
      </p:sp>
      <p:sp>
        <p:nvSpPr>
          <p:cNvPr id="24" name="TextBox 23">
            <a:extLst>
              <a:ext uri="{FF2B5EF4-FFF2-40B4-BE49-F238E27FC236}">
                <a16:creationId xmlns:a16="http://schemas.microsoft.com/office/drawing/2014/main" id="{9E9FB6C8-5B63-1C23-C3B2-38FCEC96FE17}"/>
              </a:ext>
            </a:extLst>
          </p:cNvPr>
          <p:cNvSpPr txBox="1"/>
          <p:nvPr/>
        </p:nvSpPr>
        <p:spPr>
          <a:xfrm>
            <a:off x="6833058" y="5882243"/>
            <a:ext cx="5049909" cy="646331"/>
          </a:xfrm>
          <a:prstGeom prst="rect">
            <a:avLst/>
          </a:prstGeom>
          <a:noFill/>
        </p:spPr>
        <p:txBody>
          <a:bodyPr wrap="square" rtlCol="0">
            <a:spAutoFit/>
          </a:bodyPr>
          <a:lstStyle/>
          <a:p>
            <a:r>
              <a:rPr lang="en-US" dirty="0"/>
              <a:t>Non-metropolitan residents have more phone calls (1.26x)</a:t>
            </a:r>
          </a:p>
        </p:txBody>
      </p:sp>
      <p:cxnSp>
        <p:nvCxnSpPr>
          <p:cNvPr id="25" name="Straight Arrow Connector 24">
            <a:extLst>
              <a:ext uri="{FF2B5EF4-FFF2-40B4-BE49-F238E27FC236}">
                <a16:creationId xmlns:a16="http://schemas.microsoft.com/office/drawing/2014/main" id="{35CD85D6-FA18-5EE3-560B-2D749B4203F1}"/>
              </a:ext>
            </a:extLst>
          </p:cNvPr>
          <p:cNvCxnSpPr>
            <a:cxnSpLocks/>
          </p:cNvCxnSpPr>
          <p:nvPr/>
        </p:nvCxnSpPr>
        <p:spPr>
          <a:xfrm flipV="1">
            <a:off x="8451339" y="5211855"/>
            <a:ext cx="998483" cy="6989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8CD2D5BF-7009-959D-BEB3-8D5EDEC391D4}"/>
              </a:ext>
            </a:extLst>
          </p:cNvPr>
          <p:cNvSpPr txBox="1"/>
          <p:nvPr/>
        </p:nvSpPr>
        <p:spPr>
          <a:xfrm>
            <a:off x="8607972" y="6308209"/>
            <a:ext cx="1555531" cy="369332"/>
          </a:xfrm>
          <a:prstGeom prst="rect">
            <a:avLst/>
          </a:prstGeom>
          <a:noFill/>
        </p:spPr>
        <p:txBody>
          <a:bodyPr wrap="square">
            <a:spAutoFit/>
          </a:bodyPr>
          <a:lstStyle/>
          <a:p>
            <a:r>
              <a:rPr lang="en-US" dirty="0">
                <a:solidFill>
                  <a:schemeClr val="bg1"/>
                </a:solidFill>
              </a:rPr>
              <a:t>Results</a:t>
            </a:r>
          </a:p>
        </p:txBody>
      </p:sp>
      <p:sp>
        <p:nvSpPr>
          <p:cNvPr id="30" name="Arrow: Pentagon 29">
            <a:extLst>
              <a:ext uri="{FF2B5EF4-FFF2-40B4-BE49-F238E27FC236}">
                <a16:creationId xmlns:a16="http://schemas.microsoft.com/office/drawing/2014/main" id="{9C9709E0-9590-A300-1AF3-F2C9B6C3C2B6}"/>
              </a:ext>
            </a:extLst>
          </p:cNvPr>
          <p:cNvSpPr/>
          <p:nvPr/>
        </p:nvSpPr>
        <p:spPr>
          <a:xfrm>
            <a:off x="4764" y="6683659"/>
            <a:ext cx="1989136" cy="172912"/>
          </a:xfrm>
          <a:prstGeom prst="homePlate">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Introduction</a:t>
            </a:r>
          </a:p>
        </p:txBody>
      </p:sp>
      <p:sp>
        <p:nvSpPr>
          <p:cNvPr id="31" name="Arrow: Chevron 30">
            <a:extLst>
              <a:ext uri="{FF2B5EF4-FFF2-40B4-BE49-F238E27FC236}">
                <a16:creationId xmlns:a16="http://schemas.microsoft.com/office/drawing/2014/main" id="{91B845BE-F7ED-8881-11E9-E677FE69B75B}"/>
              </a:ext>
            </a:extLst>
          </p:cNvPr>
          <p:cNvSpPr/>
          <p:nvPr/>
        </p:nvSpPr>
        <p:spPr>
          <a:xfrm>
            <a:off x="1951436" y="6687896"/>
            <a:ext cx="1686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Methods</a:t>
            </a:r>
          </a:p>
        </p:txBody>
      </p:sp>
      <p:sp>
        <p:nvSpPr>
          <p:cNvPr id="32" name="Arrow: Chevron 31">
            <a:extLst>
              <a:ext uri="{FF2B5EF4-FFF2-40B4-BE49-F238E27FC236}">
                <a16:creationId xmlns:a16="http://schemas.microsoft.com/office/drawing/2014/main" id="{FAEC8C21-2BBC-2ED8-0B10-EFE029F294BB}"/>
              </a:ext>
            </a:extLst>
          </p:cNvPr>
          <p:cNvSpPr/>
          <p:nvPr/>
        </p:nvSpPr>
        <p:spPr>
          <a:xfrm>
            <a:off x="3597741" y="6686439"/>
            <a:ext cx="1617351"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Results</a:t>
            </a:r>
          </a:p>
        </p:txBody>
      </p:sp>
      <p:sp>
        <p:nvSpPr>
          <p:cNvPr id="33" name="Arrow: Chevron 32">
            <a:extLst>
              <a:ext uri="{FF2B5EF4-FFF2-40B4-BE49-F238E27FC236}">
                <a16:creationId xmlns:a16="http://schemas.microsoft.com/office/drawing/2014/main" id="{9BD6FCFE-686E-7666-42EB-F956BA58F63B}"/>
              </a:ext>
            </a:extLst>
          </p:cNvPr>
          <p:cNvSpPr/>
          <p:nvPr/>
        </p:nvSpPr>
        <p:spPr>
          <a:xfrm>
            <a:off x="5174535" y="6686834"/>
            <a:ext cx="177871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Discussion</a:t>
            </a:r>
          </a:p>
        </p:txBody>
      </p:sp>
      <p:sp>
        <p:nvSpPr>
          <p:cNvPr id="34" name="Arrow: Chevron 33">
            <a:extLst>
              <a:ext uri="{FF2B5EF4-FFF2-40B4-BE49-F238E27FC236}">
                <a16:creationId xmlns:a16="http://schemas.microsoft.com/office/drawing/2014/main" id="{133D27C3-E297-1523-07A3-62B1CF31B3A0}"/>
              </a:ext>
            </a:extLst>
          </p:cNvPr>
          <p:cNvSpPr/>
          <p:nvPr/>
        </p:nvSpPr>
        <p:spPr>
          <a:xfrm>
            <a:off x="6913717" y="6686834"/>
            <a:ext cx="170179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Future work</a:t>
            </a:r>
          </a:p>
        </p:txBody>
      </p:sp>
      <p:sp>
        <p:nvSpPr>
          <p:cNvPr id="35" name="Arrow: Chevron 34">
            <a:extLst>
              <a:ext uri="{FF2B5EF4-FFF2-40B4-BE49-F238E27FC236}">
                <a16:creationId xmlns:a16="http://schemas.microsoft.com/office/drawing/2014/main" id="{33DBC823-F2F5-BF4D-CFFE-051017DED042}"/>
              </a:ext>
            </a:extLst>
          </p:cNvPr>
          <p:cNvSpPr/>
          <p:nvPr/>
        </p:nvSpPr>
        <p:spPr>
          <a:xfrm>
            <a:off x="8572500" y="6686834"/>
            <a:ext cx="226377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Grant opportunities</a:t>
            </a:r>
          </a:p>
        </p:txBody>
      </p:sp>
      <p:sp>
        <p:nvSpPr>
          <p:cNvPr id="36" name="Arrow: Chevron 35">
            <a:extLst>
              <a:ext uri="{FF2B5EF4-FFF2-40B4-BE49-F238E27FC236}">
                <a16:creationId xmlns:a16="http://schemas.microsoft.com/office/drawing/2014/main" id="{02427062-DD41-4204-D9F4-39E610A40E4A}"/>
              </a:ext>
            </a:extLst>
          </p:cNvPr>
          <p:cNvSpPr/>
          <p:nvPr/>
        </p:nvSpPr>
        <p:spPr>
          <a:xfrm>
            <a:off x="10795001" y="6686439"/>
            <a:ext cx="136524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Conclusion</a:t>
            </a:r>
          </a:p>
        </p:txBody>
      </p:sp>
      <p:sp>
        <p:nvSpPr>
          <p:cNvPr id="23" name="Slide Number Placeholder 4">
            <a:extLst>
              <a:ext uri="{FF2B5EF4-FFF2-40B4-BE49-F238E27FC236}">
                <a16:creationId xmlns:a16="http://schemas.microsoft.com/office/drawing/2014/main" id="{0FDE5F78-80FF-2E13-270E-13FCF20029E6}"/>
              </a:ext>
            </a:extLst>
          </p:cNvPr>
          <p:cNvSpPr txBox="1">
            <a:spLocks/>
          </p:cNvSpPr>
          <p:nvPr/>
        </p:nvSpPr>
        <p:spPr>
          <a:xfrm>
            <a:off x="10052978" y="6356350"/>
            <a:ext cx="1300821" cy="365125"/>
          </a:xfrm>
          <a:prstGeom prst="rect">
            <a:avLst/>
          </a:prstGeom>
        </p:spPr>
        <p:txBody>
          <a:bodyPr vert="horz" lIns="91440" tIns="45720" rIns="91440" bIns="10800" rtlCol="0" anchor="b">
            <a:normAutofit/>
          </a:bodyPr>
          <a:lstStyle>
            <a:defPPr>
              <a:defRPr lang="en-US"/>
            </a:defPPr>
            <a:lvl1pPr marL="0" algn="r" defTabSz="457200" rtl="0" eaLnBrk="1" latinLnBrk="0" hangingPunct="1">
              <a:defRPr sz="2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61CD8911-B433-634A-8462-B3CDA1BC7061}" type="slidenum">
              <a:rPr lang="en-US" smtClean="0"/>
              <a:pPr>
                <a:spcAft>
                  <a:spcPts val="600"/>
                </a:spcAft>
              </a:pPr>
              <a:t>37</a:t>
            </a:fld>
            <a:endParaRPr lang="en-US" dirty="0"/>
          </a:p>
        </p:txBody>
      </p:sp>
      <p:sp>
        <p:nvSpPr>
          <p:cNvPr id="3" name="TextBox 2">
            <a:extLst>
              <a:ext uri="{FF2B5EF4-FFF2-40B4-BE49-F238E27FC236}">
                <a16:creationId xmlns:a16="http://schemas.microsoft.com/office/drawing/2014/main" id="{84A2F41C-5964-61FD-8F40-251C01BCE9BF}"/>
              </a:ext>
            </a:extLst>
          </p:cNvPr>
          <p:cNvSpPr txBox="1"/>
          <p:nvPr/>
        </p:nvSpPr>
        <p:spPr>
          <a:xfrm>
            <a:off x="6769689" y="5548610"/>
            <a:ext cx="1208472" cy="369332"/>
          </a:xfrm>
          <a:prstGeom prst="rect">
            <a:avLst/>
          </a:prstGeom>
          <a:noFill/>
        </p:spPr>
        <p:txBody>
          <a:bodyPr wrap="none" rtlCol="0">
            <a:spAutoFit/>
          </a:bodyPr>
          <a:lstStyle/>
          <a:p>
            <a:r>
              <a:rPr lang="en-US" dirty="0"/>
              <a:t>Odds Ratio</a:t>
            </a:r>
          </a:p>
        </p:txBody>
      </p:sp>
    </p:spTree>
    <p:extLst>
      <p:ext uri="{BB962C8B-B14F-4D97-AF65-F5344CB8AC3E}">
        <p14:creationId xmlns:p14="http://schemas.microsoft.com/office/powerpoint/2010/main" val="144005016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1000"/>
                                        <p:tgtEl>
                                          <p:spTgt spid="22"/>
                                        </p:tgtEl>
                                      </p:cBhvr>
                                    </p:animEffect>
                                    <p:anim calcmode="lin" valueType="num">
                                      <p:cBhvr>
                                        <p:cTn id="22" dur="1000" fill="hold"/>
                                        <p:tgtEl>
                                          <p:spTgt spid="22"/>
                                        </p:tgtEl>
                                        <p:attrNameLst>
                                          <p:attrName>ppt_x</p:attrName>
                                        </p:attrNameLst>
                                      </p:cBhvr>
                                      <p:tavLst>
                                        <p:tav tm="0">
                                          <p:val>
                                            <p:strVal val="#ppt_x"/>
                                          </p:val>
                                        </p:tav>
                                        <p:tav tm="100000">
                                          <p:val>
                                            <p:strVal val="#ppt_x"/>
                                          </p:val>
                                        </p:tav>
                                      </p:tavLst>
                                    </p:anim>
                                    <p:anim calcmode="lin" valueType="num">
                                      <p:cBhvr>
                                        <p:cTn id="2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anim calcmode="lin" valueType="num">
                                      <p:cBhvr>
                                        <p:cTn id="29" dur="1000" fill="hold"/>
                                        <p:tgtEl>
                                          <p:spTgt spid="19"/>
                                        </p:tgtEl>
                                        <p:attrNameLst>
                                          <p:attrName>ppt_x</p:attrName>
                                        </p:attrNameLst>
                                      </p:cBhvr>
                                      <p:tavLst>
                                        <p:tav tm="0">
                                          <p:val>
                                            <p:strVal val="#ppt_x"/>
                                          </p:val>
                                        </p:tav>
                                        <p:tav tm="100000">
                                          <p:val>
                                            <p:strVal val="#ppt_x"/>
                                          </p:val>
                                        </p:tav>
                                      </p:tavLst>
                                    </p:anim>
                                    <p:anim calcmode="lin" valueType="num">
                                      <p:cBhvr>
                                        <p:cTn id="30" dur="1000" fill="hold"/>
                                        <p:tgtEl>
                                          <p:spTgt spid="19"/>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000"/>
                                        <p:tgtEl>
                                          <p:spTgt spid="20"/>
                                        </p:tgtEl>
                                      </p:cBhvr>
                                    </p:animEffect>
                                    <p:anim calcmode="lin" valueType="num">
                                      <p:cBhvr>
                                        <p:cTn id="34" dur="1000" fill="hold"/>
                                        <p:tgtEl>
                                          <p:spTgt spid="20"/>
                                        </p:tgtEl>
                                        <p:attrNameLst>
                                          <p:attrName>ppt_x</p:attrName>
                                        </p:attrNameLst>
                                      </p:cBhvr>
                                      <p:tavLst>
                                        <p:tav tm="0">
                                          <p:val>
                                            <p:strVal val="#ppt_x"/>
                                          </p:val>
                                        </p:tav>
                                        <p:tav tm="100000">
                                          <p:val>
                                            <p:strVal val="#ppt_x"/>
                                          </p:val>
                                        </p:tav>
                                      </p:tavLst>
                                    </p:anim>
                                    <p:anim calcmode="lin" valueType="num">
                                      <p:cBhvr>
                                        <p:cTn id="3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F2A5C-FF63-865D-487B-3C70F8D2207E}"/>
              </a:ext>
            </a:extLst>
          </p:cNvPr>
          <p:cNvSpPr>
            <a:spLocks noGrp="1"/>
          </p:cNvSpPr>
          <p:nvPr>
            <p:ph type="ctrTitle"/>
          </p:nvPr>
        </p:nvSpPr>
        <p:spPr/>
        <p:txBody>
          <a:bodyPr/>
          <a:lstStyle/>
          <a:p>
            <a:r>
              <a:rPr lang="en-US" dirty="0"/>
              <a:t>Discussion</a:t>
            </a:r>
          </a:p>
        </p:txBody>
      </p:sp>
      <p:sp>
        <p:nvSpPr>
          <p:cNvPr id="3" name="Subtitle 2">
            <a:extLst>
              <a:ext uri="{FF2B5EF4-FFF2-40B4-BE49-F238E27FC236}">
                <a16:creationId xmlns:a16="http://schemas.microsoft.com/office/drawing/2014/main" id="{26FC2962-1275-2E2F-5F59-0376AE5FB692}"/>
              </a:ext>
            </a:extLst>
          </p:cNvPr>
          <p:cNvSpPr>
            <a:spLocks noGrp="1"/>
          </p:cNvSpPr>
          <p:nvPr>
            <p:ph type="subTitle" idx="1"/>
          </p:nvPr>
        </p:nvSpPr>
        <p:spPr>
          <a:xfrm>
            <a:off x="777892" y="5298288"/>
            <a:ext cx="10572000" cy="434974"/>
          </a:xfrm>
        </p:spPr>
        <p:txBody>
          <a:bodyPr/>
          <a:lstStyle/>
          <a:p>
            <a:r>
              <a:rPr lang="en-US" dirty="0"/>
              <a:t>Study review: measurement of healthcare disparity</a:t>
            </a:r>
          </a:p>
        </p:txBody>
      </p:sp>
      <p:sp>
        <p:nvSpPr>
          <p:cNvPr id="5" name="Slide Number Placeholder 4">
            <a:extLst>
              <a:ext uri="{FF2B5EF4-FFF2-40B4-BE49-F238E27FC236}">
                <a16:creationId xmlns:a16="http://schemas.microsoft.com/office/drawing/2014/main" id="{787756E2-DC56-E621-7764-E207B9F13B86}"/>
              </a:ext>
            </a:extLst>
          </p:cNvPr>
          <p:cNvSpPr>
            <a:spLocks noGrp="1"/>
          </p:cNvSpPr>
          <p:nvPr>
            <p:ph type="sldNum" sz="quarter" idx="12"/>
          </p:nvPr>
        </p:nvSpPr>
        <p:spPr/>
        <p:txBody>
          <a:bodyPr/>
          <a:lstStyle/>
          <a:p>
            <a:fld id="{B48A2F9E-F4A6-4626-A988-D187749AB94A}" type="slidenum">
              <a:rPr lang="en-US" smtClean="0">
                <a:solidFill>
                  <a:schemeClr val="tx1"/>
                </a:solidFill>
              </a:rPr>
              <a:pPr/>
              <a:t>38</a:t>
            </a:fld>
            <a:endParaRPr lang="en-US" dirty="0">
              <a:solidFill>
                <a:schemeClr val="tx1"/>
              </a:solidFill>
            </a:endParaRPr>
          </a:p>
        </p:txBody>
      </p:sp>
      <p:sp>
        <p:nvSpPr>
          <p:cNvPr id="6" name="Arrow: Pentagon 5">
            <a:extLst>
              <a:ext uri="{FF2B5EF4-FFF2-40B4-BE49-F238E27FC236}">
                <a16:creationId xmlns:a16="http://schemas.microsoft.com/office/drawing/2014/main" id="{74B8078C-163E-4028-CB56-25E7E1F5CCC7}"/>
              </a:ext>
            </a:extLst>
          </p:cNvPr>
          <p:cNvSpPr/>
          <p:nvPr/>
        </p:nvSpPr>
        <p:spPr>
          <a:xfrm>
            <a:off x="4764" y="6683659"/>
            <a:ext cx="1989136" cy="172912"/>
          </a:xfrm>
          <a:prstGeom prst="homePlate">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Introduction</a:t>
            </a:r>
          </a:p>
        </p:txBody>
      </p:sp>
      <p:sp>
        <p:nvSpPr>
          <p:cNvPr id="7" name="Arrow: Chevron 6">
            <a:extLst>
              <a:ext uri="{FF2B5EF4-FFF2-40B4-BE49-F238E27FC236}">
                <a16:creationId xmlns:a16="http://schemas.microsoft.com/office/drawing/2014/main" id="{6853AA25-E6EB-ACCC-93CB-057A6C5E150C}"/>
              </a:ext>
            </a:extLst>
          </p:cNvPr>
          <p:cNvSpPr/>
          <p:nvPr/>
        </p:nvSpPr>
        <p:spPr>
          <a:xfrm>
            <a:off x="1951436" y="6687896"/>
            <a:ext cx="1686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Methods</a:t>
            </a:r>
          </a:p>
        </p:txBody>
      </p:sp>
      <p:sp>
        <p:nvSpPr>
          <p:cNvPr id="8" name="Arrow: Chevron 7">
            <a:extLst>
              <a:ext uri="{FF2B5EF4-FFF2-40B4-BE49-F238E27FC236}">
                <a16:creationId xmlns:a16="http://schemas.microsoft.com/office/drawing/2014/main" id="{45EB0EA4-477C-0D99-7ABB-AF984B288F25}"/>
              </a:ext>
            </a:extLst>
          </p:cNvPr>
          <p:cNvSpPr/>
          <p:nvPr/>
        </p:nvSpPr>
        <p:spPr>
          <a:xfrm>
            <a:off x="3597741" y="6686439"/>
            <a:ext cx="1617351"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Results</a:t>
            </a:r>
          </a:p>
        </p:txBody>
      </p:sp>
      <p:sp>
        <p:nvSpPr>
          <p:cNvPr id="9" name="Arrow: Chevron 8">
            <a:extLst>
              <a:ext uri="{FF2B5EF4-FFF2-40B4-BE49-F238E27FC236}">
                <a16:creationId xmlns:a16="http://schemas.microsoft.com/office/drawing/2014/main" id="{5C2C4D35-8879-2CFF-DA8D-62D58C49ED21}"/>
              </a:ext>
            </a:extLst>
          </p:cNvPr>
          <p:cNvSpPr/>
          <p:nvPr/>
        </p:nvSpPr>
        <p:spPr>
          <a:xfrm>
            <a:off x="5174535" y="6686834"/>
            <a:ext cx="1778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Discussion</a:t>
            </a:r>
          </a:p>
        </p:txBody>
      </p:sp>
      <p:sp>
        <p:nvSpPr>
          <p:cNvPr id="10" name="Arrow: Chevron 9">
            <a:extLst>
              <a:ext uri="{FF2B5EF4-FFF2-40B4-BE49-F238E27FC236}">
                <a16:creationId xmlns:a16="http://schemas.microsoft.com/office/drawing/2014/main" id="{8994F978-C05C-8157-8F69-9321A93ADDC6}"/>
              </a:ext>
            </a:extLst>
          </p:cNvPr>
          <p:cNvSpPr/>
          <p:nvPr/>
        </p:nvSpPr>
        <p:spPr>
          <a:xfrm>
            <a:off x="6913717" y="6686834"/>
            <a:ext cx="170179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Future work</a:t>
            </a:r>
          </a:p>
        </p:txBody>
      </p:sp>
      <p:sp>
        <p:nvSpPr>
          <p:cNvPr id="11" name="Arrow: Chevron 10">
            <a:extLst>
              <a:ext uri="{FF2B5EF4-FFF2-40B4-BE49-F238E27FC236}">
                <a16:creationId xmlns:a16="http://schemas.microsoft.com/office/drawing/2014/main" id="{CBF58E05-701B-7D5C-C99A-33F43188AD7E}"/>
              </a:ext>
            </a:extLst>
          </p:cNvPr>
          <p:cNvSpPr/>
          <p:nvPr/>
        </p:nvSpPr>
        <p:spPr>
          <a:xfrm>
            <a:off x="8572500" y="6686834"/>
            <a:ext cx="226377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Grant opportunities</a:t>
            </a:r>
          </a:p>
        </p:txBody>
      </p:sp>
      <p:sp>
        <p:nvSpPr>
          <p:cNvPr id="12" name="Arrow: Chevron 11">
            <a:extLst>
              <a:ext uri="{FF2B5EF4-FFF2-40B4-BE49-F238E27FC236}">
                <a16:creationId xmlns:a16="http://schemas.microsoft.com/office/drawing/2014/main" id="{AAE3AA7E-716F-EA4B-AB1B-6EC14ED8C20E}"/>
              </a:ext>
            </a:extLst>
          </p:cNvPr>
          <p:cNvSpPr/>
          <p:nvPr/>
        </p:nvSpPr>
        <p:spPr>
          <a:xfrm>
            <a:off x="10795001" y="6686439"/>
            <a:ext cx="136524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Conclusion</a:t>
            </a:r>
          </a:p>
        </p:txBody>
      </p:sp>
    </p:spTree>
    <p:extLst>
      <p:ext uri="{BB962C8B-B14F-4D97-AF65-F5344CB8AC3E}">
        <p14:creationId xmlns:p14="http://schemas.microsoft.com/office/powerpoint/2010/main" val="259986596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9031-7918-DF05-4E76-A1F3FB0CC50E}"/>
              </a:ext>
            </a:extLst>
          </p:cNvPr>
          <p:cNvSpPr>
            <a:spLocks noGrp="1"/>
          </p:cNvSpPr>
          <p:nvPr>
            <p:ph type="title"/>
          </p:nvPr>
        </p:nvSpPr>
        <p:spPr/>
        <p:txBody>
          <a:bodyPr/>
          <a:lstStyle/>
          <a:p>
            <a:r>
              <a:rPr lang="en-US" dirty="0"/>
              <a:t>Telemedicine Utilization:</a:t>
            </a:r>
          </a:p>
        </p:txBody>
      </p:sp>
      <p:sp>
        <p:nvSpPr>
          <p:cNvPr id="3" name="Content Placeholder 2">
            <a:extLst>
              <a:ext uri="{FF2B5EF4-FFF2-40B4-BE49-F238E27FC236}">
                <a16:creationId xmlns:a16="http://schemas.microsoft.com/office/drawing/2014/main" id="{8A5CB532-1A71-8E47-F052-BCDEAB7E4A28}"/>
              </a:ext>
            </a:extLst>
          </p:cNvPr>
          <p:cNvSpPr>
            <a:spLocks noGrp="1"/>
          </p:cNvSpPr>
          <p:nvPr>
            <p:ph idx="1"/>
          </p:nvPr>
        </p:nvSpPr>
        <p:spPr>
          <a:xfrm>
            <a:off x="838200" y="2281767"/>
            <a:ext cx="10985938" cy="3513666"/>
          </a:xfrm>
        </p:spPr>
        <p:txBody>
          <a:bodyPr/>
          <a:lstStyle/>
          <a:p>
            <a:r>
              <a:rPr lang="en-US" dirty="0"/>
              <a:t>Coverage remains low (~21%) </a:t>
            </a:r>
          </a:p>
          <a:p>
            <a:r>
              <a:rPr lang="en-US" dirty="0"/>
              <a:t>Phone and in-person care are major forms (60-70%)</a:t>
            </a:r>
          </a:p>
          <a:p>
            <a:r>
              <a:rPr lang="en-US" dirty="0"/>
              <a:t>Telemedicine only work in basic e-meetings and consultants, </a:t>
            </a:r>
            <a:r>
              <a:rPr lang="en-US" dirty="0" err="1"/>
              <a:t>etc</a:t>
            </a:r>
            <a:endParaRPr lang="en-US" dirty="0"/>
          </a:p>
        </p:txBody>
      </p:sp>
      <p:sp>
        <p:nvSpPr>
          <p:cNvPr id="4" name="Date Placeholder 3">
            <a:extLst>
              <a:ext uri="{FF2B5EF4-FFF2-40B4-BE49-F238E27FC236}">
                <a16:creationId xmlns:a16="http://schemas.microsoft.com/office/drawing/2014/main" id="{2C4A272D-580A-C55A-05E6-68A9EC77A44E}"/>
              </a:ext>
            </a:extLst>
          </p:cNvPr>
          <p:cNvSpPr>
            <a:spLocks noGrp="1"/>
          </p:cNvSpPr>
          <p:nvPr>
            <p:ph type="dt" sz="half" idx="4294967295"/>
          </p:nvPr>
        </p:nvSpPr>
        <p:spPr>
          <a:xfrm>
            <a:off x="9334626" y="6041362"/>
            <a:ext cx="1343706" cy="365125"/>
          </a:xfrm>
          <a:prstGeom prst="rect">
            <a:avLst/>
          </a:prstGeom>
        </p:spPr>
        <p:txBody>
          <a:bodyPr/>
          <a:lstStyle/>
          <a:p>
            <a:r>
              <a:rPr lang="en-US">
                <a:solidFill>
                  <a:schemeClr val="bg1"/>
                </a:solidFill>
              </a:rPr>
              <a:t>4/17/2023</a:t>
            </a:r>
            <a:endParaRPr lang="en-US" dirty="0">
              <a:solidFill>
                <a:schemeClr val="bg1"/>
              </a:solidFill>
            </a:endParaRPr>
          </a:p>
        </p:txBody>
      </p:sp>
      <p:sp>
        <p:nvSpPr>
          <p:cNvPr id="5" name="Slide Number Placeholder 4">
            <a:extLst>
              <a:ext uri="{FF2B5EF4-FFF2-40B4-BE49-F238E27FC236}">
                <a16:creationId xmlns:a16="http://schemas.microsoft.com/office/drawing/2014/main" id="{1C274CAF-240B-BB83-52FB-C57979D9E978}"/>
              </a:ext>
            </a:extLst>
          </p:cNvPr>
          <p:cNvSpPr>
            <a:spLocks noGrp="1"/>
          </p:cNvSpPr>
          <p:nvPr>
            <p:ph type="sldNum" sz="quarter" idx="12"/>
          </p:nvPr>
        </p:nvSpPr>
        <p:spPr/>
        <p:txBody>
          <a:bodyPr/>
          <a:lstStyle/>
          <a:p>
            <a:fld id="{61CD8911-B433-634A-8462-B3CDA1BC7061}" type="slidenum">
              <a:rPr lang="en-US" smtClean="0">
                <a:solidFill>
                  <a:schemeClr val="bg1"/>
                </a:solidFill>
              </a:rPr>
              <a:pPr/>
              <a:t>39</a:t>
            </a:fld>
            <a:endParaRPr lang="en-US" dirty="0">
              <a:solidFill>
                <a:schemeClr val="bg1"/>
              </a:solidFill>
            </a:endParaRPr>
          </a:p>
        </p:txBody>
      </p:sp>
      <p:sp>
        <p:nvSpPr>
          <p:cNvPr id="7" name="TextBox 6">
            <a:extLst>
              <a:ext uri="{FF2B5EF4-FFF2-40B4-BE49-F238E27FC236}">
                <a16:creationId xmlns:a16="http://schemas.microsoft.com/office/drawing/2014/main" id="{3949D9CC-4849-8F4D-176C-393F689711F3}"/>
              </a:ext>
            </a:extLst>
          </p:cNvPr>
          <p:cNvSpPr txBox="1"/>
          <p:nvPr/>
        </p:nvSpPr>
        <p:spPr>
          <a:xfrm>
            <a:off x="8607972" y="6308209"/>
            <a:ext cx="1555531" cy="369332"/>
          </a:xfrm>
          <a:prstGeom prst="rect">
            <a:avLst/>
          </a:prstGeom>
          <a:noFill/>
        </p:spPr>
        <p:txBody>
          <a:bodyPr wrap="square">
            <a:spAutoFit/>
          </a:bodyPr>
          <a:lstStyle/>
          <a:p>
            <a:r>
              <a:rPr lang="en-US" dirty="0">
                <a:solidFill>
                  <a:schemeClr val="bg1"/>
                </a:solidFill>
              </a:rPr>
              <a:t>Discussion</a:t>
            </a:r>
          </a:p>
        </p:txBody>
      </p:sp>
      <p:sp>
        <p:nvSpPr>
          <p:cNvPr id="8" name="Arrow: Pentagon 7">
            <a:extLst>
              <a:ext uri="{FF2B5EF4-FFF2-40B4-BE49-F238E27FC236}">
                <a16:creationId xmlns:a16="http://schemas.microsoft.com/office/drawing/2014/main" id="{045711CB-2358-BC6C-2C55-D689DEF5D6EB}"/>
              </a:ext>
            </a:extLst>
          </p:cNvPr>
          <p:cNvSpPr/>
          <p:nvPr/>
        </p:nvSpPr>
        <p:spPr>
          <a:xfrm>
            <a:off x="4764" y="6683659"/>
            <a:ext cx="1989136" cy="172912"/>
          </a:xfrm>
          <a:prstGeom prst="homePlate">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Introduction</a:t>
            </a:r>
          </a:p>
        </p:txBody>
      </p:sp>
      <p:sp>
        <p:nvSpPr>
          <p:cNvPr id="9" name="Arrow: Chevron 8">
            <a:extLst>
              <a:ext uri="{FF2B5EF4-FFF2-40B4-BE49-F238E27FC236}">
                <a16:creationId xmlns:a16="http://schemas.microsoft.com/office/drawing/2014/main" id="{2F631224-9BDC-4B8E-ED50-03E3F0B6B7F2}"/>
              </a:ext>
            </a:extLst>
          </p:cNvPr>
          <p:cNvSpPr/>
          <p:nvPr/>
        </p:nvSpPr>
        <p:spPr>
          <a:xfrm>
            <a:off x="1951436" y="6687896"/>
            <a:ext cx="1686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Methods</a:t>
            </a:r>
          </a:p>
        </p:txBody>
      </p:sp>
      <p:sp>
        <p:nvSpPr>
          <p:cNvPr id="10" name="Arrow: Chevron 9">
            <a:extLst>
              <a:ext uri="{FF2B5EF4-FFF2-40B4-BE49-F238E27FC236}">
                <a16:creationId xmlns:a16="http://schemas.microsoft.com/office/drawing/2014/main" id="{3738ECFD-410F-E206-A995-C21BAB968E5E}"/>
              </a:ext>
            </a:extLst>
          </p:cNvPr>
          <p:cNvSpPr/>
          <p:nvPr/>
        </p:nvSpPr>
        <p:spPr>
          <a:xfrm>
            <a:off x="3597741" y="6686439"/>
            <a:ext cx="1617351"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Results</a:t>
            </a:r>
          </a:p>
        </p:txBody>
      </p:sp>
      <p:sp>
        <p:nvSpPr>
          <p:cNvPr id="11" name="Arrow: Chevron 10">
            <a:extLst>
              <a:ext uri="{FF2B5EF4-FFF2-40B4-BE49-F238E27FC236}">
                <a16:creationId xmlns:a16="http://schemas.microsoft.com/office/drawing/2014/main" id="{0682CE29-C899-65D1-145C-DB18143D322C}"/>
              </a:ext>
            </a:extLst>
          </p:cNvPr>
          <p:cNvSpPr/>
          <p:nvPr/>
        </p:nvSpPr>
        <p:spPr>
          <a:xfrm>
            <a:off x="5174535" y="6686834"/>
            <a:ext cx="1778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Discussion</a:t>
            </a:r>
          </a:p>
        </p:txBody>
      </p:sp>
      <p:sp>
        <p:nvSpPr>
          <p:cNvPr id="12" name="Arrow: Chevron 11">
            <a:extLst>
              <a:ext uri="{FF2B5EF4-FFF2-40B4-BE49-F238E27FC236}">
                <a16:creationId xmlns:a16="http://schemas.microsoft.com/office/drawing/2014/main" id="{0C9FC65E-1B22-9A5A-9265-FBF7AF89F4BB}"/>
              </a:ext>
            </a:extLst>
          </p:cNvPr>
          <p:cNvSpPr/>
          <p:nvPr/>
        </p:nvSpPr>
        <p:spPr>
          <a:xfrm>
            <a:off x="6913717" y="6686834"/>
            <a:ext cx="170179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Future work</a:t>
            </a:r>
          </a:p>
        </p:txBody>
      </p:sp>
      <p:sp>
        <p:nvSpPr>
          <p:cNvPr id="13" name="Arrow: Chevron 12">
            <a:extLst>
              <a:ext uri="{FF2B5EF4-FFF2-40B4-BE49-F238E27FC236}">
                <a16:creationId xmlns:a16="http://schemas.microsoft.com/office/drawing/2014/main" id="{8A00506E-69AE-7195-3EB2-E8F7CE2667D1}"/>
              </a:ext>
            </a:extLst>
          </p:cNvPr>
          <p:cNvSpPr/>
          <p:nvPr/>
        </p:nvSpPr>
        <p:spPr>
          <a:xfrm>
            <a:off x="8572500" y="6686834"/>
            <a:ext cx="226377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Grant opportunities</a:t>
            </a:r>
          </a:p>
        </p:txBody>
      </p:sp>
      <p:sp>
        <p:nvSpPr>
          <p:cNvPr id="14" name="Arrow: Chevron 13">
            <a:extLst>
              <a:ext uri="{FF2B5EF4-FFF2-40B4-BE49-F238E27FC236}">
                <a16:creationId xmlns:a16="http://schemas.microsoft.com/office/drawing/2014/main" id="{2DA12843-8805-9312-9DEF-84D7766B1E8F}"/>
              </a:ext>
            </a:extLst>
          </p:cNvPr>
          <p:cNvSpPr/>
          <p:nvPr/>
        </p:nvSpPr>
        <p:spPr>
          <a:xfrm>
            <a:off x="10795001" y="6686439"/>
            <a:ext cx="136524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Conclusion</a:t>
            </a:r>
          </a:p>
        </p:txBody>
      </p:sp>
      <p:sp>
        <p:nvSpPr>
          <p:cNvPr id="6" name="Slide Number Placeholder 4">
            <a:extLst>
              <a:ext uri="{FF2B5EF4-FFF2-40B4-BE49-F238E27FC236}">
                <a16:creationId xmlns:a16="http://schemas.microsoft.com/office/drawing/2014/main" id="{2CC5FCEE-D939-0C2D-22B7-CF8CAD5289F0}"/>
              </a:ext>
            </a:extLst>
          </p:cNvPr>
          <p:cNvSpPr txBox="1">
            <a:spLocks/>
          </p:cNvSpPr>
          <p:nvPr/>
        </p:nvSpPr>
        <p:spPr>
          <a:xfrm>
            <a:off x="10052978" y="6356350"/>
            <a:ext cx="1300821" cy="365125"/>
          </a:xfrm>
          <a:prstGeom prst="rect">
            <a:avLst/>
          </a:prstGeom>
        </p:spPr>
        <p:txBody>
          <a:bodyPr vert="horz" lIns="91440" tIns="45720" rIns="91440" bIns="10800" rtlCol="0" anchor="b">
            <a:normAutofit/>
          </a:bodyPr>
          <a:lstStyle>
            <a:defPPr>
              <a:defRPr lang="en-US"/>
            </a:defPPr>
            <a:lvl1pPr marL="0" algn="r" defTabSz="457200" rtl="0" eaLnBrk="1" latinLnBrk="0" hangingPunct="1">
              <a:defRPr sz="2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61CD8911-B433-634A-8462-B3CDA1BC7061}" type="slidenum">
              <a:rPr lang="en-US" smtClean="0"/>
              <a:pPr>
                <a:spcAft>
                  <a:spcPts val="600"/>
                </a:spcAft>
              </a:pPr>
              <a:t>39</a:t>
            </a:fld>
            <a:endParaRPr lang="en-US" dirty="0"/>
          </a:p>
        </p:txBody>
      </p:sp>
    </p:spTree>
    <p:extLst>
      <p:ext uri="{BB962C8B-B14F-4D97-AF65-F5344CB8AC3E}">
        <p14:creationId xmlns:p14="http://schemas.microsoft.com/office/powerpoint/2010/main" val="413874339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3F3E8-0139-4089-7624-6C49921C38B0}"/>
              </a:ext>
            </a:extLst>
          </p:cNvPr>
          <p:cNvSpPr>
            <a:spLocks noGrp="1"/>
          </p:cNvSpPr>
          <p:nvPr>
            <p:ph type="title"/>
          </p:nvPr>
        </p:nvSpPr>
        <p:spPr>
          <a:xfrm>
            <a:off x="810000" y="447188"/>
            <a:ext cx="11034242" cy="970450"/>
          </a:xfrm>
        </p:spPr>
        <p:txBody>
          <a:bodyPr/>
          <a:lstStyle/>
          <a:p>
            <a:r>
              <a:rPr lang="en-US" sz="3600" dirty="0"/>
              <a:t>Technology - </a:t>
            </a:r>
            <a:r>
              <a:rPr lang="en-US" sz="3600" dirty="0">
                <a:solidFill>
                  <a:srgbClr val="252525"/>
                </a:solidFill>
                <a:effectLst/>
                <a:ea typeface="Times New Roman" panose="02020603050405020304" pitchFamily="18" charset="0"/>
              </a:rPr>
              <a:t>AI-based </a:t>
            </a:r>
            <a:r>
              <a:rPr lang="en-US" sz="3600" dirty="0">
                <a:solidFill>
                  <a:srgbClr val="252525"/>
                </a:solidFill>
                <a:ea typeface="Times New Roman" panose="02020603050405020304" pitchFamily="18" charset="0"/>
              </a:rPr>
              <a:t>P</a:t>
            </a:r>
            <a:r>
              <a:rPr lang="en-US" sz="3600" dirty="0">
                <a:solidFill>
                  <a:srgbClr val="252525"/>
                </a:solidFill>
                <a:effectLst/>
                <a:ea typeface="Times New Roman" panose="02020603050405020304" pitchFamily="18" charset="0"/>
              </a:rPr>
              <a:t>redictive </a:t>
            </a:r>
            <a:r>
              <a:rPr lang="en-US" sz="3600" dirty="0">
                <a:solidFill>
                  <a:srgbClr val="252525"/>
                </a:solidFill>
                <a:ea typeface="Times New Roman" panose="02020603050405020304" pitchFamily="18" charset="0"/>
              </a:rPr>
              <a:t>A</a:t>
            </a:r>
            <a:r>
              <a:rPr lang="en-US" sz="3600" dirty="0">
                <a:solidFill>
                  <a:srgbClr val="252525"/>
                </a:solidFill>
                <a:effectLst/>
                <a:ea typeface="Times New Roman" panose="02020603050405020304" pitchFamily="18" charset="0"/>
              </a:rPr>
              <a:t>lgorithms</a:t>
            </a:r>
            <a:endParaRPr lang="en-US" sz="7200" dirty="0"/>
          </a:p>
        </p:txBody>
      </p:sp>
      <p:sp>
        <p:nvSpPr>
          <p:cNvPr id="3" name="Content Placeholder 2">
            <a:extLst>
              <a:ext uri="{FF2B5EF4-FFF2-40B4-BE49-F238E27FC236}">
                <a16:creationId xmlns:a16="http://schemas.microsoft.com/office/drawing/2014/main" id="{EDE56474-5A33-87A5-83E6-ED965FBFFC04}"/>
              </a:ext>
            </a:extLst>
          </p:cNvPr>
          <p:cNvSpPr>
            <a:spLocks noGrp="1"/>
          </p:cNvSpPr>
          <p:nvPr>
            <p:ph idx="1"/>
          </p:nvPr>
        </p:nvSpPr>
        <p:spPr>
          <a:xfrm>
            <a:off x="731519" y="2281617"/>
            <a:ext cx="10144462" cy="4017148"/>
          </a:xfrm>
        </p:spPr>
        <p:txBody>
          <a:bodyPr>
            <a:normAutofit/>
          </a:bodyPr>
          <a:lstStyle/>
          <a:p>
            <a:r>
              <a:rPr lang="en-US" sz="2400" dirty="0"/>
              <a:t>AI achieves great performance in healthcare field</a:t>
            </a:r>
          </a:p>
          <a:p>
            <a:pPr lvl="1"/>
            <a:r>
              <a:rPr lang="en-US" sz="2000" dirty="0"/>
              <a:t>Predicting diagnosis, long-term survival, prognosis, etc.</a:t>
            </a:r>
          </a:p>
          <a:p>
            <a:pPr lvl="1"/>
            <a:r>
              <a:rPr lang="en-US" sz="2000" dirty="0"/>
              <a:t>A lot </a:t>
            </a:r>
            <a:r>
              <a:rPr lang="en-US" sz="2000"/>
              <a:t>more projects to go</a:t>
            </a:r>
            <a:endParaRPr lang="en-US" sz="2000" dirty="0"/>
          </a:p>
          <a:p>
            <a:r>
              <a:rPr lang="en-US" sz="2400" dirty="0"/>
              <a:t>My Previous experience in Machine learning &amp; Clinical decision support</a:t>
            </a:r>
          </a:p>
          <a:p>
            <a:pPr lvl="1" algn="just"/>
            <a:r>
              <a:rPr lang="en-US" sz="2000" dirty="0"/>
              <a:t>Predicting adverse events using clinical trials</a:t>
            </a:r>
            <a:r>
              <a:rPr lang="en-US" sz="2000" dirty="0">
                <a:hlinkClick r:id="rId3"/>
              </a:rPr>
              <a:t>[1]</a:t>
            </a:r>
            <a:endParaRPr lang="en-US" sz="2000" dirty="0"/>
          </a:p>
          <a:p>
            <a:pPr lvl="1" algn="just"/>
            <a:r>
              <a:rPr lang="en-US" sz="2000" dirty="0"/>
              <a:t>Using images to detect bone cancer </a:t>
            </a:r>
            <a:r>
              <a:rPr lang="en-US" sz="2000" dirty="0">
                <a:hlinkClick r:id="rId4"/>
              </a:rPr>
              <a:t>[2]</a:t>
            </a:r>
            <a:r>
              <a:rPr lang="en-US" sz="2000" dirty="0"/>
              <a:t>, and breast cancer </a:t>
            </a:r>
            <a:r>
              <a:rPr lang="en-US" sz="2000" dirty="0">
                <a:hlinkClick r:id="rId5"/>
              </a:rPr>
              <a:t>[3]</a:t>
            </a:r>
            <a:endParaRPr lang="en-US" sz="2000" dirty="0"/>
          </a:p>
          <a:p>
            <a:pPr lvl="1" algn="just"/>
            <a:r>
              <a:rPr lang="en-US" sz="2000" dirty="0"/>
              <a:t>Senior adult falls diagnosis </a:t>
            </a:r>
            <a:r>
              <a:rPr lang="en-US" sz="2000" dirty="0">
                <a:hlinkClick r:id="rId6"/>
              </a:rPr>
              <a:t>[4]</a:t>
            </a:r>
            <a:endParaRPr lang="en-US" sz="2000" dirty="0"/>
          </a:p>
          <a:p>
            <a:pPr lvl="1" algn="just"/>
            <a:r>
              <a:rPr lang="en-US" sz="2000" dirty="0"/>
              <a:t>Evaluating health news quality in AI </a:t>
            </a:r>
            <a:r>
              <a:rPr lang="en-US" sz="2000" dirty="0">
                <a:hlinkClick r:id="rId7"/>
              </a:rPr>
              <a:t>[5]</a:t>
            </a:r>
            <a:endParaRPr lang="en-US" sz="2000" dirty="0"/>
          </a:p>
          <a:p>
            <a:pPr marL="0" indent="0">
              <a:buNone/>
            </a:pPr>
            <a:endParaRPr lang="en-US" sz="2400" dirty="0"/>
          </a:p>
        </p:txBody>
      </p:sp>
      <p:sp>
        <p:nvSpPr>
          <p:cNvPr id="4" name="Slide Number Placeholder 3">
            <a:extLst>
              <a:ext uri="{FF2B5EF4-FFF2-40B4-BE49-F238E27FC236}">
                <a16:creationId xmlns:a16="http://schemas.microsoft.com/office/drawing/2014/main" id="{50EB70A0-6AAF-00FD-7AFB-83D40BEAC41B}"/>
              </a:ext>
            </a:extLst>
          </p:cNvPr>
          <p:cNvSpPr>
            <a:spLocks noGrp="1"/>
          </p:cNvSpPr>
          <p:nvPr>
            <p:ph type="sldNum" sz="quarter" idx="12"/>
          </p:nvPr>
        </p:nvSpPr>
        <p:spPr/>
        <p:txBody>
          <a:bodyPr/>
          <a:lstStyle/>
          <a:p>
            <a:fld id="{61CD8911-B433-634A-8462-B3CDA1BC7061}" type="slidenum">
              <a:rPr lang="en-US" smtClean="0"/>
              <a:pPr/>
              <a:t>4</a:t>
            </a:fld>
            <a:endParaRPr lang="en-US" dirty="0"/>
          </a:p>
        </p:txBody>
      </p:sp>
      <p:sp>
        <p:nvSpPr>
          <p:cNvPr id="5" name="TextBox 4">
            <a:extLst>
              <a:ext uri="{FF2B5EF4-FFF2-40B4-BE49-F238E27FC236}">
                <a16:creationId xmlns:a16="http://schemas.microsoft.com/office/drawing/2014/main" id="{CE74B756-15F1-BF87-2C9D-FAFC0FB0C43E}"/>
              </a:ext>
            </a:extLst>
          </p:cNvPr>
          <p:cNvSpPr txBox="1"/>
          <p:nvPr/>
        </p:nvSpPr>
        <p:spPr>
          <a:xfrm>
            <a:off x="731519" y="6298765"/>
            <a:ext cx="2380780" cy="215444"/>
          </a:xfrm>
          <a:prstGeom prst="rect">
            <a:avLst/>
          </a:prstGeom>
          <a:noFill/>
        </p:spPr>
        <p:txBody>
          <a:bodyPr wrap="none" rtlCol="0">
            <a:spAutoFit/>
          </a:bodyPr>
          <a:lstStyle/>
          <a:p>
            <a:r>
              <a:rPr lang="en-US" sz="800" dirty="0">
                <a:latin typeface="Arial Nova Light" panose="020B0304020202020204" pitchFamily="34" charset="0"/>
                <a:hlinkClick r:id="rId8"/>
              </a:rPr>
              <a:t>The potential for artificial intelligence in healthcare</a:t>
            </a:r>
            <a:endParaRPr lang="en-US" sz="800" dirty="0">
              <a:latin typeface="Arial Nova Light" panose="020B0304020202020204" pitchFamily="34" charset="0"/>
            </a:endParaRPr>
          </a:p>
        </p:txBody>
      </p:sp>
    </p:spTree>
    <p:extLst>
      <p:ext uri="{BB962C8B-B14F-4D97-AF65-F5344CB8AC3E}">
        <p14:creationId xmlns:p14="http://schemas.microsoft.com/office/powerpoint/2010/main" val="154010721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8DB98-0992-4E79-13B6-B2A72A8ABE1D}"/>
              </a:ext>
            </a:extLst>
          </p:cNvPr>
          <p:cNvSpPr>
            <a:spLocks noGrp="1"/>
          </p:cNvSpPr>
          <p:nvPr>
            <p:ph type="title"/>
          </p:nvPr>
        </p:nvSpPr>
        <p:spPr/>
        <p:txBody>
          <a:bodyPr/>
          <a:lstStyle/>
          <a:p>
            <a:r>
              <a:rPr lang="en-US" dirty="0"/>
              <a:t>Reason of limited telemedicine?</a:t>
            </a:r>
          </a:p>
        </p:txBody>
      </p:sp>
      <p:sp>
        <p:nvSpPr>
          <p:cNvPr id="3" name="Content Placeholder 2">
            <a:extLst>
              <a:ext uri="{FF2B5EF4-FFF2-40B4-BE49-F238E27FC236}">
                <a16:creationId xmlns:a16="http://schemas.microsoft.com/office/drawing/2014/main" id="{BADE3299-1E65-2104-9242-3E24A177D7E6}"/>
              </a:ext>
            </a:extLst>
          </p:cNvPr>
          <p:cNvSpPr>
            <a:spLocks noGrp="1"/>
          </p:cNvSpPr>
          <p:nvPr>
            <p:ph idx="1"/>
          </p:nvPr>
        </p:nvSpPr>
        <p:spPr>
          <a:xfrm>
            <a:off x="818712" y="2709333"/>
            <a:ext cx="10554574" cy="3149465"/>
          </a:xfrm>
        </p:spPr>
        <p:txBody>
          <a:bodyPr>
            <a:normAutofit/>
          </a:bodyPr>
          <a:lstStyle/>
          <a:p>
            <a:r>
              <a:rPr lang="en-US" dirty="0"/>
              <a:t>Treatment &amp; diagnosis impossible via telemedicine</a:t>
            </a:r>
          </a:p>
          <a:p>
            <a:pPr lvl="1"/>
            <a:r>
              <a:rPr lang="en-US" dirty="0"/>
              <a:t>Physical therapy, inpatient examinations, lab test, and many treatment options are not possible via telemedicine</a:t>
            </a:r>
          </a:p>
          <a:p>
            <a:r>
              <a:rPr lang="en-US" dirty="0"/>
              <a:t>Solution</a:t>
            </a:r>
          </a:p>
          <a:p>
            <a:pPr lvl="1"/>
            <a:r>
              <a:rPr lang="en-US" dirty="0"/>
              <a:t>Make use of the online consultation services for complicated cases Convenient, cost-effective, and can include more specialties</a:t>
            </a:r>
          </a:p>
          <a:p>
            <a:endParaRPr lang="en-US" dirty="0"/>
          </a:p>
        </p:txBody>
      </p:sp>
      <p:sp>
        <p:nvSpPr>
          <p:cNvPr id="4" name="Date Placeholder 3">
            <a:extLst>
              <a:ext uri="{FF2B5EF4-FFF2-40B4-BE49-F238E27FC236}">
                <a16:creationId xmlns:a16="http://schemas.microsoft.com/office/drawing/2014/main" id="{CF54FBC1-9062-8A93-BB11-E6F91AF0BDAD}"/>
              </a:ext>
            </a:extLst>
          </p:cNvPr>
          <p:cNvSpPr>
            <a:spLocks noGrp="1"/>
          </p:cNvSpPr>
          <p:nvPr>
            <p:ph type="dt" sz="half" idx="4294967295"/>
          </p:nvPr>
        </p:nvSpPr>
        <p:spPr>
          <a:xfrm>
            <a:off x="9334626" y="6041362"/>
            <a:ext cx="1343706" cy="365125"/>
          </a:xfrm>
          <a:prstGeom prst="rect">
            <a:avLst/>
          </a:prstGeom>
        </p:spPr>
        <p:txBody>
          <a:bodyPr/>
          <a:lstStyle/>
          <a:p>
            <a:r>
              <a:rPr lang="en-US">
                <a:solidFill>
                  <a:schemeClr val="bg1"/>
                </a:solidFill>
              </a:rPr>
              <a:t>4/17/2023</a:t>
            </a:r>
            <a:endParaRPr lang="en-US" dirty="0">
              <a:solidFill>
                <a:schemeClr val="bg1"/>
              </a:solidFill>
            </a:endParaRPr>
          </a:p>
        </p:txBody>
      </p:sp>
      <p:sp>
        <p:nvSpPr>
          <p:cNvPr id="5" name="Slide Number Placeholder 4">
            <a:extLst>
              <a:ext uri="{FF2B5EF4-FFF2-40B4-BE49-F238E27FC236}">
                <a16:creationId xmlns:a16="http://schemas.microsoft.com/office/drawing/2014/main" id="{4849D4F2-0573-17D9-D2E2-9D135F06CED6}"/>
              </a:ext>
            </a:extLst>
          </p:cNvPr>
          <p:cNvSpPr>
            <a:spLocks noGrp="1"/>
          </p:cNvSpPr>
          <p:nvPr>
            <p:ph type="sldNum" sz="quarter" idx="12"/>
          </p:nvPr>
        </p:nvSpPr>
        <p:spPr/>
        <p:txBody>
          <a:bodyPr/>
          <a:lstStyle/>
          <a:p>
            <a:fld id="{61CD8911-B433-634A-8462-B3CDA1BC7061}" type="slidenum">
              <a:rPr lang="en-US" smtClean="0">
                <a:solidFill>
                  <a:schemeClr val="bg1"/>
                </a:solidFill>
              </a:rPr>
              <a:pPr/>
              <a:t>40</a:t>
            </a:fld>
            <a:endParaRPr lang="en-US" dirty="0">
              <a:solidFill>
                <a:schemeClr val="bg1"/>
              </a:solidFill>
            </a:endParaRPr>
          </a:p>
        </p:txBody>
      </p:sp>
      <p:sp>
        <p:nvSpPr>
          <p:cNvPr id="6" name="TextBox 5">
            <a:extLst>
              <a:ext uri="{FF2B5EF4-FFF2-40B4-BE49-F238E27FC236}">
                <a16:creationId xmlns:a16="http://schemas.microsoft.com/office/drawing/2014/main" id="{C1DE07DD-430E-11D6-CA43-0B296B8AC89E}"/>
              </a:ext>
            </a:extLst>
          </p:cNvPr>
          <p:cNvSpPr txBox="1"/>
          <p:nvPr/>
        </p:nvSpPr>
        <p:spPr>
          <a:xfrm>
            <a:off x="8607972" y="6308209"/>
            <a:ext cx="1555531" cy="369332"/>
          </a:xfrm>
          <a:prstGeom prst="rect">
            <a:avLst/>
          </a:prstGeom>
          <a:noFill/>
        </p:spPr>
        <p:txBody>
          <a:bodyPr wrap="square">
            <a:spAutoFit/>
          </a:bodyPr>
          <a:lstStyle/>
          <a:p>
            <a:r>
              <a:rPr lang="en-US" dirty="0">
                <a:solidFill>
                  <a:schemeClr val="bg1"/>
                </a:solidFill>
              </a:rPr>
              <a:t>Discussion</a:t>
            </a:r>
          </a:p>
        </p:txBody>
      </p:sp>
      <p:sp>
        <p:nvSpPr>
          <p:cNvPr id="7" name="Arrow: Pentagon 6">
            <a:extLst>
              <a:ext uri="{FF2B5EF4-FFF2-40B4-BE49-F238E27FC236}">
                <a16:creationId xmlns:a16="http://schemas.microsoft.com/office/drawing/2014/main" id="{40613824-57B6-DDB1-E667-D6B9054690F4}"/>
              </a:ext>
            </a:extLst>
          </p:cNvPr>
          <p:cNvSpPr/>
          <p:nvPr/>
        </p:nvSpPr>
        <p:spPr>
          <a:xfrm>
            <a:off x="4764" y="6683659"/>
            <a:ext cx="1989136" cy="172912"/>
          </a:xfrm>
          <a:prstGeom prst="homePlate">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Introduction</a:t>
            </a:r>
          </a:p>
        </p:txBody>
      </p:sp>
      <p:sp>
        <p:nvSpPr>
          <p:cNvPr id="8" name="Arrow: Chevron 7">
            <a:extLst>
              <a:ext uri="{FF2B5EF4-FFF2-40B4-BE49-F238E27FC236}">
                <a16:creationId xmlns:a16="http://schemas.microsoft.com/office/drawing/2014/main" id="{04845D1D-9067-56FE-0B54-EFB669140AE9}"/>
              </a:ext>
            </a:extLst>
          </p:cNvPr>
          <p:cNvSpPr/>
          <p:nvPr/>
        </p:nvSpPr>
        <p:spPr>
          <a:xfrm>
            <a:off x="1951436" y="6687896"/>
            <a:ext cx="1686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Methods</a:t>
            </a:r>
          </a:p>
        </p:txBody>
      </p:sp>
      <p:sp>
        <p:nvSpPr>
          <p:cNvPr id="9" name="Arrow: Chevron 8">
            <a:extLst>
              <a:ext uri="{FF2B5EF4-FFF2-40B4-BE49-F238E27FC236}">
                <a16:creationId xmlns:a16="http://schemas.microsoft.com/office/drawing/2014/main" id="{60BD5C39-5C96-0C63-B259-63D7A0440A7A}"/>
              </a:ext>
            </a:extLst>
          </p:cNvPr>
          <p:cNvSpPr/>
          <p:nvPr/>
        </p:nvSpPr>
        <p:spPr>
          <a:xfrm>
            <a:off x="3597741" y="6686439"/>
            <a:ext cx="1617351"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Results</a:t>
            </a:r>
          </a:p>
        </p:txBody>
      </p:sp>
      <p:sp>
        <p:nvSpPr>
          <p:cNvPr id="10" name="Arrow: Chevron 9">
            <a:extLst>
              <a:ext uri="{FF2B5EF4-FFF2-40B4-BE49-F238E27FC236}">
                <a16:creationId xmlns:a16="http://schemas.microsoft.com/office/drawing/2014/main" id="{E5E5A94A-476A-43F5-34DF-A542E2CA727F}"/>
              </a:ext>
            </a:extLst>
          </p:cNvPr>
          <p:cNvSpPr/>
          <p:nvPr/>
        </p:nvSpPr>
        <p:spPr>
          <a:xfrm>
            <a:off x="5174535" y="6686834"/>
            <a:ext cx="1778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Discussion</a:t>
            </a:r>
          </a:p>
        </p:txBody>
      </p:sp>
      <p:sp>
        <p:nvSpPr>
          <p:cNvPr id="11" name="Arrow: Chevron 10">
            <a:extLst>
              <a:ext uri="{FF2B5EF4-FFF2-40B4-BE49-F238E27FC236}">
                <a16:creationId xmlns:a16="http://schemas.microsoft.com/office/drawing/2014/main" id="{AB33D481-16C7-E686-06E0-C1363DBDD519}"/>
              </a:ext>
            </a:extLst>
          </p:cNvPr>
          <p:cNvSpPr/>
          <p:nvPr/>
        </p:nvSpPr>
        <p:spPr>
          <a:xfrm>
            <a:off x="6913717" y="6686834"/>
            <a:ext cx="170179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Future work</a:t>
            </a:r>
          </a:p>
        </p:txBody>
      </p:sp>
      <p:sp>
        <p:nvSpPr>
          <p:cNvPr id="12" name="Arrow: Chevron 11">
            <a:extLst>
              <a:ext uri="{FF2B5EF4-FFF2-40B4-BE49-F238E27FC236}">
                <a16:creationId xmlns:a16="http://schemas.microsoft.com/office/drawing/2014/main" id="{FA59BE08-186C-5B77-D115-D6EB82A418F6}"/>
              </a:ext>
            </a:extLst>
          </p:cNvPr>
          <p:cNvSpPr/>
          <p:nvPr/>
        </p:nvSpPr>
        <p:spPr>
          <a:xfrm>
            <a:off x="8572500" y="6686834"/>
            <a:ext cx="226377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Grant opportunities</a:t>
            </a:r>
          </a:p>
        </p:txBody>
      </p:sp>
      <p:sp>
        <p:nvSpPr>
          <p:cNvPr id="13" name="Arrow: Chevron 12">
            <a:extLst>
              <a:ext uri="{FF2B5EF4-FFF2-40B4-BE49-F238E27FC236}">
                <a16:creationId xmlns:a16="http://schemas.microsoft.com/office/drawing/2014/main" id="{25451FED-55AC-4161-6218-6AC55B4A25E6}"/>
              </a:ext>
            </a:extLst>
          </p:cNvPr>
          <p:cNvSpPr/>
          <p:nvPr/>
        </p:nvSpPr>
        <p:spPr>
          <a:xfrm>
            <a:off x="10795001" y="6686439"/>
            <a:ext cx="136524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Conclusion</a:t>
            </a:r>
          </a:p>
        </p:txBody>
      </p:sp>
      <p:sp>
        <p:nvSpPr>
          <p:cNvPr id="14" name="Slide Number Placeholder 4">
            <a:extLst>
              <a:ext uri="{FF2B5EF4-FFF2-40B4-BE49-F238E27FC236}">
                <a16:creationId xmlns:a16="http://schemas.microsoft.com/office/drawing/2014/main" id="{E2DBFDE6-32F5-5DEF-6530-00C9B1E8C7E0}"/>
              </a:ext>
            </a:extLst>
          </p:cNvPr>
          <p:cNvSpPr txBox="1">
            <a:spLocks/>
          </p:cNvSpPr>
          <p:nvPr/>
        </p:nvSpPr>
        <p:spPr>
          <a:xfrm>
            <a:off x="10052978" y="6356350"/>
            <a:ext cx="1300821" cy="365125"/>
          </a:xfrm>
          <a:prstGeom prst="rect">
            <a:avLst/>
          </a:prstGeom>
        </p:spPr>
        <p:txBody>
          <a:bodyPr vert="horz" lIns="91440" tIns="45720" rIns="91440" bIns="10800" rtlCol="0" anchor="b">
            <a:normAutofit/>
          </a:bodyPr>
          <a:lstStyle>
            <a:defPPr>
              <a:defRPr lang="en-US"/>
            </a:defPPr>
            <a:lvl1pPr marL="0" algn="r" defTabSz="457200" rtl="0" eaLnBrk="1" latinLnBrk="0" hangingPunct="1">
              <a:defRPr sz="2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61CD8911-B433-634A-8462-B3CDA1BC7061}" type="slidenum">
              <a:rPr lang="en-US" smtClean="0"/>
              <a:pPr>
                <a:spcAft>
                  <a:spcPts val="600"/>
                </a:spcAft>
              </a:pPr>
              <a:t>40</a:t>
            </a:fld>
            <a:endParaRPr lang="en-US" dirty="0"/>
          </a:p>
        </p:txBody>
      </p:sp>
    </p:spTree>
    <p:extLst>
      <p:ext uri="{BB962C8B-B14F-4D97-AF65-F5344CB8AC3E}">
        <p14:creationId xmlns:p14="http://schemas.microsoft.com/office/powerpoint/2010/main" val="79220811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8D575-3DB3-9E70-6F01-239CBB7B7B37}"/>
              </a:ext>
            </a:extLst>
          </p:cNvPr>
          <p:cNvSpPr>
            <a:spLocks noGrp="1"/>
          </p:cNvSpPr>
          <p:nvPr>
            <p:ph type="title"/>
          </p:nvPr>
        </p:nvSpPr>
        <p:spPr/>
        <p:txBody>
          <a:bodyPr/>
          <a:lstStyle/>
          <a:p>
            <a:r>
              <a:rPr lang="en-US" dirty="0"/>
              <a:t>Discovery of population gaps</a:t>
            </a:r>
          </a:p>
        </p:txBody>
      </p:sp>
      <p:sp>
        <p:nvSpPr>
          <p:cNvPr id="3" name="Content Placeholder 2">
            <a:extLst>
              <a:ext uri="{FF2B5EF4-FFF2-40B4-BE49-F238E27FC236}">
                <a16:creationId xmlns:a16="http://schemas.microsoft.com/office/drawing/2014/main" id="{DD5EE125-07E2-F5D3-0804-9C92D4DB8B41}"/>
              </a:ext>
            </a:extLst>
          </p:cNvPr>
          <p:cNvSpPr>
            <a:spLocks noGrp="1"/>
          </p:cNvSpPr>
          <p:nvPr>
            <p:ph idx="1"/>
          </p:nvPr>
        </p:nvSpPr>
        <p:spPr>
          <a:xfrm>
            <a:off x="548687" y="2216640"/>
            <a:ext cx="11534893" cy="3636511"/>
          </a:xfrm>
        </p:spPr>
        <p:txBody>
          <a:bodyPr>
            <a:normAutofit lnSpcReduction="10000"/>
          </a:bodyPr>
          <a:lstStyle/>
          <a:p>
            <a:r>
              <a:rPr lang="en-US" dirty="0"/>
              <a:t>We demonstrated the telemedicine exacerbated disparities in:</a:t>
            </a:r>
          </a:p>
          <a:p>
            <a:pPr lvl="1"/>
            <a:r>
              <a:rPr lang="en-US" dirty="0"/>
              <a:t>Uninsured (0.07x)</a:t>
            </a:r>
          </a:p>
          <a:p>
            <a:pPr lvl="1"/>
            <a:r>
              <a:rPr lang="en-US" dirty="0"/>
              <a:t>People who do not speak English (with a 0.30 odds ratio compared to baseline)</a:t>
            </a:r>
          </a:p>
          <a:p>
            <a:pPr lvl="1"/>
            <a:r>
              <a:rPr lang="en-US" dirty="0"/>
              <a:t>Racial minority (American Indian and Alaska Native, 0.55x)</a:t>
            </a:r>
          </a:p>
          <a:p>
            <a:pPr lvl="1"/>
            <a:r>
              <a:rPr lang="en-US" dirty="0"/>
              <a:t>Low socioeconomic status (Lowest quartile, 0.84x)</a:t>
            </a:r>
          </a:p>
          <a:p>
            <a:pPr lvl="1"/>
            <a:r>
              <a:rPr lang="en-US" dirty="0"/>
              <a:t>Older age (65y/o+, 0.89x)</a:t>
            </a:r>
          </a:p>
          <a:p>
            <a:pPr lvl="1"/>
            <a:r>
              <a:rPr lang="en-US" dirty="0"/>
              <a:t>Rural residences (0.89x)</a:t>
            </a:r>
          </a:p>
          <a:p>
            <a:endParaRPr lang="en-US" dirty="0"/>
          </a:p>
        </p:txBody>
      </p:sp>
      <p:sp>
        <p:nvSpPr>
          <p:cNvPr id="4" name="Date Placeholder 3">
            <a:extLst>
              <a:ext uri="{FF2B5EF4-FFF2-40B4-BE49-F238E27FC236}">
                <a16:creationId xmlns:a16="http://schemas.microsoft.com/office/drawing/2014/main" id="{77FD103E-8D87-6241-6683-9DB433E389BB}"/>
              </a:ext>
            </a:extLst>
          </p:cNvPr>
          <p:cNvSpPr>
            <a:spLocks noGrp="1"/>
          </p:cNvSpPr>
          <p:nvPr>
            <p:ph type="dt" sz="half" idx="4294967295"/>
          </p:nvPr>
        </p:nvSpPr>
        <p:spPr>
          <a:xfrm>
            <a:off x="9334626" y="6041362"/>
            <a:ext cx="1343706" cy="365125"/>
          </a:xfrm>
          <a:prstGeom prst="rect">
            <a:avLst/>
          </a:prstGeom>
        </p:spPr>
        <p:txBody>
          <a:bodyPr/>
          <a:lstStyle/>
          <a:p>
            <a:r>
              <a:rPr lang="en-US">
                <a:solidFill>
                  <a:schemeClr val="bg1"/>
                </a:solidFill>
              </a:rPr>
              <a:t>4/17/2023</a:t>
            </a:r>
            <a:endParaRPr lang="en-US" dirty="0">
              <a:solidFill>
                <a:schemeClr val="bg1"/>
              </a:solidFill>
            </a:endParaRPr>
          </a:p>
        </p:txBody>
      </p:sp>
      <p:sp>
        <p:nvSpPr>
          <p:cNvPr id="5" name="Slide Number Placeholder 4">
            <a:extLst>
              <a:ext uri="{FF2B5EF4-FFF2-40B4-BE49-F238E27FC236}">
                <a16:creationId xmlns:a16="http://schemas.microsoft.com/office/drawing/2014/main" id="{87DD4812-3AD1-EE04-4EBB-ABD30A8E8926}"/>
              </a:ext>
            </a:extLst>
          </p:cNvPr>
          <p:cNvSpPr>
            <a:spLocks noGrp="1"/>
          </p:cNvSpPr>
          <p:nvPr>
            <p:ph type="sldNum" sz="quarter" idx="12"/>
          </p:nvPr>
        </p:nvSpPr>
        <p:spPr/>
        <p:txBody>
          <a:bodyPr/>
          <a:lstStyle/>
          <a:p>
            <a:fld id="{61CD8911-B433-634A-8462-B3CDA1BC7061}" type="slidenum">
              <a:rPr lang="en-US" smtClean="0">
                <a:solidFill>
                  <a:schemeClr val="bg1"/>
                </a:solidFill>
              </a:rPr>
              <a:pPr/>
              <a:t>41</a:t>
            </a:fld>
            <a:endParaRPr lang="en-US" dirty="0">
              <a:solidFill>
                <a:schemeClr val="bg1"/>
              </a:solidFill>
            </a:endParaRPr>
          </a:p>
        </p:txBody>
      </p:sp>
      <p:sp>
        <p:nvSpPr>
          <p:cNvPr id="6" name="TextBox 5">
            <a:extLst>
              <a:ext uri="{FF2B5EF4-FFF2-40B4-BE49-F238E27FC236}">
                <a16:creationId xmlns:a16="http://schemas.microsoft.com/office/drawing/2014/main" id="{3CDC3A52-1EF5-C2A2-9C60-65ACE0E6A8CA}"/>
              </a:ext>
            </a:extLst>
          </p:cNvPr>
          <p:cNvSpPr txBox="1"/>
          <p:nvPr/>
        </p:nvSpPr>
        <p:spPr>
          <a:xfrm>
            <a:off x="8607972" y="6308209"/>
            <a:ext cx="1555531" cy="369332"/>
          </a:xfrm>
          <a:prstGeom prst="rect">
            <a:avLst/>
          </a:prstGeom>
          <a:noFill/>
        </p:spPr>
        <p:txBody>
          <a:bodyPr wrap="square">
            <a:spAutoFit/>
          </a:bodyPr>
          <a:lstStyle/>
          <a:p>
            <a:r>
              <a:rPr lang="en-US" dirty="0">
                <a:solidFill>
                  <a:schemeClr val="bg1"/>
                </a:solidFill>
              </a:rPr>
              <a:t>Discussion</a:t>
            </a:r>
          </a:p>
        </p:txBody>
      </p:sp>
      <p:sp>
        <p:nvSpPr>
          <p:cNvPr id="7" name="Arrow: Pentagon 6">
            <a:extLst>
              <a:ext uri="{FF2B5EF4-FFF2-40B4-BE49-F238E27FC236}">
                <a16:creationId xmlns:a16="http://schemas.microsoft.com/office/drawing/2014/main" id="{B6C803F6-2A10-6BD7-A3B3-F33FD593E473}"/>
              </a:ext>
            </a:extLst>
          </p:cNvPr>
          <p:cNvSpPr/>
          <p:nvPr/>
        </p:nvSpPr>
        <p:spPr>
          <a:xfrm>
            <a:off x="4764" y="6683659"/>
            <a:ext cx="1989136" cy="172912"/>
          </a:xfrm>
          <a:prstGeom prst="homePlate">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Introduction</a:t>
            </a:r>
          </a:p>
        </p:txBody>
      </p:sp>
      <p:sp>
        <p:nvSpPr>
          <p:cNvPr id="8" name="Arrow: Chevron 7">
            <a:extLst>
              <a:ext uri="{FF2B5EF4-FFF2-40B4-BE49-F238E27FC236}">
                <a16:creationId xmlns:a16="http://schemas.microsoft.com/office/drawing/2014/main" id="{E8D7B40C-0736-E1EC-C5B1-06EB8280B3B6}"/>
              </a:ext>
            </a:extLst>
          </p:cNvPr>
          <p:cNvSpPr/>
          <p:nvPr/>
        </p:nvSpPr>
        <p:spPr>
          <a:xfrm>
            <a:off x="1951436" y="6687896"/>
            <a:ext cx="1686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Methods</a:t>
            </a:r>
          </a:p>
        </p:txBody>
      </p:sp>
      <p:sp>
        <p:nvSpPr>
          <p:cNvPr id="9" name="Arrow: Chevron 8">
            <a:extLst>
              <a:ext uri="{FF2B5EF4-FFF2-40B4-BE49-F238E27FC236}">
                <a16:creationId xmlns:a16="http://schemas.microsoft.com/office/drawing/2014/main" id="{02F4C742-464F-A7DD-68BF-CBA6F0FCCFF6}"/>
              </a:ext>
            </a:extLst>
          </p:cNvPr>
          <p:cNvSpPr/>
          <p:nvPr/>
        </p:nvSpPr>
        <p:spPr>
          <a:xfrm>
            <a:off x="3597741" y="6686439"/>
            <a:ext cx="1617351"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Results</a:t>
            </a:r>
          </a:p>
        </p:txBody>
      </p:sp>
      <p:sp>
        <p:nvSpPr>
          <p:cNvPr id="10" name="Arrow: Chevron 9">
            <a:extLst>
              <a:ext uri="{FF2B5EF4-FFF2-40B4-BE49-F238E27FC236}">
                <a16:creationId xmlns:a16="http://schemas.microsoft.com/office/drawing/2014/main" id="{83B84D2A-A7CB-D1FA-4B1B-2B4420C8865D}"/>
              </a:ext>
            </a:extLst>
          </p:cNvPr>
          <p:cNvSpPr/>
          <p:nvPr/>
        </p:nvSpPr>
        <p:spPr>
          <a:xfrm>
            <a:off x="5174535" y="6686834"/>
            <a:ext cx="1778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Discussion</a:t>
            </a:r>
          </a:p>
        </p:txBody>
      </p:sp>
      <p:sp>
        <p:nvSpPr>
          <p:cNvPr id="11" name="Arrow: Chevron 10">
            <a:extLst>
              <a:ext uri="{FF2B5EF4-FFF2-40B4-BE49-F238E27FC236}">
                <a16:creationId xmlns:a16="http://schemas.microsoft.com/office/drawing/2014/main" id="{0B4FE33E-1934-0AEB-605F-45A654B68894}"/>
              </a:ext>
            </a:extLst>
          </p:cNvPr>
          <p:cNvSpPr/>
          <p:nvPr/>
        </p:nvSpPr>
        <p:spPr>
          <a:xfrm>
            <a:off x="6913717" y="6686834"/>
            <a:ext cx="170179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Future work</a:t>
            </a:r>
          </a:p>
        </p:txBody>
      </p:sp>
      <p:sp>
        <p:nvSpPr>
          <p:cNvPr id="12" name="Arrow: Chevron 11">
            <a:extLst>
              <a:ext uri="{FF2B5EF4-FFF2-40B4-BE49-F238E27FC236}">
                <a16:creationId xmlns:a16="http://schemas.microsoft.com/office/drawing/2014/main" id="{36632B81-4F58-DD5E-FEE7-DB030E517835}"/>
              </a:ext>
            </a:extLst>
          </p:cNvPr>
          <p:cNvSpPr/>
          <p:nvPr/>
        </p:nvSpPr>
        <p:spPr>
          <a:xfrm>
            <a:off x="8572500" y="6686834"/>
            <a:ext cx="226377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Grant opportunities</a:t>
            </a:r>
          </a:p>
        </p:txBody>
      </p:sp>
      <p:sp>
        <p:nvSpPr>
          <p:cNvPr id="13" name="Arrow: Chevron 12">
            <a:extLst>
              <a:ext uri="{FF2B5EF4-FFF2-40B4-BE49-F238E27FC236}">
                <a16:creationId xmlns:a16="http://schemas.microsoft.com/office/drawing/2014/main" id="{F579702D-332F-E01B-9D3C-69B576CC9C96}"/>
              </a:ext>
            </a:extLst>
          </p:cNvPr>
          <p:cNvSpPr/>
          <p:nvPr/>
        </p:nvSpPr>
        <p:spPr>
          <a:xfrm>
            <a:off x="10795001" y="6686439"/>
            <a:ext cx="136524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Conclusion</a:t>
            </a:r>
          </a:p>
        </p:txBody>
      </p:sp>
      <p:sp>
        <p:nvSpPr>
          <p:cNvPr id="14" name="Slide Number Placeholder 4">
            <a:extLst>
              <a:ext uri="{FF2B5EF4-FFF2-40B4-BE49-F238E27FC236}">
                <a16:creationId xmlns:a16="http://schemas.microsoft.com/office/drawing/2014/main" id="{C20344A1-BB45-D0F0-8C05-BC8C60793A23}"/>
              </a:ext>
            </a:extLst>
          </p:cNvPr>
          <p:cNvSpPr txBox="1">
            <a:spLocks/>
          </p:cNvSpPr>
          <p:nvPr/>
        </p:nvSpPr>
        <p:spPr>
          <a:xfrm>
            <a:off x="10052978" y="6356350"/>
            <a:ext cx="1300821" cy="365125"/>
          </a:xfrm>
          <a:prstGeom prst="rect">
            <a:avLst/>
          </a:prstGeom>
        </p:spPr>
        <p:txBody>
          <a:bodyPr vert="horz" lIns="91440" tIns="45720" rIns="91440" bIns="10800" rtlCol="0" anchor="b">
            <a:normAutofit/>
          </a:bodyPr>
          <a:lstStyle>
            <a:defPPr>
              <a:defRPr lang="en-US"/>
            </a:defPPr>
            <a:lvl1pPr marL="0" algn="r" defTabSz="457200" rtl="0" eaLnBrk="1" latinLnBrk="0" hangingPunct="1">
              <a:defRPr sz="2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61CD8911-B433-634A-8462-B3CDA1BC7061}" type="slidenum">
              <a:rPr lang="en-US" smtClean="0"/>
              <a:pPr>
                <a:spcAft>
                  <a:spcPts val="600"/>
                </a:spcAft>
              </a:pPr>
              <a:t>41</a:t>
            </a:fld>
            <a:endParaRPr lang="en-US" dirty="0"/>
          </a:p>
        </p:txBody>
      </p:sp>
    </p:spTree>
    <p:extLst>
      <p:ext uri="{BB962C8B-B14F-4D97-AF65-F5344CB8AC3E}">
        <p14:creationId xmlns:p14="http://schemas.microsoft.com/office/powerpoint/2010/main" val="15738797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D6E35-AD7B-FB3F-F59A-DF9E7BC1C4BC}"/>
              </a:ext>
            </a:extLst>
          </p:cNvPr>
          <p:cNvSpPr>
            <a:spLocks noGrp="1"/>
          </p:cNvSpPr>
          <p:nvPr>
            <p:ph type="title"/>
          </p:nvPr>
        </p:nvSpPr>
        <p:spPr>
          <a:xfrm>
            <a:off x="5297762" y="329184"/>
            <a:ext cx="6251110" cy="1554649"/>
          </a:xfrm>
        </p:spPr>
        <p:txBody>
          <a:bodyPr anchor="b">
            <a:normAutofit/>
          </a:bodyPr>
          <a:lstStyle/>
          <a:p>
            <a:r>
              <a:rPr lang="en-US" sz="3600" dirty="0"/>
              <a:t>Socioeconomic factors</a:t>
            </a:r>
          </a:p>
        </p:txBody>
      </p:sp>
      <p:sp>
        <p:nvSpPr>
          <p:cNvPr id="3" name="Content Placeholder 2">
            <a:extLst>
              <a:ext uri="{FF2B5EF4-FFF2-40B4-BE49-F238E27FC236}">
                <a16:creationId xmlns:a16="http://schemas.microsoft.com/office/drawing/2014/main" id="{4E726201-1BEE-EAEE-DD1E-C1626A3BA4B8}"/>
              </a:ext>
            </a:extLst>
          </p:cNvPr>
          <p:cNvSpPr>
            <a:spLocks noGrp="1"/>
          </p:cNvSpPr>
          <p:nvPr>
            <p:ph idx="1"/>
          </p:nvPr>
        </p:nvSpPr>
        <p:spPr>
          <a:xfrm>
            <a:off x="5297762" y="2706624"/>
            <a:ext cx="6251110" cy="3483864"/>
          </a:xfrm>
        </p:spPr>
        <p:txBody>
          <a:bodyPr>
            <a:normAutofit/>
          </a:bodyPr>
          <a:lstStyle/>
          <a:p>
            <a:pPr lvl="1"/>
            <a:r>
              <a:rPr lang="en-US" sz="1900" dirty="0"/>
              <a:t>Age</a:t>
            </a:r>
          </a:p>
          <a:p>
            <a:pPr lvl="1"/>
            <a:r>
              <a:rPr lang="en-US" sz="1900" dirty="0"/>
              <a:t>Racial minority</a:t>
            </a:r>
          </a:p>
          <a:p>
            <a:pPr lvl="1"/>
            <a:r>
              <a:rPr lang="en-US" sz="1900" dirty="0"/>
              <a:t>Low Income -&gt; Insurance</a:t>
            </a:r>
          </a:p>
          <a:p>
            <a:pPr lvl="1"/>
            <a:r>
              <a:rPr lang="en-US" sz="1900" dirty="0"/>
              <a:t>Rural residences</a:t>
            </a:r>
          </a:p>
          <a:p>
            <a:pPr lvl="1"/>
            <a:r>
              <a:rPr lang="en-US" sz="1900" dirty="0"/>
              <a:t>Language</a:t>
            </a:r>
          </a:p>
        </p:txBody>
      </p:sp>
      <p:sp>
        <p:nvSpPr>
          <p:cNvPr id="4" name="Date Placeholder 3">
            <a:extLst>
              <a:ext uri="{FF2B5EF4-FFF2-40B4-BE49-F238E27FC236}">
                <a16:creationId xmlns:a16="http://schemas.microsoft.com/office/drawing/2014/main" id="{2210CBDD-07BD-7C8F-2F02-E94847DFA39B}"/>
              </a:ext>
            </a:extLst>
          </p:cNvPr>
          <p:cNvSpPr>
            <a:spLocks noGrp="1"/>
          </p:cNvSpPr>
          <p:nvPr>
            <p:ph type="dt" sz="half" idx="4294967295"/>
          </p:nvPr>
        </p:nvSpPr>
        <p:spPr>
          <a:xfrm>
            <a:off x="838200" y="6356350"/>
            <a:ext cx="2743200" cy="365125"/>
          </a:xfrm>
          <a:prstGeom prst="rect">
            <a:avLst/>
          </a:prstGeom>
        </p:spPr>
        <p:txBody>
          <a:bodyPr>
            <a:normAutofit lnSpcReduction="10000"/>
          </a:bodyPr>
          <a:lstStyle/>
          <a:p>
            <a:pPr>
              <a:spcAft>
                <a:spcPts val="600"/>
              </a:spcAft>
            </a:pPr>
            <a:r>
              <a:rPr lang="en-US">
                <a:solidFill>
                  <a:schemeClr val="tx1"/>
                </a:solidFill>
              </a:rPr>
              <a:t>4/17/2023</a:t>
            </a:r>
            <a:endParaRPr lang="en-US" dirty="0">
              <a:solidFill>
                <a:schemeClr val="tx1"/>
              </a:solidFill>
            </a:endParaRPr>
          </a:p>
        </p:txBody>
      </p:sp>
      <p:sp>
        <p:nvSpPr>
          <p:cNvPr id="5" name="Slide Number Placeholder 4">
            <a:extLst>
              <a:ext uri="{FF2B5EF4-FFF2-40B4-BE49-F238E27FC236}">
                <a16:creationId xmlns:a16="http://schemas.microsoft.com/office/drawing/2014/main" id="{29F81477-65DC-00F2-8ED4-E690B4F29F27}"/>
              </a:ext>
            </a:extLst>
          </p:cNvPr>
          <p:cNvSpPr>
            <a:spLocks noGrp="1"/>
          </p:cNvSpPr>
          <p:nvPr>
            <p:ph type="sldNum" sz="quarter" idx="12"/>
          </p:nvPr>
        </p:nvSpPr>
        <p:spPr>
          <a:xfrm>
            <a:off x="10052978" y="6356350"/>
            <a:ext cx="1300821" cy="365125"/>
          </a:xfrm>
        </p:spPr>
        <p:txBody>
          <a:bodyPr>
            <a:normAutofit/>
          </a:bodyPr>
          <a:lstStyle/>
          <a:p>
            <a:pPr>
              <a:spcAft>
                <a:spcPts val="600"/>
              </a:spcAft>
            </a:pPr>
            <a:fld id="{61CD8911-B433-634A-8462-B3CDA1BC7061}" type="slidenum">
              <a:rPr lang="en-US" smtClean="0"/>
              <a:pPr>
                <a:spcAft>
                  <a:spcPts val="600"/>
                </a:spcAft>
              </a:pPr>
              <a:t>42</a:t>
            </a:fld>
            <a:endParaRPr lang="en-US" dirty="0"/>
          </a:p>
        </p:txBody>
      </p:sp>
      <p:pic>
        <p:nvPicPr>
          <p:cNvPr id="7" name="Picture 6" descr="Desk with stethoscope and computer keyboard">
            <a:extLst>
              <a:ext uri="{FF2B5EF4-FFF2-40B4-BE49-F238E27FC236}">
                <a16:creationId xmlns:a16="http://schemas.microsoft.com/office/drawing/2014/main" id="{F5732112-1408-7B99-97F7-4F4788CA1297}"/>
              </a:ext>
            </a:extLst>
          </p:cNvPr>
          <p:cNvPicPr>
            <a:picLocks noChangeAspect="1"/>
          </p:cNvPicPr>
          <p:nvPr/>
        </p:nvPicPr>
        <p:blipFill rotWithShape="1">
          <a:blip r:embed="rId3"/>
          <a:srcRect l="54670" r="-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8" name="Arrow: Pentagon 7">
            <a:extLst>
              <a:ext uri="{FF2B5EF4-FFF2-40B4-BE49-F238E27FC236}">
                <a16:creationId xmlns:a16="http://schemas.microsoft.com/office/drawing/2014/main" id="{2A89C4CA-E5FD-2B92-2611-2D5DFCE137B8}"/>
              </a:ext>
            </a:extLst>
          </p:cNvPr>
          <p:cNvSpPr/>
          <p:nvPr/>
        </p:nvSpPr>
        <p:spPr>
          <a:xfrm>
            <a:off x="4764" y="6683659"/>
            <a:ext cx="1989136" cy="172912"/>
          </a:xfrm>
          <a:prstGeom prst="homePlate">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Introduction</a:t>
            </a:r>
          </a:p>
        </p:txBody>
      </p:sp>
      <p:sp>
        <p:nvSpPr>
          <p:cNvPr id="9" name="Arrow: Chevron 8">
            <a:extLst>
              <a:ext uri="{FF2B5EF4-FFF2-40B4-BE49-F238E27FC236}">
                <a16:creationId xmlns:a16="http://schemas.microsoft.com/office/drawing/2014/main" id="{21E7869C-607E-FC30-FA06-E5EA95AD22C6}"/>
              </a:ext>
            </a:extLst>
          </p:cNvPr>
          <p:cNvSpPr/>
          <p:nvPr/>
        </p:nvSpPr>
        <p:spPr>
          <a:xfrm>
            <a:off x="1951436" y="6687896"/>
            <a:ext cx="1686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Methods</a:t>
            </a:r>
          </a:p>
        </p:txBody>
      </p:sp>
      <p:sp>
        <p:nvSpPr>
          <p:cNvPr id="10" name="Arrow: Chevron 9">
            <a:extLst>
              <a:ext uri="{FF2B5EF4-FFF2-40B4-BE49-F238E27FC236}">
                <a16:creationId xmlns:a16="http://schemas.microsoft.com/office/drawing/2014/main" id="{D2FFF92F-0082-7136-129D-4CF29555A2EC}"/>
              </a:ext>
            </a:extLst>
          </p:cNvPr>
          <p:cNvSpPr/>
          <p:nvPr/>
        </p:nvSpPr>
        <p:spPr>
          <a:xfrm>
            <a:off x="3597741" y="6686439"/>
            <a:ext cx="1617351"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Results</a:t>
            </a:r>
          </a:p>
        </p:txBody>
      </p:sp>
      <p:sp>
        <p:nvSpPr>
          <p:cNvPr id="12" name="Arrow: Chevron 11">
            <a:extLst>
              <a:ext uri="{FF2B5EF4-FFF2-40B4-BE49-F238E27FC236}">
                <a16:creationId xmlns:a16="http://schemas.microsoft.com/office/drawing/2014/main" id="{8E14DD76-4063-6906-C8B5-72C129107DAE}"/>
              </a:ext>
            </a:extLst>
          </p:cNvPr>
          <p:cNvSpPr/>
          <p:nvPr/>
        </p:nvSpPr>
        <p:spPr>
          <a:xfrm>
            <a:off x="5174535" y="6686834"/>
            <a:ext cx="1778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Discussion</a:t>
            </a:r>
          </a:p>
        </p:txBody>
      </p:sp>
      <p:sp>
        <p:nvSpPr>
          <p:cNvPr id="14" name="Arrow: Chevron 13">
            <a:extLst>
              <a:ext uri="{FF2B5EF4-FFF2-40B4-BE49-F238E27FC236}">
                <a16:creationId xmlns:a16="http://schemas.microsoft.com/office/drawing/2014/main" id="{1EE898F2-F35F-D339-47A5-33AFB2188970}"/>
              </a:ext>
            </a:extLst>
          </p:cNvPr>
          <p:cNvSpPr/>
          <p:nvPr/>
        </p:nvSpPr>
        <p:spPr>
          <a:xfrm>
            <a:off x="6913717" y="6686834"/>
            <a:ext cx="170179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Future work</a:t>
            </a:r>
          </a:p>
        </p:txBody>
      </p:sp>
      <p:sp>
        <p:nvSpPr>
          <p:cNvPr id="15" name="Arrow: Chevron 14">
            <a:extLst>
              <a:ext uri="{FF2B5EF4-FFF2-40B4-BE49-F238E27FC236}">
                <a16:creationId xmlns:a16="http://schemas.microsoft.com/office/drawing/2014/main" id="{5F5F1779-5F5D-869B-350F-8BE4CEFAD7D7}"/>
              </a:ext>
            </a:extLst>
          </p:cNvPr>
          <p:cNvSpPr/>
          <p:nvPr/>
        </p:nvSpPr>
        <p:spPr>
          <a:xfrm>
            <a:off x="8572500" y="6686834"/>
            <a:ext cx="226377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Grant opportunities</a:t>
            </a:r>
          </a:p>
        </p:txBody>
      </p:sp>
      <p:sp>
        <p:nvSpPr>
          <p:cNvPr id="16" name="Arrow: Chevron 15">
            <a:extLst>
              <a:ext uri="{FF2B5EF4-FFF2-40B4-BE49-F238E27FC236}">
                <a16:creationId xmlns:a16="http://schemas.microsoft.com/office/drawing/2014/main" id="{0B166E4D-AC39-524D-77CD-311E4C0C8E09}"/>
              </a:ext>
            </a:extLst>
          </p:cNvPr>
          <p:cNvSpPr/>
          <p:nvPr/>
        </p:nvSpPr>
        <p:spPr>
          <a:xfrm>
            <a:off x="10795001" y="6686439"/>
            <a:ext cx="136524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Conclusion</a:t>
            </a:r>
          </a:p>
        </p:txBody>
      </p:sp>
    </p:spTree>
    <p:extLst>
      <p:ext uri="{BB962C8B-B14F-4D97-AF65-F5344CB8AC3E}">
        <p14:creationId xmlns:p14="http://schemas.microsoft.com/office/powerpoint/2010/main" val="322867941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2B585-0DAC-3C5C-BF59-EF2103CD7E10}"/>
              </a:ext>
            </a:extLst>
          </p:cNvPr>
          <p:cNvSpPr>
            <a:spLocks noGrp="1"/>
          </p:cNvSpPr>
          <p:nvPr>
            <p:ph type="title"/>
          </p:nvPr>
        </p:nvSpPr>
        <p:spPr>
          <a:xfrm>
            <a:off x="4654296" y="-50927"/>
            <a:ext cx="6894576" cy="1783080"/>
          </a:xfrm>
        </p:spPr>
        <p:txBody>
          <a:bodyPr anchor="b">
            <a:normAutofit/>
          </a:bodyPr>
          <a:lstStyle/>
          <a:p>
            <a:r>
              <a:rPr lang="en-US" sz="4200" dirty="0"/>
              <a:t>Age</a:t>
            </a:r>
          </a:p>
        </p:txBody>
      </p:sp>
      <p:sp>
        <p:nvSpPr>
          <p:cNvPr id="3" name="Content Placeholder 2">
            <a:extLst>
              <a:ext uri="{FF2B5EF4-FFF2-40B4-BE49-F238E27FC236}">
                <a16:creationId xmlns:a16="http://schemas.microsoft.com/office/drawing/2014/main" id="{7BAA4DFE-3868-C46F-DBB0-6218DBEFA0D6}"/>
              </a:ext>
            </a:extLst>
          </p:cNvPr>
          <p:cNvSpPr>
            <a:spLocks noGrp="1"/>
          </p:cNvSpPr>
          <p:nvPr>
            <p:ph idx="1"/>
          </p:nvPr>
        </p:nvSpPr>
        <p:spPr>
          <a:xfrm>
            <a:off x="4654296" y="2706624"/>
            <a:ext cx="6894576" cy="3483864"/>
          </a:xfrm>
        </p:spPr>
        <p:txBody>
          <a:bodyPr>
            <a:normAutofit/>
          </a:bodyPr>
          <a:lstStyle/>
          <a:p>
            <a:r>
              <a:rPr lang="en-US" sz="2200" dirty="0"/>
              <a:t>Solution:</a:t>
            </a:r>
          </a:p>
          <a:p>
            <a:pPr lvl="1"/>
            <a:r>
              <a:rPr lang="en-US" sz="2200" dirty="0"/>
              <a:t>Provide easy-to-use technology</a:t>
            </a:r>
          </a:p>
          <a:p>
            <a:pPr lvl="1"/>
            <a:r>
              <a:rPr lang="en-US" sz="2200" dirty="0"/>
              <a:t>Offer technical training</a:t>
            </a:r>
          </a:p>
          <a:p>
            <a:pPr lvl="1"/>
            <a:r>
              <a:rPr lang="en-US" sz="2200" dirty="0"/>
              <a:t>A caregiver or family member to assist</a:t>
            </a:r>
          </a:p>
          <a:p>
            <a:endParaRPr lang="en-US" sz="2200" dirty="0"/>
          </a:p>
        </p:txBody>
      </p:sp>
      <p:sp>
        <p:nvSpPr>
          <p:cNvPr id="4" name="Date Placeholder 3">
            <a:extLst>
              <a:ext uri="{FF2B5EF4-FFF2-40B4-BE49-F238E27FC236}">
                <a16:creationId xmlns:a16="http://schemas.microsoft.com/office/drawing/2014/main" id="{4FCFDDB7-BEA9-75D9-79FD-94B655FCF044}"/>
              </a:ext>
            </a:extLst>
          </p:cNvPr>
          <p:cNvSpPr>
            <a:spLocks noGrp="1"/>
          </p:cNvSpPr>
          <p:nvPr>
            <p:ph type="dt" sz="half" idx="4294967295"/>
          </p:nvPr>
        </p:nvSpPr>
        <p:spPr>
          <a:xfrm>
            <a:off x="838200" y="6356350"/>
            <a:ext cx="2743200" cy="365125"/>
          </a:xfrm>
          <a:prstGeom prst="rect">
            <a:avLst/>
          </a:prstGeom>
        </p:spPr>
        <p:txBody>
          <a:bodyPr>
            <a:normAutofit lnSpcReduction="10000"/>
          </a:bodyPr>
          <a:lstStyle/>
          <a:p>
            <a:pPr>
              <a:spcAft>
                <a:spcPts val="600"/>
              </a:spcAft>
            </a:pPr>
            <a:r>
              <a:rPr lang="en-US">
                <a:solidFill>
                  <a:schemeClr val="tx1"/>
                </a:solidFill>
              </a:rPr>
              <a:t>4/17/2023</a:t>
            </a:r>
            <a:endParaRPr lang="en-US" dirty="0">
              <a:solidFill>
                <a:schemeClr val="tx1"/>
              </a:solidFill>
            </a:endParaRPr>
          </a:p>
        </p:txBody>
      </p:sp>
      <p:sp>
        <p:nvSpPr>
          <p:cNvPr id="5" name="Slide Number Placeholder 4">
            <a:extLst>
              <a:ext uri="{FF2B5EF4-FFF2-40B4-BE49-F238E27FC236}">
                <a16:creationId xmlns:a16="http://schemas.microsoft.com/office/drawing/2014/main" id="{7A52C6BA-85A4-7782-5907-6FA71D8FD153}"/>
              </a:ext>
            </a:extLst>
          </p:cNvPr>
          <p:cNvSpPr>
            <a:spLocks noGrp="1"/>
          </p:cNvSpPr>
          <p:nvPr>
            <p:ph type="sldNum" sz="quarter" idx="12"/>
          </p:nvPr>
        </p:nvSpPr>
        <p:spPr>
          <a:xfrm>
            <a:off x="8610600" y="6356350"/>
            <a:ext cx="2743200" cy="365125"/>
          </a:xfrm>
        </p:spPr>
        <p:txBody>
          <a:bodyPr>
            <a:normAutofit/>
          </a:bodyPr>
          <a:lstStyle/>
          <a:p>
            <a:pPr>
              <a:spcAft>
                <a:spcPts val="600"/>
              </a:spcAft>
            </a:pPr>
            <a:fld id="{61CD8911-B433-634A-8462-B3CDA1BC7061}" type="slidenum">
              <a:rPr lang="en-US"/>
              <a:pPr>
                <a:spcAft>
                  <a:spcPts val="600"/>
                </a:spcAft>
              </a:pPr>
              <a:t>43</a:t>
            </a:fld>
            <a:endParaRPr lang="en-US"/>
          </a:p>
        </p:txBody>
      </p:sp>
      <p:pic>
        <p:nvPicPr>
          <p:cNvPr id="7" name="Picture 6" descr="Stethoscope">
            <a:extLst>
              <a:ext uri="{FF2B5EF4-FFF2-40B4-BE49-F238E27FC236}">
                <a16:creationId xmlns:a16="http://schemas.microsoft.com/office/drawing/2014/main" id="{8AA60707-1FBC-E2D7-CE1E-55826F50C5B1}"/>
              </a:ext>
            </a:extLst>
          </p:cNvPr>
          <p:cNvPicPr>
            <a:picLocks noChangeAspect="1"/>
          </p:cNvPicPr>
          <p:nvPr/>
        </p:nvPicPr>
        <p:blipFill rotWithShape="1">
          <a:blip r:embed="rId3"/>
          <a:srcRect l="37051" r="23505"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8" name="Arrow: Pentagon 7">
            <a:extLst>
              <a:ext uri="{FF2B5EF4-FFF2-40B4-BE49-F238E27FC236}">
                <a16:creationId xmlns:a16="http://schemas.microsoft.com/office/drawing/2014/main" id="{1037691E-87EB-DB90-B899-09128690552D}"/>
              </a:ext>
            </a:extLst>
          </p:cNvPr>
          <p:cNvSpPr/>
          <p:nvPr/>
        </p:nvSpPr>
        <p:spPr>
          <a:xfrm>
            <a:off x="4764" y="6683659"/>
            <a:ext cx="1989136" cy="172912"/>
          </a:xfrm>
          <a:prstGeom prst="homePlate">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Introduction</a:t>
            </a:r>
          </a:p>
        </p:txBody>
      </p:sp>
      <p:sp>
        <p:nvSpPr>
          <p:cNvPr id="9" name="Arrow: Chevron 8">
            <a:extLst>
              <a:ext uri="{FF2B5EF4-FFF2-40B4-BE49-F238E27FC236}">
                <a16:creationId xmlns:a16="http://schemas.microsoft.com/office/drawing/2014/main" id="{B6F49225-EAD8-A88A-5F5C-89925B2012C9}"/>
              </a:ext>
            </a:extLst>
          </p:cNvPr>
          <p:cNvSpPr/>
          <p:nvPr/>
        </p:nvSpPr>
        <p:spPr>
          <a:xfrm>
            <a:off x="1951436" y="6687896"/>
            <a:ext cx="1686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Methods</a:t>
            </a:r>
          </a:p>
        </p:txBody>
      </p:sp>
      <p:sp>
        <p:nvSpPr>
          <p:cNvPr id="10" name="Arrow: Chevron 9">
            <a:extLst>
              <a:ext uri="{FF2B5EF4-FFF2-40B4-BE49-F238E27FC236}">
                <a16:creationId xmlns:a16="http://schemas.microsoft.com/office/drawing/2014/main" id="{F90B1CE7-2B76-5C40-ED85-56E834A3D8D6}"/>
              </a:ext>
            </a:extLst>
          </p:cNvPr>
          <p:cNvSpPr/>
          <p:nvPr/>
        </p:nvSpPr>
        <p:spPr>
          <a:xfrm>
            <a:off x="3597741" y="6686439"/>
            <a:ext cx="1617351"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Results</a:t>
            </a:r>
          </a:p>
        </p:txBody>
      </p:sp>
      <p:sp>
        <p:nvSpPr>
          <p:cNvPr id="11" name="Arrow: Chevron 10">
            <a:extLst>
              <a:ext uri="{FF2B5EF4-FFF2-40B4-BE49-F238E27FC236}">
                <a16:creationId xmlns:a16="http://schemas.microsoft.com/office/drawing/2014/main" id="{4FFB1BEB-D757-5075-B7BC-38F18EF243C9}"/>
              </a:ext>
            </a:extLst>
          </p:cNvPr>
          <p:cNvSpPr/>
          <p:nvPr/>
        </p:nvSpPr>
        <p:spPr>
          <a:xfrm>
            <a:off x="5174535" y="6686834"/>
            <a:ext cx="1778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Discussion</a:t>
            </a:r>
          </a:p>
        </p:txBody>
      </p:sp>
      <p:sp>
        <p:nvSpPr>
          <p:cNvPr id="13" name="Arrow: Chevron 12">
            <a:extLst>
              <a:ext uri="{FF2B5EF4-FFF2-40B4-BE49-F238E27FC236}">
                <a16:creationId xmlns:a16="http://schemas.microsoft.com/office/drawing/2014/main" id="{92938822-6900-63B1-DA13-84D0395BA101}"/>
              </a:ext>
            </a:extLst>
          </p:cNvPr>
          <p:cNvSpPr/>
          <p:nvPr/>
        </p:nvSpPr>
        <p:spPr>
          <a:xfrm>
            <a:off x="6913717" y="6686834"/>
            <a:ext cx="170179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Future work</a:t>
            </a:r>
          </a:p>
        </p:txBody>
      </p:sp>
      <p:sp>
        <p:nvSpPr>
          <p:cNvPr id="15" name="Arrow: Chevron 14">
            <a:extLst>
              <a:ext uri="{FF2B5EF4-FFF2-40B4-BE49-F238E27FC236}">
                <a16:creationId xmlns:a16="http://schemas.microsoft.com/office/drawing/2014/main" id="{0CE3E1BC-A534-940B-C02F-82DCF2EB9A09}"/>
              </a:ext>
            </a:extLst>
          </p:cNvPr>
          <p:cNvSpPr/>
          <p:nvPr/>
        </p:nvSpPr>
        <p:spPr>
          <a:xfrm>
            <a:off x="8572500" y="6686834"/>
            <a:ext cx="226377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Grant opportunities</a:t>
            </a:r>
          </a:p>
        </p:txBody>
      </p:sp>
      <p:sp>
        <p:nvSpPr>
          <p:cNvPr id="16" name="Arrow: Chevron 15">
            <a:extLst>
              <a:ext uri="{FF2B5EF4-FFF2-40B4-BE49-F238E27FC236}">
                <a16:creationId xmlns:a16="http://schemas.microsoft.com/office/drawing/2014/main" id="{D80DC576-998D-A089-B7E9-16F0B4073193}"/>
              </a:ext>
            </a:extLst>
          </p:cNvPr>
          <p:cNvSpPr/>
          <p:nvPr/>
        </p:nvSpPr>
        <p:spPr>
          <a:xfrm>
            <a:off x="10795001" y="6686439"/>
            <a:ext cx="136524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Conclusion</a:t>
            </a:r>
          </a:p>
        </p:txBody>
      </p:sp>
    </p:spTree>
    <p:extLst>
      <p:ext uri="{BB962C8B-B14F-4D97-AF65-F5344CB8AC3E}">
        <p14:creationId xmlns:p14="http://schemas.microsoft.com/office/powerpoint/2010/main" val="22121565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2D57F-C56A-C329-33FB-4EEB1ED0B95A}"/>
              </a:ext>
            </a:extLst>
          </p:cNvPr>
          <p:cNvSpPr>
            <a:spLocks noGrp="1"/>
          </p:cNvSpPr>
          <p:nvPr>
            <p:ph type="title"/>
          </p:nvPr>
        </p:nvSpPr>
        <p:spPr>
          <a:xfrm>
            <a:off x="4654296" y="329184"/>
            <a:ext cx="6894576" cy="1495383"/>
          </a:xfrm>
        </p:spPr>
        <p:txBody>
          <a:bodyPr anchor="b">
            <a:normAutofit/>
          </a:bodyPr>
          <a:lstStyle/>
          <a:p>
            <a:r>
              <a:rPr lang="en-US" sz="4000" dirty="0"/>
              <a:t>Racial minority</a:t>
            </a:r>
          </a:p>
        </p:txBody>
      </p:sp>
      <p:sp>
        <p:nvSpPr>
          <p:cNvPr id="3" name="Content Placeholder 2">
            <a:extLst>
              <a:ext uri="{FF2B5EF4-FFF2-40B4-BE49-F238E27FC236}">
                <a16:creationId xmlns:a16="http://schemas.microsoft.com/office/drawing/2014/main" id="{381B190F-2D60-CC95-5019-60FF01BC507A}"/>
              </a:ext>
            </a:extLst>
          </p:cNvPr>
          <p:cNvSpPr>
            <a:spLocks noGrp="1"/>
          </p:cNvSpPr>
          <p:nvPr>
            <p:ph idx="1"/>
          </p:nvPr>
        </p:nvSpPr>
        <p:spPr>
          <a:xfrm>
            <a:off x="4654296" y="2706624"/>
            <a:ext cx="6894576" cy="3483864"/>
          </a:xfrm>
        </p:spPr>
        <p:txBody>
          <a:bodyPr>
            <a:normAutofit/>
          </a:bodyPr>
          <a:lstStyle/>
          <a:p>
            <a:r>
              <a:rPr lang="en-US" sz="2200" b="1" dirty="0"/>
              <a:t>Education</a:t>
            </a:r>
            <a:r>
              <a:rPr lang="en-US" sz="2200" dirty="0"/>
              <a:t> gaps - Address health literacy</a:t>
            </a:r>
          </a:p>
          <a:p>
            <a:pPr lvl="1"/>
            <a:r>
              <a:rPr lang="en-US" sz="2200" dirty="0"/>
              <a:t>providing plain language materials</a:t>
            </a:r>
          </a:p>
          <a:p>
            <a:pPr lvl="1"/>
            <a:r>
              <a:rPr lang="en-US" sz="2200" dirty="0"/>
              <a:t>Using visual aids</a:t>
            </a:r>
          </a:p>
          <a:p>
            <a:pPr lvl="1"/>
            <a:r>
              <a:rPr lang="en-US" sz="2200" dirty="0"/>
              <a:t>Avoiding technical jargon</a:t>
            </a:r>
          </a:p>
        </p:txBody>
      </p:sp>
      <p:sp>
        <p:nvSpPr>
          <p:cNvPr id="4" name="Date Placeholder 3">
            <a:extLst>
              <a:ext uri="{FF2B5EF4-FFF2-40B4-BE49-F238E27FC236}">
                <a16:creationId xmlns:a16="http://schemas.microsoft.com/office/drawing/2014/main" id="{D5D2A409-DE48-95F2-57BB-B5768B442D17}"/>
              </a:ext>
            </a:extLst>
          </p:cNvPr>
          <p:cNvSpPr>
            <a:spLocks noGrp="1"/>
          </p:cNvSpPr>
          <p:nvPr>
            <p:ph type="dt" sz="half" idx="4294967295"/>
          </p:nvPr>
        </p:nvSpPr>
        <p:spPr>
          <a:xfrm>
            <a:off x="838200" y="6356350"/>
            <a:ext cx="2743200" cy="365125"/>
          </a:xfrm>
          <a:prstGeom prst="rect">
            <a:avLst/>
          </a:prstGeom>
        </p:spPr>
        <p:txBody>
          <a:bodyPr>
            <a:normAutofit lnSpcReduction="10000"/>
          </a:bodyPr>
          <a:lstStyle/>
          <a:p>
            <a:pPr>
              <a:spcAft>
                <a:spcPts val="600"/>
              </a:spcAft>
            </a:pPr>
            <a:r>
              <a:rPr lang="en-US">
                <a:solidFill>
                  <a:srgbClr val="FFFFFF"/>
                </a:solidFill>
              </a:rPr>
              <a:t>4/17/2023</a:t>
            </a:r>
          </a:p>
        </p:txBody>
      </p:sp>
      <p:sp>
        <p:nvSpPr>
          <p:cNvPr id="5" name="Slide Number Placeholder 4">
            <a:extLst>
              <a:ext uri="{FF2B5EF4-FFF2-40B4-BE49-F238E27FC236}">
                <a16:creationId xmlns:a16="http://schemas.microsoft.com/office/drawing/2014/main" id="{1C451D22-3309-6BE0-63FE-845FE8F74EF9}"/>
              </a:ext>
            </a:extLst>
          </p:cNvPr>
          <p:cNvSpPr>
            <a:spLocks noGrp="1"/>
          </p:cNvSpPr>
          <p:nvPr>
            <p:ph type="sldNum" sz="quarter" idx="12"/>
          </p:nvPr>
        </p:nvSpPr>
        <p:spPr>
          <a:xfrm>
            <a:off x="8610600" y="6356350"/>
            <a:ext cx="2743200" cy="365125"/>
          </a:xfrm>
        </p:spPr>
        <p:txBody>
          <a:bodyPr>
            <a:normAutofit/>
          </a:bodyPr>
          <a:lstStyle/>
          <a:p>
            <a:pPr>
              <a:spcAft>
                <a:spcPts val="600"/>
              </a:spcAft>
            </a:pPr>
            <a:fld id="{61CD8911-B433-634A-8462-B3CDA1BC7061}" type="slidenum">
              <a:rPr lang="en-US" smtClean="0"/>
              <a:pPr>
                <a:spcAft>
                  <a:spcPts val="600"/>
                </a:spcAft>
              </a:pPr>
              <a:t>44</a:t>
            </a:fld>
            <a:endParaRPr lang="en-US"/>
          </a:p>
        </p:txBody>
      </p:sp>
      <p:pic>
        <p:nvPicPr>
          <p:cNvPr id="7" name="Picture 6" descr="Glasses on top of a book">
            <a:extLst>
              <a:ext uri="{FF2B5EF4-FFF2-40B4-BE49-F238E27FC236}">
                <a16:creationId xmlns:a16="http://schemas.microsoft.com/office/drawing/2014/main" id="{6B734836-CE12-201A-B210-B7059A5EA595}"/>
              </a:ext>
            </a:extLst>
          </p:cNvPr>
          <p:cNvPicPr>
            <a:picLocks noChangeAspect="1"/>
          </p:cNvPicPr>
          <p:nvPr/>
        </p:nvPicPr>
        <p:blipFill rotWithShape="1">
          <a:blip r:embed="rId3"/>
          <a:srcRect l="17760" r="43092" b="-1"/>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8" name="Arrow: Pentagon 7">
            <a:extLst>
              <a:ext uri="{FF2B5EF4-FFF2-40B4-BE49-F238E27FC236}">
                <a16:creationId xmlns:a16="http://schemas.microsoft.com/office/drawing/2014/main" id="{7AD54D84-EBF5-23D3-F8BE-2DDB36047512}"/>
              </a:ext>
            </a:extLst>
          </p:cNvPr>
          <p:cNvSpPr/>
          <p:nvPr/>
        </p:nvSpPr>
        <p:spPr>
          <a:xfrm>
            <a:off x="4764" y="6683659"/>
            <a:ext cx="1989136" cy="172912"/>
          </a:xfrm>
          <a:prstGeom prst="homePlate">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Introduction</a:t>
            </a:r>
          </a:p>
        </p:txBody>
      </p:sp>
      <p:sp>
        <p:nvSpPr>
          <p:cNvPr id="9" name="Arrow: Chevron 8">
            <a:extLst>
              <a:ext uri="{FF2B5EF4-FFF2-40B4-BE49-F238E27FC236}">
                <a16:creationId xmlns:a16="http://schemas.microsoft.com/office/drawing/2014/main" id="{FFBFC0C2-1E3C-EA5D-681B-FA61CEECD56D}"/>
              </a:ext>
            </a:extLst>
          </p:cNvPr>
          <p:cNvSpPr/>
          <p:nvPr/>
        </p:nvSpPr>
        <p:spPr>
          <a:xfrm>
            <a:off x="1951436" y="6687896"/>
            <a:ext cx="1686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Methods</a:t>
            </a:r>
          </a:p>
        </p:txBody>
      </p:sp>
      <p:sp>
        <p:nvSpPr>
          <p:cNvPr id="10" name="Arrow: Chevron 9">
            <a:extLst>
              <a:ext uri="{FF2B5EF4-FFF2-40B4-BE49-F238E27FC236}">
                <a16:creationId xmlns:a16="http://schemas.microsoft.com/office/drawing/2014/main" id="{62A47D24-869B-DFFC-AC0F-F3F791D346A4}"/>
              </a:ext>
            </a:extLst>
          </p:cNvPr>
          <p:cNvSpPr/>
          <p:nvPr/>
        </p:nvSpPr>
        <p:spPr>
          <a:xfrm>
            <a:off x="3597741" y="6686439"/>
            <a:ext cx="1617351"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Results</a:t>
            </a:r>
          </a:p>
        </p:txBody>
      </p:sp>
      <p:sp>
        <p:nvSpPr>
          <p:cNvPr id="12" name="Arrow: Chevron 11">
            <a:extLst>
              <a:ext uri="{FF2B5EF4-FFF2-40B4-BE49-F238E27FC236}">
                <a16:creationId xmlns:a16="http://schemas.microsoft.com/office/drawing/2014/main" id="{AF76F9F6-CFB2-1055-C9CE-74C90AC38BF7}"/>
              </a:ext>
            </a:extLst>
          </p:cNvPr>
          <p:cNvSpPr/>
          <p:nvPr/>
        </p:nvSpPr>
        <p:spPr>
          <a:xfrm>
            <a:off x="5174535" y="6686834"/>
            <a:ext cx="1778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Discussion</a:t>
            </a:r>
          </a:p>
        </p:txBody>
      </p:sp>
      <p:sp>
        <p:nvSpPr>
          <p:cNvPr id="14" name="Arrow: Chevron 13">
            <a:extLst>
              <a:ext uri="{FF2B5EF4-FFF2-40B4-BE49-F238E27FC236}">
                <a16:creationId xmlns:a16="http://schemas.microsoft.com/office/drawing/2014/main" id="{F34AD7FC-C917-464C-2632-5C7C2FA0995D}"/>
              </a:ext>
            </a:extLst>
          </p:cNvPr>
          <p:cNvSpPr/>
          <p:nvPr/>
        </p:nvSpPr>
        <p:spPr>
          <a:xfrm>
            <a:off x="6913717" y="6686834"/>
            <a:ext cx="170179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Future work</a:t>
            </a:r>
          </a:p>
        </p:txBody>
      </p:sp>
      <p:sp>
        <p:nvSpPr>
          <p:cNvPr id="15" name="Arrow: Chevron 14">
            <a:extLst>
              <a:ext uri="{FF2B5EF4-FFF2-40B4-BE49-F238E27FC236}">
                <a16:creationId xmlns:a16="http://schemas.microsoft.com/office/drawing/2014/main" id="{6CB7E3A6-4CBE-BD6F-6EF2-4106990246FC}"/>
              </a:ext>
            </a:extLst>
          </p:cNvPr>
          <p:cNvSpPr/>
          <p:nvPr/>
        </p:nvSpPr>
        <p:spPr>
          <a:xfrm>
            <a:off x="8572500" y="6686834"/>
            <a:ext cx="226377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Grant opportunities</a:t>
            </a:r>
          </a:p>
        </p:txBody>
      </p:sp>
      <p:sp>
        <p:nvSpPr>
          <p:cNvPr id="16" name="Arrow: Chevron 15">
            <a:extLst>
              <a:ext uri="{FF2B5EF4-FFF2-40B4-BE49-F238E27FC236}">
                <a16:creationId xmlns:a16="http://schemas.microsoft.com/office/drawing/2014/main" id="{631C359B-5FC1-CE1C-E77F-056415CF4AFB}"/>
              </a:ext>
            </a:extLst>
          </p:cNvPr>
          <p:cNvSpPr/>
          <p:nvPr/>
        </p:nvSpPr>
        <p:spPr>
          <a:xfrm>
            <a:off x="10795001" y="6686439"/>
            <a:ext cx="136524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Conclusion</a:t>
            </a:r>
          </a:p>
        </p:txBody>
      </p:sp>
      <p:sp>
        <p:nvSpPr>
          <p:cNvPr id="11" name="TextBox 10">
            <a:extLst>
              <a:ext uri="{FF2B5EF4-FFF2-40B4-BE49-F238E27FC236}">
                <a16:creationId xmlns:a16="http://schemas.microsoft.com/office/drawing/2014/main" id="{05D22E7A-F620-DC95-1E51-E1321975E37C}"/>
              </a:ext>
            </a:extLst>
          </p:cNvPr>
          <p:cNvSpPr txBox="1"/>
          <p:nvPr/>
        </p:nvSpPr>
        <p:spPr>
          <a:xfrm>
            <a:off x="4196115" y="6413250"/>
            <a:ext cx="6097022" cy="215444"/>
          </a:xfrm>
          <a:prstGeom prst="rect">
            <a:avLst/>
          </a:prstGeom>
          <a:noFill/>
        </p:spPr>
        <p:txBody>
          <a:bodyPr wrap="square">
            <a:spAutoFit/>
          </a:bodyPr>
          <a:lstStyle/>
          <a:p>
            <a:r>
              <a:rPr lang="en-US" sz="800" dirty="0">
                <a:latin typeface="Arial" panose="020B0604020202020204" pitchFamily="34" charset="0"/>
                <a:cs typeface="Arial" panose="020B0604020202020204" pitchFamily="34" charset="0"/>
                <a:hlinkClick r:id="rId4"/>
              </a:rPr>
              <a:t>Distrust of Medical System and Minority Health Care - WebMD</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162038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EA212-BF97-77B5-475E-86AF38620060}"/>
              </a:ext>
            </a:extLst>
          </p:cNvPr>
          <p:cNvSpPr>
            <a:spLocks noGrp="1"/>
          </p:cNvSpPr>
          <p:nvPr>
            <p:ph type="title"/>
          </p:nvPr>
        </p:nvSpPr>
        <p:spPr>
          <a:xfrm>
            <a:off x="4654296" y="329184"/>
            <a:ext cx="6894576" cy="1347216"/>
          </a:xfrm>
        </p:spPr>
        <p:txBody>
          <a:bodyPr anchor="b">
            <a:normAutofit/>
          </a:bodyPr>
          <a:lstStyle/>
          <a:p>
            <a:r>
              <a:rPr lang="en-US" sz="4000" dirty="0"/>
              <a:t>Internet supports</a:t>
            </a:r>
          </a:p>
        </p:txBody>
      </p:sp>
      <p:sp>
        <p:nvSpPr>
          <p:cNvPr id="3" name="Content Placeholder 2">
            <a:extLst>
              <a:ext uri="{FF2B5EF4-FFF2-40B4-BE49-F238E27FC236}">
                <a16:creationId xmlns:a16="http://schemas.microsoft.com/office/drawing/2014/main" id="{57E4F2C9-E47E-994A-2BFA-F8038F39F638}"/>
              </a:ext>
            </a:extLst>
          </p:cNvPr>
          <p:cNvSpPr>
            <a:spLocks noGrp="1"/>
          </p:cNvSpPr>
          <p:nvPr>
            <p:ph idx="1"/>
          </p:nvPr>
        </p:nvSpPr>
        <p:spPr>
          <a:xfrm>
            <a:off x="4654296" y="2706624"/>
            <a:ext cx="6894576" cy="3483864"/>
          </a:xfrm>
        </p:spPr>
        <p:txBody>
          <a:bodyPr>
            <a:normAutofit/>
          </a:bodyPr>
          <a:lstStyle/>
          <a:p>
            <a:r>
              <a:rPr lang="en-US" sz="2200" dirty="0"/>
              <a:t>Ensure basic digital devices and internet</a:t>
            </a:r>
          </a:p>
          <a:p>
            <a:r>
              <a:rPr lang="en-US" sz="2200" b="0" i="0" dirty="0">
                <a:effectLst/>
              </a:rPr>
              <a:t>Partnership with community organizations</a:t>
            </a:r>
          </a:p>
          <a:p>
            <a:r>
              <a:rPr lang="en-US" sz="2200" dirty="0"/>
              <a:t>Fight with poverty to address health literacy and promote remote care</a:t>
            </a:r>
          </a:p>
        </p:txBody>
      </p:sp>
      <p:sp>
        <p:nvSpPr>
          <p:cNvPr id="4" name="Date Placeholder 3">
            <a:extLst>
              <a:ext uri="{FF2B5EF4-FFF2-40B4-BE49-F238E27FC236}">
                <a16:creationId xmlns:a16="http://schemas.microsoft.com/office/drawing/2014/main" id="{17B7FEF9-4546-E75C-C78E-075A39A2ECA3}"/>
              </a:ext>
            </a:extLst>
          </p:cNvPr>
          <p:cNvSpPr>
            <a:spLocks noGrp="1"/>
          </p:cNvSpPr>
          <p:nvPr>
            <p:ph type="dt" sz="half" idx="4294967295"/>
          </p:nvPr>
        </p:nvSpPr>
        <p:spPr>
          <a:xfrm>
            <a:off x="838200" y="6356350"/>
            <a:ext cx="2743200" cy="365125"/>
          </a:xfrm>
          <a:prstGeom prst="rect">
            <a:avLst/>
          </a:prstGeom>
        </p:spPr>
        <p:txBody>
          <a:bodyPr>
            <a:normAutofit lnSpcReduction="10000"/>
          </a:bodyPr>
          <a:lstStyle/>
          <a:p>
            <a:pPr>
              <a:spcAft>
                <a:spcPts val="600"/>
              </a:spcAft>
            </a:pPr>
            <a:r>
              <a:rPr lang="en-US">
                <a:solidFill>
                  <a:srgbClr val="FFFFFF"/>
                </a:solidFill>
              </a:rPr>
              <a:t>4/17/2023</a:t>
            </a:r>
          </a:p>
        </p:txBody>
      </p:sp>
      <p:sp>
        <p:nvSpPr>
          <p:cNvPr id="5" name="Slide Number Placeholder 4">
            <a:extLst>
              <a:ext uri="{FF2B5EF4-FFF2-40B4-BE49-F238E27FC236}">
                <a16:creationId xmlns:a16="http://schemas.microsoft.com/office/drawing/2014/main" id="{F9AEEB80-94D2-D25F-C973-21619D74F15F}"/>
              </a:ext>
            </a:extLst>
          </p:cNvPr>
          <p:cNvSpPr>
            <a:spLocks noGrp="1"/>
          </p:cNvSpPr>
          <p:nvPr>
            <p:ph type="sldNum" sz="quarter" idx="12"/>
          </p:nvPr>
        </p:nvSpPr>
        <p:spPr>
          <a:xfrm>
            <a:off x="8610600" y="6356350"/>
            <a:ext cx="2743200" cy="365125"/>
          </a:xfrm>
        </p:spPr>
        <p:txBody>
          <a:bodyPr>
            <a:normAutofit/>
          </a:bodyPr>
          <a:lstStyle/>
          <a:p>
            <a:pPr>
              <a:spcAft>
                <a:spcPts val="600"/>
              </a:spcAft>
            </a:pPr>
            <a:fld id="{61CD8911-B433-634A-8462-B3CDA1BC7061}" type="slidenum">
              <a:rPr lang="en-US" smtClean="0"/>
              <a:pPr>
                <a:spcAft>
                  <a:spcPts val="600"/>
                </a:spcAft>
              </a:pPr>
              <a:t>45</a:t>
            </a:fld>
            <a:endParaRPr lang="en-US"/>
          </a:p>
        </p:txBody>
      </p:sp>
      <p:pic>
        <p:nvPicPr>
          <p:cNvPr id="7" name="Picture 6">
            <a:extLst>
              <a:ext uri="{FF2B5EF4-FFF2-40B4-BE49-F238E27FC236}">
                <a16:creationId xmlns:a16="http://schemas.microsoft.com/office/drawing/2014/main" id="{23EFEE50-8D51-B5B7-A4EB-F2D1ACA66A7A}"/>
              </a:ext>
            </a:extLst>
          </p:cNvPr>
          <p:cNvPicPr>
            <a:picLocks noChangeAspect="1"/>
          </p:cNvPicPr>
          <p:nvPr/>
        </p:nvPicPr>
        <p:blipFill rotWithShape="1">
          <a:blip r:embed="rId3"/>
          <a:srcRect l="142" r="7527"/>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9" name="Arrow: Pentagon 8">
            <a:extLst>
              <a:ext uri="{FF2B5EF4-FFF2-40B4-BE49-F238E27FC236}">
                <a16:creationId xmlns:a16="http://schemas.microsoft.com/office/drawing/2014/main" id="{640D2FA9-2334-5B39-9759-BB6B321A3F04}"/>
              </a:ext>
            </a:extLst>
          </p:cNvPr>
          <p:cNvSpPr/>
          <p:nvPr/>
        </p:nvSpPr>
        <p:spPr>
          <a:xfrm>
            <a:off x="4764" y="6683659"/>
            <a:ext cx="1989136" cy="172912"/>
          </a:xfrm>
          <a:prstGeom prst="homePlate">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Introduction</a:t>
            </a:r>
          </a:p>
        </p:txBody>
      </p:sp>
      <p:sp>
        <p:nvSpPr>
          <p:cNvPr id="10" name="Arrow: Chevron 9">
            <a:extLst>
              <a:ext uri="{FF2B5EF4-FFF2-40B4-BE49-F238E27FC236}">
                <a16:creationId xmlns:a16="http://schemas.microsoft.com/office/drawing/2014/main" id="{42D18F46-0CF0-2AF1-886C-A2C9BF2ACF6A}"/>
              </a:ext>
            </a:extLst>
          </p:cNvPr>
          <p:cNvSpPr/>
          <p:nvPr/>
        </p:nvSpPr>
        <p:spPr>
          <a:xfrm>
            <a:off x="1951436" y="6687896"/>
            <a:ext cx="1686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Methods</a:t>
            </a:r>
          </a:p>
        </p:txBody>
      </p:sp>
      <p:sp>
        <p:nvSpPr>
          <p:cNvPr id="11" name="Arrow: Chevron 10">
            <a:extLst>
              <a:ext uri="{FF2B5EF4-FFF2-40B4-BE49-F238E27FC236}">
                <a16:creationId xmlns:a16="http://schemas.microsoft.com/office/drawing/2014/main" id="{1C75E925-DCBC-D396-97B0-E11F8B9A912C}"/>
              </a:ext>
            </a:extLst>
          </p:cNvPr>
          <p:cNvSpPr/>
          <p:nvPr/>
        </p:nvSpPr>
        <p:spPr>
          <a:xfrm>
            <a:off x="3597741" y="6686439"/>
            <a:ext cx="1617351"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Results</a:t>
            </a:r>
          </a:p>
        </p:txBody>
      </p:sp>
      <p:sp>
        <p:nvSpPr>
          <p:cNvPr id="12" name="Arrow: Chevron 11">
            <a:extLst>
              <a:ext uri="{FF2B5EF4-FFF2-40B4-BE49-F238E27FC236}">
                <a16:creationId xmlns:a16="http://schemas.microsoft.com/office/drawing/2014/main" id="{6254EA3E-3F97-D18B-CD3B-184F35CDF2D1}"/>
              </a:ext>
            </a:extLst>
          </p:cNvPr>
          <p:cNvSpPr/>
          <p:nvPr/>
        </p:nvSpPr>
        <p:spPr>
          <a:xfrm>
            <a:off x="5174535" y="6686834"/>
            <a:ext cx="1778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Discussion</a:t>
            </a:r>
          </a:p>
        </p:txBody>
      </p:sp>
      <p:sp>
        <p:nvSpPr>
          <p:cNvPr id="13" name="Arrow: Chevron 12">
            <a:extLst>
              <a:ext uri="{FF2B5EF4-FFF2-40B4-BE49-F238E27FC236}">
                <a16:creationId xmlns:a16="http://schemas.microsoft.com/office/drawing/2014/main" id="{D48AC13E-8D45-FD33-6BAE-D897F3116F50}"/>
              </a:ext>
            </a:extLst>
          </p:cNvPr>
          <p:cNvSpPr/>
          <p:nvPr/>
        </p:nvSpPr>
        <p:spPr>
          <a:xfrm>
            <a:off x="6913717" y="6686834"/>
            <a:ext cx="170179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Future work</a:t>
            </a:r>
          </a:p>
        </p:txBody>
      </p:sp>
      <p:sp>
        <p:nvSpPr>
          <p:cNvPr id="14" name="Arrow: Chevron 13">
            <a:extLst>
              <a:ext uri="{FF2B5EF4-FFF2-40B4-BE49-F238E27FC236}">
                <a16:creationId xmlns:a16="http://schemas.microsoft.com/office/drawing/2014/main" id="{16199D0E-3A6F-6A62-0DF2-30888B79CBFE}"/>
              </a:ext>
            </a:extLst>
          </p:cNvPr>
          <p:cNvSpPr/>
          <p:nvPr/>
        </p:nvSpPr>
        <p:spPr>
          <a:xfrm>
            <a:off x="8572500" y="6686834"/>
            <a:ext cx="226377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Grant opportunities</a:t>
            </a:r>
          </a:p>
        </p:txBody>
      </p:sp>
      <p:sp>
        <p:nvSpPr>
          <p:cNvPr id="15" name="Arrow: Chevron 14">
            <a:extLst>
              <a:ext uri="{FF2B5EF4-FFF2-40B4-BE49-F238E27FC236}">
                <a16:creationId xmlns:a16="http://schemas.microsoft.com/office/drawing/2014/main" id="{F8B6E1F7-FC9C-7CB5-4FC4-B1B649E733F3}"/>
              </a:ext>
            </a:extLst>
          </p:cNvPr>
          <p:cNvSpPr/>
          <p:nvPr/>
        </p:nvSpPr>
        <p:spPr>
          <a:xfrm>
            <a:off x="10795001" y="6686439"/>
            <a:ext cx="136524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Conclusion</a:t>
            </a:r>
          </a:p>
        </p:txBody>
      </p:sp>
    </p:spTree>
    <p:extLst>
      <p:ext uri="{BB962C8B-B14F-4D97-AF65-F5344CB8AC3E}">
        <p14:creationId xmlns:p14="http://schemas.microsoft.com/office/powerpoint/2010/main" val="20777117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B3708-9EDA-F6BB-0611-A97621312B34}"/>
              </a:ext>
            </a:extLst>
          </p:cNvPr>
          <p:cNvSpPr>
            <a:spLocks noGrp="1"/>
          </p:cNvSpPr>
          <p:nvPr>
            <p:ph type="title"/>
          </p:nvPr>
        </p:nvSpPr>
        <p:spPr>
          <a:xfrm>
            <a:off x="4654296" y="329184"/>
            <a:ext cx="6894576" cy="1376849"/>
          </a:xfrm>
        </p:spPr>
        <p:txBody>
          <a:bodyPr anchor="b">
            <a:normAutofit/>
          </a:bodyPr>
          <a:lstStyle/>
          <a:p>
            <a:r>
              <a:rPr lang="en-US" sz="3400" dirty="0"/>
              <a:t>The support of multi-languages</a:t>
            </a:r>
          </a:p>
        </p:txBody>
      </p:sp>
      <p:sp>
        <p:nvSpPr>
          <p:cNvPr id="3" name="Content Placeholder 2">
            <a:extLst>
              <a:ext uri="{FF2B5EF4-FFF2-40B4-BE49-F238E27FC236}">
                <a16:creationId xmlns:a16="http://schemas.microsoft.com/office/drawing/2014/main" id="{7C900B54-AA0E-0DAB-D18D-265FED713142}"/>
              </a:ext>
            </a:extLst>
          </p:cNvPr>
          <p:cNvSpPr>
            <a:spLocks noGrp="1"/>
          </p:cNvSpPr>
          <p:nvPr>
            <p:ph idx="1"/>
          </p:nvPr>
        </p:nvSpPr>
        <p:spPr>
          <a:xfrm>
            <a:off x="4654296" y="2706624"/>
            <a:ext cx="6894576" cy="3483864"/>
          </a:xfrm>
        </p:spPr>
        <p:txBody>
          <a:bodyPr>
            <a:normAutofit/>
          </a:bodyPr>
          <a:lstStyle/>
          <a:p>
            <a:r>
              <a:rPr lang="en-US" sz="2200" b="0" i="0" dirty="0">
                <a:effectLst/>
              </a:rPr>
              <a:t>Use video remote interpreting</a:t>
            </a:r>
            <a:r>
              <a:rPr lang="en-US" sz="2200" dirty="0"/>
              <a:t> technology: (an on-time translation voice capturing and translation software)</a:t>
            </a:r>
          </a:p>
          <a:p>
            <a:pPr lvl="1"/>
            <a:r>
              <a:rPr lang="en-US" sz="1800" dirty="0"/>
              <a:t>E.g. MS Teams is doing live translation for video transcriptions</a:t>
            </a:r>
            <a:endParaRPr lang="en-US" sz="1800" b="0" i="0" dirty="0">
              <a:effectLst/>
            </a:endParaRPr>
          </a:p>
          <a:p>
            <a:r>
              <a:rPr lang="en-US" sz="2200" b="0" i="0" dirty="0">
                <a:effectLst/>
              </a:rPr>
              <a:t>Provide trained medical interpreters</a:t>
            </a:r>
          </a:p>
          <a:p>
            <a:endParaRPr lang="en-US" sz="2200" b="0" i="0" dirty="0">
              <a:effectLst/>
            </a:endParaRPr>
          </a:p>
          <a:p>
            <a:endParaRPr lang="en-US" sz="2200" dirty="0"/>
          </a:p>
        </p:txBody>
      </p:sp>
      <p:sp>
        <p:nvSpPr>
          <p:cNvPr id="4" name="Date Placeholder 3">
            <a:extLst>
              <a:ext uri="{FF2B5EF4-FFF2-40B4-BE49-F238E27FC236}">
                <a16:creationId xmlns:a16="http://schemas.microsoft.com/office/drawing/2014/main" id="{7AD91793-8586-B2EA-401F-006512352FFD}"/>
              </a:ext>
            </a:extLst>
          </p:cNvPr>
          <p:cNvSpPr>
            <a:spLocks noGrp="1"/>
          </p:cNvSpPr>
          <p:nvPr>
            <p:ph type="dt" sz="half" idx="4294967295"/>
          </p:nvPr>
        </p:nvSpPr>
        <p:spPr>
          <a:xfrm>
            <a:off x="838200" y="6356350"/>
            <a:ext cx="2743200" cy="365125"/>
          </a:xfrm>
          <a:prstGeom prst="rect">
            <a:avLst/>
          </a:prstGeom>
        </p:spPr>
        <p:txBody>
          <a:bodyPr>
            <a:normAutofit lnSpcReduction="10000"/>
          </a:bodyPr>
          <a:lstStyle/>
          <a:p>
            <a:pPr>
              <a:spcAft>
                <a:spcPts val="600"/>
              </a:spcAft>
            </a:pPr>
            <a:r>
              <a:rPr lang="en-US">
                <a:solidFill>
                  <a:srgbClr val="FFFFFF"/>
                </a:solidFill>
              </a:rPr>
              <a:t>4/17/2023</a:t>
            </a:r>
          </a:p>
        </p:txBody>
      </p:sp>
      <p:sp>
        <p:nvSpPr>
          <p:cNvPr id="5" name="Slide Number Placeholder 4">
            <a:extLst>
              <a:ext uri="{FF2B5EF4-FFF2-40B4-BE49-F238E27FC236}">
                <a16:creationId xmlns:a16="http://schemas.microsoft.com/office/drawing/2014/main" id="{2BDDAC23-0FB2-8C4E-4DD5-43545170786F}"/>
              </a:ext>
            </a:extLst>
          </p:cNvPr>
          <p:cNvSpPr>
            <a:spLocks noGrp="1"/>
          </p:cNvSpPr>
          <p:nvPr>
            <p:ph type="sldNum" sz="quarter" idx="12"/>
          </p:nvPr>
        </p:nvSpPr>
        <p:spPr>
          <a:xfrm>
            <a:off x="8610600" y="6356350"/>
            <a:ext cx="2743200" cy="365125"/>
          </a:xfrm>
        </p:spPr>
        <p:txBody>
          <a:bodyPr>
            <a:normAutofit/>
          </a:bodyPr>
          <a:lstStyle/>
          <a:p>
            <a:pPr>
              <a:spcAft>
                <a:spcPts val="600"/>
              </a:spcAft>
            </a:pPr>
            <a:fld id="{61CD8911-B433-634A-8462-B3CDA1BC7061}" type="slidenum">
              <a:rPr lang="en-US" smtClean="0"/>
              <a:pPr>
                <a:spcAft>
                  <a:spcPts val="600"/>
                </a:spcAft>
              </a:pPr>
              <a:t>46</a:t>
            </a:fld>
            <a:endParaRPr lang="en-US"/>
          </a:p>
        </p:txBody>
      </p:sp>
      <p:pic>
        <p:nvPicPr>
          <p:cNvPr id="7170" name="Picture 2" descr="Language Access in Clear Communication | National Institutes of Health (NIH)">
            <a:extLst>
              <a:ext uri="{FF2B5EF4-FFF2-40B4-BE49-F238E27FC236}">
                <a16:creationId xmlns:a16="http://schemas.microsoft.com/office/drawing/2014/main" id="{8CCCE59A-336E-31CE-8F97-BAECCEBF5D2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211" r="29493"/>
          <a:stretch/>
        </p:blipFill>
        <p:spPr bwMode="auto">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7" name="Arrow: Pentagon 6">
            <a:extLst>
              <a:ext uri="{FF2B5EF4-FFF2-40B4-BE49-F238E27FC236}">
                <a16:creationId xmlns:a16="http://schemas.microsoft.com/office/drawing/2014/main" id="{B07E436F-1032-36F8-729C-1948C31D80AA}"/>
              </a:ext>
            </a:extLst>
          </p:cNvPr>
          <p:cNvSpPr/>
          <p:nvPr/>
        </p:nvSpPr>
        <p:spPr>
          <a:xfrm>
            <a:off x="4764" y="6683659"/>
            <a:ext cx="1989136" cy="172912"/>
          </a:xfrm>
          <a:prstGeom prst="homePlate">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Introduction</a:t>
            </a:r>
          </a:p>
        </p:txBody>
      </p:sp>
      <p:sp>
        <p:nvSpPr>
          <p:cNvPr id="8" name="Arrow: Chevron 7">
            <a:extLst>
              <a:ext uri="{FF2B5EF4-FFF2-40B4-BE49-F238E27FC236}">
                <a16:creationId xmlns:a16="http://schemas.microsoft.com/office/drawing/2014/main" id="{6E7DC327-3C08-9158-3592-A0EDA3293D08}"/>
              </a:ext>
            </a:extLst>
          </p:cNvPr>
          <p:cNvSpPr/>
          <p:nvPr/>
        </p:nvSpPr>
        <p:spPr>
          <a:xfrm>
            <a:off x="1951436" y="6687896"/>
            <a:ext cx="1686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Methods</a:t>
            </a:r>
          </a:p>
        </p:txBody>
      </p:sp>
      <p:sp>
        <p:nvSpPr>
          <p:cNvPr id="9" name="Arrow: Chevron 8">
            <a:extLst>
              <a:ext uri="{FF2B5EF4-FFF2-40B4-BE49-F238E27FC236}">
                <a16:creationId xmlns:a16="http://schemas.microsoft.com/office/drawing/2014/main" id="{39134638-DC7D-A208-B1A3-A2F95D8CE924}"/>
              </a:ext>
            </a:extLst>
          </p:cNvPr>
          <p:cNvSpPr/>
          <p:nvPr/>
        </p:nvSpPr>
        <p:spPr>
          <a:xfrm>
            <a:off x="3597741" y="6686439"/>
            <a:ext cx="1617351"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Results</a:t>
            </a:r>
          </a:p>
        </p:txBody>
      </p:sp>
      <p:sp>
        <p:nvSpPr>
          <p:cNvPr id="10" name="Arrow: Chevron 9">
            <a:extLst>
              <a:ext uri="{FF2B5EF4-FFF2-40B4-BE49-F238E27FC236}">
                <a16:creationId xmlns:a16="http://schemas.microsoft.com/office/drawing/2014/main" id="{49E5D9AA-1E38-3EB9-6625-9856C9EDFB5D}"/>
              </a:ext>
            </a:extLst>
          </p:cNvPr>
          <p:cNvSpPr/>
          <p:nvPr/>
        </p:nvSpPr>
        <p:spPr>
          <a:xfrm>
            <a:off x="5174535" y="6686834"/>
            <a:ext cx="1778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Discussion</a:t>
            </a:r>
          </a:p>
        </p:txBody>
      </p:sp>
      <p:sp>
        <p:nvSpPr>
          <p:cNvPr id="11" name="Arrow: Chevron 10">
            <a:extLst>
              <a:ext uri="{FF2B5EF4-FFF2-40B4-BE49-F238E27FC236}">
                <a16:creationId xmlns:a16="http://schemas.microsoft.com/office/drawing/2014/main" id="{49525E70-7110-6B59-FDBE-A1DD0AEC28B9}"/>
              </a:ext>
            </a:extLst>
          </p:cNvPr>
          <p:cNvSpPr/>
          <p:nvPr/>
        </p:nvSpPr>
        <p:spPr>
          <a:xfrm>
            <a:off x="6908801" y="6686439"/>
            <a:ext cx="170179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Future work</a:t>
            </a:r>
          </a:p>
        </p:txBody>
      </p:sp>
      <p:sp>
        <p:nvSpPr>
          <p:cNvPr id="12" name="Arrow: Chevron 11">
            <a:extLst>
              <a:ext uri="{FF2B5EF4-FFF2-40B4-BE49-F238E27FC236}">
                <a16:creationId xmlns:a16="http://schemas.microsoft.com/office/drawing/2014/main" id="{23ECBC7F-D7E1-D436-514C-7937E734B612}"/>
              </a:ext>
            </a:extLst>
          </p:cNvPr>
          <p:cNvSpPr/>
          <p:nvPr/>
        </p:nvSpPr>
        <p:spPr>
          <a:xfrm>
            <a:off x="8572500" y="6686834"/>
            <a:ext cx="226377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Grant opportunities</a:t>
            </a:r>
          </a:p>
        </p:txBody>
      </p:sp>
      <p:sp>
        <p:nvSpPr>
          <p:cNvPr id="13" name="Arrow: Chevron 12">
            <a:extLst>
              <a:ext uri="{FF2B5EF4-FFF2-40B4-BE49-F238E27FC236}">
                <a16:creationId xmlns:a16="http://schemas.microsoft.com/office/drawing/2014/main" id="{C203A443-3645-6F51-B53B-2695DA1BFD03}"/>
              </a:ext>
            </a:extLst>
          </p:cNvPr>
          <p:cNvSpPr/>
          <p:nvPr/>
        </p:nvSpPr>
        <p:spPr>
          <a:xfrm>
            <a:off x="10795001" y="6686439"/>
            <a:ext cx="136524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Conclusion</a:t>
            </a:r>
          </a:p>
        </p:txBody>
      </p:sp>
      <p:sp>
        <p:nvSpPr>
          <p:cNvPr id="14" name="TextBox 13">
            <a:extLst>
              <a:ext uri="{FF2B5EF4-FFF2-40B4-BE49-F238E27FC236}">
                <a16:creationId xmlns:a16="http://schemas.microsoft.com/office/drawing/2014/main" id="{47226C69-1D8D-09BB-A567-FC6F376B35F9}"/>
              </a:ext>
            </a:extLst>
          </p:cNvPr>
          <p:cNvSpPr txBox="1"/>
          <p:nvPr/>
        </p:nvSpPr>
        <p:spPr>
          <a:xfrm>
            <a:off x="4239073" y="6340420"/>
            <a:ext cx="6097022" cy="215444"/>
          </a:xfrm>
          <a:prstGeom prst="rect">
            <a:avLst/>
          </a:prstGeom>
          <a:noFill/>
        </p:spPr>
        <p:txBody>
          <a:bodyPr wrap="square">
            <a:spAutoFit/>
          </a:bodyPr>
          <a:lstStyle/>
          <a:p>
            <a:r>
              <a:rPr lang="en-US" sz="800" dirty="0">
                <a:latin typeface="Arial" panose="020B0604020202020204" pitchFamily="34" charset="0"/>
                <a:cs typeface="Arial" panose="020B0604020202020204" pitchFamily="34" charset="0"/>
                <a:hlinkClick r:id="rId4"/>
              </a:rPr>
              <a:t>Announcing live translation for captions in Microsoft Teams</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564762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5561-53A2-BCAF-D1A7-DC0140083D99}"/>
              </a:ext>
            </a:extLst>
          </p:cNvPr>
          <p:cNvSpPr>
            <a:spLocks noGrp="1"/>
          </p:cNvSpPr>
          <p:nvPr>
            <p:ph type="title"/>
          </p:nvPr>
        </p:nvSpPr>
        <p:spPr>
          <a:xfrm>
            <a:off x="4654296" y="329184"/>
            <a:ext cx="6894576" cy="1541949"/>
          </a:xfrm>
        </p:spPr>
        <p:txBody>
          <a:bodyPr anchor="b">
            <a:normAutofit/>
          </a:bodyPr>
          <a:lstStyle/>
          <a:p>
            <a:r>
              <a:rPr lang="en-US" sz="5400" dirty="0"/>
              <a:t>Conclusion</a:t>
            </a:r>
          </a:p>
        </p:txBody>
      </p:sp>
      <p:sp>
        <p:nvSpPr>
          <p:cNvPr id="3" name="Content Placeholder 2">
            <a:extLst>
              <a:ext uri="{FF2B5EF4-FFF2-40B4-BE49-F238E27FC236}">
                <a16:creationId xmlns:a16="http://schemas.microsoft.com/office/drawing/2014/main" id="{E8A54593-6510-DFFB-2296-319B5BBBE401}"/>
              </a:ext>
            </a:extLst>
          </p:cNvPr>
          <p:cNvSpPr>
            <a:spLocks noGrp="1"/>
          </p:cNvSpPr>
          <p:nvPr>
            <p:ph idx="1"/>
          </p:nvPr>
        </p:nvSpPr>
        <p:spPr>
          <a:xfrm>
            <a:off x="4654296" y="2706624"/>
            <a:ext cx="6894576" cy="3483864"/>
          </a:xfrm>
        </p:spPr>
        <p:txBody>
          <a:bodyPr>
            <a:normAutofit/>
          </a:bodyPr>
          <a:lstStyle/>
          <a:p>
            <a:r>
              <a:rPr lang="en-US" sz="2200" dirty="0"/>
              <a:t>Telemedicine: an under-used service have potentials</a:t>
            </a:r>
          </a:p>
          <a:p>
            <a:r>
              <a:rPr lang="en-US" sz="2200" dirty="0"/>
              <a:t>Minority socioeconomic groups: Unequal utilization </a:t>
            </a:r>
          </a:p>
          <a:p>
            <a:r>
              <a:rPr lang="en-US" sz="2200" dirty="0"/>
              <a:t>Systematic guideline is needed.</a:t>
            </a:r>
          </a:p>
          <a:p>
            <a:pPr marL="0" indent="0">
              <a:buNone/>
            </a:pPr>
            <a:endParaRPr lang="en-US" sz="2200" dirty="0"/>
          </a:p>
        </p:txBody>
      </p:sp>
      <p:sp>
        <p:nvSpPr>
          <p:cNvPr id="4" name="Date Placeholder 3">
            <a:extLst>
              <a:ext uri="{FF2B5EF4-FFF2-40B4-BE49-F238E27FC236}">
                <a16:creationId xmlns:a16="http://schemas.microsoft.com/office/drawing/2014/main" id="{6DAD17E7-4E9E-F331-E5FC-CB9E0D82DF9D}"/>
              </a:ext>
            </a:extLst>
          </p:cNvPr>
          <p:cNvSpPr>
            <a:spLocks noGrp="1"/>
          </p:cNvSpPr>
          <p:nvPr>
            <p:ph type="dt" sz="half" idx="4294967295"/>
          </p:nvPr>
        </p:nvSpPr>
        <p:spPr>
          <a:xfrm>
            <a:off x="838200" y="6356350"/>
            <a:ext cx="2743200" cy="365125"/>
          </a:xfrm>
          <a:prstGeom prst="rect">
            <a:avLst/>
          </a:prstGeom>
        </p:spPr>
        <p:txBody>
          <a:bodyPr>
            <a:normAutofit lnSpcReduction="10000"/>
          </a:bodyPr>
          <a:lstStyle/>
          <a:p>
            <a:pPr>
              <a:spcAft>
                <a:spcPts val="600"/>
              </a:spcAft>
            </a:pPr>
            <a:r>
              <a:rPr lang="en-US">
                <a:solidFill>
                  <a:srgbClr val="FFFFFF"/>
                </a:solidFill>
              </a:rPr>
              <a:t>4/17/2023</a:t>
            </a:r>
          </a:p>
        </p:txBody>
      </p:sp>
      <p:sp>
        <p:nvSpPr>
          <p:cNvPr id="5" name="Slide Number Placeholder 4">
            <a:extLst>
              <a:ext uri="{FF2B5EF4-FFF2-40B4-BE49-F238E27FC236}">
                <a16:creationId xmlns:a16="http://schemas.microsoft.com/office/drawing/2014/main" id="{E87E5711-0C6E-B620-128F-12465802C2A9}"/>
              </a:ext>
            </a:extLst>
          </p:cNvPr>
          <p:cNvSpPr>
            <a:spLocks noGrp="1"/>
          </p:cNvSpPr>
          <p:nvPr>
            <p:ph type="sldNum" sz="quarter" idx="12"/>
          </p:nvPr>
        </p:nvSpPr>
        <p:spPr>
          <a:xfrm>
            <a:off x="8610600" y="6356350"/>
            <a:ext cx="2743200" cy="365125"/>
          </a:xfrm>
        </p:spPr>
        <p:txBody>
          <a:bodyPr>
            <a:normAutofit/>
          </a:bodyPr>
          <a:lstStyle/>
          <a:p>
            <a:pPr>
              <a:spcAft>
                <a:spcPts val="600"/>
              </a:spcAft>
            </a:pPr>
            <a:fld id="{61CD8911-B433-634A-8462-B3CDA1BC7061}" type="slidenum">
              <a:rPr lang="en-US" smtClean="0"/>
              <a:pPr>
                <a:spcAft>
                  <a:spcPts val="600"/>
                </a:spcAft>
              </a:pPr>
              <a:t>47</a:t>
            </a:fld>
            <a:endParaRPr lang="en-US" dirty="0"/>
          </a:p>
        </p:txBody>
      </p:sp>
      <p:pic>
        <p:nvPicPr>
          <p:cNvPr id="13" name="Picture 12" descr="Exclamation mark on a yellow background">
            <a:extLst>
              <a:ext uri="{FF2B5EF4-FFF2-40B4-BE49-F238E27FC236}">
                <a16:creationId xmlns:a16="http://schemas.microsoft.com/office/drawing/2014/main" id="{3F01BB9A-71EE-C0DB-F555-049A7794F142}"/>
              </a:ext>
            </a:extLst>
          </p:cNvPr>
          <p:cNvPicPr>
            <a:picLocks noChangeAspect="1"/>
          </p:cNvPicPr>
          <p:nvPr/>
        </p:nvPicPr>
        <p:blipFill rotWithShape="1">
          <a:blip r:embed="rId3"/>
          <a:srcRect l="34299" r="2138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6" name="Arrow: Pentagon 5">
            <a:extLst>
              <a:ext uri="{FF2B5EF4-FFF2-40B4-BE49-F238E27FC236}">
                <a16:creationId xmlns:a16="http://schemas.microsoft.com/office/drawing/2014/main" id="{19CF826B-216C-98FE-68C1-1FB60F6CBB55}"/>
              </a:ext>
            </a:extLst>
          </p:cNvPr>
          <p:cNvSpPr/>
          <p:nvPr/>
        </p:nvSpPr>
        <p:spPr>
          <a:xfrm>
            <a:off x="4764" y="6683659"/>
            <a:ext cx="1989136" cy="172912"/>
          </a:xfrm>
          <a:prstGeom prst="homePlate">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Introduction</a:t>
            </a:r>
          </a:p>
        </p:txBody>
      </p:sp>
      <p:sp>
        <p:nvSpPr>
          <p:cNvPr id="8" name="Arrow: Chevron 7">
            <a:extLst>
              <a:ext uri="{FF2B5EF4-FFF2-40B4-BE49-F238E27FC236}">
                <a16:creationId xmlns:a16="http://schemas.microsoft.com/office/drawing/2014/main" id="{4B5C30D4-A3F4-48C6-FBBA-C6342EBA8B12}"/>
              </a:ext>
            </a:extLst>
          </p:cNvPr>
          <p:cNvSpPr/>
          <p:nvPr/>
        </p:nvSpPr>
        <p:spPr>
          <a:xfrm>
            <a:off x="1951436" y="6687896"/>
            <a:ext cx="1686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Methods</a:t>
            </a:r>
          </a:p>
        </p:txBody>
      </p:sp>
      <p:sp>
        <p:nvSpPr>
          <p:cNvPr id="9" name="Arrow: Chevron 8">
            <a:extLst>
              <a:ext uri="{FF2B5EF4-FFF2-40B4-BE49-F238E27FC236}">
                <a16:creationId xmlns:a16="http://schemas.microsoft.com/office/drawing/2014/main" id="{F3AB9FB2-3AD1-D4DD-20A5-9B988C552388}"/>
              </a:ext>
            </a:extLst>
          </p:cNvPr>
          <p:cNvSpPr/>
          <p:nvPr/>
        </p:nvSpPr>
        <p:spPr>
          <a:xfrm>
            <a:off x="3597741" y="6686439"/>
            <a:ext cx="1617351"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Results</a:t>
            </a:r>
          </a:p>
        </p:txBody>
      </p:sp>
      <p:sp>
        <p:nvSpPr>
          <p:cNvPr id="10" name="Arrow: Chevron 9">
            <a:extLst>
              <a:ext uri="{FF2B5EF4-FFF2-40B4-BE49-F238E27FC236}">
                <a16:creationId xmlns:a16="http://schemas.microsoft.com/office/drawing/2014/main" id="{CEB301D6-7ADB-C6B7-B4D0-0BBAAA669232}"/>
              </a:ext>
            </a:extLst>
          </p:cNvPr>
          <p:cNvSpPr/>
          <p:nvPr/>
        </p:nvSpPr>
        <p:spPr>
          <a:xfrm>
            <a:off x="5174535" y="6686834"/>
            <a:ext cx="1778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Discussion</a:t>
            </a:r>
          </a:p>
        </p:txBody>
      </p:sp>
      <p:sp>
        <p:nvSpPr>
          <p:cNvPr id="12" name="Arrow: Chevron 11">
            <a:extLst>
              <a:ext uri="{FF2B5EF4-FFF2-40B4-BE49-F238E27FC236}">
                <a16:creationId xmlns:a16="http://schemas.microsoft.com/office/drawing/2014/main" id="{DF872A0A-1CF9-5959-B909-2898433C8F2A}"/>
              </a:ext>
            </a:extLst>
          </p:cNvPr>
          <p:cNvSpPr/>
          <p:nvPr/>
        </p:nvSpPr>
        <p:spPr>
          <a:xfrm>
            <a:off x="6913717" y="6686834"/>
            <a:ext cx="1701799"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Future work</a:t>
            </a:r>
          </a:p>
        </p:txBody>
      </p:sp>
      <p:sp>
        <p:nvSpPr>
          <p:cNvPr id="14" name="Arrow: Chevron 13">
            <a:extLst>
              <a:ext uri="{FF2B5EF4-FFF2-40B4-BE49-F238E27FC236}">
                <a16:creationId xmlns:a16="http://schemas.microsoft.com/office/drawing/2014/main" id="{4B324A14-A29D-CAAD-ABE1-383B6E710B18}"/>
              </a:ext>
            </a:extLst>
          </p:cNvPr>
          <p:cNvSpPr/>
          <p:nvPr/>
        </p:nvSpPr>
        <p:spPr>
          <a:xfrm>
            <a:off x="8572500" y="6686834"/>
            <a:ext cx="226377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Grant opportunities</a:t>
            </a:r>
          </a:p>
        </p:txBody>
      </p:sp>
      <p:sp>
        <p:nvSpPr>
          <p:cNvPr id="15" name="Arrow: Chevron 14">
            <a:extLst>
              <a:ext uri="{FF2B5EF4-FFF2-40B4-BE49-F238E27FC236}">
                <a16:creationId xmlns:a16="http://schemas.microsoft.com/office/drawing/2014/main" id="{724EFF56-7048-9320-368E-7693FA90A61E}"/>
              </a:ext>
            </a:extLst>
          </p:cNvPr>
          <p:cNvSpPr/>
          <p:nvPr/>
        </p:nvSpPr>
        <p:spPr>
          <a:xfrm>
            <a:off x="10795001" y="6686439"/>
            <a:ext cx="1365249"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Conclusion</a:t>
            </a:r>
          </a:p>
        </p:txBody>
      </p:sp>
    </p:spTree>
    <p:extLst>
      <p:ext uri="{BB962C8B-B14F-4D97-AF65-F5344CB8AC3E}">
        <p14:creationId xmlns:p14="http://schemas.microsoft.com/office/powerpoint/2010/main" val="147654157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BDACA-0AA6-9A15-A380-3DFD89294C34}"/>
              </a:ext>
            </a:extLst>
          </p:cNvPr>
          <p:cNvSpPr>
            <a:spLocks noGrp="1"/>
          </p:cNvSpPr>
          <p:nvPr>
            <p:ph type="ctrTitle"/>
          </p:nvPr>
        </p:nvSpPr>
        <p:spPr/>
        <p:txBody>
          <a:bodyPr/>
          <a:lstStyle/>
          <a:p>
            <a:r>
              <a:rPr lang="en-US" dirty="0"/>
              <a:t>Future Work</a:t>
            </a:r>
          </a:p>
        </p:txBody>
      </p:sp>
      <p:sp>
        <p:nvSpPr>
          <p:cNvPr id="5" name="Slide Number Placeholder 4">
            <a:extLst>
              <a:ext uri="{FF2B5EF4-FFF2-40B4-BE49-F238E27FC236}">
                <a16:creationId xmlns:a16="http://schemas.microsoft.com/office/drawing/2014/main" id="{D62FE00C-D407-5C7B-D225-8872C03AC3F3}"/>
              </a:ext>
            </a:extLst>
          </p:cNvPr>
          <p:cNvSpPr>
            <a:spLocks noGrp="1"/>
          </p:cNvSpPr>
          <p:nvPr>
            <p:ph type="sldNum" sz="quarter" idx="12"/>
          </p:nvPr>
        </p:nvSpPr>
        <p:spPr/>
        <p:txBody>
          <a:bodyPr/>
          <a:lstStyle/>
          <a:p>
            <a:fld id="{B48A2F9E-F4A6-4626-A988-D187749AB94A}" type="slidenum">
              <a:rPr lang="en-US" smtClean="0">
                <a:solidFill>
                  <a:schemeClr val="tx1"/>
                </a:solidFill>
              </a:rPr>
              <a:pPr/>
              <a:t>48</a:t>
            </a:fld>
            <a:endParaRPr lang="en-US" dirty="0">
              <a:solidFill>
                <a:schemeClr val="tx1"/>
              </a:solidFill>
            </a:endParaRPr>
          </a:p>
        </p:txBody>
      </p:sp>
      <p:sp>
        <p:nvSpPr>
          <p:cNvPr id="6" name="Arrow: Pentagon 5">
            <a:extLst>
              <a:ext uri="{FF2B5EF4-FFF2-40B4-BE49-F238E27FC236}">
                <a16:creationId xmlns:a16="http://schemas.microsoft.com/office/drawing/2014/main" id="{88415984-AB49-5987-2815-5E0BE90D009C}"/>
              </a:ext>
            </a:extLst>
          </p:cNvPr>
          <p:cNvSpPr/>
          <p:nvPr/>
        </p:nvSpPr>
        <p:spPr>
          <a:xfrm>
            <a:off x="4764" y="6683659"/>
            <a:ext cx="1989136" cy="172912"/>
          </a:xfrm>
          <a:prstGeom prst="homePlate">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Introduction</a:t>
            </a:r>
          </a:p>
        </p:txBody>
      </p:sp>
      <p:sp>
        <p:nvSpPr>
          <p:cNvPr id="7" name="Arrow: Chevron 6">
            <a:extLst>
              <a:ext uri="{FF2B5EF4-FFF2-40B4-BE49-F238E27FC236}">
                <a16:creationId xmlns:a16="http://schemas.microsoft.com/office/drawing/2014/main" id="{B5A51E60-8717-8CFC-8054-DA78686D96A6}"/>
              </a:ext>
            </a:extLst>
          </p:cNvPr>
          <p:cNvSpPr/>
          <p:nvPr/>
        </p:nvSpPr>
        <p:spPr>
          <a:xfrm>
            <a:off x="1951436" y="6687896"/>
            <a:ext cx="1686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Methods</a:t>
            </a:r>
          </a:p>
        </p:txBody>
      </p:sp>
      <p:sp>
        <p:nvSpPr>
          <p:cNvPr id="8" name="Arrow: Chevron 7">
            <a:extLst>
              <a:ext uri="{FF2B5EF4-FFF2-40B4-BE49-F238E27FC236}">
                <a16:creationId xmlns:a16="http://schemas.microsoft.com/office/drawing/2014/main" id="{18FA74CE-150A-A023-E985-42B95FE6F653}"/>
              </a:ext>
            </a:extLst>
          </p:cNvPr>
          <p:cNvSpPr/>
          <p:nvPr/>
        </p:nvSpPr>
        <p:spPr>
          <a:xfrm>
            <a:off x="3597741" y="6686439"/>
            <a:ext cx="1617351"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Results</a:t>
            </a:r>
          </a:p>
        </p:txBody>
      </p:sp>
      <p:sp>
        <p:nvSpPr>
          <p:cNvPr id="9" name="Arrow: Chevron 8">
            <a:extLst>
              <a:ext uri="{FF2B5EF4-FFF2-40B4-BE49-F238E27FC236}">
                <a16:creationId xmlns:a16="http://schemas.microsoft.com/office/drawing/2014/main" id="{21D90905-469D-E529-669E-88A9948B8926}"/>
              </a:ext>
            </a:extLst>
          </p:cNvPr>
          <p:cNvSpPr/>
          <p:nvPr/>
        </p:nvSpPr>
        <p:spPr>
          <a:xfrm>
            <a:off x="5174535" y="6686834"/>
            <a:ext cx="1778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Discussion</a:t>
            </a:r>
          </a:p>
        </p:txBody>
      </p:sp>
      <p:sp>
        <p:nvSpPr>
          <p:cNvPr id="10" name="Arrow: Chevron 9">
            <a:extLst>
              <a:ext uri="{FF2B5EF4-FFF2-40B4-BE49-F238E27FC236}">
                <a16:creationId xmlns:a16="http://schemas.microsoft.com/office/drawing/2014/main" id="{8201BCE1-CF1B-2808-065C-65CA250BCAA7}"/>
              </a:ext>
            </a:extLst>
          </p:cNvPr>
          <p:cNvSpPr/>
          <p:nvPr/>
        </p:nvSpPr>
        <p:spPr>
          <a:xfrm>
            <a:off x="6913717" y="6686834"/>
            <a:ext cx="1701799"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Future work</a:t>
            </a:r>
          </a:p>
        </p:txBody>
      </p:sp>
      <p:sp>
        <p:nvSpPr>
          <p:cNvPr id="11" name="Arrow: Chevron 10">
            <a:extLst>
              <a:ext uri="{FF2B5EF4-FFF2-40B4-BE49-F238E27FC236}">
                <a16:creationId xmlns:a16="http://schemas.microsoft.com/office/drawing/2014/main" id="{4C2E2614-8E9F-3BB5-2998-E08FED2DF86A}"/>
              </a:ext>
            </a:extLst>
          </p:cNvPr>
          <p:cNvSpPr/>
          <p:nvPr/>
        </p:nvSpPr>
        <p:spPr>
          <a:xfrm>
            <a:off x="8572500" y="6686834"/>
            <a:ext cx="226377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Grant opportunities</a:t>
            </a:r>
          </a:p>
        </p:txBody>
      </p:sp>
      <p:sp>
        <p:nvSpPr>
          <p:cNvPr id="12" name="Arrow: Chevron 11">
            <a:extLst>
              <a:ext uri="{FF2B5EF4-FFF2-40B4-BE49-F238E27FC236}">
                <a16:creationId xmlns:a16="http://schemas.microsoft.com/office/drawing/2014/main" id="{ED41F993-F335-08B1-56E4-DE3FD9C4CA86}"/>
              </a:ext>
            </a:extLst>
          </p:cNvPr>
          <p:cNvSpPr/>
          <p:nvPr/>
        </p:nvSpPr>
        <p:spPr>
          <a:xfrm>
            <a:off x="10795001" y="6686439"/>
            <a:ext cx="136524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Conclusion</a:t>
            </a:r>
          </a:p>
        </p:txBody>
      </p:sp>
    </p:spTree>
    <p:extLst>
      <p:ext uri="{BB962C8B-B14F-4D97-AF65-F5344CB8AC3E}">
        <p14:creationId xmlns:p14="http://schemas.microsoft.com/office/powerpoint/2010/main" val="1002808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40016-A82A-F4B0-31E2-2FB538052037}"/>
              </a:ext>
            </a:extLst>
          </p:cNvPr>
          <p:cNvSpPr>
            <a:spLocks noGrp="1"/>
          </p:cNvSpPr>
          <p:nvPr>
            <p:ph type="title"/>
          </p:nvPr>
        </p:nvSpPr>
        <p:spPr>
          <a:xfrm>
            <a:off x="398780" y="-136137"/>
            <a:ext cx="5426288" cy="1956841"/>
          </a:xfrm>
        </p:spPr>
        <p:txBody>
          <a:bodyPr anchor="b">
            <a:normAutofit/>
          </a:bodyPr>
          <a:lstStyle/>
          <a:p>
            <a:r>
              <a:rPr lang="en-US" sz="3600" b="1" dirty="0"/>
              <a:t>1. Geospatial Analysis</a:t>
            </a:r>
          </a:p>
        </p:txBody>
      </p:sp>
      <p:sp>
        <p:nvSpPr>
          <p:cNvPr id="3" name="Content Placeholder 2">
            <a:extLst>
              <a:ext uri="{FF2B5EF4-FFF2-40B4-BE49-F238E27FC236}">
                <a16:creationId xmlns:a16="http://schemas.microsoft.com/office/drawing/2014/main" id="{CC1884F2-DAE0-8D72-2F52-B7D9941208D9}"/>
              </a:ext>
            </a:extLst>
          </p:cNvPr>
          <p:cNvSpPr>
            <a:spLocks noGrp="1"/>
          </p:cNvSpPr>
          <p:nvPr>
            <p:ph idx="1"/>
          </p:nvPr>
        </p:nvSpPr>
        <p:spPr>
          <a:xfrm>
            <a:off x="640080" y="2872899"/>
            <a:ext cx="4243589" cy="3320668"/>
          </a:xfrm>
        </p:spPr>
        <p:txBody>
          <a:bodyPr>
            <a:normAutofit/>
          </a:bodyPr>
          <a:lstStyle/>
          <a:p>
            <a:r>
              <a:rPr lang="en-US" sz="2200" dirty="0"/>
              <a:t>Offering </a:t>
            </a:r>
            <a:r>
              <a:rPr lang="en-US" sz="2200" dirty="0">
                <a:hlinkClick r:id="rId3"/>
              </a:rPr>
              <a:t>map-based analysis</a:t>
            </a:r>
            <a:r>
              <a:rPr lang="en-US" sz="2200" dirty="0"/>
              <a:t> </a:t>
            </a:r>
          </a:p>
          <a:p>
            <a:r>
              <a:rPr lang="en-US" sz="2200" dirty="0"/>
              <a:t>visualize the under-served area</a:t>
            </a:r>
          </a:p>
          <a:p>
            <a:r>
              <a:rPr lang="en-US" sz="2200" dirty="0"/>
              <a:t>Applies to general or specific socioeconomic factors. </a:t>
            </a:r>
          </a:p>
        </p:txBody>
      </p:sp>
      <p:sp>
        <p:nvSpPr>
          <p:cNvPr id="4" name="Date Placeholder 3">
            <a:extLst>
              <a:ext uri="{FF2B5EF4-FFF2-40B4-BE49-F238E27FC236}">
                <a16:creationId xmlns:a16="http://schemas.microsoft.com/office/drawing/2014/main" id="{94C6AE99-73BA-A5B5-50D7-2FABD8F4F49F}"/>
              </a:ext>
            </a:extLst>
          </p:cNvPr>
          <p:cNvSpPr>
            <a:spLocks noGrp="1"/>
          </p:cNvSpPr>
          <p:nvPr>
            <p:ph type="dt" sz="half" idx="4294967295"/>
          </p:nvPr>
        </p:nvSpPr>
        <p:spPr>
          <a:xfrm>
            <a:off x="838200" y="6356350"/>
            <a:ext cx="2743200" cy="365125"/>
          </a:xfrm>
          <a:prstGeom prst="rect">
            <a:avLst/>
          </a:prstGeom>
        </p:spPr>
        <p:txBody>
          <a:bodyPr>
            <a:normAutofit lnSpcReduction="10000"/>
          </a:bodyPr>
          <a:lstStyle/>
          <a:p>
            <a:pPr>
              <a:spcAft>
                <a:spcPts val="600"/>
              </a:spcAft>
            </a:pPr>
            <a:r>
              <a:rPr lang="en-US"/>
              <a:t>4/17/2023</a:t>
            </a:r>
          </a:p>
        </p:txBody>
      </p:sp>
      <p:sp>
        <p:nvSpPr>
          <p:cNvPr id="5" name="Slide Number Placeholder 4">
            <a:extLst>
              <a:ext uri="{FF2B5EF4-FFF2-40B4-BE49-F238E27FC236}">
                <a16:creationId xmlns:a16="http://schemas.microsoft.com/office/drawing/2014/main" id="{288AA1F9-3C7C-9546-FE42-B1AA12FE3B2B}"/>
              </a:ext>
            </a:extLst>
          </p:cNvPr>
          <p:cNvSpPr>
            <a:spLocks noGrp="1"/>
          </p:cNvSpPr>
          <p:nvPr>
            <p:ph type="sldNum" sz="quarter" idx="12"/>
          </p:nvPr>
        </p:nvSpPr>
        <p:spPr>
          <a:xfrm>
            <a:off x="10439400" y="6356350"/>
            <a:ext cx="914400" cy="365125"/>
          </a:xfrm>
        </p:spPr>
        <p:txBody>
          <a:bodyPr>
            <a:normAutofit/>
          </a:bodyPr>
          <a:lstStyle/>
          <a:p>
            <a:pPr>
              <a:spcAft>
                <a:spcPts val="600"/>
              </a:spcAft>
            </a:pPr>
            <a:fld id="{61CD8911-B433-634A-8462-B3CDA1BC7061}" type="slidenum">
              <a:rPr lang="en-US">
                <a:solidFill>
                  <a:srgbClr val="FFFFFF"/>
                </a:solidFill>
              </a:rPr>
              <a:pPr>
                <a:spcAft>
                  <a:spcPts val="600"/>
                </a:spcAft>
              </a:pPr>
              <a:t>49</a:t>
            </a:fld>
            <a:endParaRPr lang="en-US">
              <a:solidFill>
                <a:srgbClr val="FFFFFF"/>
              </a:solidFill>
            </a:endParaRPr>
          </a:p>
        </p:txBody>
      </p:sp>
      <p:pic>
        <p:nvPicPr>
          <p:cNvPr id="5122" name="Picture 2" descr="Data and Resources | County Health Rankings &amp; Roadmaps">
            <a:extLst>
              <a:ext uri="{FF2B5EF4-FFF2-40B4-BE49-F238E27FC236}">
                <a16:creationId xmlns:a16="http://schemas.microsoft.com/office/drawing/2014/main" id="{47B77C16-A42F-786C-9BB2-29E4D0A85E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 b="1799"/>
          <a:stretch/>
        </p:blipFill>
        <p:spPr bwMode="auto">
          <a:xfrm>
            <a:off x="5282246" y="-30935"/>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7" name="Arrow: Pentagon 6">
            <a:extLst>
              <a:ext uri="{FF2B5EF4-FFF2-40B4-BE49-F238E27FC236}">
                <a16:creationId xmlns:a16="http://schemas.microsoft.com/office/drawing/2014/main" id="{B754E834-25D9-89D5-E4D8-6C28FA59836B}"/>
              </a:ext>
            </a:extLst>
          </p:cNvPr>
          <p:cNvSpPr/>
          <p:nvPr/>
        </p:nvSpPr>
        <p:spPr>
          <a:xfrm>
            <a:off x="4764" y="6683659"/>
            <a:ext cx="1989136" cy="172912"/>
          </a:xfrm>
          <a:prstGeom prst="homePlate">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Introduction</a:t>
            </a:r>
          </a:p>
        </p:txBody>
      </p:sp>
      <p:sp>
        <p:nvSpPr>
          <p:cNvPr id="8" name="Arrow: Chevron 7">
            <a:extLst>
              <a:ext uri="{FF2B5EF4-FFF2-40B4-BE49-F238E27FC236}">
                <a16:creationId xmlns:a16="http://schemas.microsoft.com/office/drawing/2014/main" id="{509B1ABD-7852-3976-85DE-B715CF9EF3A4}"/>
              </a:ext>
            </a:extLst>
          </p:cNvPr>
          <p:cNvSpPr/>
          <p:nvPr/>
        </p:nvSpPr>
        <p:spPr>
          <a:xfrm>
            <a:off x="1951436" y="6687896"/>
            <a:ext cx="1686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Methods</a:t>
            </a:r>
          </a:p>
        </p:txBody>
      </p:sp>
      <p:sp>
        <p:nvSpPr>
          <p:cNvPr id="9" name="Arrow: Chevron 8">
            <a:extLst>
              <a:ext uri="{FF2B5EF4-FFF2-40B4-BE49-F238E27FC236}">
                <a16:creationId xmlns:a16="http://schemas.microsoft.com/office/drawing/2014/main" id="{C0E290C4-C24D-2C67-9851-FF68F7AA0B5E}"/>
              </a:ext>
            </a:extLst>
          </p:cNvPr>
          <p:cNvSpPr/>
          <p:nvPr/>
        </p:nvSpPr>
        <p:spPr>
          <a:xfrm>
            <a:off x="3597741" y="6686439"/>
            <a:ext cx="1617351"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Results</a:t>
            </a:r>
          </a:p>
        </p:txBody>
      </p:sp>
      <p:sp>
        <p:nvSpPr>
          <p:cNvPr id="10" name="Arrow: Chevron 9">
            <a:extLst>
              <a:ext uri="{FF2B5EF4-FFF2-40B4-BE49-F238E27FC236}">
                <a16:creationId xmlns:a16="http://schemas.microsoft.com/office/drawing/2014/main" id="{51B38316-01A4-44C4-B211-FF2B1E6A498C}"/>
              </a:ext>
            </a:extLst>
          </p:cNvPr>
          <p:cNvSpPr/>
          <p:nvPr/>
        </p:nvSpPr>
        <p:spPr>
          <a:xfrm>
            <a:off x="5174535" y="6686834"/>
            <a:ext cx="1778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Discussion</a:t>
            </a:r>
          </a:p>
        </p:txBody>
      </p:sp>
      <p:sp>
        <p:nvSpPr>
          <p:cNvPr id="11" name="Arrow: Chevron 10">
            <a:extLst>
              <a:ext uri="{FF2B5EF4-FFF2-40B4-BE49-F238E27FC236}">
                <a16:creationId xmlns:a16="http://schemas.microsoft.com/office/drawing/2014/main" id="{4BDDACED-968A-3266-52D8-1A9F347549DF}"/>
              </a:ext>
            </a:extLst>
          </p:cNvPr>
          <p:cNvSpPr/>
          <p:nvPr/>
        </p:nvSpPr>
        <p:spPr>
          <a:xfrm>
            <a:off x="6913717" y="6686834"/>
            <a:ext cx="1701799"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Future work</a:t>
            </a:r>
          </a:p>
        </p:txBody>
      </p:sp>
      <p:sp>
        <p:nvSpPr>
          <p:cNvPr id="12" name="Arrow: Chevron 11">
            <a:extLst>
              <a:ext uri="{FF2B5EF4-FFF2-40B4-BE49-F238E27FC236}">
                <a16:creationId xmlns:a16="http://schemas.microsoft.com/office/drawing/2014/main" id="{1FA317FE-B563-BA01-5AAA-7958F4A4A05E}"/>
              </a:ext>
            </a:extLst>
          </p:cNvPr>
          <p:cNvSpPr/>
          <p:nvPr/>
        </p:nvSpPr>
        <p:spPr>
          <a:xfrm>
            <a:off x="8572500" y="6686834"/>
            <a:ext cx="226377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Grant opportunities</a:t>
            </a:r>
          </a:p>
        </p:txBody>
      </p:sp>
      <p:sp>
        <p:nvSpPr>
          <p:cNvPr id="13" name="Arrow: Chevron 12">
            <a:extLst>
              <a:ext uri="{FF2B5EF4-FFF2-40B4-BE49-F238E27FC236}">
                <a16:creationId xmlns:a16="http://schemas.microsoft.com/office/drawing/2014/main" id="{79F15164-7D8E-72EE-3CBC-091E5CC3621B}"/>
              </a:ext>
            </a:extLst>
          </p:cNvPr>
          <p:cNvSpPr/>
          <p:nvPr/>
        </p:nvSpPr>
        <p:spPr>
          <a:xfrm>
            <a:off x="10795001" y="6686439"/>
            <a:ext cx="136524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Conclusion</a:t>
            </a:r>
          </a:p>
        </p:txBody>
      </p:sp>
      <p:sp>
        <p:nvSpPr>
          <p:cNvPr id="14" name="Slide Number Placeholder 4">
            <a:extLst>
              <a:ext uri="{FF2B5EF4-FFF2-40B4-BE49-F238E27FC236}">
                <a16:creationId xmlns:a16="http://schemas.microsoft.com/office/drawing/2014/main" id="{3C332D8D-863D-8B74-1F78-1F390B96BDAA}"/>
              </a:ext>
            </a:extLst>
          </p:cNvPr>
          <p:cNvSpPr txBox="1">
            <a:spLocks/>
          </p:cNvSpPr>
          <p:nvPr/>
        </p:nvSpPr>
        <p:spPr>
          <a:xfrm>
            <a:off x="8610600" y="6356350"/>
            <a:ext cx="2743200" cy="365125"/>
          </a:xfrm>
          <a:prstGeom prst="rect">
            <a:avLst/>
          </a:prstGeom>
        </p:spPr>
        <p:txBody>
          <a:bodyPr vert="horz" lIns="91440" tIns="45720" rIns="91440" bIns="10800" rtlCol="0" anchor="b">
            <a:normAutofit/>
          </a:bodyPr>
          <a:lstStyle>
            <a:defPPr>
              <a:defRPr lang="en-US"/>
            </a:defPPr>
            <a:lvl1pPr marL="0" algn="r" defTabSz="457200" rtl="0" eaLnBrk="1" latinLnBrk="0" hangingPunct="1">
              <a:defRPr sz="2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61CD8911-B433-634A-8462-B3CDA1BC7061}" type="slidenum">
              <a:rPr lang="en-US" smtClean="0"/>
              <a:pPr>
                <a:spcAft>
                  <a:spcPts val="600"/>
                </a:spcAft>
              </a:pPr>
              <a:t>49</a:t>
            </a:fld>
            <a:endParaRPr lang="en-US" dirty="0"/>
          </a:p>
        </p:txBody>
      </p:sp>
      <p:sp>
        <p:nvSpPr>
          <p:cNvPr id="15" name="TextBox 14">
            <a:extLst>
              <a:ext uri="{FF2B5EF4-FFF2-40B4-BE49-F238E27FC236}">
                <a16:creationId xmlns:a16="http://schemas.microsoft.com/office/drawing/2014/main" id="{22951CA1-D660-D0B5-8B6F-83475BF3BB81}"/>
              </a:ext>
            </a:extLst>
          </p:cNvPr>
          <p:cNvSpPr txBox="1"/>
          <p:nvPr/>
        </p:nvSpPr>
        <p:spPr>
          <a:xfrm>
            <a:off x="379467" y="6228400"/>
            <a:ext cx="6097022" cy="215444"/>
          </a:xfrm>
          <a:prstGeom prst="rect">
            <a:avLst/>
          </a:prstGeom>
          <a:noFill/>
        </p:spPr>
        <p:txBody>
          <a:bodyPr wrap="square">
            <a:spAutoFit/>
          </a:bodyPr>
          <a:lstStyle/>
          <a:p>
            <a:r>
              <a:rPr lang="en-US" sz="800" dirty="0">
                <a:latin typeface="Arial Nova Light" panose="020B0304020202020204" pitchFamily="34" charset="0"/>
                <a:hlinkClick r:id="rId5"/>
              </a:rPr>
              <a:t>ECONOMIC IMPACTS OF HEALTH DISPARITIES IN TEXAS 2020</a:t>
            </a:r>
            <a:r>
              <a:rPr lang="en-US" sz="800" dirty="0">
                <a:latin typeface="Arial Nova Light" panose="020B0304020202020204" pitchFamily="34" charset="0"/>
              </a:rPr>
              <a:t> </a:t>
            </a:r>
          </a:p>
        </p:txBody>
      </p:sp>
    </p:spTree>
    <p:extLst>
      <p:ext uri="{BB962C8B-B14F-4D97-AF65-F5344CB8AC3E}">
        <p14:creationId xmlns:p14="http://schemas.microsoft.com/office/powerpoint/2010/main" val="372376514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92112-9108-46C0-F6B8-8B4D4B2F97C9}"/>
              </a:ext>
            </a:extLst>
          </p:cNvPr>
          <p:cNvSpPr>
            <a:spLocks noGrp="1"/>
          </p:cNvSpPr>
          <p:nvPr>
            <p:ph type="title"/>
          </p:nvPr>
        </p:nvSpPr>
        <p:spPr/>
        <p:txBody>
          <a:bodyPr/>
          <a:lstStyle/>
          <a:p>
            <a:r>
              <a:rPr lang="en-US" dirty="0"/>
              <a:t>Health Care Analysis</a:t>
            </a:r>
          </a:p>
        </p:txBody>
      </p:sp>
      <p:sp>
        <p:nvSpPr>
          <p:cNvPr id="3" name="Content Placeholder 2">
            <a:extLst>
              <a:ext uri="{FF2B5EF4-FFF2-40B4-BE49-F238E27FC236}">
                <a16:creationId xmlns:a16="http://schemas.microsoft.com/office/drawing/2014/main" id="{44512C3D-AB29-2173-A533-81DCDA351AAD}"/>
              </a:ext>
            </a:extLst>
          </p:cNvPr>
          <p:cNvSpPr>
            <a:spLocks noGrp="1"/>
          </p:cNvSpPr>
          <p:nvPr>
            <p:ph idx="1"/>
          </p:nvPr>
        </p:nvSpPr>
        <p:spPr/>
        <p:txBody>
          <a:bodyPr>
            <a:normAutofit/>
          </a:bodyPr>
          <a:lstStyle/>
          <a:p>
            <a:r>
              <a:rPr lang="en-US" sz="3200" dirty="0"/>
              <a:t>A</a:t>
            </a:r>
            <a:r>
              <a:rPr lang="en-US" altLang="zh-CN" sz="3200" dirty="0"/>
              <a:t>nalysis </a:t>
            </a:r>
            <a:r>
              <a:rPr lang="en-US" sz="3200" dirty="0"/>
              <a:t>for a better care</a:t>
            </a:r>
          </a:p>
          <a:p>
            <a:pPr lvl="1"/>
            <a:r>
              <a:rPr lang="en-US" sz="2800" dirty="0"/>
              <a:t>Improve healthcare outcome</a:t>
            </a:r>
          </a:p>
          <a:p>
            <a:pPr lvl="1"/>
            <a:r>
              <a:rPr lang="en-US" sz="2800" dirty="0"/>
              <a:t>Finding healthcare gaps</a:t>
            </a:r>
          </a:p>
          <a:p>
            <a:pPr lvl="1"/>
            <a:r>
              <a:rPr lang="en-US" sz="2800" dirty="0"/>
              <a:t>Population study, socioeconomic study,</a:t>
            </a:r>
            <a:r>
              <a:rPr lang="zh-CN" altLang="en-US" sz="2800" dirty="0"/>
              <a:t> </a:t>
            </a:r>
            <a:r>
              <a:rPr lang="en-US" sz="2800" dirty="0"/>
              <a:t>cohort analysis. </a:t>
            </a:r>
          </a:p>
          <a:p>
            <a:pPr lvl="1"/>
            <a:endParaRPr lang="en-US" sz="2800" dirty="0"/>
          </a:p>
          <a:p>
            <a:pPr lvl="1"/>
            <a:endParaRPr lang="en-US" sz="2800" dirty="0"/>
          </a:p>
        </p:txBody>
      </p:sp>
      <p:sp>
        <p:nvSpPr>
          <p:cNvPr id="5" name="Slide Number Placeholder 4">
            <a:extLst>
              <a:ext uri="{FF2B5EF4-FFF2-40B4-BE49-F238E27FC236}">
                <a16:creationId xmlns:a16="http://schemas.microsoft.com/office/drawing/2014/main" id="{191A7535-0737-204A-23F0-3E26432C57FD}"/>
              </a:ext>
            </a:extLst>
          </p:cNvPr>
          <p:cNvSpPr>
            <a:spLocks noGrp="1"/>
          </p:cNvSpPr>
          <p:nvPr>
            <p:ph type="sldNum" sz="quarter" idx="12"/>
          </p:nvPr>
        </p:nvSpPr>
        <p:spPr/>
        <p:txBody>
          <a:bodyPr/>
          <a:lstStyle/>
          <a:p>
            <a:fld id="{61CD8911-B433-634A-8462-B3CDA1BC7061}" type="slidenum">
              <a:rPr lang="en-US" smtClean="0"/>
              <a:pPr/>
              <a:t>5</a:t>
            </a:fld>
            <a:endParaRPr lang="en-US" dirty="0"/>
          </a:p>
        </p:txBody>
      </p:sp>
    </p:spTree>
    <p:extLst>
      <p:ext uri="{BB962C8B-B14F-4D97-AF65-F5344CB8AC3E}">
        <p14:creationId xmlns:p14="http://schemas.microsoft.com/office/powerpoint/2010/main" val="401001854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EBF12-EF38-EEFD-0CC3-4A548181BE71}"/>
              </a:ext>
            </a:extLst>
          </p:cNvPr>
          <p:cNvSpPr>
            <a:spLocks noGrp="1"/>
          </p:cNvSpPr>
          <p:nvPr>
            <p:ph type="title"/>
          </p:nvPr>
        </p:nvSpPr>
        <p:spPr>
          <a:xfrm>
            <a:off x="422056" y="460530"/>
            <a:ext cx="4416115" cy="1245376"/>
          </a:xfrm>
        </p:spPr>
        <p:txBody>
          <a:bodyPr>
            <a:normAutofit fontScale="90000"/>
          </a:bodyPr>
          <a:lstStyle/>
          <a:p>
            <a:r>
              <a:rPr lang="en-US" b="1" dirty="0"/>
              <a:t>2. Including social and cultural factors</a:t>
            </a:r>
          </a:p>
        </p:txBody>
      </p:sp>
      <p:sp>
        <p:nvSpPr>
          <p:cNvPr id="3" name="Content Placeholder 2">
            <a:extLst>
              <a:ext uri="{FF2B5EF4-FFF2-40B4-BE49-F238E27FC236}">
                <a16:creationId xmlns:a16="http://schemas.microsoft.com/office/drawing/2014/main" id="{4627C387-B4AA-8623-BBCC-CFCA0488C3DF}"/>
              </a:ext>
            </a:extLst>
          </p:cNvPr>
          <p:cNvSpPr>
            <a:spLocks noGrp="1"/>
          </p:cNvSpPr>
          <p:nvPr>
            <p:ph idx="1"/>
          </p:nvPr>
        </p:nvSpPr>
        <p:spPr>
          <a:xfrm>
            <a:off x="838200" y="2400475"/>
            <a:ext cx="3999971" cy="3721829"/>
          </a:xfrm>
        </p:spPr>
        <p:txBody>
          <a:bodyPr>
            <a:normAutofit/>
          </a:bodyPr>
          <a:lstStyle/>
          <a:p>
            <a:pPr marL="0" indent="0">
              <a:buNone/>
            </a:pPr>
            <a:r>
              <a:rPr lang="en-US" sz="2400" dirty="0"/>
              <a:t>Social, cultural factors for different populations:</a:t>
            </a:r>
          </a:p>
          <a:p>
            <a:r>
              <a:rPr lang="en-US" sz="2400" dirty="0"/>
              <a:t>Occupation</a:t>
            </a:r>
          </a:p>
          <a:p>
            <a:r>
              <a:rPr lang="en-US" sz="2400" dirty="0"/>
              <a:t>Food</a:t>
            </a:r>
          </a:p>
          <a:p>
            <a:r>
              <a:rPr lang="en-US" sz="2400" dirty="0"/>
              <a:t>Exercise</a:t>
            </a:r>
          </a:p>
          <a:p>
            <a:r>
              <a:rPr lang="en-US" sz="2400" dirty="0"/>
              <a:t>Smoking</a:t>
            </a:r>
          </a:p>
          <a:p>
            <a:r>
              <a:rPr lang="en-US" sz="2400" dirty="0"/>
              <a:t>Drinking habits. </a:t>
            </a:r>
          </a:p>
          <a:p>
            <a:endParaRPr lang="en-US" sz="2400" dirty="0"/>
          </a:p>
        </p:txBody>
      </p:sp>
      <p:sp>
        <p:nvSpPr>
          <p:cNvPr id="4" name="Date Placeholder 3">
            <a:extLst>
              <a:ext uri="{FF2B5EF4-FFF2-40B4-BE49-F238E27FC236}">
                <a16:creationId xmlns:a16="http://schemas.microsoft.com/office/drawing/2014/main" id="{51DFD31A-4C32-678A-F9F5-03066752CD4C}"/>
              </a:ext>
            </a:extLst>
          </p:cNvPr>
          <p:cNvSpPr>
            <a:spLocks noGrp="1"/>
          </p:cNvSpPr>
          <p:nvPr>
            <p:ph type="dt" sz="half" idx="4294967295"/>
          </p:nvPr>
        </p:nvSpPr>
        <p:spPr>
          <a:xfrm>
            <a:off x="838200" y="6356350"/>
            <a:ext cx="2743200" cy="365125"/>
          </a:xfrm>
          <a:prstGeom prst="rect">
            <a:avLst/>
          </a:prstGeom>
        </p:spPr>
        <p:txBody>
          <a:bodyPr>
            <a:normAutofit lnSpcReduction="10000"/>
          </a:bodyPr>
          <a:lstStyle/>
          <a:p>
            <a:pPr>
              <a:spcAft>
                <a:spcPts val="600"/>
              </a:spcAft>
            </a:pPr>
            <a:r>
              <a:rPr lang="en-US"/>
              <a:t>4/17/2023</a:t>
            </a:r>
          </a:p>
        </p:txBody>
      </p:sp>
      <p:sp>
        <p:nvSpPr>
          <p:cNvPr id="5" name="Slide Number Placeholder 4">
            <a:extLst>
              <a:ext uri="{FF2B5EF4-FFF2-40B4-BE49-F238E27FC236}">
                <a16:creationId xmlns:a16="http://schemas.microsoft.com/office/drawing/2014/main" id="{629DF9EC-C69D-217C-5F16-2A9EDF7EDD42}"/>
              </a:ext>
            </a:extLst>
          </p:cNvPr>
          <p:cNvSpPr>
            <a:spLocks noGrp="1"/>
          </p:cNvSpPr>
          <p:nvPr>
            <p:ph type="sldNum" sz="quarter" idx="12"/>
          </p:nvPr>
        </p:nvSpPr>
        <p:spPr>
          <a:xfrm>
            <a:off x="8610600" y="6356350"/>
            <a:ext cx="2743200" cy="365125"/>
          </a:xfrm>
        </p:spPr>
        <p:txBody>
          <a:bodyPr>
            <a:normAutofit/>
          </a:bodyPr>
          <a:lstStyle/>
          <a:p>
            <a:pPr>
              <a:spcAft>
                <a:spcPts val="600"/>
              </a:spcAft>
            </a:pPr>
            <a:fld id="{61CD8911-B433-634A-8462-B3CDA1BC7061}" type="slidenum">
              <a:rPr lang="en-US" smtClean="0"/>
              <a:pPr>
                <a:spcAft>
                  <a:spcPts val="600"/>
                </a:spcAft>
              </a:pPr>
              <a:t>50</a:t>
            </a:fld>
            <a:endParaRPr lang="en-US"/>
          </a:p>
        </p:txBody>
      </p:sp>
      <p:pic>
        <p:nvPicPr>
          <p:cNvPr id="13" name="Picture 12">
            <a:extLst>
              <a:ext uri="{FF2B5EF4-FFF2-40B4-BE49-F238E27FC236}">
                <a16:creationId xmlns:a16="http://schemas.microsoft.com/office/drawing/2014/main" id="{7BE39B9E-C9E3-EA30-BE45-8D3E1BB296B1}"/>
              </a:ext>
            </a:extLst>
          </p:cNvPr>
          <p:cNvPicPr>
            <a:picLocks noChangeAspect="1"/>
          </p:cNvPicPr>
          <p:nvPr/>
        </p:nvPicPr>
        <p:blipFill>
          <a:blip r:embed="rId3"/>
          <a:stretch>
            <a:fillRect/>
          </a:stretch>
        </p:blipFill>
        <p:spPr>
          <a:xfrm>
            <a:off x="5195933" y="658499"/>
            <a:ext cx="3325118" cy="3244753"/>
          </a:xfrm>
          <a:prstGeom prst="rect">
            <a:avLst/>
          </a:prstGeom>
        </p:spPr>
      </p:pic>
      <p:pic>
        <p:nvPicPr>
          <p:cNvPr id="7" name="Picture 6">
            <a:extLst>
              <a:ext uri="{FF2B5EF4-FFF2-40B4-BE49-F238E27FC236}">
                <a16:creationId xmlns:a16="http://schemas.microsoft.com/office/drawing/2014/main" id="{968E4DB5-A653-BB18-EEEF-471A19A500C8}"/>
              </a:ext>
            </a:extLst>
          </p:cNvPr>
          <p:cNvPicPr>
            <a:picLocks noChangeAspect="1"/>
          </p:cNvPicPr>
          <p:nvPr/>
        </p:nvPicPr>
        <p:blipFill>
          <a:blip r:embed="rId4"/>
          <a:stretch>
            <a:fillRect/>
          </a:stretch>
        </p:blipFill>
        <p:spPr>
          <a:xfrm>
            <a:off x="8672469" y="696889"/>
            <a:ext cx="3325118" cy="3206363"/>
          </a:xfrm>
          <a:prstGeom prst="rect">
            <a:avLst/>
          </a:prstGeom>
        </p:spPr>
      </p:pic>
      <p:pic>
        <p:nvPicPr>
          <p:cNvPr id="9" name="Picture 8" descr="A bottle of alcohol next to a glass of wine">
            <a:extLst>
              <a:ext uri="{FF2B5EF4-FFF2-40B4-BE49-F238E27FC236}">
                <a16:creationId xmlns:a16="http://schemas.microsoft.com/office/drawing/2014/main" id="{3DC97C79-7FA2-038D-05A6-0AF5C022FF33}"/>
              </a:ext>
            </a:extLst>
          </p:cNvPr>
          <p:cNvPicPr>
            <a:picLocks noChangeAspect="1"/>
          </p:cNvPicPr>
          <p:nvPr/>
        </p:nvPicPr>
        <p:blipFill>
          <a:blip r:embed="rId5"/>
          <a:stretch>
            <a:fillRect/>
          </a:stretch>
        </p:blipFill>
        <p:spPr>
          <a:xfrm>
            <a:off x="5372815" y="4063564"/>
            <a:ext cx="1789996" cy="2227974"/>
          </a:xfrm>
          <a:prstGeom prst="rect">
            <a:avLst/>
          </a:prstGeom>
        </p:spPr>
      </p:pic>
      <p:pic>
        <p:nvPicPr>
          <p:cNvPr id="15" name="Picture 14" descr="A yellow alarm clock">
            <a:extLst>
              <a:ext uri="{FF2B5EF4-FFF2-40B4-BE49-F238E27FC236}">
                <a16:creationId xmlns:a16="http://schemas.microsoft.com/office/drawing/2014/main" id="{9F7C1FE0-F230-879E-0B2D-8B546F77FE6F}"/>
              </a:ext>
            </a:extLst>
          </p:cNvPr>
          <p:cNvPicPr>
            <a:picLocks noChangeAspect="1"/>
          </p:cNvPicPr>
          <p:nvPr/>
        </p:nvPicPr>
        <p:blipFill>
          <a:blip r:embed="rId6"/>
          <a:stretch>
            <a:fillRect/>
          </a:stretch>
        </p:blipFill>
        <p:spPr>
          <a:xfrm>
            <a:off x="7531925" y="4061443"/>
            <a:ext cx="2144896" cy="2227974"/>
          </a:xfrm>
          <a:prstGeom prst="rect">
            <a:avLst/>
          </a:prstGeom>
        </p:spPr>
      </p:pic>
      <p:pic>
        <p:nvPicPr>
          <p:cNvPr id="11" name="Picture 10" descr="A close-up of a cigarette&#10;">
            <a:extLst>
              <a:ext uri="{FF2B5EF4-FFF2-40B4-BE49-F238E27FC236}">
                <a16:creationId xmlns:a16="http://schemas.microsoft.com/office/drawing/2014/main" id="{A597282E-29E1-2F15-7410-C41531A0D0F0}"/>
              </a:ext>
            </a:extLst>
          </p:cNvPr>
          <p:cNvPicPr>
            <a:picLocks noChangeAspect="1"/>
          </p:cNvPicPr>
          <p:nvPr/>
        </p:nvPicPr>
        <p:blipFill rotWithShape="1">
          <a:blip r:embed="rId7"/>
          <a:srcRect b="10360"/>
          <a:stretch/>
        </p:blipFill>
        <p:spPr>
          <a:xfrm>
            <a:off x="9845167" y="4070421"/>
            <a:ext cx="2152419" cy="2216862"/>
          </a:xfrm>
          <a:prstGeom prst="rect">
            <a:avLst/>
          </a:prstGeom>
        </p:spPr>
      </p:pic>
      <p:sp>
        <p:nvSpPr>
          <p:cNvPr id="17" name="Arrow: Pentagon 16">
            <a:extLst>
              <a:ext uri="{FF2B5EF4-FFF2-40B4-BE49-F238E27FC236}">
                <a16:creationId xmlns:a16="http://schemas.microsoft.com/office/drawing/2014/main" id="{AB9726E8-BFB5-0F53-2396-77C50F50D9DA}"/>
              </a:ext>
            </a:extLst>
          </p:cNvPr>
          <p:cNvSpPr/>
          <p:nvPr/>
        </p:nvSpPr>
        <p:spPr>
          <a:xfrm>
            <a:off x="4764" y="6683659"/>
            <a:ext cx="1989136" cy="172912"/>
          </a:xfrm>
          <a:prstGeom prst="homePlate">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Introduction</a:t>
            </a:r>
          </a:p>
        </p:txBody>
      </p:sp>
      <p:sp>
        <p:nvSpPr>
          <p:cNvPr id="18" name="Arrow: Chevron 17">
            <a:extLst>
              <a:ext uri="{FF2B5EF4-FFF2-40B4-BE49-F238E27FC236}">
                <a16:creationId xmlns:a16="http://schemas.microsoft.com/office/drawing/2014/main" id="{11982F13-515C-FCCC-BCE1-F62A7DB5168A}"/>
              </a:ext>
            </a:extLst>
          </p:cNvPr>
          <p:cNvSpPr/>
          <p:nvPr/>
        </p:nvSpPr>
        <p:spPr>
          <a:xfrm>
            <a:off x="1951436" y="6687896"/>
            <a:ext cx="1686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Methods</a:t>
            </a:r>
          </a:p>
        </p:txBody>
      </p:sp>
      <p:sp>
        <p:nvSpPr>
          <p:cNvPr id="19" name="Arrow: Chevron 18">
            <a:extLst>
              <a:ext uri="{FF2B5EF4-FFF2-40B4-BE49-F238E27FC236}">
                <a16:creationId xmlns:a16="http://schemas.microsoft.com/office/drawing/2014/main" id="{71EC6C1A-EAC1-25A3-96BC-E4BFCD0CCEF2}"/>
              </a:ext>
            </a:extLst>
          </p:cNvPr>
          <p:cNvSpPr/>
          <p:nvPr/>
        </p:nvSpPr>
        <p:spPr>
          <a:xfrm>
            <a:off x="3597741" y="6686439"/>
            <a:ext cx="1617351"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Results</a:t>
            </a:r>
          </a:p>
        </p:txBody>
      </p:sp>
      <p:sp>
        <p:nvSpPr>
          <p:cNvPr id="21" name="Arrow: Chevron 20">
            <a:extLst>
              <a:ext uri="{FF2B5EF4-FFF2-40B4-BE49-F238E27FC236}">
                <a16:creationId xmlns:a16="http://schemas.microsoft.com/office/drawing/2014/main" id="{1481CBB5-17D3-AB0E-9D16-74F6456595CD}"/>
              </a:ext>
            </a:extLst>
          </p:cNvPr>
          <p:cNvSpPr/>
          <p:nvPr/>
        </p:nvSpPr>
        <p:spPr>
          <a:xfrm>
            <a:off x="5174535" y="6686834"/>
            <a:ext cx="1778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Discussion</a:t>
            </a:r>
          </a:p>
        </p:txBody>
      </p:sp>
      <p:sp>
        <p:nvSpPr>
          <p:cNvPr id="22" name="Arrow: Chevron 21">
            <a:extLst>
              <a:ext uri="{FF2B5EF4-FFF2-40B4-BE49-F238E27FC236}">
                <a16:creationId xmlns:a16="http://schemas.microsoft.com/office/drawing/2014/main" id="{C7714FBC-51F6-03B5-FA08-DCADF44A77C3}"/>
              </a:ext>
            </a:extLst>
          </p:cNvPr>
          <p:cNvSpPr/>
          <p:nvPr/>
        </p:nvSpPr>
        <p:spPr>
          <a:xfrm>
            <a:off x="6913717" y="6686834"/>
            <a:ext cx="1701799"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Future work</a:t>
            </a:r>
          </a:p>
        </p:txBody>
      </p:sp>
      <p:sp>
        <p:nvSpPr>
          <p:cNvPr id="23" name="Arrow: Chevron 22">
            <a:extLst>
              <a:ext uri="{FF2B5EF4-FFF2-40B4-BE49-F238E27FC236}">
                <a16:creationId xmlns:a16="http://schemas.microsoft.com/office/drawing/2014/main" id="{5632A818-72B3-B478-6CA0-392130FC1FDA}"/>
              </a:ext>
            </a:extLst>
          </p:cNvPr>
          <p:cNvSpPr/>
          <p:nvPr/>
        </p:nvSpPr>
        <p:spPr>
          <a:xfrm>
            <a:off x="8572500" y="6686834"/>
            <a:ext cx="226377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Grant opportunities</a:t>
            </a:r>
          </a:p>
        </p:txBody>
      </p:sp>
      <p:sp>
        <p:nvSpPr>
          <p:cNvPr id="24" name="Arrow: Chevron 23">
            <a:extLst>
              <a:ext uri="{FF2B5EF4-FFF2-40B4-BE49-F238E27FC236}">
                <a16:creationId xmlns:a16="http://schemas.microsoft.com/office/drawing/2014/main" id="{CBDE713E-6721-09DF-69F4-6A5F9C46AEB1}"/>
              </a:ext>
            </a:extLst>
          </p:cNvPr>
          <p:cNvSpPr/>
          <p:nvPr/>
        </p:nvSpPr>
        <p:spPr>
          <a:xfrm>
            <a:off x="10795001" y="6686439"/>
            <a:ext cx="136524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Conclusion</a:t>
            </a:r>
          </a:p>
        </p:txBody>
      </p:sp>
    </p:spTree>
    <p:extLst>
      <p:ext uri="{BB962C8B-B14F-4D97-AF65-F5344CB8AC3E}">
        <p14:creationId xmlns:p14="http://schemas.microsoft.com/office/powerpoint/2010/main" val="16310285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662CC-63C0-1ADB-5CF8-6DE30A5BA595}"/>
              </a:ext>
            </a:extLst>
          </p:cNvPr>
          <p:cNvSpPr>
            <a:spLocks noGrp="1"/>
          </p:cNvSpPr>
          <p:nvPr>
            <p:ph type="title"/>
          </p:nvPr>
        </p:nvSpPr>
        <p:spPr>
          <a:xfrm>
            <a:off x="5174535" y="309032"/>
            <a:ext cx="6894238" cy="1511131"/>
          </a:xfrm>
        </p:spPr>
        <p:txBody>
          <a:bodyPr anchor="b">
            <a:normAutofit fontScale="90000"/>
          </a:bodyPr>
          <a:lstStyle/>
          <a:p>
            <a:r>
              <a:rPr lang="en-US" b="1" dirty="0"/>
              <a:t>3. Using technology to addressing the health literacy</a:t>
            </a:r>
          </a:p>
        </p:txBody>
      </p:sp>
      <p:sp>
        <p:nvSpPr>
          <p:cNvPr id="3" name="Content Placeholder 2">
            <a:extLst>
              <a:ext uri="{FF2B5EF4-FFF2-40B4-BE49-F238E27FC236}">
                <a16:creationId xmlns:a16="http://schemas.microsoft.com/office/drawing/2014/main" id="{6130C767-1120-7C6F-3D58-94C5B6613C99}"/>
              </a:ext>
            </a:extLst>
          </p:cNvPr>
          <p:cNvSpPr>
            <a:spLocks noGrp="1"/>
          </p:cNvSpPr>
          <p:nvPr>
            <p:ph idx="1"/>
          </p:nvPr>
        </p:nvSpPr>
        <p:spPr>
          <a:xfrm>
            <a:off x="5297762" y="2706624"/>
            <a:ext cx="6251110" cy="3483864"/>
          </a:xfrm>
        </p:spPr>
        <p:txBody>
          <a:bodyPr>
            <a:normAutofit/>
          </a:bodyPr>
          <a:lstStyle/>
          <a:p>
            <a:pPr marL="0" indent="0">
              <a:buNone/>
            </a:pPr>
            <a:r>
              <a:rPr lang="en-US" sz="2000" dirty="0"/>
              <a:t>Deploying technology to reduce the gap</a:t>
            </a:r>
          </a:p>
          <a:p>
            <a:r>
              <a:rPr lang="en-US" sz="2000" dirty="0"/>
              <a:t>E.g. Online, Clinical Decision support tools</a:t>
            </a:r>
          </a:p>
          <a:p>
            <a:endParaRPr lang="en-US" sz="2000" dirty="0"/>
          </a:p>
          <a:p>
            <a:r>
              <a:rPr lang="en-US" sz="2000" dirty="0"/>
              <a:t>I recently submitted an initiative in the </a:t>
            </a:r>
            <a:r>
              <a:rPr lang="en-US" altLang="zh-CN" sz="2000" dirty="0">
                <a:hlinkClick r:id="rId3"/>
              </a:rPr>
              <a:t>Healthy Longevity Innovation</a:t>
            </a:r>
            <a:r>
              <a:rPr lang="en-US" altLang="zh-CN" sz="2000" dirty="0"/>
              <a:t>, founded by U.S. National Academy of Medicine – To create a AI-based assistant tools for older nursing home seniors</a:t>
            </a:r>
            <a:endParaRPr lang="en-US" sz="2000" dirty="0"/>
          </a:p>
        </p:txBody>
      </p:sp>
      <p:sp>
        <p:nvSpPr>
          <p:cNvPr id="4" name="Date Placeholder 3">
            <a:extLst>
              <a:ext uri="{FF2B5EF4-FFF2-40B4-BE49-F238E27FC236}">
                <a16:creationId xmlns:a16="http://schemas.microsoft.com/office/drawing/2014/main" id="{9D1FA3B0-7480-0222-811C-183E7EAB0109}"/>
              </a:ext>
            </a:extLst>
          </p:cNvPr>
          <p:cNvSpPr>
            <a:spLocks noGrp="1"/>
          </p:cNvSpPr>
          <p:nvPr>
            <p:ph type="dt" sz="half" idx="4294967295"/>
          </p:nvPr>
        </p:nvSpPr>
        <p:spPr>
          <a:xfrm>
            <a:off x="838201" y="6276678"/>
            <a:ext cx="2743200" cy="365125"/>
          </a:xfrm>
          <a:prstGeom prst="rect">
            <a:avLst/>
          </a:prstGeom>
        </p:spPr>
        <p:txBody>
          <a:bodyPr>
            <a:normAutofit lnSpcReduction="10000"/>
          </a:bodyPr>
          <a:lstStyle/>
          <a:p>
            <a:pPr>
              <a:spcAft>
                <a:spcPts val="600"/>
              </a:spcAft>
            </a:pPr>
            <a:r>
              <a:rPr lang="en-US">
                <a:solidFill>
                  <a:schemeClr val="tx1"/>
                </a:solidFill>
              </a:rPr>
              <a:t>4/17/2023</a:t>
            </a:r>
            <a:endParaRPr lang="en-US" dirty="0">
              <a:solidFill>
                <a:schemeClr val="tx1"/>
              </a:solidFill>
            </a:endParaRPr>
          </a:p>
        </p:txBody>
      </p:sp>
      <p:sp>
        <p:nvSpPr>
          <p:cNvPr id="5" name="Slide Number Placeholder 4">
            <a:extLst>
              <a:ext uri="{FF2B5EF4-FFF2-40B4-BE49-F238E27FC236}">
                <a16:creationId xmlns:a16="http://schemas.microsoft.com/office/drawing/2014/main" id="{F64582F2-EBD2-3731-6656-557C7BB1A487}"/>
              </a:ext>
            </a:extLst>
          </p:cNvPr>
          <p:cNvSpPr>
            <a:spLocks noGrp="1"/>
          </p:cNvSpPr>
          <p:nvPr>
            <p:ph type="sldNum" sz="quarter" idx="12"/>
          </p:nvPr>
        </p:nvSpPr>
        <p:spPr>
          <a:xfrm>
            <a:off x="10052978" y="6356350"/>
            <a:ext cx="1300821" cy="365125"/>
          </a:xfrm>
        </p:spPr>
        <p:txBody>
          <a:bodyPr>
            <a:normAutofit/>
          </a:bodyPr>
          <a:lstStyle/>
          <a:p>
            <a:pPr>
              <a:spcAft>
                <a:spcPts val="600"/>
              </a:spcAft>
            </a:pPr>
            <a:fld id="{61CD8911-B433-634A-8462-B3CDA1BC7061}" type="slidenum">
              <a:rPr lang="en-US"/>
              <a:pPr>
                <a:spcAft>
                  <a:spcPts val="600"/>
                </a:spcAft>
              </a:pPr>
              <a:t>51</a:t>
            </a:fld>
            <a:endParaRPr lang="en-US"/>
          </a:p>
        </p:txBody>
      </p:sp>
      <p:pic>
        <p:nvPicPr>
          <p:cNvPr id="6146" name="Picture 2" descr="Chatbot vs conversational AI: What's the difference? | Special-reports –  Gulf News">
            <a:extLst>
              <a:ext uri="{FF2B5EF4-FFF2-40B4-BE49-F238E27FC236}">
                <a16:creationId xmlns:a16="http://schemas.microsoft.com/office/drawing/2014/main" id="{08B5C94E-478E-1285-5B1D-0917017011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1198" r="17869"/>
          <a:stretch/>
        </p:blipFill>
        <p:spPr bwMode="auto">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8" name="Arrow: Pentagon 7">
            <a:extLst>
              <a:ext uri="{FF2B5EF4-FFF2-40B4-BE49-F238E27FC236}">
                <a16:creationId xmlns:a16="http://schemas.microsoft.com/office/drawing/2014/main" id="{E518FBFE-9263-1788-86A1-70C591CABF46}"/>
              </a:ext>
            </a:extLst>
          </p:cNvPr>
          <p:cNvSpPr/>
          <p:nvPr/>
        </p:nvSpPr>
        <p:spPr>
          <a:xfrm>
            <a:off x="4764" y="6683659"/>
            <a:ext cx="1989136" cy="172912"/>
          </a:xfrm>
          <a:prstGeom prst="homePlate">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Introduction</a:t>
            </a:r>
          </a:p>
        </p:txBody>
      </p:sp>
      <p:sp>
        <p:nvSpPr>
          <p:cNvPr id="9" name="Arrow: Chevron 8">
            <a:extLst>
              <a:ext uri="{FF2B5EF4-FFF2-40B4-BE49-F238E27FC236}">
                <a16:creationId xmlns:a16="http://schemas.microsoft.com/office/drawing/2014/main" id="{6A7C19C1-BBDA-74EE-BEF6-860659F47B2C}"/>
              </a:ext>
            </a:extLst>
          </p:cNvPr>
          <p:cNvSpPr/>
          <p:nvPr/>
        </p:nvSpPr>
        <p:spPr>
          <a:xfrm>
            <a:off x="1951436" y="6687896"/>
            <a:ext cx="1686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Methods</a:t>
            </a:r>
          </a:p>
        </p:txBody>
      </p:sp>
      <p:sp>
        <p:nvSpPr>
          <p:cNvPr id="10" name="Arrow: Chevron 9">
            <a:extLst>
              <a:ext uri="{FF2B5EF4-FFF2-40B4-BE49-F238E27FC236}">
                <a16:creationId xmlns:a16="http://schemas.microsoft.com/office/drawing/2014/main" id="{04951E9C-787A-A017-ED15-78CFC3942329}"/>
              </a:ext>
            </a:extLst>
          </p:cNvPr>
          <p:cNvSpPr/>
          <p:nvPr/>
        </p:nvSpPr>
        <p:spPr>
          <a:xfrm>
            <a:off x="3597741" y="6686439"/>
            <a:ext cx="1617351"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Results</a:t>
            </a:r>
          </a:p>
        </p:txBody>
      </p:sp>
      <p:sp>
        <p:nvSpPr>
          <p:cNvPr id="11" name="Arrow: Chevron 10">
            <a:extLst>
              <a:ext uri="{FF2B5EF4-FFF2-40B4-BE49-F238E27FC236}">
                <a16:creationId xmlns:a16="http://schemas.microsoft.com/office/drawing/2014/main" id="{DDEE755E-4D89-9221-68B2-6A9EA376FF25}"/>
              </a:ext>
            </a:extLst>
          </p:cNvPr>
          <p:cNvSpPr/>
          <p:nvPr/>
        </p:nvSpPr>
        <p:spPr>
          <a:xfrm>
            <a:off x="5174535" y="6686834"/>
            <a:ext cx="1778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Discussion</a:t>
            </a:r>
          </a:p>
        </p:txBody>
      </p:sp>
      <p:sp>
        <p:nvSpPr>
          <p:cNvPr id="12" name="Arrow: Chevron 11">
            <a:extLst>
              <a:ext uri="{FF2B5EF4-FFF2-40B4-BE49-F238E27FC236}">
                <a16:creationId xmlns:a16="http://schemas.microsoft.com/office/drawing/2014/main" id="{B77AD58F-2F75-33D3-B8F3-EC051C2437FD}"/>
              </a:ext>
            </a:extLst>
          </p:cNvPr>
          <p:cNvSpPr/>
          <p:nvPr/>
        </p:nvSpPr>
        <p:spPr>
          <a:xfrm>
            <a:off x="6913717" y="6686834"/>
            <a:ext cx="1701799"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Future work</a:t>
            </a:r>
          </a:p>
        </p:txBody>
      </p:sp>
      <p:sp>
        <p:nvSpPr>
          <p:cNvPr id="13" name="Arrow: Chevron 12">
            <a:extLst>
              <a:ext uri="{FF2B5EF4-FFF2-40B4-BE49-F238E27FC236}">
                <a16:creationId xmlns:a16="http://schemas.microsoft.com/office/drawing/2014/main" id="{1E8C51BE-308E-F707-2852-E0FAB7323CF7}"/>
              </a:ext>
            </a:extLst>
          </p:cNvPr>
          <p:cNvSpPr/>
          <p:nvPr/>
        </p:nvSpPr>
        <p:spPr>
          <a:xfrm>
            <a:off x="8572500" y="6686834"/>
            <a:ext cx="226377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Grant opportunities</a:t>
            </a:r>
          </a:p>
        </p:txBody>
      </p:sp>
      <p:sp>
        <p:nvSpPr>
          <p:cNvPr id="14" name="Arrow: Chevron 13">
            <a:extLst>
              <a:ext uri="{FF2B5EF4-FFF2-40B4-BE49-F238E27FC236}">
                <a16:creationId xmlns:a16="http://schemas.microsoft.com/office/drawing/2014/main" id="{A6EF604A-9F36-E49F-33B1-8FCF23363546}"/>
              </a:ext>
            </a:extLst>
          </p:cNvPr>
          <p:cNvSpPr/>
          <p:nvPr/>
        </p:nvSpPr>
        <p:spPr>
          <a:xfrm>
            <a:off x="10795001" y="6686439"/>
            <a:ext cx="136524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Conclusion</a:t>
            </a:r>
          </a:p>
        </p:txBody>
      </p:sp>
    </p:spTree>
    <p:extLst>
      <p:ext uri="{BB962C8B-B14F-4D97-AF65-F5344CB8AC3E}">
        <p14:creationId xmlns:p14="http://schemas.microsoft.com/office/powerpoint/2010/main" val="392217048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AC7B-022C-4A18-6E79-7874D8051D2C}"/>
              </a:ext>
            </a:extLst>
          </p:cNvPr>
          <p:cNvSpPr>
            <a:spLocks noGrp="1"/>
          </p:cNvSpPr>
          <p:nvPr>
            <p:ph type="title"/>
          </p:nvPr>
        </p:nvSpPr>
        <p:spPr>
          <a:xfrm>
            <a:off x="5089868" y="667512"/>
            <a:ext cx="7351438" cy="1119505"/>
          </a:xfrm>
        </p:spPr>
        <p:txBody>
          <a:bodyPr anchor="b">
            <a:normAutofit/>
          </a:bodyPr>
          <a:lstStyle/>
          <a:p>
            <a:r>
              <a:rPr lang="en-US" b="1" dirty="0"/>
              <a:t>5. More collaborations</a:t>
            </a:r>
          </a:p>
        </p:txBody>
      </p:sp>
      <p:sp>
        <p:nvSpPr>
          <p:cNvPr id="3" name="Content Placeholder 2">
            <a:extLst>
              <a:ext uri="{FF2B5EF4-FFF2-40B4-BE49-F238E27FC236}">
                <a16:creationId xmlns:a16="http://schemas.microsoft.com/office/drawing/2014/main" id="{5D94DE18-ADCF-8A7F-9A20-445B2EC3369E}"/>
              </a:ext>
            </a:extLst>
          </p:cNvPr>
          <p:cNvSpPr>
            <a:spLocks noGrp="1"/>
          </p:cNvSpPr>
          <p:nvPr>
            <p:ph idx="1"/>
          </p:nvPr>
        </p:nvSpPr>
        <p:spPr>
          <a:xfrm>
            <a:off x="5297762" y="2706624"/>
            <a:ext cx="6251110" cy="3483864"/>
          </a:xfrm>
        </p:spPr>
        <p:txBody>
          <a:bodyPr>
            <a:normAutofit/>
          </a:bodyPr>
          <a:lstStyle/>
          <a:p>
            <a:r>
              <a:rPr lang="en-US" sz="2200" dirty="0"/>
              <a:t>Interdisciplinary is key</a:t>
            </a:r>
          </a:p>
          <a:p>
            <a:r>
              <a:rPr lang="en-US" sz="2200" dirty="0"/>
              <a:t>health services and population studies.</a:t>
            </a:r>
          </a:p>
          <a:p>
            <a:r>
              <a:rPr lang="en-US" sz="2200" dirty="0"/>
              <a:t>Collaborate with other departments </a:t>
            </a:r>
          </a:p>
        </p:txBody>
      </p:sp>
      <p:sp>
        <p:nvSpPr>
          <p:cNvPr id="4" name="Date Placeholder 3">
            <a:extLst>
              <a:ext uri="{FF2B5EF4-FFF2-40B4-BE49-F238E27FC236}">
                <a16:creationId xmlns:a16="http://schemas.microsoft.com/office/drawing/2014/main" id="{E78E6065-217E-0F59-00A4-D907AF9C51B6}"/>
              </a:ext>
            </a:extLst>
          </p:cNvPr>
          <p:cNvSpPr>
            <a:spLocks noGrp="1"/>
          </p:cNvSpPr>
          <p:nvPr>
            <p:ph type="dt" sz="half" idx="4294967295"/>
          </p:nvPr>
        </p:nvSpPr>
        <p:spPr>
          <a:xfrm>
            <a:off x="838200" y="6356350"/>
            <a:ext cx="2743200" cy="365125"/>
          </a:xfrm>
          <a:prstGeom prst="rect">
            <a:avLst/>
          </a:prstGeom>
        </p:spPr>
        <p:txBody>
          <a:bodyPr>
            <a:normAutofit lnSpcReduction="10000"/>
          </a:bodyPr>
          <a:lstStyle/>
          <a:p>
            <a:pPr>
              <a:spcAft>
                <a:spcPts val="600"/>
              </a:spcAft>
            </a:pPr>
            <a:r>
              <a:rPr lang="en-US">
                <a:solidFill>
                  <a:srgbClr val="FFFFFF"/>
                </a:solidFill>
              </a:rPr>
              <a:t>4/17/2023</a:t>
            </a:r>
          </a:p>
        </p:txBody>
      </p:sp>
      <p:sp>
        <p:nvSpPr>
          <p:cNvPr id="5" name="Slide Number Placeholder 4">
            <a:extLst>
              <a:ext uri="{FF2B5EF4-FFF2-40B4-BE49-F238E27FC236}">
                <a16:creationId xmlns:a16="http://schemas.microsoft.com/office/drawing/2014/main" id="{53044387-8F57-069F-6FF2-2B128BB4BA78}"/>
              </a:ext>
            </a:extLst>
          </p:cNvPr>
          <p:cNvSpPr>
            <a:spLocks noGrp="1"/>
          </p:cNvSpPr>
          <p:nvPr>
            <p:ph type="sldNum" sz="quarter" idx="12"/>
          </p:nvPr>
        </p:nvSpPr>
        <p:spPr>
          <a:xfrm>
            <a:off x="10052978" y="6356350"/>
            <a:ext cx="1300821" cy="365125"/>
          </a:xfrm>
        </p:spPr>
        <p:txBody>
          <a:bodyPr>
            <a:normAutofit/>
          </a:bodyPr>
          <a:lstStyle/>
          <a:p>
            <a:pPr>
              <a:spcAft>
                <a:spcPts val="600"/>
              </a:spcAft>
            </a:pPr>
            <a:fld id="{61CD8911-B433-634A-8462-B3CDA1BC7061}" type="slidenum">
              <a:rPr lang="en-US" smtClean="0"/>
              <a:pPr>
                <a:spcAft>
                  <a:spcPts val="600"/>
                </a:spcAft>
              </a:pPr>
              <a:t>52</a:t>
            </a:fld>
            <a:endParaRPr lang="en-US"/>
          </a:p>
        </p:txBody>
      </p:sp>
      <p:pic>
        <p:nvPicPr>
          <p:cNvPr id="7" name="Picture 6" descr="Glasses on top of a book">
            <a:extLst>
              <a:ext uri="{FF2B5EF4-FFF2-40B4-BE49-F238E27FC236}">
                <a16:creationId xmlns:a16="http://schemas.microsoft.com/office/drawing/2014/main" id="{1292A482-923B-A583-EF5B-4A6524521E7A}"/>
              </a:ext>
            </a:extLst>
          </p:cNvPr>
          <p:cNvPicPr>
            <a:picLocks noChangeAspect="1"/>
          </p:cNvPicPr>
          <p:nvPr/>
        </p:nvPicPr>
        <p:blipFill rotWithShape="1">
          <a:blip r:embed="rId3"/>
          <a:srcRect l="14838" r="40170"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9" name="Arrow: Pentagon 8">
            <a:extLst>
              <a:ext uri="{FF2B5EF4-FFF2-40B4-BE49-F238E27FC236}">
                <a16:creationId xmlns:a16="http://schemas.microsoft.com/office/drawing/2014/main" id="{E150331F-F948-BFD1-120B-0C2AB4387A2C}"/>
              </a:ext>
            </a:extLst>
          </p:cNvPr>
          <p:cNvSpPr/>
          <p:nvPr/>
        </p:nvSpPr>
        <p:spPr>
          <a:xfrm>
            <a:off x="4764" y="6683659"/>
            <a:ext cx="1989136" cy="172912"/>
          </a:xfrm>
          <a:prstGeom prst="homePlate">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Introduction</a:t>
            </a:r>
          </a:p>
        </p:txBody>
      </p:sp>
      <p:sp>
        <p:nvSpPr>
          <p:cNvPr id="10" name="Arrow: Chevron 9">
            <a:extLst>
              <a:ext uri="{FF2B5EF4-FFF2-40B4-BE49-F238E27FC236}">
                <a16:creationId xmlns:a16="http://schemas.microsoft.com/office/drawing/2014/main" id="{9A259F5C-1420-41D1-63A4-F86ADC26843B}"/>
              </a:ext>
            </a:extLst>
          </p:cNvPr>
          <p:cNvSpPr/>
          <p:nvPr/>
        </p:nvSpPr>
        <p:spPr>
          <a:xfrm>
            <a:off x="1951436" y="6687896"/>
            <a:ext cx="1686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Methods</a:t>
            </a:r>
          </a:p>
        </p:txBody>
      </p:sp>
      <p:sp>
        <p:nvSpPr>
          <p:cNvPr id="12" name="Arrow: Chevron 11">
            <a:extLst>
              <a:ext uri="{FF2B5EF4-FFF2-40B4-BE49-F238E27FC236}">
                <a16:creationId xmlns:a16="http://schemas.microsoft.com/office/drawing/2014/main" id="{25078B2D-1EAE-0C02-2DEC-EB6A5C826590}"/>
              </a:ext>
            </a:extLst>
          </p:cNvPr>
          <p:cNvSpPr/>
          <p:nvPr/>
        </p:nvSpPr>
        <p:spPr>
          <a:xfrm>
            <a:off x="3597741" y="6686439"/>
            <a:ext cx="1617351"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Results</a:t>
            </a:r>
          </a:p>
        </p:txBody>
      </p:sp>
      <p:sp>
        <p:nvSpPr>
          <p:cNvPr id="14" name="Arrow: Chevron 13">
            <a:extLst>
              <a:ext uri="{FF2B5EF4-FFF2-40B4-BE49-F238E27FC236}">
                <a16:creationId xmlns:a16="http://schemas.microsoft.com/office/drawing/2014/main" id="{8A8036A8-9180-4A7C-6A4C-B91AED165083}"/>
              </a:ext>
            </a:extLst>
          </p:cNvPr>
          <p:cNvSpPr/>
          <p:nvPr/>
        </p:nvSpPr>
        <p:spPr>
          <a:xfrm>
            <a:off x="5174535" y="6686834"/>
            <a:ext cx="1778715"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Discussion</a:t>
            </a:r>
          </a:p>
        </p:txBody>
      </p:sp>
      <p:sp>
        <p:nvSpPr>
          <p:cNvPr id="15" name="Arrow: Chevron 14">
            <a:extLst>
              <a:ext uri="{FF2B5EF4-FFF2-40B4-BE49-F238E27FC236}">
                <a16:creationId xmlns:a16="http://schemas.microsoft.com/office/drawing/2014/main" id="{79DB2DF0-2A1E-E97E-8BDA-0180EC3133D5}"/>
              </a:ext>
            </a:extLst>
          </p:cNvPr>
          <p:cNvSpPr/>
          <p:nvPr/>
        </p:nvSpPr>
        <p:spPr>
          <a:xfrm>
            <a:off x="6913717" y="6686834"/>
            <a:ext cx="1701799" cy="161529"/>
          </a:xfrm>
          <a:prstGeom prst="chevron">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Future work</a:t>
            </a:r>
          </a:p>
        </p:txBody>
      </p:sp>
      <p:sp>
        <p:nvSpPr>
          <p:cNvPr id="16" name="Arrow: Chevron 15">
            <a:extLst>
              <a:ext uri="{FF2B5EF4-FFF2-40B4-BE49-F238E27FC236}">
                <a16:creationId xmlns:a16="http://schemas.microsoft.com/office/drawing/2014/main" id="{B1144DA0-ED9D-F592-DBA7-643D6E1CCBB0}"/>
              </a:ext>
            </a:extLst>
          </p:cNvPr>
          <p:cNvSpPr/>
          <p:nvPr/>
        </p:nvSpPr>
        <p:spPr>
          <a:xfrm>
            <a:off x="8572500" y="6686834"/>
            <a:ext cx="226377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Grant opportunities</a:t>
            </a:r>
          </a:p>
        </p:txBody>
      </p:sp>
      <p:sp>
        <p:nvSpPr>
          <p:cNvPr id="17" name="Arrow: Chevron 16">
            <a:extLst>
              <a:ext uri="{FF2B5EF4-FFF2-40B4-BE49-F238E27FC236}">
                <a16:creationId xmlns:a16="http://schemas.microsoft.com/office/drawing/2014/main" id="{04D14DF5-4416-E774-04A1-E983F45CD8C8}"/>
              </a:ext>
            </a:extLst>
          </p:cNvPr>
          <p:cNvSpPr/>
          <p:nvPr/>
        </p:nvSpPr>
        <p:spPr>
          <a:xfrm>
            <a:off x="10795001" y="6686439"/>
            <a:ext cx="136524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Conclusion</a:t>
            </a:r>
          </a:p>
        </p:txBody>
      </p:sp>
    </p:spTree>
    <p:extLst>
      <p:ext uri="{BB962C8B-B14F-4D97-AF65-F5344CB8AC3E}">
        <p14:creationId xmlns:p14="http://schemas.microsoft.com/office/powerpoint/2010/main" val="58210503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60884-991E-289E-58DC-942FE738ABE7}"/>
              </a:ext>
            </a:extLst>
          </p:cNvPr>
          <p:cNvSpPr>
            <a:spLocks noGrp="1"/>
          </p:cNvSpPr>
          <p:nvPr>
            <p:ph type="title"/>
          </p:nvPr>
        </p:nvSpPr>
        <p:spPr/>
        <p:txBody>
          <a:bodyPr/>
          <a:lstStyle/>
          <a:p>
            <a:r>
              <a:rPr lang="en-US" dirty="0"/>
              <a:t>Thank You!</a:t>
            </a:r>
          </a:p>
        </p:txBody>
      </p:sp>
      <p:sp>
        <p:nvSpPr>
          <p:cNvPr id="5" name="Slide Number Placeholder 4">
            <a:extLst>
              <a:ext uri="{FF2B5EF4-FFF2-40B4-BE49-F238E27FC236}">
                <a16:creationId xmlns:a16="http://schemas.microsoft.com/office/drawing/2014/main" id="{A6E21A9B-EDA4-2FFC-351D-E1FD16D863D5}"/>
              </a:ext>
            </a:extLst>
          </p:cNvPr>
          <p:cNvSpPr>
            <a:spLocks noGrp="1"/>
          </p:cNvSpPr>
          <p:nvPr>
            <p:ph type="sldNum" sz="quarter" idx="12"/>
          </p:nvPr>
        </p:nvSpPr>
        <p:spPr/>
        <p:txBody>
          <a:bodyPr/>
          <a:lstStyle/>
          <a:p>
            <a:fld id="{61CD8911-B433-634A-8462-B3CDA1BC7061}" type="slidenum">
              <a:rPr lang="en-US" smtClean="0"/>
              <a:pPr/>
              <a:t>53</a:t>
            </a:fld>
            <a:endParaRPr lang="en-US" dirty="0"/>
          </a:p>
        </p:txBody>
      </p:sp>
      <p:pic>
        <p:nvPicPr>
          <p:cNvPr id="9" name="Picture 8">
            <a:extLst>
              <a:ext uri="{FF2B5EF4-FFF2-40B4-BE49-F238E27FC236}">
                <a16:creationId xmlns:a16="http://schemas.microsoft.com/office/drawing/2014/main" id="{9E0C195B-4859-814B-3815-DB207AB09007}"/>
              </a:ext>
            </a:extLst>
          </p:cNvPr>
          <p:cNvPicPr>
            <a:picLocks noChangeAspect="1"/>
          </p:cNvPicPr>
          <p:nvPr/>
        </p:nvPicPr>
        <p:blipFill>
          <a:blip r:embed="rId3"/>
          <a:stretch>
            <a:fillRect/>
          </a:stretch>
        </p:blipFill>
        <p:spPr>
          <a:xfrm>
            <a:off x="8200220" y="2345265"/>
            <a:ext cx="3119967" cy="3119967"/>
          </a:xfrm>
          <a:prstGeom prst="rect">
            <a:avLst/>
          </a:prstGeom>
        </p:spPr>
      </p:pic>
      <p:sp>
        <p:nvSpPr>
          <p:cNvPr id="10" name="TextBox 9">
            <a:extLst>
              <a:ext uri="{FF2B5EF4-FFF2-40B4-BE49-F238E27FC236}">
                <a16:creationId xmlns:a16="http://schemas.microsoft.com/office/drawing/2014/main" id="{30F022A6-729F-536D-D6B9-FBA3E103E38D}"/>
              </a:ext>
            </a:extLst>
          </p:cNvPr>
          <p:cNvSpPr txBox="1"/>
          <p:nvPr/>
        </p:nvSpPr>
        <p:spPr>
          <a:xfrm>
            <a:off x="8321553" y="5643033"/>
            <a:ext cx="2863413" cy="461665"/>
          </a:xfrm>
          <a:prstGeom prst="rect">
            <a:avLst/>
          </a:prstGeom>
          <a:noFill/>
        </p:spPr>
        <p:txBody>
          <a:bodyPr wrap="none" rtlCol="0">
            <a:spAutoFit/>
          </a:bodyPr>
          <a:lstStyle/>
          <a:p>
            <a:r>
              <a:rPr lang="en-US" sz="2400" b="1" dirty="0">
                <a:latin typeface="Arial Nova Light" panose="020B0304020202020204" pitchFamily="34" charset="0"/>
              </a:rPr>
              <a:t>Download this slides</a:t>
            </a:r>
          </a:p>
        </p:txBody>
      </p:sp>
      <p:pic>
        <p:nvPicPr>
          <p:cNvPr id="11" name="Content Placeholder 8" descr="Qr code&#10;">
            <a:extLst>
              <a:ext uri="{FF2B5EF4-FFF2-40B4-BE49-F238E27FC236}">
                <a16:creationId xmlns:a16="http://schemas.microsoft.com/office/drawing/2014/main" id="{DE2AD379-7478-D400-C82F-DBDA44B4FD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9574" y="2448718"/>
            <a:ext cx="2913062" cy="2913062"/>
          </a:xfrm>
          <a:prstGeom prst="roundRect">
            <a:avLst>
              <a:gd name="adj" fmla="val 3876"/>
            </a:avLst>
          </a:prstGeom>
          <a:ln>
            <a:solidFill>
              <a:schemeClr val="accent1"/>
            </a:solidFill>
          </a:ln>
          <a:effectLst/>
        </p:spPr>
      </p:pic>
      <p:sp>
        <p:nvSpPr>
          <p:cNvPr id="12" name="TextBox 11">
            <a:extLst>
              <a:ext uri="{FF2B5EF4-FFF2-40B4-BE49-F238E27FC236}">
                <a16:creationId xmlns:a16="http://schemas.microsoft.com/office/drawing/2014/main" id="{13B24E29-8908-203B-03CC-6CEBFA6AAD75}"/>
              </a:ext>
            </a:extLst>
          </p:cNvPr>
          <p:cNvSpPr txBox="1"/>
          <p:nvPr/>
        </p:nvSpPr>
        <p:spPr>
          <a:xfrm>
            <a:off x="4880264" y="5643033"/>
            <a:ext cx="2631682" cy="461665"/>
          </a:xfrm>
          <a:prstGeom prst="rect">
            <a:avLst/>
          </a:prstGeom>
          <a:noFill/>
        </p:spPr>
        <p:txBody>
          <a:bodyPr wrap="none" rtlCol="0">
            <a:spAutoFit/>
          </a:bodyPr>
          <a:lstStyle/>
          <a:p>
            <a:r>
              <a:rPr lang="en-US" sz="2400" b="1" dirty="0">
                <a:latin typeface="Arial Nova Light" panose="020B0304020202020204" pitchFamily="34" charset="0"/>
              </a:rPr>
              <a:t>Visit Ling’s website</a:t>
            </a:r>
          </a:p>
        </p:txBody>
      </p:sp>
      <p:sp>
        <p:nvSpPr>
          <p:cNvPr id="3" name="TextBox 2">
            <a:extLst>
              <a:ext uri="{FF2B5EF4-FFF2-40B4-BE49-F238E27FC236}">
                <a16:creationId xmlns:a16="http://schemas.microsoft.com/office/drawing/2014/main" id="{7403270D-5515-93C8-C29E-440DE72CEBD1}"/>
              </a:ext>
            </a:extLst>
          </p:cNvPr>
          <p:cNvSpPr txBox="1"/>
          <p:nvPr/>
        </p:nvSpPr>
        <p:spPr>
          <a:xfrm>
            <a:off x="969140" y="5643032"/>
            <a:ext cx="2845779" cy="461665"/>
          </a:xfrm>
          <a:prstGeom prst="rect">
            <a:avLst/>
          </a:prstGeom>
          <a:noFill/>
        </p:spPr>
        <p:txBody>
          <a:bodyPr wrap="none" rtlCol="0">
            <a:spAutoFit/>
          </a:bodyPr>
          <a:lstStyle/>
          <a:p>
            <a:r>
              <a:rPr lang="en-US" sz="2400" b="1" dirty="0">
                <a:latin typeface="Arial Nova Light" panose="020B0304020202020204" pitchFamily="34" charset="0"/>
              </a:rPr>
              <a:t>Download the paper</a:t>
            </a:r>
          </a:p>
        </p:txBody>
      </p:sp>
      <p:pic>
        <p:nvPicPr>
          <p:cNvPr id="1026" name="Picture 2">
            <a:extLst>
              <a:ext uri="{FF2B5EF4-FFF2-40B4-BE49-F238E27FC236}">
                <a16:creationId xmlns:a16="http://schemas.microsoft.com/office/drawing/2014/main" id="{63A361F4-596B-A9C4-3FE7-E0B52F3BF68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354" t="9916" r="10105" b="10985"/>
          <a:stretch/>
        </p:blipFill>
        <p:spPr bwMode="auto">
          <a:xfrm>
            <a:off x="782261" y="2448718"/>
            <a:ext cx="3147706" cy="301651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C35B068-49EA-8121-0C97-039AD0C59309}"/>
              </a:ext>
            </a:extLst>
          </p:cNvPr>
          <p:cNvSpPr txBox="1"/>
          <p:nvPr/>
        </p:nvSpPr>
        <p:spPr>
          <a:xfrm>
            <a:off x="142814" y="6104697"/>
            <a:ext cx="4498430" cy="430887"/>
          </a:xfrm>
          <a:prstGeom prst="rect">
            <a:avLst/>
          </a:prstGeom>
          <a:noFill/>
        </p:spPr>
        <p:txBody>
          <a:bodyPr wrap="square">
            <a:spAutoFit/>
          </a:bodyPr>
          <a:lstStyle/>
          <a:p>
            <a:pPr algn="ctr"/>
            <a:r>
              <a:rPr lang="en-US" sz="1100" b="0" i="0" u="sng" dirty="0">
                <a:solidFill>
                  <a:srgbClr val="1A0DAB"/>
                </a:solidFill>
                <a:effectLst/>
                <a:latin typeface="Arial" panose="020B0604020202020204" pitchFamily="34" charset="0"/>
                <a:hlinkClick r:id="rId6"/>
              </a:rPr>
              <a:t>Telemedicine Adoption during the COVID-19 Pandemic: Gaps and Inequalities</a:t>
            </a:r>
            <a:endParaRPr lang="en-US" sz="1100" dirty="0"/>
          </a:p>
        </p:txBody>
      </p:sp>
    </p:spTree>
    <p:extLst>
      <p:ext uri="{BB962C8B-B14F-4D97-AF65-F5344CB8AC3E}">
        <p14:creationId xmlns:p14="http://schemas.microsoft.com/office/powerpoint/2010/main" val="271303082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EAC13-6B2B-F6E0-E9E6-6F15CB2685B9}"/>
              </a:ext>
            </a:extLst>
          </p:cNvPr>
          <p:cNvSpPr>
            <a:spLocks noGrp="1"/>
          </p:cNvSpPr>
          <p:nvPr>
            <p:ph type="title"/>
          </p:nvPr>
        </p:nvSpPr>
        <p:spPr>
          <a:xfrm>
            <a:off x="801288" y="738067"/>
            <a:ext cx="10571998" cy="970450"/>
          </a:xfrm>
        </p:spPr>
        <p:txBody>
          <a:bodyPr/>
          <a:lstStyle/>
          <a:p>
            <a:r>
              <a:rPr lang="en-US" sz="4000" dirty="0">
                <a:latin typeface="Arial Nova Light" panose="020B0304020202020204" pitchFamily="34" charset="0"/>
              </a:rPr>
              <a:t>The Disparity of Telemedicine Adoption </a:t>
            </a:r>
            <a:br>
              <a:rPr lang="en-US" sz="4000" dirty="0">
                <a:latin typeface="Arial Nova Light" panose="020B0304020202020204" pitchFamily="34" charset="0"/>
              </a:rPr>
            </a:br>
            <a:r>
              <a:rPr lang="en-US" sz="4000" dirty="0">
                <a:latin typeface="Arial Nova Light" panose="020B0304020202020204" pitchFamily="34" charset="0"/>
              </a:rPr>
              <a:t>During the COVID-19 Pandemic</a:t>
            </a:r>
            <a:endParaRPr lang="en-US" sz="4000" dirty="0">
              <a:effectLst/>
            </a:endParaRPr>
          </a:p>
        </p:txBody>
      </p:sp>
      <p:sp>
        <p:nvSpPr>
          <p:cNvPr id="3" name="Content Placeholder 2">
            <a:extLst>
              <a:ext uri="{FF2B5EF4-FFF2-40B4-BE49-F238E27FC236}">
                <a16:creationId xmlns:a16="http://schemas.microsoft.com/office/drawing/2014/main" id="{5E0D181F-0F9B-E6B1-A306-FE292A7B6C77}"/>
              </a:ext>
            </a:extLst>
          </p:cNvPr>
          <p:cNvSpPr>
            <a:spLocks noGrp="1"/>
          </p:cNvSpPr>
          <p:nvPr>
            <p:ph idx="1"/>
          </p:nvPr>
        </p:nvSpPr>
        <p:spPr/>
        <p:txBody>
          <a:bodyPr>
            <a:normAutofit fontScale="92500" lnSpcReduction="10000"/>
          </a:bodyPr>
          <a:lstStyle/>
          <a:p>
            <a:r>
              <a:rPr lang="en-US" dirty="0"/>
              <a:t>Introduction</a:t>
            </a:r>
          </a:p>
          <a:p>
            <a:r>
              <a:rPr lang="en-US" dirty="0"/>
              <a:t>Methods</a:t>
            </a:r>
          </a:p>
          <a:p>
            <a:r>
              <a:rPr lang="en-US" dirty="0"/>
              <a:t>Results</a:t>
            </a:r>
          </a:p>
          <a:p>
            <a:r>
              <a:rPr lang="en-US" dirty="0"/>
              <a:t>Discussion</a:t>
            </a:r>
          </a:p>
          <a:p>
            <a:r>
              <a:rPr lang="en-US" dirty="0"/>
              <a:t>Future Work</a:t>
            </a:r>
          </a:p>
          <a:p>
            <a:r>
              <a:rPr lang="en-US" dirty="0"/>
              <a:t>Grant opportunities</a:t>
            </a:r>
          </a:p>
          <a:p>
            <a:r>
              <a:rPr lang="en-US" dirty="0"/>
              <a:t>Conclusion</a:t>
            </a:r>
          </a:p>
        </p:txBody>
      </p:sp>
      <p:sp>
        <p:nvSpPr>
          <p:cNvPr id="5" name="Slide Number Placeholder 4">
            <a:extLst>
              <a:ext uri="{FF2B5EF4-FFF2-40B4-BE49-F238E27FC236}">
                <a16:creationId xmlns:a16="http://schemas.microsoft.com/office/drawing/2014/main" id="{10AEEFF0-9CB3-93FA-6E9A-F2A4D2D0B971}"/>
              </a:ext>
            </a:extLst>
          </p:cNvPr>
          <p:cNvSpPr>
            <a:spLocks noGrp="1"/>
          </p:cNvSpPr>
          <p:nvPr>
            <p:ph type="sldNum" sz="quarter" idx="12"/>
          </p:nvPr>
        </p:nvSpPr>
        <p:spPr/>
        <p:txBody>
          <a:bodyPr/>
          <a:lstStyle/>
          <a:p>
            <a:fld id="{61CD8911-B433-634A-8462-B3CDA1BC7061}" type="slidenum">
              <a:rPr lang="en-US" smtClean="0">
                <a:solidFill>
                  <a:schemeClr val="tx1"/>
                </a:solidFill>
              </a:rPr>
              <a:pPr/>
              <a:t>6</a:t>
            </a:fld>
            <a:endParaRPr lang="en-US" dirty="0">
              <a:solidFill>
                <a:schemeClr val="tx1"/>
              </a:solidFill>
            </a:endParaRPr>
          </a:p>
        </p:txBody>
      </p:sp>
    </p:spTree>
    <p:extLst>
      <p:ext uri="{BB962C8B-B14F-4D97-AF65-F5344CB8AC3E}">
        <p14:creationId xmlns:p14="http://schemas.microsoft.com/office/powerpoint/2010/main" val="315512441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D3A03-ABFA-D5A1-CBDC-20115EC6CC5B}"/>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4FF3AB80-E984-BBC1-9470-5D0CE795C587}"/>
              </a:ext>
            </a:extLst>
          </p:cNvPr>
          <p:cNvSpPr>
            <a:spLocks noGrp="1"/>
          </p:cNvSpPr>
          <p:nvPr>
            <p:ph type="subTitle" idx="1"/>
          </p:nvPr>
        </p:nvSpPr>
        <p:spPr>
          <a:xfrm>
            <a:off x="810001" y="5280847"/>
            <a:ext cx="10572000" cy="1280820"/>
          </a:xfrm>
        </p:spPr>
        <p:txBody>
          <a:bodyPr>
            <a:normAutofit/>
          </a:bodyPr>
          <a:lstStyle/>
          <a:p>
            <a:r>
              <a:rPr lang="en-US" sz="2400" dirty="0"/>
              <a:t>COVID-19 health care outcomes</a:t>
            </a:r>
            <a:endParaRPr lang="en-US" dirty="0"/>
          </a:p>
          <a:p>
            <a:r>
              <a:rPr lang="en-US" dirty="0"/>
              <a:t>T</a:t>
            </a:r>
            <a:r>
              <a:rPr lang="en-US" sz="2400" dirty="0"/>
              <a:t>elemedicine Services</a:t>
            </a:r>
          </a:p>
        </p:txBody>
      </p:sp>
      <p:sp>
        <p:nvSpPr>
          <p:cNvPr id="5" name="Slide Number Placeholder 4">
            <a:extLst>
              <a:ext uri="{FF2B5EF4-FFF2-40B4-BE49-F238E27FC236}">
                <a16:creationId xmlns:a16="http://schemas.microsoft.com/office/drawing/2014/main" id="{E61FC2FC-2EE0-EDD5-946F-FBD3F8030448}"/>
              </a:ext>
            </a:extLst>
          </p:cNvPr>
          <p:cNvSpPr>
            <a:spLocks noGrp="1"/>
          </p:cNvSpPr>
          <p:nvPr>
            <p:ph type="sldNum" sz="quarter" idx="12"/>
          </p:nvPr>
        </p:nvSpPr>
        <p:spPr/>
        <p:txBody>
          <a:bodyPr/>
          <a:lstStyle/>
          <a:p>
            <a:fld id="{B48A2F9E-F4A6-4626-A988-D187749AB94A}" type="slidenum">
              <a:rPr lang="en-US" smtClean="0"/>
              <a:pPr/>
              <a:t>7</a:t>
            </a:fld>
            <a:endParaRPr lang="en-US" dirty="0"/>
          </a:p>
        </p:txBody>
      </p:sp>
      <p:sp>
        <p:nvSpPr>
          <p:cNvPr id="6" name="Arrow: Pentagon 5">
            <a:extLst>
              <a:ext uri="{FF2B5EF4-FFF2-40B4-BE49-F238E27FC236}">
                <a16:creationId xmlns:a16="http://schemas.microsoft.com/office/drawing/2014/main" id="{0F2AEC42-3343-A2BF-08C6-5238EDEFB5C0}"/>
              </a:ext>
            </a:extLst>
          </p:cNvPr>
          <p:cNvSpPr/>
          <p:nvPr/>
        </p:nvSpPr>
        <p:spPr>
          <a:xfrm>
            <a:off x="4764" y="6683659"/>
            <a:ext cx="1989136" cy="172912"/>
          </a:xfrm>
          <a:prstGeom prst="homePlate">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Introduction</a:t>
            </a:r>
          </a:p>
        </p:txBody>
      </p:sp>
      <p:sp>
        <p:nvSpPr>
          <p:cNvPr id="7" name="Arrow: Chevron 6">
            <a:extLst>
              <a:ext uri="{FF2B5EF4-FFF2-40B4-BE49-F238E27FC236}">
                <a16:creationId xmlns:a16="http://schemas.microsoft.com/office/drawing/2014/main" id="{02ED6C32-306D-F98F-9BF5-F45D9AD73525}"/>
              </a:ext>
            </a:extLst>
          </p:cNvPr>
          <p:cNvSpPr/>
          <p:nvPr/>
        </p:nvSpPr>
        <p:spPr>
          <a:xfrm>
            <a:off x="1951436" y="6687896"/>
            <a:ext cx="168671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Methods</a:t>
            </a:r>
          </a:p>
        </p:txBody>
      </p:sp>
      <p:sp>
        <p:nvSpPr>
          <p:cNvPr id="8" name="Arrow: Chevron 7">
            <a:extLst>
              <a:ext uri="{FF2B5EF4-FFF2-40B4-BE49-F238E27FC236}">
                <a16:creationId xmlns:a16="http://schemas.microsoft.com/office/drawing/2014/main" id="{48E26353-335A-994F-9129-904A9EAA0B53}"/>
              </a:ext>
            </a:extLst>
          </p:cNvPr>
          <p:cNvSpPr/>
          <p:nvPr/>
        </p:nvSpPr>
        <p:spPr>
          <a:xfrm>
            <a:off x="3597741" y="6686439"/>
            <a:ext cx="1617351"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Results</a:t>
            </a:r>
          </a:p>
        </p:txBody>
      </p:sp>
      <p:sp>
        <p:nvSpPr>
          <p:cNvPr id="9" name="Arrow: Chevron 8">
            <a:extLst>
              <a:ext uri="{FF2B5EF4-FFF2-40B4-BE49-F238E27FC236}">
                <a16:creationId xmlns:a16="http://schemas.microsoft.com/office/drawing/2014/main" id="{6D08B632-F354-FBCA-D771-E4DCD33294F7}"/>
              </a:ext>
            </a:extLst>
          </p:cNvPr>
          <p:cNvSpPr/>
          <p:nvPr/>
        </p:nvSpPr>
        <p:spPr>
          <a:xfrm>
            <a:off x="5174535" y="6686834"/>
            <a:ext cx="177871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Discussion</a:t>
            </a:r>
          </a:p>
        </p:txBody>
      </p:sp>
      <p:sp>
        <p:nvSpPr>
          <p:cNvPr id="10" name="Arrow: Chevron 9">
            <a:extLst>
              <a:ext uri="{FF2B5EF4-FFF2-40B4-BE49-F238E27FC236}">
                <a16:creationId xmlns:a16="http://schemas.microsoft.com/office/drawing/2014/main" id="{3994501F-2180-A102-644C-8963E20AFE85}"/>
              </a:ext>
            </a:extLst>
          </p:cNvPr>
          <p:cNvSpPr/>
          <p:nvPr/>
        </p:nvSpPr>
        <p:spPr>
          <a:xfrm>
            <a:off x="6913717" y="6686834"/>
            <a:ext cx="170179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Future work</a:t>
            </a:r>
          </a:p>
        </p:txBody>
      </p:sp>
      <p:sp>
        <p:nvSpPr>
          <p:cNvPr id="11" name="Arrow: Chevron 10">
            <a:extLst>
              <a:ext uri="{FF2B5EF4-FFF2-40B4-BE49-F238E27FC236}">
                <a16:creationId xmlns:a16="http://schemas.microsoft.com/office/drawing/2014/main" id="{4B86267E-8A1C-7616-A798-C4645FC19C96}"/>
              </a:ext>
            </a:extLst>
          </p:cNvPr>
          <p:cNvSpPr/>
          <p:nvPr/>
        </p:nvSpPr>
        <p:spPr>
          <a:xfrm>
            <a:off x="8572500" y="6686834"/>
            <a:ext cx="226377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Grant opportunities</a:t>
            </a:r>
          </a:p>
        </p:txBody>
      </p:sp>
      <p:sp>
        <p:nvSpPr>
          <p:cNvPr id="12" name="Arrow: Chevron 11">
            <a:extLst>
              <a:ext uri="{FF2B5EF4-FFF2-40B4-BE49-F238E27FC236}">
                <a16:creationId xmlns:a16="http://schemas.microsoft.com/office/drawing/2014/main" id="{07ECAE96-F6A0-568C-F2BF-DE43F6F73BEC}"/>
              </a:ext>
            </a:extLst>
          </p:cNvPr>
          <p:cNvSpPr/>
          <p:nvPr/>
        </p:nvSpPr>
        <p:spPr>
          <a:xfrm>
            <a:off x="10795001" y="6686439"/>
            <a:ext cx="136524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Conclusion</a:t>
            </a:r>
          </a:p>
        </p:txBody>
      </p:sp>
    </p:spTree>
    <p:extLst>
      <p:ext uri="{BB962C8B-B14F-4D97-AF65-F5344CB8AC3E}">
        <p14:creationId xmlns:p14="http://schemas.microsoft.com/office/powerpoint/2010/main" val="146344304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E5C0-94D6-D43D-72A8-3F98AB900E11}"/>
              </a:ext>
            </a:extLst>
          </p:cNvPr>
          <p:cNvSpPr>
            <a:spLocks noGrp="1"/>
          </p:cNvSpPr>
          <p:nvPr>
            <p:ph type="title"/>
          </p:nvPr>
        </p:nvSpPr>
        <p:spPr>
          <a:xfrm>
            <a:off x="621930" y="640080"/>
            <a:ext cx="7475147" cy="832370"/>
          </a:xfrm>
        </p:spPr>
        <p:txBody>
          <a:bodyPr anchor="b">
            <a:normAutofit/>
          </a:bodyPr>
          <a:lstStyle/>
          <a:p>
            <a:r>
              <a:rPr lang="en-US" sz="3600" dirty="0"/>
              <a:t>COVID-19 Infection varies by race</a:t>
            </a:r>
          </a:p>
        </p:txBody>
      </p:sp>
      <p:sp>
        <p:nvSpPr>
          <p:cNvPr id="3" name="Content Placeholder 2">
            <a:extLst>
              <a:ext uri="{FF2B5EF4-FFF2-40B4-BE49-F238E27FC236}">
                <a16:creationId xmlns:a16="http://schemas.microsoft.com/office/drawing/2014/main" id="{E19ACEC1-BDE2-76EE-1539-AC8EB5363534}"/>
              </a:ext>
            </a:extLst>
          </p:cNvPr>
          <p:cNvSpPr>
            <a:spLocks noGrp="1"/>
          </p:cNvSpPr>
          <p:nvPr>
            <p:ph idx="1"/>
          </p:nvPr>
        </p:nvSpPr>
        <p:spPr>
          <a:xfrm>
            <a:off x="630936" y="2807208"/>
            <a:ext cx="2989878" cy="3410712"/>
          </a:xfrm>
        </p:spPr>
        <p:txBody>
          <a:bodyPr anchor="t">
            <a:normAutofit/>
          </a:bodyPr>
          <a:lstStyle/>
          <a:p>
            <a:pPr marL="0" indent="0">
              <a:buNone/>
            </a:pPr>
            <a:r>
              <a:rPr lang="en-US" sz="2200" dirty="0"/>
              <a:t>Hispanic, Black and other racial minorities had the highest infection rates</a:t>
            </a:r>
          </a:p>
        </p:txBody>
      </p:sp>
      <p:sp>
        <p:nvSpPr>
          <p:cNvPr id="5" name="Slide Number Placeholder 4">
            <a:extLst>
              <a:ext uri="{FF2B5EF4-FFF2-40B4-BE49-F238E27FC236}">
                <a16:creationId xmlns:a16="http://schemas.microsoft.com/office/drawing/2014/main" id="{B8CA1144-4A1A-EB38-1E00-003C4BE7379E}"/>
              </a:ext>
            </a:extLst>
          </p:cNvPr>
          <p:cNvSpPr>
            <a:spLocks noGrp="1"/>
          </p:cNvSpPr>
          <p:nvPr>
            <p:ph type="sldNum" sz="quarter" idx="12"/>
          </p:nvPr>
        </p:nvSpPr>
        <p:spPr>
          <a:xfrm>
            <a:off x="8610600" y="6356350"/>
            <a:ext cx="2743200" cy="365125"/>
          </a:xfrm>
        </p:spPr>
        <p:txBody>
          <a:bodyPr>
            <a:normAutofit/>
          </a:bodyPr>
          <a:lstStyle/>
          <a:p>
            <a:pPr>
              <a:spcAft>
                <a:spcPts val="600"/>
              </a:spcAft>
            </a:pPr>
            <a:fld id="{61CD8911-B433-634A-8462-B3CDA1BC7061}" type="slidenum">
              <a:rPr lang="en-US" smtClean="0"/>
              <a:pPr>
                <a:spcAft>
                  <a:spcPts val="600"/>
                </a:spcAft>
              </a:pPr>
              <a:t>8</a:t>
            </a:fld>
            <a:endParaRPr lang="en-US"/>
          </a:p>
        </p:txBody>
      </p:sp>
      <p:pic>
        <p:nvPicPr>
          <p:cNvPr id="6" name="Picture 5">
            <a:extLst>
              <a:ext uri="{FF2B5EF4-FFF2-40B4-BE49-F238E27FC236}">
                <a16:creationId xmlns:a16="http://schemas.microsoft.com/office/drawing/2014/main" id="{23A6F468-E95F-E99D-6AF4-FD75B088896C}"/>
              </a:ext>
            </a:extLst>
          </p:cNvPr>
          <p:cNvPicPr>
            <a:picLocks noChangeAspect="1"/>
          </p:cNvPicPr>
          <p:nvPr/>
        </p:nvPicPr>
        <p:blipFill>
          <a:blip r:embed="rId3"/>
          <a:stretch>
            <a:fillRect/>
          </a:stretch>
        </p:blipFill>
        <p:spPr>
          <a:xfrm>
            <a:off x="3288098" y="1600288"/>
            <a:ext cx="8828503" cy="4590820"/>
          </a:xfrm>
          <a:prstGeom prst="rect">
            <a:avLst/>
          </a:prstGeom>
        </p:spPr>
      </p:pic>
      <p:sp>
        <p:nvSpPr>
          <p:cNvPr id="7" name="Rectangle 6">
            <a:extLst>
              <a:ext uri="{FF2B5EF4-FFF2-40B4-BE49-F238E27FC236}">
                <a16:creationId xmlns:a16="http://schemas.microsoft.com/office/drawing/2014/main" id="{250FF835-B988-E0BF-99BF-88AD0A741285}"/>
              </a:ext>
            </a:extLst>
          </p:cNvPr>
          <p:cNvSpPr/>
          <p:nvPr/>
        </p:nvSpPr>
        <p:spPr>
          <a:xfrm>
            <a:off x="3469261" y="2963333"/>
            <a:ext cx="4563533" cy="465667"/>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bg1"/>
              </a:solidFill>
            </a:endParaRPr>
          </a:p>
        </p:txBody>
      </p:sp>
      <p:sp>
        <p:nvSpPr>
          <p:cNvPr id="26" name="Arrow: Pentagon 25">
            <a:extLst>
              <a:ext uri="{FF2B5EF4-FFF2-40B4-BE49-F238E27FC236}">
                <a16:creationId xmlns:a16="http://schemas.microsoft.com/office/drawing/2014/main" id="{453C302B-23E0-A0AB-3B30-183568DFCFA3}"/>
              </a:ext>
            </a:extLst>
          </p:cNvPr>
          <p:cNvSpPr/>
          <p:nvPr/>
        </p:nvSpPr>
        <p:spPr>
          <a:xfrm>
            <a:off x="4764" y="6683659"/>
            <a:ext cx="1989136" cy="172912"/>
          </a:xfrm>
          <a:prstGeom prst="homePlate">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Introduction</a:t>
            </a:r>
          </a:p>
        </p:txBody>
      </p:sp>
      <p:sp>
        <p:nvSpPr>
          <p:cNvPr id="27" name="Arrow: Chevron 26">
            <a:extLst>
              <a:ext uri="{FF2B5EF4-FFF2-40B4-BE49-F238E27FC236}">
                <a16:creationId xmlns:a16="http://schemas.microsoft.com/office/drawing/2014/main" id="{C8771E46-F14F-B022-DA45-2324DAD41AED}"/>
              </a:ext>
            </a:extLst>
          </p:cNvPr>
          <p:cNvSpPr/>
          <p:nvPr/>
        </p:nvSpPr>
        <p:spPr>
          <a:xfrm>
            <a:off x="1951436" y="6687896"/>
            <a:ext cx="168671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Methods</a:t>
            </a:r>
          </a:p>
        </p:txBody>
      </p:sp>
      <p:sp>
        <p:nvSpPr>
          <p:cNvPr id="28" name="Arrow: Chevron 27">
            <a:extLst>
              <a:ext uri="{FF2B5EF4-FFF2-40B4-BE49-F238E27FC236}">
                <a16:creationId xmlns:a16="http://schemas.microsoft.com/office/drawing/2014/main" id="{DB0DDFEB-981B-7057-5353-24A8D3D961B8}"/>
              </a:ext>
            </a:extLst>
          </p:cNvPr>
          <p:cNvSpPr/>
          <p:nvPr/>
        </p:nvSpPr>
        <p:spPr>
          <a:xfrm>
            <a:off x="3597741" y="6686439"/>
            <a:ext cx="1617351"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Results</a:t>
            </a:r>
          </a:p>
        </p:txBody>
      </p:sp>
      <p:sp>
        <p:nvSpPr>
          <p:cNvPr id="29" name="Arrow: Chevron 28">
            <a:extLst>
              <a:ext uri="{FF2B5EF4-FFF2-40B4-BE49-F238E27FC236}">
                <a16:creationId xmlns:a16="http://schemas.microsoft.com/office/drawing/2014/main" id="{312D4071-109D-46C0-DD3A-0C43EE1A6F03}"/>
              </a:ext>
            </a:extLst>
          </p:cNvPr>
          <p:cNvSpPr/>
          <p:nvPr/>
        </p:nvSpPr>
        <p:spPr>
          <a:xfrm>
            <a:off x="5174535" y="6686834"/>
            <a:ext cx="177871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Discussion</a:t>
            </a:r>
          </a:p>
        </p:txBody>
      </p:sp>
      <p:sp>
        <p:nvSpPr>
          <p:cNvPr id="30" name="Arrow: Chevron 29">
            <a:extLst>
              <a:ext uri="{FF2B5EF4-FFF2-40B4-BE49-F238E27FC236}">
                <a16:creationId xmlns:a16="http://schemas.microsoft.com/office/drawing/2014/main" id="{483E462E-1BFE-1941-DECC-3D83B84739B8}"/>
              </a:ext>
            </a:extLst>
          </p:cNvPr>
          <p:cNvSpPr/>
          <p:nvPr/>
        </p:nvSpPr>
        <p:spPr>
          <a:xfrm>
            <a:off x="6913717" y="6686834"/>
            <a:ext cx="170179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Future work</a:t>
            </a:r>
          </a:p>
        </p:txBody>
      </p:sp>
      <p:sp>
        <p:nvSpPr>
          <p:cNvPr id="31" name="Arrow: Chevron 30">
            <a:extLst>
              <a:ext uri="{FF2B5EF4-FFF2-40B4-BE49-F238E27FC236}">
                <a16:creationId xmlns:a16="http://schemas.microsoft.com/office/drawing/2014/main" id="{F6E95052-9082-9D9F-257D-3ED3418DBBE1}"/>
              </a:ext>
            </a:extLst>
          </p:cNvPr>
          <p:cNvSpPr/>
          <p:nvPr/>
        </p:nvSpPr>
        <p:spPr>
          <a:xfrm>
            <a:off x="8572500" y="6686834"/>
            <a:ext cx="226377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Grant opportunities</a:t>
            </a:r>
          </a:p>
        </p:txBody>
      </p:sp>
      <p:sp>
        <p:nvSpPr>
          <p:cNvPr id="32" name="Arrow: Chevron 31">
            <a:extLst>
              <a:ext uri="{FF2B5EF4-FFF2-40B4-BE49-F238E27FC236}">
                <a16:creationId xmlns:a16="http://schemas.microsoft.com/office/drawing/2014/main" id="{81FB5522-A1D4-E54C-685A-0A6145B9B15B}"/>
              </a:ext>
            </a:extLst>
          </p:cNvPr>
          <p:cNvSpPr/>
          <p:nvPr/>
        </p:nvSpPr>
        <p:spPr>
          <a:xfrm>
            <a:off x="10795001" y="6686439"/>
            <a:ext cx="136524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Conclusion</a:t>
            </a:r>
          </a:p>
        </p:txBody>
      </p:sp>
    </p:spTree>
    <p:extLst>
      <p:ext uri="{BB962C8B-B14F-4D97-AF65-F5344CB8AC3E}">
        <p14:creationId xmlns:p14="http://schemas.microsoft.com/office/powerpoint/2010/main" val="238886805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88B22-5999-DDC4-74E8-22F1095CFBED}"/>
              </a:ext>
            </a:extLst>
          </p:cNvPr>
          <p:cNvSpPr>
            <a:spLocks noGrp="1"/>
          </p:cNvSpPr>
          <p:nvPr>
            <p:ph type="title"/>
          </p:nvPr>
        </p:nvSpPr>
        <p:spPr>
          <a:xfrm>
            <a:off x="630936" y="639520"/>
            <a:ext cx="3429000" cy="1007247"/>
          </a:xfrm>
        </p:spPr>
        <p:txBody>
          <a:bodyPr anchor="b">
            <a:normAutofit/>
          </a:bodyPr>
          <a:lstStyle/>
          <a:p>
            <a:r>
              <a:rPr lang="en-US" dirty="0"/>
              <a:t>Death Rates</a:t>
            </a:r>
          </a:p>
        </p:txBody>
      </p:sp>
      <p:sp>
        <p:nvSpPr>
          <p:cNvPr id="3" name="Content Placeholder 2">
            <a:extLst>
              <a:ext uri="{FF2B5EF4-FFF2-40B4-BE49-F238E27FC236}">
                <a16:creationId xmlns:a16="http://schemas.microsoft.com/office/drawing/2014/main" id="{1CA5ED2B-7049-5177-0C51-B8E22C83540F}"/>
              </a:ext>
            </a:extLst>
          </p:cNvPr>
          <p:cNvSpPr>
            <a:spLocks noGrp="1"/>
          </p:cNvSpPr>
          <p:nvPr>
            <p:ph idx="1"/>
          </p:nvPr>
        </p:nvSpPr>
        <p:spPr>
          <a:xfrm>
            <a:off x="630936" y="2807208"/>
            <a:ext cx="4233164" cy="3410712"/>
          </a:xfrm>
        </p:spPr>
        <p:txBody>
          <a:bodyPr anchor="t">
            <a:normAutofit/>
          </a:bodyPr>
          <a:lstStyle/>
          <a:p>
            <a:r>
              <a:rPr lang="en-US" sz="2400" b="0" i="0" dirty="0">
                <a:effectLst/>
              </a:rPr>
              <a:t>The pandemic impacts racial minorities</a:t>
            </a:r>
          </a:p>
          <a:p>
            <a:r>
              <a:rPr lang="en-US" sz="2400" dirty="0"/>
              <a:t>The healthcare disparity in different races</a:t>
            </a:r>
          </a:p>
        </p:txBody>
      </p:sp>
      <p:sp>
        <p:nvSpPr>
          <p:cNvPr id="5" name="Slide Number Placeholder 4">
            <a:extLst>
              <a:ext uri="{FF2B5EF4-FFF2-40B4-BE49-F238E27FC236}">
                <a16:creationId xmlns:a16="http://schemas.microsoft.com/office/drawing/2014/main" id="{1342D07B-F8DA-5503-4E7D-5AE64005FB34}"/>
              </a:ext>
            </a:extLst>
          </p:cNvPr>
          <p:cNvSpPr>
            <a:spLocks noGrp="1"/>
          </p:cNvSpPr>
          <p:nvPr>
            <p:ph type="sldNum" sz="quarter" idx="12"/>
          </p:nvPr>
        </p:nvSpPr>
        <p:spPr>
          <a:xfrm>
            <a:off x="8610600" y="6356350"/>
            <a:ext cx="2743200" cy="365125"/>
          </a:xfrm>
        </p:spPr>
        <p:txBody>
          <a:bodyPr>
            <a:normAutofit/>
          </a:bodyPr>
          <a:lstStyle/>
          <a:p>
            <a:pPr>
              <a:spcAft>
                <a:spcPts val="600"/>
              </a:spcAft>
            </a:pPr>
            <a:fld id="{61CD8911-B433-634A-8462-B3CDA1BC7061}" type="slidenum">
              <a:rPr lang="en-US" smtClean="0"/>
              <a:pPr>
                <a:spcAft>
                  <a:spcPts val="600"/>
                </a:spcAft>
              </a:pPr>
              <a:t>9</a:t>
            </a:fld>
            <a:endParaRPr lang="en-US"/>
          </a:p>
        </p:txBody>
      </p:sp>
      <p:pic>
        <p:nvPicPr>
          <p:cNvPr id="7" name="Picture 6">
            <a:extLst>
              <a:ext uri="{FF2B5EF4-FFF2-40B4-BE49-F238E27FC236}">
                <a16:creationId xmlns:a16="http://schemas.microsoft.com/office/drawing/2014/main" id="{B825829F-8FD1-07C2-F23A-86B4D478EA92}"/>
              </a:ext>
            </a:extLst>
          </p:cNvPr>
          <p:cNvPicPr>
            <a:picLocks noChangeAspect="1"/>
          </p:cNvPicPr>
          <p:nvPr/>
        </p:nvPicPr>
        <p:blipFill>
          <a:blip r:embed="rId3"/>
          <a:stretch>
            <a:fillRect/>
          </a:stretch>
        </p:blipFill>
        <p:spPr>
          <a:xfrm>
            <a:off x="4746012" y="640080"/>
            <a:ext cx="6720287" cy="5577840"/>
          </a:xfrm>
          <a:prstGeom prst="rect">
            <a:avLst/>
          </a:prstGeom>
        </p:spPr>
      </p:pic>
      <p:sp>
        <p:nvSpPr>
          <p:cNvPr id="21" name="Arrow: Pentagon 20">
            <a:extLst>
              <a:ext uri="{FF2B5EF4-FFF2-40B4-BE49-F238E27FC236}">
                <a16:creationId xmlns:a16="http://schemas.microsoft.com/office/drawing/2014/main" id="{A5B9CD75-3691-6E03-C367-C03E9102A711}"/>
              </a:ext>
            </a:extLst>
          </p:cNvPr>
          <p:cNvSpPr/>
          <p:nvPr/>
        </p:nvSpPr>
        <p:spPr>
          <a:xfrm>
            <a:off x="4764" y="6683659"/>
            <a:ext cx="1989136" cy="172912"/>
          </a:xfrm>
          <a:prstGeom prst="homePlate">
            <a:avLst/>
          </a:prstGeom>
          <a:solidFill>
            <a:schemeClr val="accent4"/>
          </a:solidFill>
          <a:ln w="1905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Introduction</a:t>
            </a:r>
          </a:p>
        </p:txBody>
      </p:sp>
      <p:sp>
        <p:nvSpPr>
          <p:cNvPr id="22" name="Arrow: Chevron 21">
            <a:extLst>
              <a:ext uri="{FF2B5EF4-FFF2-40B4-BE49-F238E27FC236}">
                <a16:creationId xmlns:a16="http://schemas.microsoft.com/office/drawing/2014/main" id="{3C212D55-D51C-7466-9B81-362849A8DFF3}"/>
              </a:ext>
            </a:extLst>
          </p:cNvPr>
          <p:cNvSpPr/>
          <p:nvPr/>
        </p:nvSpPr>
        <p:spPr>
          <a:xfrm>
            <a:off x="1951436" y="6687896"/>
            <a:ext cx="168671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Methods</a:t>
            </a:r>
          </a:p>
        </p:txBody>
      </p:sp>
      <p:sp>
        <p:nvSpPr>
          <p:cNvPr id="23" name="Arrow: Chevron 22">
            <a:extLst>
              <a:ext uri="{FF2B5EF4-FFF2-40B4-BE49-F238E27FC236}">
                <a16:creationId xmlns:a16="http://schemas.microsoft.com/office/drawing/2014/main" id="{CE83753B-B701-7407-4215-BEEACFB006B0}"/>
              </a:ext>
            </a:extLst>
          </p:cNvPr>
          <p:cNvSpPr/>
          <p:nvPr/>
        </p:nvSpPr>
        <p:spPr>
          <a:xfrm>
            <a:off x="3597741" y="6686439"/>
            <a:ext cx="1617351"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Results</a:t>
            </a:r>
          </a:p>
        </p:txBody>
      </p:sp>
      <p:sp>
        <p:nvSpPr>
          <p:cNvPr id="24" name="Arrow: Chevron 23">
            <a:extLst>
              <a:ext uri="{FF2B5EF4-FFF2-40B4-BE49-F238E27FC236}">
                <a16:creationId xmlns:a16="http://schemas.microsoft.com/office/drawing/2014/main" id="{A336FF41-BF34-C53E-E023-47A200BF2BD3}"/>
              </a:ext>
            </a:extLst>
          </p:cNvPr>
          <p:cNvSpPr/>
          <p:nvPr/>
        </p:nvSpPr>
        <p:spPr>
          <a:xfrm>
            <a:off x="5174535" y="6686834"/>
            <a:ext cx="177871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Discussion</a:t>
            </a:r>
          </a:p>
        </p:txBody>
      </p:sp>
      <p:sp>
        <p:nvSpPr>
          <p:cNvPr id="25" name="Arrow: Chevron 24">
            <a:extLst>
              <a:ext uri="{FF2B5EF4-FFF2-40B4-BE49-F238E27FC236}">
                <a16:creationId xmlns:a16="http://schemas.microsoft.com/office/drawing/2014/main" id="{4609374F-DC4A-3051-FC09-01FAEED534F8}"/>
              </a:ext>
            </a:extLst>
          </p:cNvPr>
          <p:cNvSpPr/>
          <p:nvPr/>
        </p:nvSpPr>
        <p:spPr>
          <a:xfrm>
            <a:off x="6913717" y="6686834"/>
            <a:ext cx="170179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Future work</a:t>
            </a:r>
          </a:p>
        </p:txBody>
      </p:sp>
      <p:sp>
        <p:nvSpPr>
          <p:cNvPr id="26" name="Arrow: Chevron 25">
            <a:extLst>
              <a:ext uri="{FF2B5EF4-FFF2-40B4-BE49-F238E27FC236}">
                <a16:creationId xmlns:a16="http://schemas.microsoft.com/office/drawing/2014/main" id="{216C2F4D-E19A-7D5A-5269-907C7D2B9892}"/>
              </a:ext>
            </a:extLst>
          </p:cNvPr>
          <p:cNvSpPr/>
          <p:nvPr/>
        </p:nvSpPr>
        <p:spPr>
          <a:xfrm>
            <a:off x="8572500" y="6686834"/>
            <a:ext cx="2263775"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Grant opportunities</a:t>
            </a:r>
          </a:p>
        </p:txBody>
      </p:sp>
      <p:sp>
        <p:nvSpPr>
          <p:cNvPr id="27" name="Arrow: Chevron 26">
            <a:extLst>
              <a:ext uri="{FF2B5EF4-FFF2-40B4-BE49-F238E27FC236}">
                <a16:creationId xmlns:a16="http://schemas.microsoft.com/office/drawing/2014/main" id="{938DB72B-A824-500B-5B90-C671D636668D}"/>
              </a:ext>
            </a:extLst>
          </p:cNvPr>
          <p:cNvSpPr/>
          <p:nvPr/>
        </p:nvSpPr>
        <p:spPr>
          <a:xfrm>
            <a:off x="10795001" y="6686439"/>
            <a:ext cx="1365249" cy="161529"/>
          </a:xfrm>
          <a:prstGeom prst="chevron">
            <a:avLst/>
          </a:prstGeom>
          <a:solidFill>
            <a:srgbClr val="C00000"/>
          </a:solidFill>
          <a:ln>
            <a:solidFill>
              <a:schemeClr val="bg2">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solidFill>
                  <a:schemeClr val="bg1"/>
                </a:solidFill>
              </a:rPr>
              <a:t>Conclusion</a:t>
            </a:r>
          </a:p>
        </p:txBody>
      </p:sp>
    </p:spTree>
    <p:extLst>
      <p:ext uri="{BB962C8B-B14F-4D97-AF65-F5344CB8AC3E}">
        <p14:creationId xmlns:p14="http://schemas.microsoft.com/office/powerpoint/2010/main" val="125060125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2484</TotalTime>
  <Words>5245</Words>
  <Application>Microsoft Office PowerPoint</Application>
  <PresentationFormat>Widescreen</PresentationFormat>
  <Paragraphs>1132</Paragraphs>
  <Slides>53</Slides>
  <Notes>52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Google Sans</vt:lpstr>
      <vt:lpstr>Arial</vt:lpstr>
      <vt:lpstr>Arial Nova Light</vt:lpstr>
      <vt:lpstr>Calibri</vt:lpstr>
      <vt:lpstr>Cambria Math</vt:lpstr>
      <vt:lpstr>Century Gothic</vt:lpstr>
      <vt:lpstr>Wingdings 2</vt:lpstr>
      <vt:lpstr>Quotable</vt:lpstr>
      <vt:lpstr>The Disparity of Telemedicine Adoption During the COVID-19 Pandemic</vt:lpstr>
      <vt:lpstr>Speaker Background</vt:lpstr>
      <vt:lpstr>Research Expertise </vt:lpstr>
      <vt:lpstr>Technology - AI-based Predictive Algorithms</vt:lpstr>
      <vt:lpstr>Health Care Analysis</vt:lpstr>
      <vt:lpstr>The Disparity of Telemedicine Adoption  During the COVID-19 Pandemic</vt:lpstr>
      <vt:lpstr>Introduction</vt:lpstr>
      <vt:lpstr>COVID-19 Infection varies by race</vt:lpstr>
      <vt:lpstr>Death Rates</vt:lpstr>
      <vt:lpstr>Telemedicine</vt:lpstr>
      <vt:lpstr>Current Gaps</vt:lpstr>
      <vt:lpstr>Study Goal</vt:lpstr>
      <vt:lpstr>Methods</vt:lpstr>
      <vt:lpstr>Hypotheses</vt:lpstr>
      <vt:lpstr>Methods: Data Source</vt:lpstr>
      <vt:lpstr>Social and Economic Factors</vt:lpstr>
      <vt:lpstr>Area Deprivation Index</vt:lpstr>
      <vt:lpstr>Rural-Urban Continuum Codes</vt:lpstr>
      <vt:lpstr>Measurement of disparity</vt:lpstr>
      <vt:lpstr>Odds Ratio</vt:lpstr>
      <vt:lpstr>Apply Odds Ratio to Telemedicine</vt:lpstr>
      <vt:lpstr>Apply Odds Ratio to In-person</vt:lpstr>
      <vt:lpstr>Creating Hypothesis</vt:lpstr>
      <vt:lpstr>Results: The Disparity of Telemedicine Utilization</vt:lpstr>
      <vt:lpstr>PowerPoint Presentation</vt:lpstr>
      <vt:lpstr>Age</vt:lpstr>
      <vt:lpstr>Race</vt:lpstr>
      <vt:lpstr>Insurance</vt:lpstr>
      <vt:lpstr>Language</vt:lpstr>
      <vt:lpstr>Rural/Urban gaps</vt:lpstr>
      <vt:lpstr>Weekly Utilization</vt:lpstr>
      <vt:lpstr>By Age, utilization</vt:lpstr>
      <vt:lpstr>By Race: </vt:lpstr>
      <vt:lpstr>By Language</vt:lpstr>
      <vt:lpstr>By insurance type</vt:lpstr>
      <vt:lpstr>By Area Deprived Index</vt:lpstr>
      <vt:lpstr>By Rural-urban Continuum Code</vt:lpstr>
      <vt:lpstr>Discussion</vt:lpstr>
      <vt:lpstr>Telemedicine Utilization:</vt:lpstr>
      <vt:lpstr>Reason of limited telemedicine?</vt:lpstr>
      <vt:lpstr>Discovery of population gaps</vt:lpstr>
      <vt:lpstr>Socioeconomic factors</vt:lpstr>
      <vt:lpstr>Age</vt:lpstr>
      <vt:lpstr>Racial minority</vt:lpstr>
      <vt:lpstr>Internet supports</vt:lpstr>
      <vt:lpstr>The support of multi-languages</vt:lpstr>
      <vt:lpstr>Conclusion</vt:lpstr>
      <vt:lpstr>Future Work</vt:lpstr>
      <vt:lpstr>1. Geospatial Analysis</vt:lpstr>
      <vt:lpstr>2. Including social and cultural factors</vt:lpstr>
      <vt:lpstr>3. Using technology to addressing the health literacy</vt:lpstr>
      <vt:lpstr>5. More collaborations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Ling Tong Sr</dc:creator>
  <cp:lastModifiedBy>Ling Tong Sr</cp:lastModifiedBy>
  <cp:revision>315</cp:revision>
  <dcterms:created xsi:type="dcterms:W3CDTF">2023-04-17T16:36:58Z</dcterms:created>
  <dcterms:modified xsi:type="dcterms:W3CDTF">2023-05-08T22:52:59Z</dcterms:modified>
</cp:coreProperties>
</file>