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6" r:id="rId5"/>
    <p:sldId id="257" r:id="rId6"/>
    <p:sldId id="280" r:id="rId7"/>
    <p:sldId id="28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8" r:id="rId16"/>
    <p:sldId id="297" r:id="rId17"/>
    <p:sldId id="299" r:id="rId18"/>
    <p:sldId id="300" r:id="rId19"/>
    <p:sldId id="294" r:id="rId20"/>
    <p:sldId id="295" r:id="rId21"/>
    <p:sldId id="285" r:id="rId22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2880">
          <p15:clr>
            <a:srgbClr val="A4A3A4"/>
          </p15:clr>
        </p15:guide>
        <p15:guide id="5" pos="346">
          <p15:clr>
            <a:srgbClr val="A4A3A4"/>
          </p15:clr>
        </p15:guide>
        <p15:guide id="6" pos="576">
          <p15:clr>
            <a:srgbClr val="A4A3A4"/>
          </p15:clr>
        </p15:guide>
        <p15:guide id="7" pos="5587">
          <p15:clr>
            <a:srgbClr val="A4A3A4"/>
          </p15:clr>
        </p15:guide>
        <p15:guide id="8" pos="16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Zuckerman" initials="M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33B"/>
    <a:srgbClr val="727274"/>
    <a:srgbClr val="63B487"/>
    <a:srgbClr val="409171"/>
    <a:srgbClr val="35A37C"/>
    <a:srgbClr val="F77F00"/>
    <a:srgbClr val="114C43"/>
    <a:srgbClr val="0E2874"/>
    <a:srgbClr val="061668"/>
    <a:srgbClr val="011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5" autoAdjust="0"/>
    <p:restoredTop sz="96327" autoAdjust="0"/>
  </p:normalViewPr>
  <p:slideViewPr>
    <p:cSldViewPr snapToGrid="0">
      <p:cViewPr>
        <p:scale>
          <a:sx n="127" d="100"/>
          <a:sy n="127" d="100"/>
        </p:scale>
        <p:origin x="1848" y="784"/>
      </p:cViewPr>
      <p:guideLst>
        <p:guide orient="horz" pos="1620"/>
        <p:guide orient="horz" pos="700"/>
        <p:guide orient="horz" pos="454"/>
        <p:guide pos="2880"/>
        <p:guide pos="346"/>
        <p:guide pos="576"/>
        <p:guide pos="5587"/>
        <p:guide pos="16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2503ED08-06E4-41ED-89E8-119D0EF02A48}" type="datetimeFigureOut">
              <a:rPr lang="en-US"/>
              <a:pPr/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D6C45BBB-83DA-4AD0-BB77-0E8391E9F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CEFA16CB-AEBE-4616-A0C2-923B64A8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16CB-AEBE-4616-A0C2-923B64A825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senter vers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2920" y="2382518"/>
            <a:ext cx="3955994" cy="872034"/>
          </a:xfrm>
        </p:spPr>
        <p:txBody>
          <a:bodyPr wrap="square" bIns="0" anchor="t">
            <a:spAutoFit/>
          </a:bodyPr>
          <a:lstStyle>
            <a:lvl1pPr marL="0" indent="0" algn="l">
              <a:spcBef>
                <a:spcPts val="400"/>
              </a:spcBef>
              <a:buFontTx/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spcBef>
                <a:spcPts val="400"/>
              </a:spcBef>
              <a:buNone/>
              <a:defRPr sz="1600" baseline="0"/>
            </a:lvl2pPr>
          </a:lstStyle>
          <a:p>
            <a:r>
              <a:rPr lang="en-US" dirty="0"/>
              <a:t>Speaker</a:t>
            </a:r>
          </a:p>
          <a:p>
            <a:pPr lvl="1"/>
            <a:r>
              <a:rPr lang="en-US" dirty="0"/>
              <a:t>Institution</a:t>
            </a:r>
          </a:p>
          <a:p>
            <a:pPr lvl="1"/>
            <a:r>
              <a:rPr lang="en-US" dirty="0"/>
              <a:t>Twitter: #AMIA2017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589" y="1025725"/>
            <a:ext cx="5929707" cy="111210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400"/>
              </a:spcBef>
              <a:defRPr sz="2800" b="1">
                <a:solidFill>
                  <a:schemeClr val="accent1"/>
                </a:solidFill>
                <a:latin typeface="+mj-lt"/>
                <a:cs typeface="Roboto Regular"/>
              </a:defRPr>
            </a:lvl1pPr>
            <a:lvl2pPr marL="0" indent="0">
              <a:spcBef>
                <a:spcPts val="400"/>
              </a:spcBef>
              <a:buNone/>
              <a:defRPr sz="1600" b="0" baseline="0">
                <a:solidFill>
                  <a:schemeClr val="accent2">
                    <a:lumMod val="75000"/>
                  </a:schemeClr>
                </a:solidFill>
                <a:latin typeface="+mj-lt"/>
                <a:cs typeface="Roboto Light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Session Number</a:t>
            </a:r>
          </a:p>
          <a:p>
            <a:pPr lvl="1"/>
            <a:r>
              <a:rPr lang="en-US" dirty="0"/>
              <a:t>Presentation Title</a:t>
            </a:r>
          </a:p>
        </p:txBody>
      </p:sp>
      <p:pic>
        <p:nvPicPr>
          <p:cNvPr id="5" name="Picture 4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54" y="343244"/>
            <a:ext cx="1948704" cy="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1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7" y="382696"/>
            <a:ext cx="6779020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6054" y="939257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27" y="2169441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558800" y="3413355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7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60718" y="0"/>
            <a:ext cx="388328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24" name="Picture 23" descr="speak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25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81" y="2751431"/>
            <a:ext cx="4234470" cy="30777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6139" y="4870450"/>
            <a:ext cx="4235411" cy="10320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3063876"/>
            <a:ext cx="4237011" cy="370418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6100" y="3437182"/>
            <a:ext cx="4237011" cy="304028"/>
          </a:xfrm>
        </p:spPr>
        <p:txBody>
          <a:bodyPr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46100" y="4026672"/>
            <a:ext cx="4237011" cy="311150"/>
          </a:xfrm>
        </p:spPr>
        <p:txBody>
          <a:bodyPr anchor="ctr"/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72" y="1848414"/>
            <a:ext cx="1727044" cy="438048"/>
          </a:xfrm>
          <a:prstGeom prst="rect">
            <a:avLst/>
          </a:prstGeom>
        </p:spPr>
      </p:pic>
      <p:pic>
        <p:nvPicPr>
          <p:cNvPr id="6" name="Picture 5" descr="f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880" y="2572358"/>
            <a:ext cx="90084" cy="1735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88741" y="2516174"/>
            <a:ext cx="2028761" cy="13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  <a:cs typeface="Roboto Regular"/>
            </a:endParaRPr>
          </a:p>
          <a:p>
            <a:pPr>
              <a:spcBef>
                <a:spcPts val="1000"/>
              </a:spcBef>
            </a:pPr>
            <a:r>
              <a:rPr lang="en-US" sz="1600" b="0" dirty="0">
                <a:solidFill>
                  <a:schemeClr val="tx1"/>
                </a:solidFill>
                <a:latin typeface="+mn-lt"/>
                <a:cs typeface="Roboto Regular"/>
              </a:rPr>
              <a:t>@AMIAinformatics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Official Group of AMIA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 descr="twitter-xxl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016" y="2930810"/>
            <a:ext cx="185955" cy="185955"/>
          </a:xfrm>
          <a:prstGeom prst="rect">
            <a:avLst/>
          </a:prstGeom>
        </p:spPr>
      </p:pic>
      <p:pic>
        <p:nvPicPr>
          <p:cNvPr id="18" name="Picture 17" descr="linkedin-51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292326"/>
            <a:ext cx="150537" cy="150537"/>
          </a:xfrm>
          <a:prstGeom prst="rect">
            <a:avLst/>
          </a:prstGeom>
        </p:spPr>
      </p:pic>
      <p:pic>
        <p:nvPicPr>
          <p:cNvPr id="19" name="Picture 18" descr="youtube-xxl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691046"/>
            <a:ext cx="190499" cy="19049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888741" y="4026672"/>
            <a:ext cx="16542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kern="1200" dirty="0">
                <a:solidFill>
                  <a:schemeClr val="accent1"/>
                </a:solidFill>
                <a:latin typeface="+mn-lt"/>
                <a:ea typeface="MS PGothic" pitchFamily="34" charset="-128"/>
                <a:cs typeface="Roboto Regular"/>
              </a:rPr>
              <a:t>#WhyInformatics</a:t>
            </a:r>
            <a:endParaRPr lang="en-US" sz="1600" b="1" dirty="0">
              <a:solidFill>
                <a:schemeClr val="accent1"/>
              </a:solidFill>
              <a:latin typeface="+mn-lt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249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60718" y="0"/>
            <a:ext cx="388328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24" name="Picture 23" descr="speak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2595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6139" y="4870450"/>
            <a:ext cx="4235411" cy="10320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373497"/>
            <a:ext cx="4237011" cy="2212676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72" y="1848414"/>
            <a:ext cx="1727044" cy="438048"/>
          </a:xfrm>
          <a:prstGeom prst="rect">
            <a:avLst/>
          </a:prstGeom>
        </p:spPr>
      </p:pic>
      <p:pic>
        <p:nvPicPr>
          <p:cNvPr id="6" name="Picture 5" descr="f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880" y="2572358"/>
            <a:ext cx="90084" cy="1735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88741" y="2516174"/>
            <a:ext cx="2028761" cy="13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  <a:cs typeface="Roboto Regular"/>
            </a:endParaRPr>
          </a:p>
          <a:p>
            <a:pPr>
              <a:spcBef>
                <a:spcPts val="1000"/>
              </a:spcBef>
            </a:pPr>
            <a:r>
              <a:rPr lang="en-US" sz="1600" b="0" dirty="0">
                <a:solidFill>
                  <a:schemeClr val="tx1"/>
                </a:solidFill>
                <a:latin typeface="+mn-lt"/>
                <a:cs typeface="Roboto Regular"/>
              </a:rPr>
              <a:t>@AMIAinformatics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Official Group of AMIA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 descr="twitter-xxl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016" y="2930810"/>
            <a:ext cx="185955" cy="185955"/>
          </a:xfrm>
          <a:prstGeom prst="rect">
            <a:avLst/>
          </a:prstGeom>
        </p:spPr>
      </p:pic>
      <p:pic>
        <p:nvPicPr>
          <p:cNvPr id="18" name="Picture 17" descr="linkedin-51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292326"/>
            <a:ext cx="150537" cy="150537"/>
          </a:xfrm>
          <a:prstGeom prst="rect">
            <a:avLst/>
          </a:prstGeom>
        </p:spPr>
      </p:pic>
      <p:pic>
        <p:nvPicPr>
          <p:cNvPr id="19" name="Picture 18" descr="youtube-xxl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691046"/>
            <a:ext cx="190499" cy="19049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888741" y="4026672"/>
            <a:ext cx="16542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kern="1200" dirty="0">
                <a:solidFill>
                  <a:schemeClr val="accent1"/>
                </a:solidFill>
                <a:latin typeface="+mn-lt"/>
                <a:ea typeface="MS PGothic" pitchFamily="34" charset="-128"/>
                <a:cs typeface="Roboto Regular"/>
              </a:rPr>
              <a:t>#WhyInformatics</a:t>
            </a:r>
            <a:endParaRPr lang="en-US" sz="1600" b="1" dirty="0">
              <a:solidFill>
                <a:schemeClr val="accent1"/>
              </a:solidFill>
              <a:latin typeface="+mn-lt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223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1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er version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87650" y="1259360"/>
            <a:ext cx="3566642" cy="1112108"/>
          </a:xfrm>
        </p:spPr>
        <p:txBody>
          <a:bodyPr anchor="t"/>
          <a:lstStyle>
            <a:lvl1pPr algn="ctr">
              <a:lnSpc>
                <a:spcPct val="90000"/>
              </a:lnSpc>
              <a:spcBef>
                <a:spcPts val="1000"/>
              </a:spcBef>
              <a:defRPr sz="4000" b="1">
                <a:solidFill>
                  <a:schemeClr val="accent1"/>
                </a:solidFill>
                <a:latin typeface="+mj-lt"/>
                <a:cs typeface="Roboto Regular"/>
              </a:defRPr>
            </a:lvl1pPr>
            <a:lvl2pPr marL="0" indent="0" algn="ctr">
              <a:spcBef>
                <a:spcPts val="1000"/>
              </a:spcBef>
              <a:buNone/>
              <a:defRPr sz="2400" b="0">
                <a:solidFill>
                  <a:schemeClr val="accent2">
                    <a:lumMod val="75000"/>
                  </a:schemeClr>
                </a:solidFill>
                <a:latin typeface="+mj-lt"/>
                <a:cs typeface="Roboto Light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pic>
        <p:nvPicPr>
          <p:cNvPr id="7" name="Picture 6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838" y="384420"/>
            <a:ext cx="1132702" cy="2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1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47730" y="389211"/>
            <a:ext cx="6783946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47077" y="939255"/>
            <a:ext cx="8056358" cy="3570961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spcBef>
                <a:spcPts val="600"/>
              </a:spcBef>
              <a:defRPr>
                <a:latin typeface="+mn-lt"/>
              </a:defRPr>
            </a:lvl3pPr>
            <a:lvl4pPr>
              <a:spcBef>
                <a:spcPts val="600"/>
              </a:spcBef>
              <a:defRPr>
                <a:latin typeface="+mn-lt"/>
              </a:defRPr>
            </a:lvl4pPr>
            <a:lvl5pPr>
              <a:spcBef>
                <a:spcPts val="6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9780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77" y="389210"/>
            <a:ext cx="6784599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485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3" y="382695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79" y="945768"/>
            <a:ext cx="3924339" cy="3564448"/>
          </a:xfrm>
        </p:spPr>
        <p:txBody>
          <a:bodyPr/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3591" y="945768"/>
            <a:ext cx="3924339" cy="3564448"/>
          </a:xfrm>
        </p:spPr>
        <p:txBody>
          <a:bodyPr/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8247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8" y="382696"/>
            <a:ext cx="6772155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6054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80712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024546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21383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5" y="382696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1" y="1558325"/>
            <a:ext cx="3924339" cy="2951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3593" y="1558325"/>
            <a:ext cx="3924339" cy="2951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40650" y="947867"/>
            <a:ext cx="3919839" cy="603592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3" y="949239"/>
            <a:ext cx="3919839" cy="603592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5" y="382696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0" y="1853515"/>
            <a:ext cx="2905798" cy="265670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2" y="949238"/>
            <a:ext cx="2902466" cy="90427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624651" y="947351"/>
            <a:ext cx="4963297" cy="356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4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4" y="382696"/>
            <a:ext cx="6778668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0" y="1853515"/>
            <a:ext cx="2905798" cy="265670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2" y="949238"/>
            <a:ext cx="2902466" cy="90427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25250" y="947351"/>
            <a:ext cx="4962697" cy="35628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53590" y="787019"/>
            <a:ext cx="8034356" cy="0"/>
          </a:xfrm>
          <a:prstGeom prst="line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9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7080" y="399556"/>
            <a:ext cx="6777732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078" y="939255"/>
            <a:ext cx="8056359" cy="35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</a:t>
            </a:r>
            <a:r>
              <a:rPr lang="en-US" b="0" dirty="0"/>
              <a:t>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727274"/>
              </a:solidFill>
              <a:effectLst/>
              <a:uLnTx/>
              <a:uFillTx/>
              <a:latin typeface="+mn-lt"/>
              <a:ea typeface="ＭＳ Ｐゴシック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pic>
        <p:nvPicPr>
          <p:cNvPr id="7" name="Picture 6" descr="amia-logo_color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838" y="384420"/>
            <a:ext cx="1132702" cy="28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84" r:id="rId2"/>
    <p:sldLayoutId id="2147484522" r:id="rId3"/>
    <p:sldLayoutId id="2147484517" r:id="rId4"/>
    <p:sldLayoutId id="2147484518" r:id="rId5"/>
    <p:sldLayoutId id="2147484599" r:id="rId6"/>
    <p:sldLayoutId id="2147484601" r:id="rId7"/>
    <p:sldLayoutId id="2147484602" r:id="rId8"/>
    <p:sldLayoutId id="2147484603" r:id="rId9"/>
    <p:sldLayoutId id="2147484600" r:id="rId10"/>
    <p:sldLayoutId id="2147484588" r:id="rId11"/>
    <p:sldLayoutId id="2147484589" r:id="rId12"/>
    <p:sldLayoutId id="2147484604" r:id="rId13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600" b="1" i="0">
          <a:solidFill>
            <a:schemeClr val="accent1"/>
          </a:solidFill>
          <a:latin typeface="+mj-lt"/>
          <a:ea typeface="MS PGothic" pitchFamily="34" charset="-128"/>
          <a:cs typeface="Roboto Regular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ct val="0"/>
        </a:spcAft>
        <a:defRPr sz="1800">
          <a:solidFill>
            <a:schemeClr val="tx1"/>
          </a:solidFill>
          <a:latin typeface="+mn-lt"/>
          <a:ea typeface="MS PGothic" pitchFamily="34" charset="-128"/>
          <a:cs typeface="Roboto Regular"/>
        </a:defRPr>
      </a:lvl1pPr>
      <a:lvl2pPr marL="50292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/>
        <a:buChar char="•"/>
        <a:defRPr sz="140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2pPr>
      <a:lvl3pPr marL="914400" indent="-228600" algn="l" rtl="0" eaLnBrk="1" fontAlgn="base" hangingPunct="1">
        <a:spcBef>
          <a:spcPts val="600"/>
        </a:spcBef>
        <a:spcAft>
          <a:spcPct val="0"/>
        </a:spcAft>
        <a:buClr>
          <a:schemeClr val="accent4"/>
        </a:buClr>
        <a:buFont typeface="Arial"/>
        <a:buChar char="•"/>
        <a:defRPr sz="120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3pPr>
      <a:lvl4pPr marL="1325880" indent="-228600" algn="l" rtl="0" eaLnBrk="1" fontAlgn="base" hangingPunct="1">
        <a:spcBef>
          <a:spcPts val="600"/>
        </a:spcBef>
        <a:spcAft>
          <a:spcPct val="0"/>
        </a:spcAft>
        <a:buClr>
          <a:schemeClr val="accent5"/>
        </a:buClr>
        <a:buFont typeface="Arial"/>
        <a:buChar char="•"/>
        <a:defRPr sz="1100" baseline="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4pPr>
      <a:lvl5pPr marL="173736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6"/>
        </a:buClr>
        <a:buSzTx/>
        <a:buFont typeface="Arial"/>
        <a:buChar char="•"/>
        <a:tabLst/>
        <a:defRPr sz="1000" b="0" baseline="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60EFBB-C0BE-4046-94AE-202359F8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9" y="2457417"/>
            <a:ext cx="8475819" cy="1497846"/>
          </a:xfrm>
        </p:spPr>
        <p:txBody>
          <a:bodyPr/>
          <a:lstStyle/>
          <a:p>
            <a:r>
              <a:rPr lang="en-US" dirty="0"/>
              <a:t>Ling Tong, PhD				</a:t>
            </a:r>
          </a:p>
          <a:p>
            <a:pPr lvl="1"/>
            <a:r>
              <a:rPr lang="en-US" dirty="0"/>
              <a:t>University of Wisconsin Milwaukee				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Twitter: @Ling968			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#CIC23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F18BA-2797-3349-948B-001C06C11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589" y="1253545"/>
            <a:ext cx="7510608" cy="11121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Disparity of Telemedicine Adoption During the COVID-19 Pandemic </a:t>
            </a:r>
          </a:p>
          <a:p>
            <a:pPr lvl="1"/>
            <a:r>
              <a:rPr lang="en-US" dirty="0"/>
              <a:t>The World of mHealth	</a:t>
            </a:r>
          </a:p>
          <a:p>
            <a:pPr lvl="1"/>
            <a:r>
              <a:rPr lang="en-US" dirty="0"/>
              <a:t>S25</a:t>
            </a:r>
          </a:p>
        </p:txBody>
      </p:sp>
    </p:spTree>
    <p:extLst>
      <p:ext uri="{BB962C8B-B14F-4D97-AF65-F5344CB8AC3E}">
        <p14:creationId xmlns:p14="http://schemas.microsoft.com/office/powerpoint/2010/main" val="187789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18CC-F8B5-6960-20B2-E39C093D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2C70-9B28-9C9E-BF94-B65F25E5C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10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17A7-DE73-BFFE-3207-618D4D97B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576D56B1-C4FA-6219-64F0-8A2BA79D9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" r="1805" b="13887"/>
          <a:stretch/>
        </p:blipFill>
        <p:spPr>
          <a:xfrm>
            <a:off x="546139" y="2038910"/>
            <a:ext cx="7815764" cy="648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7EED3-7E68-7E00-B8C3-C7BDF0F13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7" r="2035" b="11317"/>
          <a:stretch/>
        </p:blipFill>
        <p:spPr>
          <a:xfrm>
            <a:off x="546139" y="1386740"/>
            <a:ext cx="7755240" cy="648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55864-AE61-AA85-C62C-616B19922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742" y="2691487"/>
            <a:ext cx="5034161" cy="409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4FA35-41B9-3A9E-C53F-4300BDF20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654" y="839077"/>
            <a:ext cx="1243022" cy="371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924EC-3C64-E872-061B-731267E7B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558" y="881478"/>
            <a:ext cx="1676412" cy="35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2F2C6E-7900-B396-CD56-C03D5578463B}"/>
              </a:ext>
            </a:extLst>
          </p:cNvPr>
          <p:cNvSpPr txBox="1"/>
          <p:nvPr/>
        </p:nvSpPr>
        <p:spPr>
          <a:xfrm>
            <a:off x="2652416" y="2956925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64B86-1470-E974-76C5-399A2D72C4B9}"/>
              </a:ext>
            </a:extLst>
          </p:cNvPr>
          <p:cNvSpPr txBox="1"/>
          <p:nvPr/>
        </p:nvSpPr>
        <p:spPr>
          <a:xfrm>
            <a:off x="7538768" y="3059701"/>
            <a:ext cx="1849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utilization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954AE-D09C-A391-F628-A464EADE68CE}"/>
              </a:ext>
            </a:extLst>
          </p:cNvPr>
          <p:cNvCxnSpPr>
            <a:cxnSpLocks/>
          </p:cNvCxnSpPr>
          <p:nvPr/>
        </p:nvCxnSpPr>
        <p:spPr>
          <a:xfrm flipH="1" flipV="1">
            <a:off x="4364764" y="2297223"/>
            <a:ext cx="84605" cy="114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2789F5-80F0-D523-0F12-DFD2F83D85B8}"/>
              </a:ext>
            </a:extLst>
          </p:cNvPr>
          <p:cNvSpPr txBox="1"/>
          <p:nvPr/>
        </p:nvSpPr>
        <p:spPr>
          <a:xfrm>
            <a:off x="2931729" y="3535892"/>
            <a:ext cx="5799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Patients who don’t speak English are underserved population</a:t>
            </a:r>
          </a:p>
          <a:p>
            <a:r>
              <a:rPr lang="en-US" sz="1600" dirty="0"/>
              <a:t>(Telemedicine may not address their care needs </a:t>
            </a:r>
          </a:p>
          <a:p>
            <a:r>
              <a:rPr lang="en-US" sz="1600" dirty="0"/>
              <a:t>Due to Non-English speakers.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93DA7-CF10-64F4-076E-B161EE9C7BFD}"/>
              </a:ext>
            </a:extLst>
          </p:cNvPr>
          <p:cNvSpPr txBox="1"/>
          <p:nvPr/>
        </p:nvSpPr>
        <p:spPr>
          <a:xfrm>
            <a:off x="5186911" y="3065034"/>
            <a:ext cx="120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Odds Ratio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D394FC-BB8A-F88A-FBCF-059EE1CC778F}"/>
              </a:ext>
            </a:extLst>
          </p:cNvPr>
          <p:cNvSpPr/>
          <p:nvPr/>
        </p:nvSpPr>
        <p:spPr>
          <a:xfrm>
            <a:off x="3534892" y="693131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EA9AD-4A60-C3AB-9C77-09334EF05D5E}"/>
              </a:ext>
            </a:extLst>
          </p:cNvPr>
          <p:cNvSpPr/>
          <p:nvPr/>
        </p:nvSpPr>
        <p:spPr>
          <a:xfrm>
            <a:off x="5887708" y="728100"/>
            <a:ext cx="1669638" cy="204927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24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E4ED-9DF1-FE28-1FDE-E690F7F0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Rural-urban Continuum 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E27A-E898-FD5E-70EF-6914C3D9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11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DBED-B2CF-5E01-650C-CBEEDB2B2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356FEB-781F-004D-B25D-56C3529D0CFE}"/>
              </a:ext>
            </a:extLst>
          </p:cNvPr>
          <p:cNvGrpSpPr/>
          <p:nvPr/>
        </p:nvGrpSpPr>
        <p:grpSpPr>
          <a:xfrm>
            <a:off x="119055" y="1321865"/>
            <a:ext cx="8260344" cy="974169"/>
            <a:chOff x="354004" y="1920249"/>
            <a:chExt cx="10894074" cy="12847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F1EC52-2E21-A237-4956-F3FCFAC52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64"/>
            <a:stretch/>
          </p:blipFill>
          <p:spPr>
            <a:xfrm>
              <a:off x="354004" y="2267680"/>
              <a:ext cx="10894074" cy="9373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E4DA6C-CF40-A219-EE1D-4DE7B4B5A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4720" y="1920249"/>
              <a:ext cx="1243022" cy="37147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0C80FC-3865-AF9F-0052-4A87591893C1}"/>
              </a:ext>
            </a:extLst>
          </p:cNvPr>
          <p:cNvGrpSpPr/>
          <p:nvPr/>
        </p:nvGrpSpPr>
        <p:grpSpPr>
          <a:xfrm>
            <a:off x="122194" y="1329009"/>
            <a:ext cx="8257205" cy="1670029"/>
            <a:chOff x="357143" y="1927393"/>
            <a:chExt cx="10889935" cy="22025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0BAC2F-397B-DFC3-0AE5-C6367DAD3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2"/>
            <a:stretch/>
          </p:blipFill>
          <p:spPr>
            <a:xfrm>
              <a:off x="357143" y="3221844"/>
              <a:ext cx="10889935" cy="9080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953A7A-BD2E-60AB-BB74-47F5A026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5233" y="1927393"/>
              <a:ext cx="1676412" cy="35719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23222-38BB-5E8D-821A-BAF8B7426D7A}"/>
              </a:ext>
            </a:extLst>
          </p:cNvPr>
          <p:cNvGrpSpPr/>
          <p:nvPr/>
        </p:nvGrpSpPr>
        <p:grpSpPr>
          <a:xfrm>
            <a:off x="320179" y="1353483"/>
            <a:ext cx="8621725" cy="3344926"/>
            <a:chOff x="524006" y="1951868"/>
            <a:chExt cx="11370681" cy="4411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E79DD8-08B5-8F17-8E93-B76DB17B9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24" b="-5970"/>
            <a:stretch/>
          </p:blipFill>
          <p:spPr>
            <a:xfrm>
              <a:off x="4409016" y="5090421"/>
              <a:ext cx="6798239" cy="51993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A44D60-345D-3844-272A-1846EE13B27E}"/>
                </a:ext>
              </a:extLst>
            </p:cNvPr>
            <p:cNvSpPr txBox="1"/>
            <p:nvPr/>
          </p:nvSpPr>
          <p:spPr>
            <a:xfrm>
              <a:off x="3388747" y="5101250"/>
              <a:ext cx="67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5FAA1D-F89B-D608-7BF8-8DA26B72CAD3}"/>
                </a:ext>
              </a:extLst>
            </p:cNvPr>
            <p:cNvSpPr txBox="1"/>
            <p:nvPr/>
          </p:nvSpPr>
          <p:spPr>
            <a:xfrm>
              <a:off x="9921581" y="5429703"/>
              <a:ext cx="1973106" cy="933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13197A-25C5-F385-A39E-8894433C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006" y="4091592"/>
              <a:ext cx="10595896" cy="9853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1E0F2F-A8F6-6899-06D9-7F20DE7F5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3742" y="1951868"/>
              <a:ext cx="2427076" cy="338199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79893B-4637-C437-19A0-DD0C4CE67B1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676900" y="1481702"/>
            <a:ext cx="367804" cy="94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466B51-D3A5-E6D3-E7F0-93A19E0B7ABB}"/>
              </a:ext>
            </a:extLst>
          </p:cNvPr>
          <p:cNvSpPr txBox="1"/>
          <p:nvPr/>
        </p:nvSpPr>
        <p:spPr>
          <a:xfrm>
            <a:off x="5559470" y="818032"/>
            <a:ext cx="3434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Patients in rural area go to hospital </a:t>
            </a:r>
          </a:p>
          <a:p>
            <a:r>
              <a:rPr lang="en-US" sz="1600" dirty="0"/>
              <a:t>less frequently. (0.89x)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1B4F6-D8BF-CEF0-2C0A-C9BC7558821B}"/>
              </a:ext>
            </a:extLst>
          </p:cNvPr>
          <p:cNvSpPr txBox="1"/>
          <p:nvPr/>
        </p:nvSpPr>
        <p:spPr>
          <a:xfrm>
            <a:off x="3837886" y="4023457"/>
            <a:ext cx="417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Non-metropolitan residents have more phone calls (1.26x)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27060-5215-5622-6905-19E6092597E0}"/>
              </a:ext>
            </a:extLst>
          </p:cNvPr>
          <p:cNvCxnSpPr>
            <a:cxnSpLocks/>
          </p:cNvCxnSpPr>
          <p:nvPr/>
        </p:nvCxnSpPr>
        <p:spPr>
          <a:xfrm flipV="1">
            <a:off x="6540500" y="3733265"/>
            <a:ext cx="418117" cy="33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5208B1C-9558-3394-7D6C-1918601DD308}"/>
              </a:ext>
            </a:extLst>
          </p:cNvPr>
          <p:cNvSpPr/>
          <p:nvPr/>
        </p:nvSpPr>
        <p:spPr>
          <a:xfrm>
            <a:off x="6215375" y="3133261"/>
            <a:ext cx="2337039" cy="95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30D7D-8B8C-5990-6B4D-123416864144}"/>
              </a:ext>
            </a:extLst>
          </p:cNvPr>
          <p:cNvSpPr/>
          <p:nvPr/>
        </p:nvSpPr>
        <p:spPr>
          <a:xfrm>
            <a:off x="3570217" y="1579872"/>
            <a:ext cx="2082436" cy="9581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37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451-923B-9052-442E-8A8337F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Insurance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22CC-A846-D454-59DD-586EF2ABF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85E1-8AF0-855A-5F0D-B12B94A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AF3249-1929-099D-63EE-D9BD2C639739}"/>
              </a:ext>
            </a:extLst>
          </p:cNvPr>
          <p:cNvGrpSpPr/>
          <p:nvPr/>
        </p:nvGrpSpPr>
        <p:grpSpPr>
          <a:xfrm>
            <a:off x="366591" y="913496"/>
            <a:ext cx="7124686" cy="1857145"/>
            <a:chOff x="376117" y="1246879"/>
            <a:chExt cx="10396988" cy="27101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835F78-E687-E7A5-3756-9B9663FC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117" y="2785793"/>
              <a:ext cx="10396988" cy="1171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15CFE3-CC0C-1420-DF11-B15F80CC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5991" y="1246879"/>
              <a:ext cx="1243022" cy="37147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C4FAA1-BDCC-0CF1-26BA-1B3AC3027075}"/>
              </a:ext>
            </a:extLst>
          </p:cNvPr>
          <p:cNvGrpSpPr/>
          <p:nvPr/>
        </p:nvGrpSpPr>
        <p:grpSpPr>
          <a:xfrm>
            <a:off x="257412" y="927785"/>
            <a:ext cx="7223251" cy="1038617"/>
            <a:chOff x="195493" y="1246879"/>
            <a:chExt cx="10540824" cy="15156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DC436A-0750-A359-8854-8F1D5F2C6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493" y="1625567"/>
              <a:ext cx="10540824" cy="11369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FCDF3E-DB8E-DABD-09CF-AE55EAD2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3708" y="1246879"/>
              <a:ext cx="1676412" cy="35719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7A34C3-DB87-0B0E-F7CF-072EE94839A1}"/>
              </a:ext>
            </a:extLst>
          </p:cNvPr>
          <p:cNvGrpSpPr/>
          <p:nvPr/>
        </p:nvGrpSpPr>
        <p:grpSpPr>
          <a:xfrm>
            <a:off x="312042" y="903995"/>
            <a:ext cx="8219034" cy="3056145"/>
            <a:chOff x="316805" y="1237378"/>
            <a:chExt cx="11993961" cy="44598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37D59E-4F26-AEE4-8CF1-9A631D342F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2849"/>
            <a:stretch/>
          </p:blipFill>
          <p:spPr>
            <a:xfrm>
              <a:off x="4362489" y="5020563"/>
              <a:ext cx="6342300" cy="44152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3B4A40-49D3-E1EF-0044-1C7EBA5978A1}"/>
                </a:ext>
              </a:extLst>
            </p:cNvPr>
            <p:cNvSpPr txBox="1"/>
            <p:nvPr/>
          </p:nvSpPr>
          <p:spPr>
            <a:xfrm>
              <a:off x="3422312" y="5203134"/>
              <a:ext cx="901078" cy="49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Less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B9B7D3-53B5-CDE7-6A98-D263CDDA5F45}"/>
                </a:ext>
              </a:extLst>
            </p:cNvPr>
            <p:cNvSpPr txBox="1"/>
            <p:nvPr/>
          </p:nvSpPr>
          <p:spPr>
            <a:xfrm>
              <a:off x="10793397" y="4740390"/>
              <a:ext cx="1517369" cy="8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9E984B-54DB-86A7-A3C8-B03091ED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6029" y="1237378"/>
              <a:ext cx="2427076" cy="33819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481C545-AA4C-0306-6801-226F434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805" y="3954436"/>
              <a:ext cx="10540824" cy="106032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66E1A05-91F5-7CB3-E7F9-9937F53D9F6B}"/>
              </a:ext>
            </a:extLst>
          </p:cNvPr>
          <p:cNvSpPr txBox="1"/>
          <p:nvPr/>
        </p:nvSpPr>
        <p:spPr>
          <a:xfrm>
            <a:off x="2966930" y="4027220"/>
            <a:ext cx="46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Uninsured patients use 3.7 times more on </a:t>
            </a:r>
          </a:p>
          <a:p>
            <a:r>
              <a:rPr lang="en-US" sz="1800" dirty="0"/>
              <a:t>calling/messaging for healthcare needs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EEC3B2-3FBC-4D31-907D-4276D82D35D9}"/>
              </a:ext>
            </a:extLst>
          </p:cNvPr>
          <p:cNvCxnSpPr>
            <a:cxnSpLocks/>
          </p:cNvCxnSpPr>
          <p:nvPr/>
        </p:nvCxnSpPr>
        <p:spPr>
          <a:xfrm flipV="1">
            <a:off x="6695891" y="3568480"/>
            <a:ext cx="343084" cy="48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9023B5-BD55-7751-D7D2-EC0C413BF00A}"/>
              </a:ext>
            </a:extLst>
          </p:cNvPr>
          <p:cNvSpPr/>
          <p:nvPr/>
        </p:nvSpPr>
        <p:spPr>
          <a:xfrm>
            <a:off x="2283143" y="1191784"/>
            <a:ext cx="2337039" cy="75050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FC797C-DC4B-0BB2-50D8-1229906817D9}"/>
              </a:ext>
            </a:extLst>
          </p:cNvPr>
          <p:cNvSpPr/>
          <p:nvPr/>
        </p:nvSpPr>
        <p:spPr>
          <a:xfrm>
            <a:off x="5276962" y="3299960"/>
            <a:ext cx="2337039" cy="26653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716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Telemedicine Utilization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Telemedicine exacerbated disparities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do not speak English (with a 0.30 odds ratio compared to baseline)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age (65y/o+, 0.89x)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Rural residences (0.89x)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Uninsured (0.07x)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13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9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Telemedicine Utilization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Telemedicine exacerbated disparities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Coverage remains low (~21%)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dirty="0"/>
              <a:t>National average is 30%~40% on first month, then move to 5 - 10% hereafter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and in-person care are major forms (60-70%)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Telemedicine cannot fully cover/replace in-person care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14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149E-10B7-986C-D570-918F77D6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29" y="82461"/>
            <a:ext cx="7038981" cy="640175"/>
          </a:xfrm>
        </p:spPr>
        <p:txBody>
          <a:bodyPr/>
          <a:lstStyle/>
          <a:p>
            <a:r>
              <a:rPr lang="en-US" dirty="0"/>
              <a:t>Reason of Limited Telemedicine Adoption?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6D6B-8211-2B22-631E-A37CE1BAD3E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Treatment &amp; diagnosis impossible via telemedicine</a:t>
            </a:r>
          </a:p>
          <a:p>
            <a:r>
              <a:rPr lang="en-US" sz="2000" dirty="0"/>
              <a:t>Many treatment options are not possible via telemedicine</a:t>
            </a:r>
          </a:p>
          <a:p>
            <a:pPr lvl="1"/>
            <a:r>
              <a:rPr lang="en-US" sz="1600" dirty="0"/>
              <a:t>Physical therapy, </a:t>
            </a:r>
          </a:p>
          <a:p>
            <a:pPr lvl="1"/>
            <a:r>
              <a:rPr lang="en-US" sz="1600" dirty="0"/>
              <a:t>inpatient examinations, </a:t>
            </a:r>
          </a:p>
          <a:p>
            <a:pPr lvl="1"/>
            <a:r>
              <a:rPr lang="en-US" sz="1600" dirty="0"/>
              <a:t>lab test</a:t>
            </a:r>
          </a:p>
          <a:p>
            <a:pPr lvl="1"/>
            <a:r>
              <a:rPr lang="en-US" sz="1600" dirty="0"/>
              <a:t>More…</a:t>
            </a:r>
          </a:p>
          <a:p>
            <a:r>
              <a:rPr lang="en-US" sz="2000" dirty="0"/>
              <a:t>Suggestion</a:t>
            </a:r>
          </a:p>
          <a:p>
            <a:pPr lvl="1"/>
            <a:r>
              <a:rPr lang="en-US" sz="1600" dirty="0"/>
              <a:t>Focus online consultation services</a:t>
            </a:r>
          </a:p>
          <a:p>
            <a:pPr lvl="1"/>
            <a:r>
              <a:rPr lang="en-US" sz="1600" dirty="0"/>
              <a:t>Convenient, cost-effective</a:t>
            </a:r>
          </a:p>
          <a:p>
            <a:pPr lvl="1"/>
            <a:r>
              <a:rPr lang="en-US" sz="1600" dirty="0"/>
              <a:t>Can have more specialties involved when needed</a:t>
            </a:r>
          </a:p>
          <a:p>
            <a:pPr lvl="1"/>
            <a:r>
              <a:rPr lang="en-US" sz="1600" dirty="0"/>
              <a:t>Less technological </a:t>
            </a:r>
            <a:r>
              <a:rPr lang="en-US" sz="1600" dirty="0" err="1"/>
              <a:t>barriors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B7950-CBDE-83C7-D733-AECFE73F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94B5-5D37-09C3-392B-766A9B60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0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Tech: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accessible platform for older adults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Use video remote interpreting</a:t>
            </a:r>
            <a:r>
              <a:rPr lang="en-US" sz="2000" dirty="0"/>
              <a:t> technology: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Support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Availability of free digital devices and internet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Partnership with community organizations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Clarify the role of telemedicine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Only use for initial consultations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Encourage in-person visit hereafter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16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9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Telemedicine: an under-used service have potentials and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Minority socioeconomic groups: Unequal utilization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Systematic guideline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17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306D2C-4C00-61F5-4447-A2E099925B94}"/>
              </a:ext>
            </a:extLst>
          </p:cNvPr>
          <p:cNvSpPr/>
          <p:nvPr/>
        </p:nvSpPr>
        <p:spPr>
          <a:xfrm>
            <a:off x="552385" y="1226483"/>
            <a:ext cx="2886757" cy="3526525"/>
          </a:xfrm>
          <a:prstGeom prst="roundRect">
            <a:avLst>
              <a:gd name="adj" fmla="val 32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34431" y="71612"/>
            <a:ext cx="4275138" cy="1112108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pPr lvl="1"/>
            <a:r>
              <a:rPr lang="en-US" dirty="0"/>
              <a:t>Email me at: ltong@uwm.edu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5EC32-DBCC-B635-CDF3-EE9374F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5" y="1479269"/>
            <a:ext cx="2141077" cy="2141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0C97A-67A9-C257-B843-5845EEF1DD7C}"/>
              </a:ext>
            </a:extLst>
          </p:cNvPr>
          <p:cNvSpPr txBox="1"/>
          <p:nvPr/>
        </p:nvSpPr>
        <p:spPr>
          <a:xfrm>
            <a:off x="740738" y="3848359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Download the slides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8D6970-EDB2-2851-A54B-971B133F49B2}"/>
              </a:ext>
            </a:extLst>
          </p:cNvPr>
          <p:cNvSpPr/>
          <p:nvPr/>
        </p:nvSpPr>
        <p:spPr>
          <a:xfrm>
            <a:off x="5236215" y="1226483"/>
            <a:ext cx="2886757" cy="3526525"/>
          </a:xfrm>
          <a:prstGeom prst="roundRect">
            <a:avLst>
              <a:gd name="adj" fmla="val 32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45476-B50D-9FEA-C7CB-DDF8D5B7C1CF}"/>
              </a:ext>
            </a:extLst>
          </p:cNvPr>
          <p:cNvSpPr txBox="1"/>
          <p:nvPr/>
        </p:nvSpPr>
        <p:spPr>
          <a:xfrm>
            <a:off x="5424568" y="3848359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Download the paper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3D9C392-815C-AD33-4836-0A0880480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9916" r="10105" b="10985"/>
          <a:stretch/>
        </p:blipFill>
        <p:spPr bwMode="auto">
          <a:xfrm>
            <a:off x="5525900" y="1434843"/>
            <a:ext cx="2277501" cy="21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study was supported by the National Center for Advancing Translational Sciences, National Institutes of Health, Award Number 2UL1TR001436.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61679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B7D2-324C-4736-A4D3-8B863A7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82D5-DA3E-4243-BBB8-B811169C8F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After participating in this session, the learner should be better able to: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Understand the digital divide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Learn the gap between in-person and telemedicine care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Examine healthcare disparity from a social determinant standpoint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0FF5F-FD02-4F5E-A959-A21CD5525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21D3-342C-46E7-81C2-45C6944D8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31271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9538-716A-4503-954B-8C8CECA7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D165-8EC1-424D-9DD5-E7301C9BBE4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adoption rises under COVID-19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benefits: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Cost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Efficiency, no need to visit 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really work for all populations?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C2A7-D8D0-47E9-B60B-31C69928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A201-6714-4689-A102-50C2069CE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3074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1027-FA57-2685-55E8-FCCB914B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2BF4-384D-B988-C9C3-5304514A6E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factors affect Telemedicine adoption?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improve the care coverage?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Disparity: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Racial minority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Non-English speakers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Older adults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20EA-BB26-F1D2-979D-CBC701263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918E-57E7-078B-8FCE-4A1608A2C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42F68-AC82-B0BA-8F55-C7C0A4F09BD5}"/>
              </a:ext>
            </a:extLst>
          </p:cNvPr>
          <p:cNvSpPr txBox="1"/>
          <p:nvPr/>
        </p:nvSpPr>
        <p:spPr>
          <a:xfrm>
            <a:off x="953145" y="3215899"/>
            <a:ext cx="3239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Living far from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Patient of lower income</a:t>
            </a:r>
          </a:p>
        </p:txBody>
      </p:sp>
    </p:spTree>
    <p:extLst>
      <p:ext uri="{BB962C8B-B14F-4D97-AF65-F5344CB8AC3E}">
        <p14:creationId xmlns:p14="http://schemas.microsoft.com/office/powerpoint/2010/main" val="31076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AEF2-2805-AF97-3494-322928F4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E176-A5AB-F7B8-7FD8-A0DB20F84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who are older are less likely to use telemedicine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who are not 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with lower income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living in rural area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who do not speak English…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7951-6D14-8FC9-A07A-37CE6E05A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6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195E-1852-3B09-FF8C-535E1E0AD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B45-36CC-6AC3-3123-C78DC960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D360-3AEA-7855-3480-D467E35BCA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Retrospective cohort study, association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Froedtert hospital, Wisconsin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Clinical Translational Science Institute, 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range: March 2020 – March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2.3M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Measurement: Odds ratio  patient with characteristics X are more/less likely to utilize telemedicine services during pandemic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7456E-A641-CD74-1076-0574520B4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7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A598-C525-9D73-13A3-8147BC2F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9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92F4-D439-A578-9BDC-D6644CD6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Social determinant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72FA-BB47-5022-7B5A-E6ED03084D7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2193-98FF-1390-CAF9-AFE793C7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8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9BAF-CFFA-F461-58C4-8BA948198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613D97-6AE4-15F0-6FC4-D99E4480F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066751"/>
              </p:ext>
            </p:extLst>
          </p:nvPr>
        </p:nvGraphicFramePr>
        <p:xfrm>
          <a:off x="547077" y="1013271"/>
          <a:ext cx="756482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791">
                  <a:extLst>
                    <a:ext uri="{9D8B030D-6E8A-4147-A177-3AD203B41FA5}">
                      <a16:colId xmlns:a16="http://schemas.microsoft.com/office/drawing/2014/main" val="3135944902"/>
                    </a:ext>
                  </a:extLst>
                </a:gridCol>
                <a:gridCol w="3551031">
                  <a:extLst>
                    <a:ext uri="{9D8B030D-6E8A-4147-A177-3AD203B41FA5}">
                      <a16:colId xmlns:a16="http://schemas.microsoft.com/office/drawing/2014/main" val="30092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and Economic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6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3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8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 (English/Non-English)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7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Deprivation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U.S. Census Bureau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Rural-Urban Continuum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U.S. Census Bureau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6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9BF4-25E4-29DA-B86A-220F0CAB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6BC2-044E-A100-9DCF-F84C42F9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9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8242-ED66-CB51-F4A5-617CFC3B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F20FF1-F07A-EF41-B55D-EACAC8F505FB}"/>
              </a:ext>
            </a:extLst>
          </p:cNvPr>
          <p:cNvGrpSpPr/>
          <p:nvPr/>
        </p:nvGrpSpPr>
        <p:grpSpPr>
          <a:xfrm>
            <a:off x="489820" y="939255"/>
            <a:ext cx="6472727" cy="3503954"/>
            <a:chOff x="745728" y="1891545"/>
            <a:chExt cx="7528178" cy="40753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C2F8D-AD05-353C-9FC1-E3B96EFF1905}"/>
                </a:ext>
              </a:extLst>
            </p:cNvPr>
            <p:cNvGrpSpPr/>
            <p:nvPr/>
          </p:nvGrpSpPr>
          <p:grpSpPr>
            <a:xfrm>
              <a:off x="745728" y="1891545"/>
              <a:ext cx="6028196" cy="3813560"/>
              <a:chOff x="5507421" y="1803161"/>
              <a:chExt cx="6028196" cy="38135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9EBFFF-B48B-258F-8EC9-8DFC9A610CB3}"/>
                  </a:ext>
                </a:extLst>
              </p:cNvPr>
              <p:cNvGrpSpPr/>
              <p:nvPr/>
            </p:nvGrpSpPr>
            <p:grpSpPr>
              <a:xfrm>
                <a:off x="5507421" y="1803161"/>
                <a:ext cx="6028196" cy="3813560"/>
                <a:chOff x="7023964" y="1758999"/>
                <a:chExt cx="5004077" cy="3165681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52744AE-FCE2-2C68-C0B8-417555EFE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140"/>
                <a:stretch/>
              </p:blipFill>
              <p:spPr>
                <a:xfrm>
                  <a:off x="7023964" y="1758999"/>
                  <a:ext cx="4983057" cy="1343035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160BBC5-F1D2-CDF2-EB49-6DCA7DE549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725" t="19905"/>
                <a:stretch/>
              </p:blipFill>
              <p:spPr>
                <a:xfrm>
                  <a:off x="7023964" y="3484503"/>
                  <a:ext cx="4983057" cy="1151997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049B6066-B542-AB79-515A-DABD8A7C2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08528" y="3102034"/>
                  <a:ext cx="3519513" cy="27146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2ED56D6-D50B-F534-B540-ED3E7547B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6998" y="4611773"/>
                  <a:ext cx="3519513" cy="271464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A2E872-78CF-B578-DD1C-FF249AC8E900}"/>
                    </a:ext>
                  </a:extLst>
                </p:cNvPr>
                <p:cNvSpPr txBox="1"/>
                <p:nvPr/>
              </p:nvSpPr>
              <p:spPr>
                <a:xfrm>
                  <a:off x="8255876" y="3213039"/>
                  <a:ext cx="120343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284C246-A23A-6CF3-659D-C1A1B01EAE3F}"/>
                    </a:ext>
                  </a:extLst>
                </p:cNvPr>
                <p:cNvSpPr txBox="1"/>
                <p:nvPr/>
              </p:nvSpPr>
              <p:spPr>
                <a:xfrm>
                  <a:off x="8177049" y="4693848"/>
                  <a:ext cx="120343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434A07-A5B4-BF5F-C0A6-02A387C50A8E}"/>
                  </a:ext>
                </a:extLst>
              </p:cNvPr>
              <p:cNvSpPr txBox="1"/>
              <p:nvPr/>
            </p:nvSpPr>
            <p:spPr>
              <a:xfrm>
                <a:off x="7303960" y="5247389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Less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D6387B-7C6C-85EB-4A57-43C9B39F6859}"/>
                </a:ext>
              </a:extLst>
            </p:cNvPr>
            <p:cNvSpPr txBox="1"/>
            <p:nvPr/>
          </p:nvSpPr>
          <p:spPr>
            <a:xfrm>
              <a:off x="6203165" y="5245296"/>
              <a:ext cx="2070741" cy="72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FF9A6-101F-EE15-F679-C896C448BC13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0190" y="2162728"/>
            <a:ext cx="1563530" cy="43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592267-2A2D-19A0-D081-9A8F47B61393}"/>
              </a:ext>
            </a:extLst>
          </p:cNvPr>
          <p:cNvSpPr txBox="1"/>
          <p:nvPr/>
        </p:nvSpPr>
        <p:spPr>
          <a:xfrm>
            <a:off x="6669190" y="1860523"/>
            <a:ext cx="238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Older adults had more </a:t>
            </a:r>
          </a:p>
          <a:p>
            <a:r>
              <a:rPr lang="en-US" sz="1600" dirty="0"/>
              <a:t>In-person visits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56A557-0BA6-6163-C6F1-CA4FFA111A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12169" y="3707835"/>
            <a:ext cx="1563531" cy="106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5B0FDB-1FE5-D2C5-9F1A-FF0E8E4C937F}"/>
              </a:ext>
            </a:extLst>
          </p:cNvPr>
          <p:cNvSpPr txBox="1"/>
          <p:nvPr/>
        </p:nvSpPr>
        <p:spPr>
          <a:xfrm>
            <a:off x="6553720" y="3334892"/>
            <a:ext cx="238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Older adults had less telemedical visits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EB75C5-48CC-5649-87E4-07B6BD28FE03}"/>
              </a:ext>
            </a:extLst>
          </p:cNvPr>
          <p:cNvSpPr/>
          <p:nvPr/>
        </p:nvSpPr>
        <p:spPr>
          <a:xfrm>
            <a:off x="4077350" y="1191423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EB5FC2-6516-341C-090E-A96231600C1E}"/>
              </a:ext>
            </a:extLst>
          </p:cNvPr>
          <p:cNvSpPr/>
          <p:nvPr/>
        </p:nvSpPr>
        <p:spPr>
          <a:xfrm>
            <a:off x="2708550" y="2958617"/>
            <a:ext cx="1669638" cy="148388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98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JPA Master PowerPoint">
  <a:themeElements>
    <a:clrScheme name="Custom 14">
      <a:dk1>
        <a:sysClr val="windowText" lastClr="000000"/>
      </a:dk1>
      <a:lt1>
        <a:sysClr val="window" lastClr="FFFFFF"/>
      </a:lt1>
      <a:dk2>
        <a:srgbClr val="404040"/>
      </a:dk2>
      <a:lt2>
        <a:srgbClr val="E1E1E1"/>
      </a:lt2>
      <a:accent1>
        <a:srgbClr val="CB333B"/>
      </a:accent1>
      <a:accent2>
        <a:srgbClr val="A2AAAD"/>
      </a:accent2>
      <a:accent3>
        <a:srgbClr val="000000"/>
      </a:accent3>
      <a:accent4>
        <a:srgbClr val="F2A900"/>
      </a:accent4>
      <a:accent5>
        <a:srgbClr val="440099"/>
      </a:accent5>
      <a:accent6>
        <a:srgbClr val="87265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lIns="91440" tIns="91440" bIns="91440" rtlCol="0" anchor="t"/>
      <a:lstStyle>
        <a:defPPr algn="ctr">
          <a:defRPr sz="1200" dirty="0" err="1" smtClean="0">
            <a:solidFill>
              <a:srgbClr val="FFFFFF"/>
            </a:solidFill>
            <a:latin typeface="Roboto Regular"/>
            <a:cs typeface="Roboto Regular"/>
          </a:defRPr>
        </a:defPPr>
      </a:lstStyle>
      <a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C198E5EA0446B48A258369EB929D" ma:contentTypeVersion="8" ma:contentTypeDescription="Create a new document." ma:contentTypeScope="" ma:versionID="d872bdd14c10ad67b43240066461caaa">
  <xsd:schema xmlns:xsd="http://www.w3.org/2001/XMLSchema" xmlns:xs="http://www.w3.org/2001/XMLSchema" xmlns:p="http://schemas.microsoft.com/office/2006/metadata/properties" xmlns:ns2="a9883a9a-8dc4-4a0a-a402-25be3a23f551" xmlns:ns3="eede3e04-ef7f-43f3-975e-805c0c5f1e83" targetNamespace="http://schemas.microsoft.com/office/2006/metadata/properties" ma:root="true" ma:fieldsID="f389de775f37ae22da9ad2814c85c47e" ns2:_="" ns3:_="">
    <xsd:import namespace="a9883a9a-8dc4-4a0a-a402-25be3a23f551"/>
    <xsd:import namespace="eede3e04-ef7f-43f3-975e-805c0c5f1e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Category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3a9a-8dc4-4a0a-a402-25be3a23f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3e04-ef7f-43f3-975e-805c0c5f1e83" elementFormDefault="qualified">
    <xsd:import namespace="http://schemas.microsoft.com/office/2006/documentManagement/types"/>
    <xsd:import namespace="http://schemas.microsoft.com/office/infopath/2007/PartnerControls"/>
    <xsd:element name="Category" ma:index="10" ma:displayName="Category" ma:format="Dropdown" ma:internalName="Category">
      <xsd:simpleType>
        <xsd:restriction base="dms:Choice">
          <xsd:enumeration value="Analytics Tools"/>
          <xsd:enumeration value="Digital Projects"/>
          <xsd:enumeration value="Fun Committee"/>
          <xsd:enumeration value="General Resources"/>
          <xsd:enumeration value="Media Monitoring"/>
          <xsd:enumeration value="Video Resources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eede3e04-ef7f-43f3-975e-805c0c5f1e83">General Resources</Category>
    <SharedWithUsers xmlns="a9883a9a-8dc4-4a0a-a402-25be3a23f551">
      <UserInfo>
        <DisplayName>Ben Green</DisplayName>
        <AccountId>1449</AccountId>
        <AccountType/>
      </UserInfo>
      <UserInfo>
        <DisplayName>Kathleen Elliott</DisplayName>
        <AccountId>26</AccountId>
        <AccountType/>
      </UserInfo>
      <UserInfo>
        <DisplayName>Berna Diehl</DisplayName>
        <AccountId>36</AccountId>
        <AccountType/>
      </UserInfo>
      <UserInfo>
        <DisplayName>Patrick Brady</DisplayName>
        <AccountId>462</AccountId>
        <AccountType/>
      </UserInfo>
      <UserInfo>
        <DisplayName>Adam Pawluk</DisplayName>
        <AccountId>3416</AccountId>
        <AccountType/>
      </UserInfo>
      <UserInfo>
        <DisplayName>Michael O'Brien</DisplayName>
        <AccountId>862</AccountId>
        <AccountType/>
      </UserInfo>
      <UserInfo>
        <DisplayName>David Connolly</DisplayName>
        <AccountId>1232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CFBA306-A956-431E-A2FB-DCA1445F37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6B4617-3B28-4E2E-AF19-216BC1A84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292BCB-21BD-4E6D-8B29-5908CEB9F9EE}">
  <ds:schemaRefs>
    <ds:schemaRef ds:uri="http://purl.org/dc/terms/"/>
    <ds:schemaRef ds:uri="http://schemas.openxmlformats.org/package/2006/metadata/core-properties"/>
    <ds:schemaRef ds:uri="a9883a9a-8dc4-4a0a-a402-25be3a23f55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eede3e04-ef7f-43f3-975e-805c0c5f1e8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759</Words>
  <Application>Microsoft Macintosh PowerPoint</Application>
  <PresentationFormat>On-screen Show (16:9)</PresentationFormat>
  <Paragraphs>165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 Regular</vt:lpstr>
      <vt:lpstr>Arial</vt:lpstr>
      <vt:lpstr>Calibri</vt:lpstr>
      <vt:lpstr>Century Gothic</vt:lpstr>
      <vt:lpstr>JPA Master PowerPoint</vt:lpstr>
      <vt:lpstr>PowerPoint Presentation</vt:lpstr>
      <vt:lpstr>Disclosure</vt:lpstr>
      <vt:lpstr>Learning Objectives</vt:lpstr>
      <vt:lpstr>Introduction</vt:lpstr>
      <vt:lpstr>Question</vt:lpstr>
      <vt:lpstr>Hypothesis</vt:lpstr>
      <vt:lpstr>Data Source</vt:lpstr>
      <vt:lpstr>Social determinant factors</vt:lpstr>
      <vt:lpstr>Age</vt:lpstr>
      <vt:lpstr>Language</vt:lpstr>
      <vt:lpstr>Rural-urban Continuum Code</vt:lpstr>
      <vt:lpstr>Insurance Type</vt:lpstr>
      <vt:lpstr>Telemedicine Utilization Gap</vt:lpstr>
      <vt:lpstr>Telemedicine Utilization Gap</vt:lpstr>
      <vt:lpstr>Reason of Limited Telemedicine Adoption?</vt:lpstr>
      <vt:lpstr>Changes?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 Guest</dc:creator>
  <cp:lastModifiedBy>Ling Tong Sr</cp:lastModifiedBy>
  <cp:revision>143</cp:revision>
  <dcterms:modified xsi:type="dcterms:W3CDTF">2023-05-24T18:53:35Z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0x0101003369C198E5EA0446B48A258369EB929D</vt:lpwstr>
  </property>
</Properties>
</file>