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7" r:id="rId2"/>
    <p:sldId id="256" r:id="rId3"/>
    <p:sldId id="258" r:id="rId4"/>
    <p:sldId id="259" r:id="rId5"/>
    <p:sldId id="265" r:id="rId6"/>
    <p:sldId id="260" r:id="rId7"/>
    <p:sldId id="262"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D6A0"/>
    <a:srgbClr val="FFD166"/>
    <a:srgbClr val="EF476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97" d="100"/>
          <a:sy n="97" d="100"/>
        </p:scale>
        <p:origin x="144" y="86"/>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EDC95B6-41CF-4E96-AFB7-C09F76D5107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40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C08252A-88CF-4905-81A0-1D3AE9D019FE}"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C95B6-41CF-4E96-AFB7-C09F76D5107C}" type="slidenum">
              <a:rPr lang="en-US" smtClean="0"/>
              <a:t>‹#›</a:t>
            </a:fld>
            <a:endParaRPr lang="en-US"/>
          </a:p>
        </p:txBody>
      </p:sp>
    </p:spTree>
    <p:extLst>
      <p:ext uri="{BB962C8B-B14F-4D97-AF65-F5344CB8AC3E}">
        <p14:creationId xmlns:p14="http://schemas.microsoft.com/office/powerpoint/2010/main" val="168254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270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03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vi-VN"/>
              <a:t>Bấm để sửa kiểu tiêu đề Bản cái</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spTree>
    <p:extLst>
      <p:ext uri="{BB962C8B-B14F-4D97-AF65-F5344CB8AC3E}">
        <p14:creationId xmlns:p14="http://schemas.microsoft.com/office/powerpoint/2010/main" val="62501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vi-VN"/>
              <a:t>Bấm để sửa kiểu tiêu đề Bản cái</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0812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vi-VN"/>
              <a:t>Bấm để sửa kiểu tiêu đề Bản cái</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877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597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38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spTree>
    <p:extLst>
      <p:ext uri="{BB962C8B-B14F-4D97-AF65-F5344CB8AC3E}">
        <p14:creationId xmlns:p14="http://schemas.microsoft.com/office/powerpoint/2010/main" val="316546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3C08252A-88CF-4905-81A0-1D3AE9D019FE}"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C95B6-41CF-4E96-AFB7-C09F76D5107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99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3C08252A-88CF-4905-81A0-1D3AE9D019FE}"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C95B6-41CF-4E96-AFB7-C09F76D5107C}" type="slidenum">
              <a:rPr lang="en-US" smtClean="0"/>
              <a:t>‹#›</a:t>
            </a:fld>
            <a:endParaRPr lang="en-US"/>
          </a:p>
        </p:txBody>
      </p:sp>
    </p:spTree>
    <p:extLst>
      <p:ext uri="{BB962C8B-B14F-4D97-AF65-F5344CB8AC3E}">
        <p14:creationId xmlns:p14="http://schemas.microsoft.com/office/powerpoint/2010/main" val="156384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3C08252A-88CF-4905-81A0-1D3AE9D019FE}"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C95B6-41CF-4E96-AFB7-C09F76D5107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862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3C08252A-88CF-4905-81A0-1D3AE9D019FE}"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C95B6-41CF-4E96-AFB7-C09F76D5107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86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8252A-88CF-4905-81A0-1D3AE9D019FE}"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C95B6-41CF-4E96-AFB7-C09F76D5107C}" type="slidenum">
              <a:rPr lang="en-US" smtClean="0"/>
              <a:t>‹#›</a:t>
            </a:fld>
            <a:endParaRPr lang="en-US"/>
          </a:p>
        </p:txBody>
      </p:sp>
    </p:spTree>
    <p:extLst>
      <p:ext uri="{BB962C8B-B14F-4D97-AF65-F5344CB8AC3E}">
        <p14:creationId xmlns:p14="http://schemas.microsoft.com/office/powerpoint/2010/main" val="86123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vi-VN"/>
              <a:t>Bấm để sửa kiểu tiêu đề Bản cái</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C08252A-88CF-4905-81A0-1D3AE9D019FE}"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C95B6-41CF-4E96-AFB7-C09F76D5107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3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vi-VN"/>
              <a:t>Bấm để sửa kiểu tiêu đề Bản cái</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3C08252A-88CF-4905-81A0-1D3AE9D019FE}"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C95B6-41CF-4E96-AFB7-C09F76D5107C}" type="slidenum">
              <a:rPr lang="en-US" smtClean="0"/>
              <a:t>‹#›</a:t>
            </a:fld>
            <a:endParaRPr lang="en-US"/>
          </a:p>
        </p:txBody>
      </p:sp>
    </p:spTree>
    <p:extLst>
      <p:ext uri="{BB962C8B-B14F-4D97-AF65-F5344CB8AC3E}">
        <p14:creationId xmlns:p14="http://schemas.microsoft.com/office/powerpoint/2010/main" val="51829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08252A-88CF-4905-81A0-1D3AE9D019FE}" type="datetimeFigureOut">
              <a:rPr lang="en-US" smtClean="0"/>
              <a:t>5/25/2024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DC95B6-41CF-4E96-AFB7-C09F76D5107C}" type="slidenum">
              <a:rPr lang="en-US" smtClean="0"/>
              <a:t>‹#›</a:t>
            </a:fld>
            <a:endParaRPr lang="en-US"/>
          </a:p>
        </p:txBody>
      </p:sp>
    </p:spTree>
    <p:extLst>
      <p:ext uri="{BB962C8B-B14F-4D97-AF65-F5344CB8AC3E}">
        <p14:creationId xmlns:p14="http://schemas.microsoft.com/office/powerpoint/2010/main" val="3247971669"/>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2.wdp"/><Relationship Id="rId7"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8F1-E101-4526-94F4-429BBFE473A4}"/>
              </a:ext>
            </a:extLst>
          </p:cNvPr>
          <p:cNvSpPr>
            <a:spLocks noGrp="1"/>
          </p:cNvSpPr>
          <p:nvPr>
            <p:ph type="title"/>
          </p:nvPr>
        </p:nvSpPr>
        <p:spPr>
          <a:xfrm>
            <a:off x="1546228" y="613568"/>
            <a:ext cx="10163175" cy="1386682"/>
          </a:xfrm>
        </p:spPr>
        <p:txBody>
          <a:bodyPr>
            <a:norm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ĐẠI HỌC CÔNG NGHIỆP HÀ NỘI</a:t>
            </a:r>
            <a:br>
              <a:rPr lang="en-US" dirty="0"/>
            </a:br>
            <a:r>
              <a:rPr lang="en-US" sz="2000" dirty="0">
                <a:solidFill>
                  <a:srgbClr val="0070C0"/>
                </a:solidFill>
                <a:latin typeface="Times New Roman" panose="02020603050405020304" pitchFamily="18" charset="0"/>
                <a:cs typeface="Times New Roman" panose="02020603050405020304" pitchFamily="18" charset="0"/>
              </a:rPr>
              <a:t>KHOA CÔNG NGHỆ THÔNG TIN</a:t>
            </a:r>
          </a:p>
        </p:txBody>
      </p:sp>
      <p:sp>
        <p:nvSpPr>
          <p:cNvPr id="6" name="TextBox 5">
            <a:extLst>
              <a:ext uri="{FF2B5EF4-FFF2-40B4-BE49-F238E27FC236}">
                <a16:creationId xmlns:a16="http://schemas.microsoft.com/office/drawing/2014/main" id="{958FBEE9-4096-4D2F-96F4-FE953AC13CD1}"/>
              </a:ext>
            </a:extLst>
          </p:cNvPr>
          <p:cNvSpPr txBox="1"/>
          <p:nvPr/>
        </p:nvSpPr>
        <p:spPr>
          <a:xfrm>
            <a:off x="1148266" y="2847558"/>
            <a:ext cx="10479857" cy="830997"/>
          </a:xfrm>
          <a:prstGeom prst="rect">
            <a:avLst/>
          </a:prstGeom>
          <a:noFill/>
          <a:ln>
            <a:noFill/>
          </a:ln>
          <a:effectLst>
            <a:outerShdw blurRad="50800" dist="38100" dir="2700000" algn="tl" rotWithShape="0">
              <a:prstClr val="black">
                <a:alpha val="40000"/>
              </a:prstClr>
            </a:outerShdw>
            <a:reflection blurRad="6350" stA="50000" endA="300" endPos="55000" dir="5400000" sy="-100000" algn="bl" rotWithShape="0"/>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ĐỀ TÀI : </a:t>
            </a:r>
            <a:r>
              <a:rPr lang="vi-VN" sz="2400" b="1" dirty="0">
                <a:latin typeface="Times New Roman" panose="02020603050405020304" pitchFamily="18" charset="0"/>
                <a:cs typeface="Times New Roman" panose="02020603050405020304" pitchFamily="18" charset="0"/>
              </a:rPr>
              <a:t>XÂY DỰNG WEBSITE</a:t>
            </a:r>
            <a:r>
              <a:rPr lang="en-US" sz="2400" b="1" dirty="0">
                <a:latin typeface="Times New Roman" panose="02020603050405020304" pitchFamily="18" charset="0"/>
                <a:cs typeface="Times New Roman" panose="02020603050405020304" pitchFamily="18" charset="0"/>
              </a:rPr>
              <a:t> BÁN HÀNG NÔNG SẢN</a:t>
            </a:r>
          </a:p>
          <a:p>
            <a:pPr algn="ctr"/>
            <a:r>
              <a:rPr lang="en-US" sz="2400" b="1" dirty="0">
                <a:latin typeface="Times New Roman" panose="02020603050405020304" pitchFamily="18" charset="0"/>
                <a:cs typeface="Times New Roman" panose="02020603050405020304" pitchFamily="18" charset="0"/>
              </a:rPr>
              <a:t>TRỰC TUYẾN BẰNG CÔNG NGHỆ JAVA</a:t>
            </a:r>
          </a:p>
        </p:txBody>
      </p:sp>
      <p:sp>
        <p:nvSpPr>
          <p:cNvPr id="7" name="TextBox 6">
            <a:extLst>
              <a:ext uri="{FF2B5EF4-FFF2-40B4-BE49-F238E27FC236}">
                <a16:creationId xmlns:a16="http://schemas.microsoft.com/office/drawing/2014/main" id="{DFCC1482-5FA1-4F83-AB60-56341EAA3B3B}"/>
              </a:ext>
            </a:extLst>
          </p:cNvPr>
          <p:cNvSpPr txBox="1"/>
          <p:nvPr/>
        </p:nvSpPr>
        <p:spPr>
          <a:xfrm>
            <a:off x="4074028" y="4454743"/>
            <a:ext cx="5400675" cy="10156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just"/>
            <a:r>
              <a:rPr lang="en-US" sz="2000" b="1" dirty="0" err="1">
                <a:latin typeface="Times New Roman" panose="02020603050405020304" pitchFamily="18" charset="0"/>
                <a:cs typeface="Times New Roman" panose="02020603050405020304" pitchFamily="18" charset="0"/>
              </a:rPr>
              <a:t>Giảng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h</a:t>
            </a:r>
            <a:r>
              <a:rPr lang="vi-VN" sz="2000" b="1" dirty="0">
                <a:latin typeface="Times New Roman" panose="02020603050405020304" pitchFamily="18" charset="0"/>
                <a:cs typeface="Times New Roman" panose="02020603050405020304" pitchFamily="18" charset="0"/>
              </a:rPr>
              <a:t>ư</a:t>
            </a:r>
            <a:r>
              <a:rPr lang="en-US" sz="2000" b="1" dirty="0" err="1">
                <a:latin typeface="Times New Roman" panose="02020603050405020304" pitchFamily="18" charset="0"/>
                <a:cs typeface="Times New Roman" panose="02020603050405020304" pitchFamily="18" charset="0"/>
              </a:rPr>
              <a:t>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dẫn</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TS.Phạm</a:t>
            </a:r>
            <a:r>
              <a:rPr lang="en-US" sz="2000" b="1" dirty="0">
                <a:latin typeface="Times New Roman" panose="02020603050405020304" pitchFamily="18" charset="0"/>
                <a:cs typeface="Times New Roman" panose="02020603050405020304" pitchFamily="18" charset="0"/>
              </a:rPr>
              <a:t> Văn Hà</a:t>
            </a:r>
          </a:p>
          <a:p>
            <a:pPr algn="just"/>
            <a:r>
              <a:rPr lang="en-US" sz="2000" b="1" dirty="0">
                <a:latin typeface="Times New Roman" panose="02020603050405020304" pitchFamily="18" charset="0"/>
                <a:cs typeface="Times New Roman" panose="02020603050405020304" pitchFamily="18" charset="0"/>
              </a:rPr>
              <a:t>Sinh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Tống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Mỹ</a:t>
            </a:r>
            <a:r>
              <a:rPr lang="en-US" sz="2000" b="1" dirty="0">
                <a:latin typeface="Times New Roman" panose="02020603050405020304" pitchFamily="18" charset="0"/>
                <a:cs typeface="Times New Roman" panose="02020603050405020304" pitchFamily="18" charset="0"/>
              </a:rPr>
              <a:t> Linh</a:t>
            </a:r>
          </a:p>
          <a:p>
            <a:pPr algn="just"/>
            <a:r>
              <a:rPr lang="en-US" sz="2000" b="1" dirty="0" err="1">
                <a:latin typeface="Times New Roman" panose="02020603050405020304" pitchFamily="18" charset="0"/>
                <a:cs typeface="Times New Roman" panose="02020603050405020304" pitchFamily="18" charset="0"/>
              </a:rPr>
              <a:t>Mã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sinh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 2020601048 </a:t>
            </a:r>
          </a:p>
        </p:txBody>
      </p:sp>
      <p:pic>
        <p:nvPicPr>
          <p:cNvPr id="10" name="Picture 9">
            <a:extLst>
              <a:ext uri="{FF2B5EF4-FFF2-40B4-BE49-F238E27FC236}">
                <a16:creationId xmlns:a16="http://schemas.microsoft.com/office/drawing/2014/main" id="{C921718B-56BF-4EF7-B6A8-05AE5321F78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632" b="97529" l="9898" r="89859">
                        <a14:foregroundMark x1="19893" y1="14564" x2="18723" y2="23862"/>
                        <a14:foregroundMark x1="18723" y1="23862" x2="18333" y2="24447"/>
                        <a14:foregroundMark x1="19356" y1="17100" x2="18723" y2="25943"/>
                        <a14:foregroundMark x1="18723" y1="25943" x2="18674" y2="26138"/>
                        <a14:foregroundMark x1="18771" y1="17230" x2="18966" y2="24057"/>
                        <a14:foregroundMark x1="18528" y1="18075" x2="18430" y2="24057"/>
                        <a14:foregroundMark x1="17796" y1="17945" x2="18235" y2="23082"/>
                        <a14:foregroundMark x1="18137" y1="19181" x2="17699" y2="22497"/>
                        <a14:foregroundMark x1="17942" y1="21261" x2="17601" y2="23602"/>
                        <a14:foregroundMark x1="17601" y1="23082" x2="17796" y2="24317"/>
                        <a14:foregroundMark x1="17796" y1="22237" x2="17796" y2="23342"/>
                        <a14:foregroundMark x1="19161" y1="19181" x2="19893" y2="23602"/>
                        <a14:foregroundMark x1="19064" y1="17945" x2="19259" y2="21782"/>
                        <a14:foregroundMark x1="18528" y1="19831" x2="18381" y2="28218"/>
                        <a14:foregroundMark x1="18381" y1="28218" x2="18333" y2="27503"/>
                        <a14:foregroundMark x1="18040" y1="26918" x2="17504" y2="28999"/>
                        <a14:foregroundMark x1="17504" y1="28349" x2="16480" y2="29584"/>
                        <a14:foregroundMark x1="16382" y1="28349" x2="15943" y2="30949"/>
                        <a14:foregroundMark x1="15943" y1="30169" x2="17601" y2="68270"/>
                        <a14:foregroundMark x1="17601" y1="68270" x2="19990" y2="63069"/>
                        <a14:foregroundMark x1="21258" y1="51821" x2="20527" y2="59493"/>
                        <a14:foregroundMark x1="20527" y1="59493" x2="21550" y2="53186"/>
                        <a14:foregroundMark x1="20722" y1="42523" x2="21258" y2="54486"/>
                        <a14:foregroundMark x1="21258" y1="54486" x2="27109" y2="42393"/>
                        <a14:foregroundMark x1="27109" y1="42393" x2="26182" y2="32445"/>
                        <a14:foregroundMark x1="26182" y1="32445" x2="23696" y2="25098"/>
                        <a14:foregroundMark x1="23696" y1="25098" x2="17942" y2="22497"/>
                        <a14:foregroundMark x1="15043" y1="74277" x2="15106" y2="93059"/>
                        <a14:foregroundMark x1="72523" y1="95876" x2="78303" y2="94798"/>
                        <a14:foregroundMark x1="78303" y1="94798" x2="82156" y2="89606"/>
                        <a14:foregroundMark x1="82661" y1="27924" x2="81472" y2="9038"/>
                        <a14:foregroundMark x1="82819" y1="30428" x2="82700" y2="28534"/>
                        <a14:foregroundMark x1="81472" y1="9038" x2="74988" y2="6307"/>
                        <a14:foregroundMark x1="15443" y1="6824" x2="15115" y2="6827"/>
                        <a14:foregroundMark x1="74988" y1="6307" x2="15568" y2="6823"/>
                        <a14:foregroundMark x1="13749" y1="74577" x2="13652" y2="75033"/>
                        <a14:foregroundMark x1="14323" y1="77113" x2="15152" y2="92990"/>
                        <a14:foregroundMark x1="14286" y1="76398" x2="14323" y2="77113"/>
                        <a14:foregroundMark x1="14286" y1="92913" x2="14481" y2="94473"/>
                        <a14:foregroundMark x1="14676" y1="76788" x2="15505" y2="91612"/>
                        <a14:foregroundMark x1="15505" y1="91612" x2="17450" y2="94054"/>
                        <a14:foregroundMark x1="72927" y1="96873" x2="81834" y2="94298"/>
                        <a14:foregroundMark x1="15017" y1="93628" x2="15212" y2="94993"/>
                        <a14:foregroundMark x1="15212" y1="94993" x2="15212" y2="94993"/>
                        <a14:foregroundMark x1="15212" y1="94278" x2="15846" y2="96229"/>
                        <a14:foregroundMark x1="15505" y1="95124" x2="16382" y2="95709"/>
                        <a14:foregroundMark x1="16236" y1="95709" x2="16236" y2="95709"/>
                        <a14:foregroundMark x1="24086" y1="96554" x2="24086" y2="96554"/>
                        <a14:foregroundMark x1="23013" y1="96359" x2="23013" y2="96359"/>
                        <a14:foregroundMark x1="16480" y1="96099" x2="16480" y2="96099"/>
                        <a14:foregroundMark x1="16480" y1="96099" x2="22184" y2="97529"/>
                        <a14:foregroundMark x1="22184" y1="97529" x2="17406" y2="95124"/>
                        <a14:foregroundMark x1="14773" y1="9168" x2="14773" y2="9168"/>
                        <a14:foregroundMark x1="14773" y1="9168" x2="14383" y2="9558"/>
                        <a14:foregroundMark x1="14578" y1="12094" x2="14578" y2="12094"/>
                        <a14:foregroundMark x1="15505" y1="8192" x2="14091" y2="51365"/>
                        <a14:foregroundMark x1="14091" y1="51365" x2="14871" y2="58518"/>
                        <a14:foregroundMark x1="14871" y1="58518" x2="18479" y2="53121"/>
                        <a14:foregroundMark x1="18479" y1="53121" x2="23940" y2="23537"/>
                        <a14:foregroundMark x1="23940" y1="23537" x2="22331" y2="16645"/>
                        <a14:foregroundMark x1="22331" y1="16645" x2="19356" y2="10533"/>
                        <a14:foregroundMark x1="19356" y1="10533" x2="15212" y2="9428"/>
                        <a14:foregroundMark x1="82301" y1="29844" x2="82594" y2="72627"/>
                        <a14:foregroundMark x1="82594" y1="72627" x2="80302" y2="65735"/>
                        <a14:foregroundMark x1="80302" y1="65735" x2="82496" y2="28999"/>
                        <a14:backgroundMark x1="14136" y1="58659" x2="13944" y2="74252"/>
                        <a14:backgroundMark x1="14773" y1="7087" x2="14760" y2="8149"/>
                        <a14:backgroundMark x1="15155" y1="8172" x2="15163" y2="7737"/>
                        <a14:backgroundMark x1="13944" y1="74252" x2="14230" y2="58641"/>
                        <a14:backgroundMark x1="15163" y1="7737" x2="15407" y2="7347"/>
                        <a14:backgroundMark x1="13554" y1="77113" x2="13554" y2="77113"/>
                        <a14:backgroundMark x1="13213" y1="75683" x2="13213" y2="75943"/>
                        <a14:backgroundMark x1="13359" y1="75813" x2="13359" y2="75813"/>
                        <a14:backgroundMark x1="14481" y1="94018" x2="15057" y2="94362"/>
                        <a14:backgroundMark x1="14773" y1="94733" x2="15542" y2="95069"/>
                        <a14:backgroundMark x1="22413" y1="97106" x2="70258" y2="97789"/>
                        <a14:backgroundMark x1="70258" y1="97789" x2="19844" y2="99675"/>
                        <a14:backgroundMark x1="19844" y1="99675" x2="17882" y2="97978"/>
                        <a14:backgroundMark x1="82943" y1="73945" x2="83033" y2="89597"/>
                        <a14:backgroundMark x1="82935" y1="72623" x2="82942" y2="73895"/>
                        <a14:backgroundMark x1="83033" y1="89597" x2="85617" y2="82510"/>
                        <a14:backgroundMark x1="85617" y1="82510" x2="87031" y2="56502"/>
                        <a14:backgroundMark x1="83059" y1="29835" x2="82935" y2="28999"/>
                        <a14:backgroundMark x1="87031" y1="56502" x2="83568" y2="33252"/>
                        <a14:backgroundMark x1="83755" y1="60431" x2="84398" y2="72302"/>
                        <a14:backgroundMark x1="84398" y1="72302" x2="86153" y2="57997"/>
                        <a14:backgroundMark x1="86153" y1="57997" x2="85129" y2="50585"/>
                        <a14:backgroundMark x1="85129" y1="50585" x2="83686" y2="50429"/>
                        <a14:backgroundMark x1="84495" y1="90962" x2="84495" y2="92068"/>
                        <a14:backgroundMark x1="83862" y1="91547" x2="83764" y2="92393"/>
                        <a14:backgroundMark x1="83764" y1="92068" x2="83862" y2="92523"/>
                        <a14:backgroundMark x1="69771" y1="97074" x2="72696" y2="97334"/>
                        <a14:backgroundMark x1="83130" y1="95579" x2="83618" y2="93758"/>
                        <a14:backgroundMark x1="84252" y1="93758" x2="83862" y2="95124"/>
                        <a14:backgroundMark x1="83862" y1="93628" x2="83764" y2="94603"/>
                        <a14:backgroundMark x1="83764" y1="93173" x2="83618" y2="94603"/>
                        <a14:backgroundMark x1="83520" y1="92913" x2="82935" y2="95124"/>
                        <a14:backgroundMark x1="83130" y1="92523" x2="83130" y2="94733"/>
                        <a14:backgroundMark x1="83520" y1="92068" x2="83520" y2="93173"/>
                        <a14:backgroundMark x1="83520" y1="92523" x2="83520" y2="93888"/>
                        <a14:backgroundMark x1="83520" y1="91678" x2="83130" y2="93758"/>
                      </a14:backgroundRemoval>
                    </a14:imgEffect>
                  </a14:imgLayer>
                </a14:imgProps>
              </a:ext>
              <a:ext uri="{28A0092B-C50C-407E-A947-70E740481C1C}">
                <a14:useLocalDpi xmlns:a14="http://schemas.microsoft.com/office/drawing/2010/main" val="0"/>
              </a:ext>
            </a:extLst>
          </a:blip>
          <a:stretch>
            <a:fillRect/>
          </a:stretch>
        </p:blipFill>
        <p:spPr>
          <a:xfrm>
            <a:off x="1077376" y="684688"/>
            <a:ext cx="1849209" cy="1386682"/>
          </a:xfrm>
          <a:prstGeom prst="rect">
            <a:avLst/>
          </a:prstGeom>
        </p:spPr>
      </p:pic>
    </p:spTree>
    <p:extLst>
      <p:ext uri="{BB962C8B-B14F-4D97-AF65-F5344CB8AC3E}">
        <p14:creationId xmlns:p14="http://schemas.microsoft.com/office/powerpoint/2010/main" val="49891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DDF6158B-8BAB-6557-094C-DBC6435AB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2881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World map PNG images free download">
            <a:extLst>
              <a:ext uri="{FF2B5EF4-FFF2-40B4-BE49-F238E27FC236}">
                <a16:creationId xmlns:a16="http://schemas.microsoft.com/office/drawing/2014/main" id="{16A0A732-3318-4BEE-9D1F-A584BA4C301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77116" y="-69368"/>
            <a:ext cx="12192000" cy="6410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Top Corners Rounded 4">
            <a:extLst>
              <a:ext uri="{FF2B5EF4-FFF2-40B4-BE49-F238E27FC236}">
                <a16:creationId xmlns:a16="http://schemas.microsoft.com/office/drawing/2014/main" id="{FF0A9BCE-9B6A-4B3C-8342-088661B33D5A}"/>
              </a:ext>
            </a:extLst>
          </p:cNvPr>
          <p:cNvSpPr/>
          <p:nvPr/>
        </p:nvSpPr>
        <p:spPr>
          <a:xfrm rot="5400000">
            <a:off x="-727363" y="-27709"/>
            <a:ext cx="491836" cy="547254"/>
          </a:xfrm>
          <a:prstGeom prst="round2SameRect">
            <a:avLst>
              <a:gd name="adj1" fmla="val 50000"/>
              <a:gd name="adj2" fmla="val 0"/>
            </a:avLst>
          </a:prstGeom>
          <a:solidFill>
            <a:srgbClr val="EF476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4EB72EB8-0163-4DBC-AFF4-FA9A122CB1FC}"/>
              </a:ext>
            </a:extLst>
          </p:cNvPr>
          <p:cNvSpPr/>
          <p:nvPr/>
        </p:nvSpPr>
        <p:spPr>
          <a:xfrm rot="5400000">
            <a:off x="-727363" y="581891"/>
            <a:ext cx="491836" cy="547254"/>
          </a:xfrm>
          <a:prstGeom prst="round2SameRect">
            <a:avLst>
              <a:gd name="adj1" fmla="val 50000"/>
              <a:gd name="adj2" fmla="val 0"/>
            </a:avLst>
          </a:prstGeom>
          <a:solidFill>
            <a:srgbClr val="FFD1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Top Corners Rounded 6">
            <a:extLst>
              <a:ext uri="{FF2B5EF4-FFF2-40B4-BE49-F238E27FC236}">
                <a16:creationId xmlns:a16="http://schemas.microsoft.com/office/drawing/2014/main" id="{80CDA78A-9629-4FB4-A430-BAA7DD8CC52C}"/>
              </a:ext>
            </a:extLst>
          </p:cNvPr>
          <p:cNvSpPr/>
          <p:nvPr/>
        </p:nvSpPr>
        <p:spPr>
          <a:xfrm rot="5400000">
            <a:off x="-727363" y="1191491"/>
            <a:ext cx="491836" cy="547254"/>
          </a:xfrm>
          <a:prstGeom prst="round2SameRect">
            <a:avLst>
              <a:gd name="adj1" fmla="val 50000"/>
              <a:gd name="adj2" fmla="val 0"/>
            </a:avLst>
          </a:prstGeom>
          <a:solidFill>
            <a:srgbClr val="06D6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984E65-299E-462F-8478-3C2A4C048D23}"/>
              </a:ext>
            </a:extLst>
          </p:cNvPr>
          <p:cNvSpPr/>
          <p:nvPr/>
        </p:nvSpPr>
        <p:spPr>
          <a:xfrm>
            <a:off x="1143073" y="1665586"/>
            <a:ext cx="3399900" cy="3399900"/>
          </a:xfrm>
          <a:prstGeom prst="ellipse">
            <a:avLst/>
          </a:prstGeom>
          <a:solidFill>
            <a:srgbClr val="000066"/>
          </a:solid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8841F785-08F0-4326-9A7C-48E5128B4C0B}"/>
              </a:ext>
            </a:extLst>
          </p:cNvPr>
          <p:cNvSpPr/>
          <p:nvPr/>
        </p:nvSpPr>
        <p:spPr>
          <a:xfrm rot="7200000">
            <a:off x="825538" y="1348051"/>
            <a:ext cx="4034971" cy="4034971"/>
          </a:xfrm>
          <a:prstGeom prst="arc">
            <a:avLst>
              <a:gd name="adj1" fmla="val 16200000"/>
              <a:gd name="adj2" fmla="val 12243937"/>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1C36EB94-D060-4CA1-AC1E-226A67B5CC7E}"/>
              </a:ext>
            </a:extLst>
          </p:cNvPr>
          <p:cNvSpPr/>
          <p:nvPr/>
        </p:nvSpPr>
        <p:spPr>
          <a:xfrm rot="11700000">
            <a:off x="825537" y="1348050"/>
            <a:ext cx="4034971" cy="4034971"/>
          </a:xfrm>
          <a:prstGeom prst="arc">
            <a:avLst>
              <a:gd name="adj1" fmla="val 7788345"/>
              <a:gd name="adj2" fmla="val 1164406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9C11A148-FF38-4C73-9050-EDEFFDFBC121}"/>
              </a:ext>
            </a:extLst>
          </p:cNvPr>
          <p:cNvSpPr/>
          <p:nvPr/>
        </p:nvSpPr>
        <p:spPr>
          <a:xfrm>
            <a:off x="4322629" y="1973941"/>
            <a:ext cx="319318" cy="319318"/>
          </a:xfrm>
          <a:prstGeom prst="ellipse">
            <a:avLst/>
          </a:prstGeom>
          <a:solidFill>
            <a:srgbClr val="EF476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F3282AE-6876-4FF9-B86D-B486877B81AF}"/>
              </a:ext>
            </a:extLst>
          </p:cNvPr>
          <p:cNvSpPr/>
          <p:nvPr/>
        </p:nvSpPr>
        <p:spPr>
          <a:xfrm>
            <a:off x="4322629" y="4405083"/>
            <a:ext cx="319318" cy="319318"/>
          </a:xfrm>
          <a:prstGeom prst="ellipse">
            <a:avLst/>
          </a:prstGeom>
          <a:solidFill>
            <a:srgbClr val="06D6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18E79DE-64C2-4299-8978-0CCC1DBB5C7F}"/>
              </a:ext>
            </a:extLst>
          </p:cNvPr>
          <p:cNvSpPr/>
          <p:nvPr/>
        </p:nvSpPr>
        <p:spPr>
          <a:xfrm>
            <a:off x="4678219" y="3269341"/>
            <a:ext cx="319318" cy="319318"/>
          </a:xfrm>
          <a:prstGeom prst="ellipse">
            <a:avLst/>
          </a:prstGeom>
          <a:solidFill>
            <a:srgbClr val="FFD16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580705C-321C-4E51-B869-4FD75C720B8F}"/>
              </a:ext>
            </a:extLst>
          </p:cNvPr>
          <p:cNvSpPr/>
          <p:nvPr/>
        </p:nvSpPr>
        <p:spPr>
          <a:xfrm>
            <a:off x="4572000" y="1103086"/>
            <a:ext cx="1553029" cy="914400"/>
          </a:xfrm>
          <a:custGeom>
            <a:avLst/>
            <a:gdLst>
              <a:gd name="connsiteX0" fmla="*/ 0 w 1553029"/>
              <a:gd name="connsiteY0" fmla="*/ 914400 h 914400"/>
              <a:gd name="connsiteX1" fmla="*/ 696686 w 1553029"/>
              <a:gd name="connsiteY1" fmla="*/ 0 h 914400"/>
              <a:gd name="connsiteX2" fmla="*/ 1553029 w 1553029"/>
              <a:gd name="connsiteY2" fmla="*/ 0 h 914400"/>
            </a:gdLst>
            <a:ahLst/>
            <a:cxnLst>
              <a:cxn ang="0">
                <a:pos x="connsiteX0" y="connsiteY0"/>
              </a:cxn>
              <a:cxn ang="0">
                <a:pos x="connsiteX1" y="connsiteY1"/>
              </a:cxn>
              <a:cxn ang="0">
                <a:pos x="connsiteX2" y="connsiteY2"/>
              </a:cxn>
            </a:cxnLst>
            <a:rect l="l" t="t" r="r" b="b"/>
            <a:pathLst>
              <a:path w="1553029" h="914400">
                <a:moveTo>
                  <a:pt x="0" y="914400"/>
                </a:moveTo>
                <a:lnTo>
                  <a:pt x="696686" y="0"/>
                </a:lnTo>
                <a:lnTo>
                  <a:pt x="1553029"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F3E3C8A-C3B2-4AEE-A3EB-13F8179AE012}"/>
              </a:ext>
            </a:extLst>
          </p:cNvPr>
          <p:cNvSpPr/>
          <p:nvPr/>
        </p:nvSpPr>
        <p:spPr>
          <a:xfrm flipV="1">
            <a:off x="4605037" y="4678926"/>
            <a:ext cx="1553029" cy="914400"/>
          </a:xfrm>
          <a:custGeom>
            <a:avLst/>
            <a:gdLst>
              <a:gd name="connsiteX0" fmla="*/ 0 w 1553029"/>
              <a:gd name="connsiteY0" fmla="*/ 914400 h 914400"/>
              <a:gd name="connsiteX1" fmla="*/ 696686 w 1553029"/>
              <a:gd name="connsiteY1" fmla="*/ 0 h 914400"/>
              <a:gd name="connsiteX2" fmla="*/ 1553029 w 1553029"/>
              <a:gd name="connsiteY2" fmla="*/ 0 h 914400"/>
            </a:gdLst>
            <a:ahLst/>
            <a:cxnLst>
              <a:cxn ang="0">
                <a:pos x="connsiteX0" y="connsiteY0"/>
              </a:cxn>
              <a:cxn ang="0">
                <a:pos x="connsiteX1" y="connsiteY1"/>
              </a:cxn>
              <a:cxn ang="0">
                <a:pos x="connsiteX2" y="connsiteY2"/>
              </a:cxn>
            </a:cxnLst>
            <a:rect l="l" t="t" r="r" b="b"/>
            <a:pathLst>
              <a:path w="1553029" h="914400">
                <a:moveTo>
                  <a:pt x="0" y="914400"/>
                </a:moveTo>
                <a:lnTo>
                  <a:pt x="696686" y="0"/>
                </a:lnTo>
                <a:lnTo>
                  <a:pt x="1553029"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A448BCE-A04C-4A14-9FB0-E069DAFFFCFE}"/>
              </a:ext>
            </a:extLst>
          </p:cNvPr>
          <p:cNvCxnSpPr>
            <a:cxnSpLocks/>
            <a:stCxn id="15" idx="6"/>
          </p:cNvCxnSpPr>
          <p:nvPr/>
        </p:nvCxnSpPr>
        <p:spPr>
          <a:xfrm>
            <a:off x="4997537" y="3429000"/>
            <a:ext cx="1127492"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6" name="Rectangle: Rounded Corners 25">
            <a:extLst>
              <a:ext uri="{FF2B5EF4-FFF2-40B4-BE49-F238E27FC236}">
                <a16:creationId xmlns:a16="http://schemas.microsoft.com/office/drawing/2014/main" id="{4C7FE47D-39EF-4CE9-9915-9D4015135890}"/>
              </a:ext>
            </a:extLst>
          </p:cNvPr>
          <p:cNvSpPr/>
          <p:nvPr/>
        </p:nvSpPr>
        <p:spPr>
          <a:xfrm>
            <a:off x="6125029" y="403929"/>
            <a:ext cx="5297714" cy="1365986"/>
          </a:xfrm>
          <a:prstGeom prst="roundRect">
            <a:avLst>
              <a:gd name="adj" fmla="val 50000"/>
            </a:avLst>
          </a:prstGeom>
          <a:noFill/>
          <a:ln w="57150">
            <a:solidFill>
              <a:srgbClr val="EF47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100A5C-8D26-4861-9D9C-0626E76E16EB}"/>
              </a:ext>
            </a:extLst>
          </p:cNvPr>
          <p:cNvSpPr/>
          <p:nvPr/>
        </p:nvSpPr>
        <p:spPr>
          <a:xfrm>
            <a:off x="6226793" y="491836"/>
            <a:ext cx="1157328" cy="1157328"/>
          </a:xfrm>
          <a:prstGeom prst="ellipse">
            <a:avLst/>
          </a:prstGeom>
          <a:solidFill>
            <a:srgbClr val="EF47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5D308EB-36CF-4748-83CB-CABE45E68685}"/>
              </a:ext>
            </a:extLst>
          </p:cNvPr>
          <p:cNvSpPr/>
          <p:nvPr/>
        </p:nvSpPr>
        <p:spPr>
          <a:xfrm>
            <a:off x="6328144" y="593187"/>
            <a:ext cx="954626" cy="954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D8BE4C1-7290-400E-A42E-67EACF09A1C7}"/>
              </a:ext>
            </a:extLst>
          </p:cNvPr>
          <p:cNvSpPr txBox="1"/>
          <p:nvPr/>
        </p:nvSpPr>
        <p:spPr>
          <a:xfrm>
            <a:off x="7485472" y="910500"/>
            <a:ext cx="3497943" cy="738664"/>
          </a:xfrm>
          <a:prstGeom prst="rect">
            <a:avLst/>
          </a:prstGeom>
          <a:noFill/>
        </p:spPr>
        <p:txBody>
          <a:bodyPr wrap="square" rtlCol="0">
            <a:spAutoFit/>
          </a:bodyPr>
          <a:lstStyle/>
          <a:p>
            <a:pPr marL="285750" indent="-285750" algn="just">
              <a:buFontTx/>
              <a:buChar char="-"/>
            </a:pPr>
            <a:r>
              <a:rPr lang="en-US" sz="1400" dirty="0" err="1">
                <a:latin typeface="Montserrat ExtraLight" panose="00000300000000000000" pitchFamily="2" charset="0"/>
              </a:rPr>
              <a:t>Lý</a:t>
            </a:r>
            <a:r>
              <a:rPr lang="en-US" sz="1400" dirty="0">
                <a:latin typeface="Montserrat ExtraLight" panose="00000300000000000000" pitchFamily="2" charset="0"/>
              </a:rPr>
              <a:t> do </a:t>
            </a:r>
            <a:r>
              <a:rPr lang="en-US" sz="1400" dirty="0" err="1">
                <a:latin typeface="Montserrat ExtraLight" panose="00000300000000000000" pitchFamily="2" charset="0"/>
              </a:rPr>
              <a:t>chọn</a:t>
            </a:r>
            <a:r>
              <a:rPr lang="en-US" sz="1400" dirty="0">
                <a:latin typeface="Montserrat ExtraLight" panose="00000300000000000000" pitchFamily="2" charset="0"/>
              </a:rPr>
              <a:t> </a:t>
            </a:r>
            <a:r>
              <a:rPr lang="en-US" sz="1400" dirty="0" err="1">
                <a:latin typeface="Montserrat ExtraLight" panose="00000300000000000000" pitchFamily="2" charset="0"/>
              </a:rPr>
              <a:t>đề</a:t>
            </a:r>
            <a:r>
              <a:rPr lang="en-US" sz="1400" dirty="0">
                <a:latin typeface="Montserrat ExtraLight" panose="00000300000000000000" pitchFamily="2" charset="0"/>
              </a:rPr>
              <a:t> </a:t>
            </a:r>
            <a:r>
              <a:rPr lang="en-US" sz="1400" dirty="0" err="1">
                <a:latin typeface="Montserrat ExtraLight" panose="00000300000000000000" pitchFamily="2" charset="0"/>
              </a:rPr>
              <a:t>tài</a:t>
            </a:r>
            <a:r>
              <a:rPr lang="en-US" sz="1400" dirty="0">
                <a:latin typeface="Montserrat ExtraLight" panose="00000300000000000000" pitchFamily="2" charset="0"/>
              </a:rPr>
              <a:t> </a:t>
            </a:r>
          </a:p>
          <a:p>
            <a:pPr marL="285750" indent="-285750" algn="just">
              <a:buFontTx/>
              <a:buChar char="-"/>
            </a:pPr>
            <a:r>
              <a:rPr lang="en-US" sz="1400" dirty="0" err="1">
                <a:latin typeface="Montserrat ExtraLight" panose="00000300000000000000" pitchFamily="2" charset="0"/>
              </a:rPr>
              <a:t>Công</a:t>
            </a:r>
            <a:r>
              <a:rPr lang="en-US" sz="1400" dirty="0">
                <a:latin typeface="Montserrat ExtraLight" panose="00000300000000000000" pitchFamily="2" charset="0"/>
              </a:rPr>
              <a:t> </a:t>
            </a:r>
            <a:r>
              <a:rPr lang="en-US" sz="1400" dirty="0" err="1">
                <a:latin typeface="Montserrat ExtraLight" panose="00000300000000000000" pitchFamily="2" charset="0"/>
              </a:rPr>
              <a:t>nghệ</a:t>
            </a:r>
            <a:r>
              <a:rPr lang="en-US" sz="1400" dirty="0">
                <a:latin typeface="Montserrat ExtraLight" panose="00000300000000000000" pitchFamily="2" charset="0"/>
              </a:rPr>
              <a:t> </a:t>
            </a:r>
            <a:r>
              <a:rPr lang="en-US" sz="1400" dirty="0" err="1">
                <a:latin typeface="Montserrat ExtraLight" panose="00000300000000000000" pitchFamily="2" charset="0"/>
              </a:rPr>
              <a:t>được</a:t>
            </a:r>
            <a:r>
              <a:rPr lang="en-US" sz="1400" dirty="0">
                <a:latin typeface="Montserrat ExtraLight" panose="00000300000000000000" pitchFamily="2" charset="0"/>
              </a:rPr>
              <a:t> </a:t>
            </a:r>
            <a:r>
              <a:rPr lang="en-US" sz="1400" dirty="0" err="1">
                <a:latin typeface="Montserrat ExtraLight" panose="00000300000000000000" pitchFamily="2" charset="0"/>
              </a:rPr>
              <a:t>sử</a:t>
            </a:r>
            <a:r>
              <a:rPr lang="en-US" sz="1400" dirty="0">
                <a:latin typeface="Montserrat ExtraLight" panose="00000300000000000000" pitchFamily="2" charset="0"/>
              </a:rPr>
              <a:t> </a:t>
            </a:r>
            <a:r>
              <a:rPr lang="en-US" sz="1400" dirty="0" err="1">
                <a:latin typeface="Montserrat ExtraLight" panose="00000300000000000000" pitchFamily="2" charset="0"/>
              </a:rPr>
              <a:t>dụng</a:t>
            </a:r>
            <a:r>
              <a:rPr lang="en-US" sz="1400" dirty="0">
                <a:latin typeface="Montserrat ExtraLight" panose="00000300000000000000" pitchFamily="2" charset="0"/>
              </a:rPr>
              <a:t> </a:t>
            </a:r>
            <a:r>
              <a:rPr lang="en-US" sz="1400" dirty="0" err="1">
                <a:latin typeface="Montserrat ExtraLight" panose="00000300000000000000" pitchFamily="2" charset="0"/>
              </a:rPr>
              <a:t>trong</a:t>
            </a:r>
            <a:r>
              <a:rPr lang="en-US" sz="1400" dirty="0">
                <a:latin typeface="Montserrat ExtraLight" panose="00000300000000000000" pitchFamily="2" charset="0"/>
              </a:rPr>
              <a:t> </a:t>
            </a:r>
            <a:r>
              <a:rPr lang="en-US" sz="1400" dirty="0" err="1">
                <a:latin typeface="Montserrat ExtraLight" panose="00000300000000000000" pitchFamily="2" charset="0"/>
              </a:rPr>
              <a:t>quá</a:t>
            </a:r>
            <a:r>
              <a:rPr lang="en-US" sz="1400" dirty="0">
                <a:latin typeface="Montserrat ExtraLight" panose="00000300000000000000" pitchFamily="2" charset="0"/>
              </a:rPr>
              <a:t> </a:t>
            </a:r>
            <a:r>
              <a:rPr lang="en-US" sz="1400" dirty="0" err="1">
                <a:latin typeface="Montserrat ExtraLight" panose="00000300000000000000" pitchFamily="2" charset="0"/>
              </a:rPr>
              <a:t>trình</a:t>
            </a:r>
            <a:r>
              <a:rPr lang="en-US" sz="1400" dirty="0">
                <a:latin typeface="Montserrat ExtraLight" panose="00000300000000000000" pitchFamily="2" charset="0"/>
              </a:rPr>
              <a:t> </a:t>
            </a:r>
            <a:r>
              <a:rPr lang="en-US" sz="1400" dirty="0" err="1">
                <a:latin typeface="Montserrat ExtraLight" panose="00000300000000000000" pitchFamily="2" charset="0"/>
              </a:rPr>
              <a:t>phát</a:t>
            </a:r>
            <a:r>
              <a:rPr lang="en-US" sz="1400" dirty="0">
                <a:latin typeface="Montserrat ExtraLight" panose="00000300000000000000" pitchFamily="2" charset="0"/>
              </a:rPr>
              <a:t> </a:t>
            </a:r>
            <a:r>
              <a:rPr lang="en-US" sz="1400" dirty="0" err="1">
                <a:latin typeface="Montserrat ExtraLight" panose="00000300000000000000" pitchFamily="2" charset="0"/>
              </a:rPr>
              <a:t>triển</a:t>
            </a:r>
            <a:endParaRPr lang="en-US" sz="1400" dirty="0">
              <a:latin typeface="Montserrat ExtraLight" panose="00000300000000000000" pitchFamily="2" charset="0"/>
            </a:endParaRPr>
          </a:p>
        </p:txBody>
      </p:sp>
      <p:sp>
        <p:nvSpPr>
          <p:cNvPr id="30" name="TextBox 29">
            <a:extLst>
              <a:ext uri="{FF2B5EF4-FFF2-40B4-BE49-F238E27FC236}">
                <a16:creationId xmlns:a16="http://schemas.microsoft.com/office/drawing/2014/main" id="{66645998-EFB8-4C91-896A-4E6F85A5DA65}"/>
              </a:ext>
            </a:extLst>
          </p:cNvPr>
          <p:cNvSpPr txBox="1"/>
          <p:nvPr/>
        </p:nvSpPr>
        <p:spPr>
          <a:xfrm>
            <a:off x="7485471" y="513274"/>
            <a:ext cx="3497943" cy="400110"/>
          </a:xfrm>
          <a:prstGeom prst="rect">
            <a:avLst/>
          </a:prstGeom>
          <a:noFill/>
        </p:spPr>
        <p:txBody>
          <a:bodyPr wrap="square" rtlCol="0">
            <a:spAutoFit/>
          </a:bodyPr>
          <a:lstStyle/>
          <a:p>
            <a:pPr algn="just"/>
            <a:r>
              <a:rPr lang="en-US" sz="2000" b="1" dirty="0">
                <a:solidFill>
                  <a:srgbClr val="EF476F"/>
                </a:solidFill>
                <a:latin typeface="Montserrat ExtraBold" panose="00000900000000000000" pitchFamily="2" charset="0"/>
              </a:rPr>
              <a:t>TỔNG QUAN VỀ ĐỂ TÀI</a:t>
            </a:r>
          </a:p>
        </p:txBody>
      </p:sp>
      <p:sp>
        <p:nvSpPr>
          <p:cNvPr id="31" name="Rectangle: Rounded Corners 30">
            <a:extLst>
              <a:ext uri="{FF2B5EF4-FFF2-40B4-BE49-F238E27FC236}">
                <a16:creationId xmlns:a16="http://schemas.microsoft.com/office/drawing/2014/main" id="{E55A1004-F7C1-49B5-A29B-DB3B274A14EA}"/>
              </a:ext>
            </a:extLst>
          </p:cNvPr>
          <p:cNvSpPr/>
          <p:nvPr/>
        </p:nvSpPr>
        <p:spPr>
          <a:xfrm>
            <a:off x="6125029" y="2716643"/>
            <a:ext cx="5297714" cy="1365986"/>
          </a:xfrm>
          <a:prstGeom prst="roundRect">
            <a:avLst>
              <a:gd name="adj" fmla="val 50000"/>
            </a:avLst>
          </a:prstGeom>
          <a:noFill/>
          <a:ln w="57150">
            <a:solidFill>
              <a:srgbClr val="FFD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03E0A97-EF35-4301-B158-CCFDAFA5084F}"/>
              </a:ext>
            </a:extLst>
          </p:cNvPr>
          <p:cNvSpPr/>
          <p:nvPr/>
        </p:nvSpPr>
        <p:spPr>
          <a:xfrm>
            <a:off x="6226793" y="2804550"/>
            <a:ext cx="1157328" cy="1157328"/>
          </a:xfrm>
          <a:prstGeom prst="ellipse">
            <a:avLst/>
          </a:prstGeom>
          <a:solidFill>
            <a:srgbClr val="FFD1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56B6FF4-A061-4040-9E05-8A73E851DADA}"/>
              </a:ext>
            </a:extLst>
          </p:cNvPr>
          <p:cNvSpPr/>
          <p:nvPr/>
        </p:nvSpPr>
        <p:spPr>
          <a:xfrm>
            <a:off x="6328144" y="2905901"/>
            <a:ext cx="954626" cy="954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E0BF198-E0F7-46DC-B61A-1A7711228007}"/>
              </a:ext>
            </a:extLst>
          </p:cNvPr>
          <p:cNvSpPr txBox="1"/>
          <p:nvPr/>
        </p:nvSpPr>
        <p:spPr>
          <a:xfrm>
            <a:off x="7485472" y="3223214"/>
            <a:ext cx="3497943" cy="523220"/>
          </a:xfrm>
          <a:prstGeom prst="rect">
            <a:avLst/>
          </a:prstGeom>
          <a:noFill/>
        </p:spPr>
        <p:txBody>
          <a:bodyPr wrap="square" rtlCol="0">
            <a:spAutoFit/>
          </a:bodyPr>
          <a:lstStyle/>
          <a:p>
            <a:pPr marL="285750" indent="-285750" algn="just">
              <a:buFontTx/>
              <a:buChar char="-"/>
            </a:pPr>
            <a:r>
              <a:rPr lang="en-US" sz="1400" dirty="0" err="1">
                <a:latin typeface="Montserrat ExtraLight" panose="00000300000000000000" pitchFamily="2" charset="0"/>
              </a:rPr>
              <a:t>Phân</a:t>
            </a:r>
            <a:r>
              <a:rPr lang="en-US" sz="1400" dirty="0">
                <a:latin typeface="Montserrat ExtraLight" panose="00000300000000000000" pitchFamily="2" charset="0"/>
              </a:rPr>
              <a:t> </a:t>
            </a:r>
            <a:r>
              <a:rPr lang="en-US" sz="1400" dirty="0" err="1">
                <a:latin typeface="Montserrat ExtraLight" panose="00000300000000000000" pitchFamily="2" charset="0"/>
              </a:rPr>
              <a:t>tích</a:t>
            </a:r>
            <a:r>
              <a:rPr lang="en-US" sz="1400" dirty="0">
                <a:latin typeface="Montserrat ExtraLight" panose="00000300000000000000" pitchFamily="2" charset="0"/>
              </a:rPr>
              <a:t> </a:t>
            </a:r>
            <a:r>
              <a:rPr lang="en-US" sz="1400" dirty="0" err="1">
                <a:latin typeface="Montserrat ExtraLight" panose="00000300000000000000" pitchFamily="2" charset="0"/>
              </a:rPr>
              <a:t>chức</a:t>
            </a:r>
            <a:r>
              <a:rPr lang="en-US" sz="1400" dirty="0">
                <a:latin typeface="Montserrat ExtraLight" panose="00000300000000000000" pitchFamily="2" charset="0"/>
              </a:rPr>
              <a:t> </a:t>
            </a:r>
            <a:r>
              <a:rPr lang="en-US" sz="1400" dirty="0" err="1">
                <a:latin typeface="Montserrat ExtraLight" panose="00000300000000000000" pitchFamily="2" charset="0"/>
              </a:rPr>
              <a:t>năng</a:t>
            </a:r>
            <a:r>
              <a:rPr lang="en-US" sz="1400" dirty="0">
                <a:latin typeface="Montserrat ExtraLight" panose="00000300000000000000" pitchFamily="2" charset="0"/>
              </a:rPr>
              <a:t> </a:t>
            </a:r>
          </a:p>
          <a:p>
            <a:pPr marL="285750" indent="-285750" algn="just">
              <a:buFontTx/>
              <a:buChar char="-"/>
            </a:pPr>
            <a:r>
              <a:rPr lang="en-US" sz="1400" dirty="0" err="1">
                <a:latin typeface="Montserrat ExtraLight" panose="00000300000000000000" pitchFamily="2" charset="0"/>
              </a:rPr>
              <a:t>Thiết</a:t>
            </a:r>
            <a:r>
              <a:rPr lang="en-US" sz="1400" dirty="0">
                <a:latin typeface="Montserrat ExtraLight" panose="00000300000000000000" pitchFamily="2" charset="0"/>
              </a:rPr>
              <a:t> </a:t>
            </a:r>
            <a:r>
              <a:rPr lang="en-US" sz="1400" dirty="0" err="1">
                <a:latin typeface="Montserrat ExtraLight" panose="00000300000000000000" pitchFamily="2" charset="0"/>
              </a:rPr>
              <a:t>kế</a:t>
            </a:r>
            <a:r>
              <a:rPr lang="en-US" sz="1400" dirty="0">
                <a:latin typeface="Montserrat ExtraLight" panose="00000300000000000000" pitchFamily="2" charset="0"/>
              </a:rPr>
              <a:t> </a:t>
            </a:r>
            <a:r>
              <a:rPr lang="en-US" sz="1400" dirty="0" err="1">
                <a:latin typeface="Montserrat ExtraLight" panose="00000300000000000000" pitchFamily="2" charset="0"/>
              </a:rPr>
              <a:t>hệ</a:t>
            </a:r>
            <a:r>
              <a:rPr lang="en-US" sz="1400" dirty="0">
                <a:latin typeface="Montserrat ExtraLight" panose="00000300000000000000" pitchFamily="2" charset="0"/>
              </a:rPr>
              <a:t> </a:t>
            </a:r>
            <a:r>
              <a:rPr lang="en-US" sz="1400" dirty="0" err="1">
                <a:latin typeface="Montserrat ExtraLight" panose="00000300000000000000" pitchFamily="2" charset="0"/>
              </a:rPr>
              <a:t>thống</a:t>
            </a:r>
            <a:endParaRPr lang="en-US" sz="1400" dirty="0">
              <a:latin typeface="Montserrat ExtraLight" panose="00000300000000000000" pitchFamily="2" charset="0"/>
            </a:endParaRPr>
          </a:p>
        </p:txBody>
      </p:sp>
      <p:sp>
        <p:nvSpPr>
          <p:cNvPr id="35" name="TextBox 34">
            <a:extLst>
              <a:ext uri="{FF2B5EF4-FFF2-40B4-BE49-F238E27FC236}">
                <a16:creationId xmlns:a16="http://schemas.microsoft.com/office/drawing/2014/main" id="{8333B336-B517-4D13-9D39-A5D8D4B2BD1E}"/>
              </a:ext>
            </a:extLst>
          </p:cNvPr>
          <p:cNvSpPr txBox="1"/>
          <p:nvPr/>
        </p:nvSpPr>
        <p:spPr>
          <a:xfrm>
            <a:off x="7485471" y="2825988"/>
            <a:ext cx="3497943" cy="400110"/>
          </a:xfrm>
          <a:prstGeom prst="rect">
            <a:avLst/>
          </a:prstGeom>
          <a:noFill/>
        </p:spPr>
        <p:txBody>
          <a:bodyPr wrap="square" rtlCol="0">
            <a:spAutoFit/>
          </a:bodyPr>
          <a:lstStyle>
            <a:defPPr>
              <a:defRPr lang="en-US"/>
            </a:defPPr>
            <a:lvl1pPr algn="just">
              <a:defRPr sz="2000" b="1">
                <a:solidFill>
                  <a:srgbClr val="EF476F"/>
                </a:solidFill>
                <a:latin typeface="Montserrat ExtraBold" panose="00000900000000000000" pitchFamily="2" charset="0"/>
              </a:defRPr>
            </a:lvl1pPr>
          </a:lstStyle>
          <a:p>
            <a:r>
              <a:rPr lang="en-US" dirty="0">
                <a:solidFill>
                  <a:schemeClr val="accent6"/>
                </a:solidFill>
              </a:rPr>
              <a:t>PHÂN TÍCH VÀ THIẾT KẾ </a:t>
            </a:r>
          </a:p>
        </p:txBody>
      </p:sp>
      <p:sp>
        <p:nvSpPr>
          <p:cNvPr id="36" name="Rectangle: Rounded Corners 35">
            <a:extLst>
              <a:ext uri="{FF2B5EF4-FFF2-40B4-BE49-F238E27FC236}">
                <a16:creationId xmlns:a16="http://schemas.microsoft.com/office/drawing/2014/main" id="{29293054-1CCA-40AD-8D61-96212211362E}"/>
              </a:ext>
            </a:extLst>
          </p:cNvPr>
          <p:cNvSpPr/>
          <p:nvPr/>
        </p:nvSpPr>
        <p:spPr>
          <a:xfrm>
            <a:off x="6125029" y="4823637"/>
            <a:ext cx="5297714" cy="1365986"/>
          </a:xfrm>
          <a:prstGeom prst="roundRect">
            <a:avLst>
              <a:gd name="adj" fmla="val 50000"/>
            </a:avLst>
          </a:prstGeom>
          <a:noFill/>
          <a:ln w="57150">
            <a:solidFill>
              <a:srgbClr val="06D6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5170B84-815D-4622-A125-076E7563EF15}"/>
              </a:ext>
            </a:extLst>
          </p:cNvPr>
          <p:cNvSpPr/>
          <p:nvPr/>
        </p:nvSpPr>
        <p:spPr>
          <a:xfrm>
            <a:off x="6226793" y="4911544"/>
            <a:ext cx="1157328" cy="1157328"/>
          </a:xfrm>
          <a:prstGeom prst="ellipse">
            <a:avLst/>
          </a:prstGeom>
          <a:solidFill>
            <a:srgbClr val="06D6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CE98838-D819-422B-995D-343D86405FAC}"/>
              </a:ext>
            </a:extLst>
          </p:cNvPr>
          <p:cNvSpPr/>
          <p:nvPr/>
        </p:nvSpPr>
        <p:spPr>
          <a:xfrm>
            <a:off x="6328144" y="5012895"/>
            <a:ext cx="954626" cy="954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5630225-4D81-401A-995B-FE329732A615}"/>
              </a:ext>
            </a:extLst>
          </p:cNvPr>
          <p:cNvSpPr txBox="1"/>
          <p:nvPr/>
        </p:nvSpPr>
        <p:spPr>
          <a:xfrm>
            <a:off x="7485472" y="5330208"/>
            <a:ext cx="3497943" cy="523220"/>
          </a:xfrm>
          <a:prstGeom prst="rect">
            <a:avLst/>
          </a:prstGeom>
          <a:noFill/>
        </p:spPr>
        <p:txBody>
          <a:bodyPr wrap="square" rtlCol="0">
            <a:spAutoFit/>
          </a:bodyPr>
          <a:lstStyle/>
          <a:p>
            <a:pPr marL="285750" indent="-285750" algn="just">
              <a:buFontTx/>
              <a:buChar char="-"/>
            </a:pPr>
            <a:r>
              <a:rPr lang="en-US" sz="1400" dirty="0" err="1">
                <a:latin typeface="Montserrat ExtraLight" panose="00000300000000000000" pitchFamily="2" charset="0"/>
              </a:rPr>
              <a:t>Nhiệm</a:t>
            </a:r>
            <a:r>
              <a:rPr lang="en-US" sz="1400" dirty="0">
                <a:latin typeface="Montserrat ExtraLight" panose="00000300000000000000" pitchFamily="2" charset="0"/>
              </a:rPr>
              <a:t> </a:t>
            </a:r>
            <a:r>
              <a:rPr lang="en-US" sz="1400" dirty="0" err="1">
                <a:latin typeface="Montserrat ExtraLight" panose="00000300000000000000" pitchFamily="2" charset="0"/>
              </a:rPr>
              <a:t>vụ</a:t>
            </a:r>
            <a:r>
              <a:rPr lang="en-US" sz="1400" dirty="0">
                <a:latin typeface="Montserrat ExtraLight" panose="00000300000000000000" pitchFamily="2" charset="0"/>
              </a:rPr>
              <a:t> </a:t>
            </a:r>
            <a:r>
              <a:rPr lang="en-US" sz="1400" dirty="0" err="1">
                <a:latin typeface="Montserrat ExtraLight" panose="00000300000000000000" pitchFamily="2" charset="0"/>
              </a:rPr>
              <a:t>đã</a:t>
            </a:r>
            <a:r>
              <a:rPr lang="en-US" sz="1400" dirty="0">
                <a:latin typeface="Montserrat ExtraLight" panose="00000300000000000000" pitchFamily="2" charset="0"/>
              </a:rPr>
              <a:t> </a:t>
            </a:r>
            <a:r>
              <a:rPr lang="en-US" sz="1400" dirty="0" err="1">
                <a:latin typeface="Montserrat ExtraLight" panose="00000300000000000000" pitchFamily="2" charset="0"/>
              </a:rPr>
              <a:t>hoàn</a:t>
            </a:r>
            <a:r>
              <a:rPr lang="en-US" sz="1400" dirty="0">
                <a:latin typeface="Montserrat ExtraLight" panose="00000300000000000000" pitchFamily="2" charset="0"/>
              </a:rPr>
              <a:t> </a:t>
            </a:r>
            <a:r>
              <a:rPr lang="en-US" sz="1400" dirty="0" err="1">
                <a:latin typeface="Montserrat ExtraLight" panose="00000300000000000000" pitchFamily="2" charset="0"/>
              </a:rPr>
              <a:t>thành</a:t>
            </a:r>
            <a:r>
              <a:rPr lang="en-US" sz="1400" dirty="0">
                <a:latin typeface="Montserrat ExtraLight" panose="00000300000000000000" pitchFamily="2" charset="0"/>
              </a:rPr>
              <a:t> </a:t>
            </a:r>
          </a:p>
          <a:p>
            <a:pPr marL="285750" indent="-285750" algn="just">
              <a:buFontTx/>
              <a:buChar char="-"/>
            </a:pPr>
            <a:r>
              <a:rPr lang="en-US" sz="1400" dirty="0" err="1">
                <a:latin typeface="Montserrat ExtraLight" panose="00000300000000000000" pitchFamily="2" charset="0"/>
              </a:rPr>
              <a:t>Hạn</a:t>
            </a:r>
            <a:r>
              <a:rPr lang="en-US" sz="1400" dirty="0">
                <a:latin typeface="Montserrat ExtraLight" panose="00000300000000000000" pitchFamily="2" charset="0"/>
              </a:rPr>
              <a:t> </a:t>
            </a:r>
            <a:r>
              <a:rPr lang="en-US" sz="1400" dirty="0" err="1">
                <a:latin typeface="Montserrat ExtraLight" panose="00000300000000000000" pitchFamily="2" charset="0"/>
              </a:rPr>
              <a:t>chế</a:t>
            </a:r>
            <a:r>
              <a:rPr lang="en-US" sz="1400" dirty="0">
                <a:latin typeface="Montserrat ExtraLight" panose="00000300000000000000" pitchFamily="2" charset="0"/>
              </a:rPr>
              <a:t> , </a:t>
            </a:r>
            <a:r>
              <a:rPr lang="en-US" sz="1400" dirty="0" err="1">
                <a:latin typeface="Montserrat ExtraLight" panose="00000300000000000000" pitchFamily="2" charset="0"/>
              </a:rPr>
              <a:t>hướng</a:t>
            </a:r>
            <a:r>
              <a:rPr lang="en-US" sz="1400" dirty="0">
                <a:latin typeface="Montserrat ExtraLight" panose="00000300000000000000" pitchFamily="2" charset="0"/>
              </a:rPr>
              <a:t> </a:t>
            </a:r>
            <a:r>
              <a:rPr lang="en-US" sz="1400" dirty="0" err="1">
                <a:latin typeface="Montserrat ExtraLight" panose="00000300000000000000" pitchFamily="2" charset="0"/>
              </a:rPr>
              <a:t>phát</a:t>
            </a:r>
            <a:r>
              <a:rPr lang="en-US" sz="1400" dirty="0">
                <a:latin typeface="Montserrat ExtraLight" panose="00000300000000000000" pitchFamily="2" charset="0"/>
              </a:rPr>
              <a:t> </a:t>
            </a:r>
            <a:r>
              <a:rPr lang="en-US" sz="1400" dirty="0" err="1">
                <a:latin typeface="Montserrat ExtraLight" panose="00000300000000000000" pitchFamily="2" charset="0"/>
              </a:rPr>
              <a:t>triển</a:t>
            </a:r>
            <a:endParaRPr lang="en-US" sz="1400" dirty="0">
              <a:latin typeface="Montserrat ExtraLight" panose="00000300000000000000" pitchFamily="2" charset="0"/>
            </a:endParaRPr>
          </a:p>
        </p:txBody>
      </p:sp>
      <p:sp>
        <p:nvSpPr>
          <p:cNvPr id="40" name="TextBox 39">
            <a:extLst>
              <a:ext uri="{FF2B5EF4-FFF2-40B4-BE49-F238E27FC236}">
                <a16:creationId xmlns:a16="http://schemas.microsoft.com/office/drawing/2014/main" id="{8F1BB69D-8240-4896-A8E8-FD5FD9FFF942}"/>
              </a:ext>
            </a:extLst>
          </p:cNvPr>
          <p:cNvSpPr txBox="1"/>
          <p:nvPr/>
        </p:nvSpPr>
        <p:spPr>
          <a:xfrm>
            <a:off x="7485471" y="4932982"/>
            <a:ext cx="3497943" cy="400110"/>
          </a:xfrm>
          <a:prstGeom prst="rect">
            <a:avLst/>
          </a:prstGeom>
          <a:noFill/>
        </p:spPr>
        <p:txBody>
          <a:bodyPr wrap="square" rtlCol="0">
            <a:spAutoFit/>
          </a:bodyPr>
          <a:lstStyle>
            <a:defPPr>
              <a:defRPr lang="en-US"/>
            </a:defPPr>
            <a:lvl1pPr algn="just">
              <a:defRPr sz="2000" b="1">
                <a:solidFill>
                  <a:srgbClr val="EF476F"/>
                </a:solidFill>
                <a:latin typeface="Montserrat ExtraBold" panose="00000900000000000000" pitchFamily="2" charset="0"/>
              </a:defRPr>
            </a:lvl1pPr>
          </a:lstStyle>
          <a:p>
            <a:r>
              <a:rPr lang="en-US" dirty="0">
                <a:solidFill>
                  <a:srgbClr val="06D6A0"/>
                </a:solidFill>
              </a:rPr>
              <a:t>KẾT QUẢ </a:t>
            </a:r>
          </a:p>
        </p:txBody>
      </p:sp>
      <p:pic>
        <p:nvPicPr>
          <p:cNvPr id="42" name="Graphic 41" descr="Bullseye">
            <a:extLst>
              <a:ext uri="{FF2B5EF4-FFF2-40B4-BE49-F238E27FC236}">
                <a16:creationId xmlns:a16="http://schemas.microsoft.com/office/drawing/2014/main" id="{8043D777-619D-4720-BF6F-D8F36AAE94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4617" y="5165962"/>
            <a:ext cx="661680" cy="661680"/>
          </a:xfrm>
          <a:prstGeom prst="rect">
            <a:avLst/>
          </a:prstGeom>
        </p:spPr>
      </p:pic>
      <p:pic>
        <p:nvPicPr>
          <p:cNvPr id="44" name="Graphic 43" descr="Lightbulb">
            <a:extLst>
              <a:ext uri="{FF2B5EF4-FFF2-40B4-BE49-F238E27FC236}">
                <a16:creationId xmlns:a16="http://schemas.microsoft.com/office/drawing/2014/main" id="{F9F82A63-2A3D-454A-A10D-DF7BB1E583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42276" y="3034695"/>
            <a:ext cx="661680" cy="661680"/>
          </a:xfrm>
          <a:prstGeom prst="rect">
            <a:avLst/>
          </a:prstGeom>
        </p:spPr>
      </p:pic>
      <p:pic>
        <p:nvPicPr>
          <p:cNvPr id="46" name="Graphic 45" descr="Gears">
            <a:extLst>
              <a:ext uri="{FF2B5EF4-FFF2-40B4-BE49-F238E27FC236}">
                <a16:creationId xmlns:a16="http://schemas.microsoft.com/office/drawing/2014/main" id="{19DF42CC-64B4-4267-8C4B-F4FE7EFDB8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42276" y="739660"/>
            <a:ext cx="661680" cy="661680"/>
          </a:xfrm>
          <a:prstGeom prst="rect">
            <a:avLst/>
          </a:prstGeom>
        </p:spPr>
      </p:pic>
      <p:sp>
        <p:nvSpPr>
          <p:cNvPr id="47" name="TextBox 46">
            <a:extLst>
              <a:ext uri="{FF2B5EF4-FFF2-40B4-BE49-F238E27FC236}">
                <a16:creationId xmlns:a16="http://schemas.microsoft.com/office/drawing/2014/main" id="{DC396ED6-A6A2-4165-AB6D-41D2BBDA2536}"/>
              </a:ext>
            </a:extLst>
          </p:cNvPr>
          <p:cNvSpPr txBox="1"/>
          <p:nvPr/>
        </p:nvSpPr>
        <p:spPr>
          <a:xfrm>
            <a:off x="1481152" y="3135795"/>
            <a:ext cx="2723740" cy="307777"/>
          </a:xfrm>
          <a:prstGeom prst="rect">
            <a:avLst/>
          </a:prstGeom>
          <a:noFill/>
        </p:spPr>
        <p:txBody>
          <a:bodyPr wrap="square" rtlCol="0">
            <a:spAutoFit/>
          </a:bodyPr>
          <a:lstStyle/>
          <a:p>
            <a:pPr algn="ctr"/>
            <a:endParaRPr lang="en-US" sz="1400" dirty="0">
              <a:solidFill>
                <a:schemeClr val="bg1"/>
              </a:solidFill>
              <a:latin typeface="Montserrat ExtraLight" panose="00000300000000000000" pitchFamily="2" charset="0"/>
            </a:endParaRPr>
          </a:p>
        </p:txBody>
      </p:sp>
      <p:sp>
        <p:nvSpPr>
          <p:cNvPr id="48" name="TextBox 47">
            <a:extLst>
              <a:ext uri="{FF2B5EF4-FFF2-40B4-BE49-F238E27FC236}">
                <a16:creationId xmlns:a16="http://schemas.microsoft.com/office/drawing/2014/main" id="{EBB30186-41F9-4A97-BE2E-19F741F51772}"/>
              </a:ext>
            </a:extLst>
          </p:cNvPr>
          <p:cNvSpPr txBox="1"/>
          <p:nvPr/>
        </p:nvSpPr>
        <p:spPr>
          <a:xfrm>
            <a:off x="1102385" y="3066114"/>
            <a:ext cx="3497943" cy="523220"/>
          </a:xfrm>
          <a:prstGeom prst="rect">
            <a:avLst/>
          </a:prstGeom>
          <a:noFill/>
        </p:spPr>
        <p:txBody>
          <a:bodyPr wrap="square" rtlCol="0">
            <a:spAutoFit/>
          </a:bodyPr>
          <a:lstStyle>
            <a:defPPr>
              <a:defRPr lang="en-US"/>
            </a:defPPr>
            <a:lvl1pPr algn="just">
              <a:defRPr sz="2000" b="1">
                <a:solidFill>
                  <a:srgbClr val="EF476F"/>
                </a:solidFill>
                <a:latin typeface="Montserrat ExtraBold" panose="00000900000000000000" pitchFamily="2" charset="0"/>
              </a:defRPr>
            </a:lvl1pPr>
          </a:lstStyle>
          <a:p>
            <a:pPr algn="ctr"/>
            <a:r>
              <a:rPr lang="en-US" sz="2800" dirty="0" err="1">
                <a:solidFill>
                  <a:schemeClr val="bg1"/>
                </a:solidFill>
              </a:rPr>
              <a:t>Nội</a:t>
            </a:r>
            <a:r>
              <a:rPr lang="en-US" sz="2800" dirty="0">
                <a:solidFill>
                  <a:schemeClr val="bg1"/>
                </a:solidFill>
              </a:rPr>
              <a:t> Dung </a:t>
            </a:r>
            <a:r>
              <a:rPr lang="en-US" sz="2800" dirty="0" err="1">
                <a:solidFill>
                  <a:schemeClr val="bg1"/>
                </a:solidFill>
              </a:rPr>
              <a:t>Chính</a:t>
            </a:r>
            <a:endParaRPr lang="en-US" sz="2800" dirty="0">
              <a:solidFill>
                <a:schemeClr val="bg1"/>
              </a:solidFill>
            </a:endParaRPr>
          </a:p>
        </p:txBody>
      </p:sp>
    </p:spTree>
    <p:extLst>
      <p:ext uri="{BB962C8B-B14F-4D97-AF65-F5344CB8AC3E}">
        <p14:creationId xmlns:p14="http://schemas.microsoft.com/office/powerpoint/2010/main" val="207953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out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1000" fill="hold"/>
                                        <p:tgtEl>
                                          <p:spTgt spid="4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nodePh="1">
                                  <p:stCondLst>
                                    <p:cond delay="0"/>
                                  </p:stCondLst>
                                  <p:endCondLst>
                                    <p:cond evt="begin" delay="0">
                                      <p:tn val="22"/>
                                    </p:cond>
                                  </p:end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par>
                          <p:cTn id="43" fill="hold">
                            <p:stCondLst>
                              <p:cond delay="1000"/>
                            </p:stCondLst>
                            <p:childTnLst>
                              <p:par>
                                <p:cTn id="44" presetID="53" presetClass="entr" presetSubtype="16"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childTnLst>
                          </p:cTn>
                        </p:par>
                        <p:par>
                          <p:cTn id="49" fill="hold">
                            <p:stCondLst>
                              <p:cond delay="1500"/>
                            </p:stCondLst>
                            <p:childTnLst>
                              <p:par>
                                <p:cTn id="50" presetID="53" presetClass="entr" presetSubtype="16"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childTnLst>
                          </p:cTn>
                        </p:par>
                        <p:par>
                          <p:cTn id="55" fill="hold">
                            <p:stCondLst>
                              <p:cond delay="2000"/>
                            </p:stCondLst>
                            <p:childTnLst>
                              <p:par>
                                <p:cTn id="56" presetID="53" presetClass="entr" presetSubtype="16" fill="hold" nodeType="after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p:cTn id="58" dur="500" fill="hold"/>
                                        <p:tgtEl>
                                          <p:spTgt spid="46"/>
                                        </p:tgtEl>
                                        <p:attrNameLst>
                                          <p:attrName>ppt_w</p:attrName>
                                        </p:attrNameLst>
                                      </p:cBhvr>
                                      <p:tavLst>
                                        <p:tav tm="0">
                                          <p:val>
                                            <p:fltVal val="0"/>
                                          </p:val>
                                        </p:tav>
                                        <p:tav tm="100000">
                                          <p:val>
                                            <p:strVal val="#ppt_w"/>
                                          </p:val>
                                        </p:tav>
                                      </p:tavLst>
                                    </p:anim>
                                    <p:anim calcmode="lin" valueType="num">
                                      <p:cBhvr>
                                        <p:cTn id="59" dur="500" fill="hold"/>
                                        <p:tgtEl>
                                          <p:spTgt spid="46"/>
                                        </p:tgtEl>
                                        <p:attrNameLst>
                                          <p:attrName>ppt_h</p:attrName>
                                        </p:attrNameLst>
                                      </p:cBhvr>
                                      <p:tavLst>
                                        <p:tav tm="0">
                                          <p:val>
                                            <p:fltVal val="0"/>
                                          </p:val>
                                        </p:tav>
                                        <p:tav tm="100000">
                                          <p:val>
                                            <p:strVal val="#ppt_h"/>
                                          </p:val>
                                        </p:tav>
                                      </p:tavLst>
                                    </p:anim>
                                    <p:animEffect transition="in" filter="fade">
                                      <p:cBhvr>
                                        <p:cTn id="60" dur="500"/>
                                        <p:tgtEl>
                                          <p:spTgt spid="46"/>
                                        </p:tgtEl>
                                      </p:cBhvr>
                                    </p:animEffect>
                                  </p:childTnLst>
                                </p:cTn>
                              </p:par>
                            </p:childTnLst>
                          </p:cTn>
                        </p:par>
                        <p:par>
                          <p:cTn id="61" fill="hold">
                            <p:stCondLst>
                              <p:cond delay="2500"/>
                            </p:stCondLst>
                            <p:childTnLst>
                              <p:par>
                                <p:cTn id="62" presetID="16" presetClass="entr" presetSubtype="21"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arn(inVertical)">
                                      <p:cBhvr>
                                        <p:cTn id="64" dur="500"/>
                                        <p:tgtEl>
                                          <p:spTgt spid="26"/>
                                        </p:tgtEl>
                                      </p:cBhvr>
                                    </p:animEffect>
                                  </p:childTnLst>
                                </p:cTn>
                              </p:par>
                            </p:childTnLst>
                          </p:cTn>
                        </p:par>
                        <p:par>
                          <p:cTn id="65" fill="hold">
                            <p:stCondLst>
                              <p:cond delay="3000"/>
                            </p:stCondLst>
                            <p:childTnLst>
                              <p:par>
                                <p:cTn id="66" presetID="42"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p:cTn id="80" dur="500" fill="hold"/>
                                        <p:tgtEl>
                                          <p:spTgt spid="15"/>
                                        </p:tgtEl>
                                        <p:attrNameLst>
                                          <p:attrName>ppt_w</p:attrName>
                                        </p:attrNameLst>
                                      </p:cBhvr>
                                      <p:tavLst>
                                        <p:tav tm="0">
                                          <p:val>
                                            <p:fltVal val="0"/>
                                          </p:val>
                                        </p:tav>
                                        <p:tav tm="100000">
                                          <p:val>
                                            <p:strVal val="#ppt_w"/>
                                          </p:val>
                                        </p:tav>
                                      </p:tavLst>
                                    </p:anim>
                                    <p:anim calcmode="lin" valueType="num">
                                      <p:cBhvr>
                                        <p:cTn id="81" dur="500" fill="hold"/>
                                        <p:tgtEl>
                                          <p:spTgt spid="15"/>
                                        </p:tgtEl>
                                        <p:attrNameLst>
                                          <p:attrName>ppt_h</p:attrName>
                                        </p:attrNameLst>
                                      </p:cBhvr>
                                      <p:tavLst>
                                        <p:tav tm="0">
                                          <p:val>
                                            <p:fltVal val="0"/>
                                          </p:val>
                                        </p:tav>
                                        <p:tav tm="100000">
                                          <p:val>
                                            <p:strVal val="#ppt_h"/>
                                          </p:val>
                                        </p:tav>
                                      </p:tavLst>
                                    </p:anim>
                                    <p:animEffect transition="in" filter="fade">
                                      <p:cBhvr>
                                        <p:cTn id="82" dur="500"/>
                                        <p:tgtEl>
                                          <p:spTgt spid="15"/>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par>
                          <p:cTn id="87" fill="hold">
                            <p:stCondLst>
                              <p:cond delay="1000"/>
                            </p:stCondLst>
                            <p:childTnLst>
                              <p:par>
                                <p:cTn id="88" presetID="53" presetClass="entr" presetSubtype="16" fill="hold" grpId="0" nodeType="after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ppt_w</p:attrName>
                                        </p:attrNameLst>
                                      </p:cBhvr>
                                      <p:tavLst>
                                        <p:tav tm="0">
                                          <p:val>
                                            <p:fltVal val="0"/>
                                          </p:val>
                                        </p:tav>
                                        <p:tav tm="100000">
                                          <p:val>
                                            <p:strVal val="#ppt_w"/>
                                          </p:val>
                                        </p:tav>
                                      </p:tavLst>
                                    </p:anim>
                                    <p:anim calcmode="lin" valueType="num">
                                      <p:cBhvr>
                                        <p:cTn id="91" dur="500" fill="hold"/>
                                        <p:tgtEl>
                                          <p:spTgt spid="32"/>
                                        </p:tgtEl>
                                        <p:attrNameLst>
                                          <p:attrName>ppt_h</p:attrName>
                                        </p:attrNameLst>
                                      </p:cBhvr>
                                      <p:tavLst>
                                        <p:tav tm="0">
                                          <p:val>
                                            <p:fltVal val="0"/>
                                          </p:val>
                                        </p:tav>
                                        <p:tav tm="100000">
                                          <p:val>
                                            <p:strVal val="#ppt_h"/>
                                          </p:val>
                                        </p:tav>
                                      </p:tavLst>
                                    </p:anim>
                                    <p:animEffect transition="in" filter="fade">
                                      <p:cBhvr>
                                        <p:cTn id="92" dur="500"/>
                                        <p:tgtEl>
                                          <p:spTgt spid="32"/>
                                        </p:tgtEl>
                                      </p:cBhvr>
                                    </p:animEffect>
                                  </p:childTnLst>
                                </p:cTn>
                              </p:par>
                            </p:childTnLst>
                          </p:cTn>
                        </p:par>
                        <p:par>
                          <p:cTn id="93" fill="hold">
                            <p:stCondLst>
                              <p:cond delay="1500"/>
                            </p:stCondLst>
                            <p:childTnLst>
                              <p:par>
                                <p:cTn id="94" presetID="53" presetClass="entr" presetSubtype="16" fill="hold" grpId="0" nodeType="after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p:cTn id="96" dur="500" fill="hold"/>
                                        <p:tgtEl>
                                          <p:spTgt spid="33"/>
                                        </p:tgtEl>
                                        <p:attrNameLst>
                                          <p:attrName>ppt_w</p:attrName>
                                        </p:attrNameLst>
                                      </p:cBhvr>
                                      <p:tavLst>
                                        <p:tav tm="0">
                                          <p:val>
                                            <p:fltVal val="0"/>
                                          </p:val>
                                        </p:tav>
                                        <p:tav tm="100000">
                                          <p:val>
                                            <p:strVal val="#ppt_w"/>
                                          </p:val>
                                        </p:tav>
                                      </p:tavLst>
                                    </p:anim>
                                    <p:anim calcmode="lin" valueType="num">
                                      <p:cBhvr>
                                        <p:cTn id="97" dur="500" fill="hold"/>
                                        <p:tgtEl>
                                          <p:spTgt spid="33"/>
                                        </p:tgtEl>
                                        <p:attrNameLst>
                                          <p:attrName>ppt_h</p:attrName>
                                        </p:attrNameLst>
                                      </p:cBhvr>
                                      <p:tavLst>
                                        <p:tav tm="0">
                                          <p:val>
                                            <p:fltVal val="0"/>
                                          </p:val>
                                        </p:tav>
                                        <p:tav tm="100000">
                                          <p:val>
                                            <p:strVal val="#ppt_h"/>
                                          </p:val>
                                        </p:tav>
                                      </p:tavLst>
                                    </p:anim>
                                    <p:animEffect transition="in" filter="fade">
                                      <p:cBhvr>
                                        <p:cTn id="98" dur="500"/>
                                        <p:tgtEl>
                                          <p:spTgt spid="33"/>
                                        </p:tgtEl>
                                      </p:cBhvr>
                                    </p:animEffect>
                                  </p:childTnLst>
                                </p:cTn>
                              </p:par>
                            </p:childTnLst>
                          </p:cTn>
                        </p:par>
                        <p:par>
                          <p:cTn id="99" fill="hold">
                            <p:stCondLst>
                              <p:cond delay="2000"/>
                            </p:stCondLst>
                            <p:childTnLst>
                              <p:par>
                                <p:cTn id="100" presetID="53" presetClass="entr" presetSubtype="16" fill="hold" nodeType="after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animEffect transition="in" filter="fade">
                                      <p:cBhvr>
                                        <p:cTn id="104" dur="500"/>
                                        <p:tgtEl>
                                          <p:spTgt spid="44"/>
                                        </p:tgtEl>
                                      </p:cBhvr>
                                    </p:animEffect>
                                  </p:childTnLst>
                                </p:cTn>
                              </p:par>
                            </p:childTnLst>
                          </p:cTn>
                        </p:par>
                        <p:par>
                          <p:cTn id="105" fill="hold">
                            <p:stCondLst>
                              <p:cond delay="2500"/>
                            </p:stCondLst>
                            <p:childTnLst>
                              <p:par>
                                <p:cTn id="106" presetID="16" presetClass="entr" presetSubtype="21" fill="hold" grpId="0" nodeType="after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barn(inVertical)">
                                      <p:cBhvr>
                                        <p:cTn id="108" dur="500"/>
                                        <p:tgtEl>
                                          <p:spTgt spid="31"/>
                                        </p:tgtEl>
                                      </p:cBhvr>
                                    </p:animEffect>
                                  </p:childTnLst>
                                </p:cTn>
                              </p:par>
                            </p:childTnLst>
                          </p:cTn>
                        </p:par>
                        <p:par>
                          <p:cTn id="109" fill="hold">
                            <p:stCondLst>
                              <p:cond delay="3000"/>
                            </p:stCondLst>
                            <p:childTnLst>
                              <p:par>
                                <p:cTn id="110" presetID="42" presetClass="entr" presetSubtype="0" fill="hold" grpId="0" nodeType="after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1000"/>
                                        <p:tgtEl>
                                          <p:spTgt spid="35"/>
                                        </p:tgtEl>
                                      </p:cBhvr>
                                    </p:animEffect>
                                    <p:anim calcmode="lin" valueType="num">
                                      <p:cBhvr>
                                        <p:cTn id="113" dur="1000" fill="hold"/>
                                        <p:tgtEl>
                                          <p:spTgt spid="35"/>
                                        </p:tgtEl>
                                        <p:attrNameLst>
                                          <p:attrName>ppt_x</p:attrName>
                                        </p:attrNameLst>
                                      </p:cBhvr>
                                      <p:tavLst>
                                        <p:tav tm="0">
                                          <p:val>
                                            <p:strVal val="#ppt_x"/>
                                          </p:val>
                                        </p:tav>
                                        <p:tav tm="100000">
                                          <p:val>
                                            <p:strVal val="#ppt_x"/>
                                          </p:val>
                                        </p:tav>
                                      </p:tavLst>
                                    </p:anim>
                                    <p:anim calcmode="lin" valueType="num">
                                      <p:cBhvr>
                                        <p:cTn id="114" dur="1000" fill="hold"/>
                                        <p:tgtEl>
                                          <p:spTgt spid="3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1000"/>
                                        <p:tgtEl>
                                          <p:spTgt spid="34"/>
                                        </p:tgtEl>
                                      </p:cBhvr>
                                    </p:animEffect>
                                    <p:anim calcmode="lin" valueType="num">
                                      <p:cBhvr>
                                        <p:cTn id="118" dur="1000" fill="hold"/>
                                        <p:tgtEl>
                                          <p:spTgt spid="34"/>
                                        </p:tgtEl>
                                        <p:attrNameLst>
                                          <p:attrName>ppt_x</p:attrName>
                                        </p:attrNameLst>
                                      </p:cBhvr>
                                      <p:tavLst>
                                        <p:tav tm="0">
                                          <p:val>
                                            <p:strVal val="#ppt_x"/>
                                          </p:val>
                                        </p:tav>
                                        <p:tav tm="100000">
                                          <p:val>
                                            <p:strVal val="#ppt_x"/>
                                          </p:val>
                                        </p:tav>
                                      </p:tavLst>
                                    </p:anim>
                                    <p:anim calcmode="lin" valueType="num">
                                      <p:cBhvr>
                                        <p:cTn id="11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14"/>
                                        </p:tgtEl>
                                        <p:attrNameLst>
                                          <p:attrName>style.visibility</p:attrName>
                                        </p:attrNameLst>
                                      </p:cBhvr>
                                      <p:to>
                                        <p:strVal val="visible"/>
                                      </p:to>
                                    </p:set>
                                    <p:anim calcmode="lin" valueType="num">
                                      <p:cBhvr>
                                        <p:cTn id="124" dur="500" fill="hold"/>
                                        <p:tgtEl>
                                          <p:spTgt spid="14"/>
                                        </p:tgtEl>
                                        <p:attrNameLst>
                                          <p:attrName>ppt_w</p:attrName>
                                        </p:attrNameLst>
                                      </p:cBhvr>
                                      <p:tavLst>
                                        <p:tav tm="0">
                                          <p:val>
                                            <p:fltVal val="0"/>
                                          </p:val>
                                        </p:tav>
                                        <p:tav tm="100000">
                                          <p:val>
                                            <p:strVal val="#ppt_w"/>
                                          </p:val>
                                        </p:tav>
                                      </p:tavLst>
                                    </p:anim>
                                    <p:anim calcmode="lin" valueType="num">
                                      <p:cBhvr>
                                        <p:cTn id="125" dur="500" fill="hold"/>
                                        <p:tgtEl>
                                          <p:spTgt spid="14"/>
                                        </p:tgtEl>
                                        <p:attrNameLst>
                                          <p:attrName>ppt_h</p:attrName>
                                        </p:attrNameLst>
                                      </p:cBhvr>
                                      <p:tavLst>
                                        <p:tav tm="0">
                                          <p:val>
                                            <p:fltVal val="0"/>
                                          </p:val>
                                        </p:tav>
                                        <p:tav tm="100000">
                                          <p:val>
                                            <p:strVal val="#ppt_h"/>
                                          </p:val>
                                        </p:tav>
                                      </p:tavLst>
                                    </p:anim>
                                    <p:animEffect transition="in" filter="fade">
                                      <p:cBhvr>
                                        <p:cTn id="126" dur="500"/>
                                        <p:tgtEl>
                                          <p:spTgt spid="14"/>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wipe(left)">
                                      <p:cBhvr>
                                        <p:cTn id="130" dur="500"/>
                                        <p:tgtEl>
                                          <p:spTgt spid="22"/>
                                        </p:tgtEl>
                                      </p:cBhvr>
                                    </p:animEffect>
                                  </p:childTnLst>
                                </p:cTn>
                              </p:par>
                            </p:childTnLst>
                          </p:cTn>
                        </p:par>
                        <p:par>
                          <p:cTn id="131" fill="hold">
                            <p:stCondLst>
                              <p:cond delay="1000"/>
                            </p:stCondLst>
                            <p:childTnLst>
                              <p:par>
                                <p:cTn id="132" presetID="53" presetClass="entr" presetSubtype="16" fill="hold" grpId="0" nodeType="afterEffect">
                                  <p:stCondLst>
                                    <p:cond delay="0"/>
                                  </p:stCondLst>
                                  <p:childTnLst>
                                    <p:set>
                                      <p:cBhvr>
                                        <p:cTn id="133" dur="1" fill="hold">
                                          <p:stCondLst>
                                            <p:cond delay="0"/>
                                          </p:stCondLst>
                                        </p:cTn>
                                        <p:tgtEl>
                                          <p:spTgt spid="37"/>
                                        </p:tgtEl>
                                        <p:attrNameLst>
                                          <p:attrName>style.visibility</p:attrName>
                                        </p:attrNameLst>
                                      </p:cBhvr>
                                      <p:to>
                                        <p:strVal val="visible"/>
                                      </p:to>
                                    </p:set>
                                    <p:anim calcmode="lin" valueType="num">
                                      <p:cBhvr>
                                        <p:cTn id="134" dur="500" fill="hold"/>
                                        <p:tgtEl>
                                          <p:spTgt spid="37"/>
                                        </p:tgtEl>
                                        <p:attrNameLst>
                                          <p:attrName>ppt_w</p:attrName>
                                        </p:attrNameLst>
                                      </p:cBhvr>
                                      <p:tavLst>
                                        <p:tav tm="0">
                                          <p:val>
                                            <p:fltVal val="0"/>
                                          </p:val>
                                        </p:tav>
                                        <p:tav tm="100000">
                                          <p:val>
                                            <p:strVal val="#ppt_w"/>
                                          </p:val>
                                        </p:tav>
                                      </p:tavLst>
                                    </p:anim>
                                    <p:anim calcmode="lin" valueType="num">
                                      <p:cBhvr>
                                        <p:cTn id="135" dur="500" fill="hold"/>
                                        <p:tgtEl>
                                          <p:spTgt spid="37"/>
                                        </p:tgtEl>
                                        <p:attrNameLst>
                                          <p:attrName>ppt_h</p:attrName>
                                        </p:attrNameLst>
                                      </p:cBhvr>
                                      <p:tavLst>
                                        <p:tav tm="0">
                                          <p:val>
                                            <p:fltVal val="0"/>
                                          </p:val>
                                        </p:tav>
                                        <p:tav tm="100000">
                                          <p:val>
                                            <p:strVal val="#ppt_h"/>
                                          </p:val>
                                        </p:tav>
                                      </p:tavLst>
                                    </p:anim>
                                    <p:animEffect transition="in" filter="fade">
                                      <p:cBhvr>
                                        <p:cTn id="136" dur="500"/>
                                        <p:tgtEl>
                                          <p:spTgt spid="37"/>
                                        </p:tgtEl>
                                      </p:cBhvr>
                                    </p:animEffect>
                                  </p:childTnLst>
                                </p:cTn>
                              </p:par>
                            </p:childTnLst>
                          </p:cTn>
                        </p:par>
                        <p:par>
                          <p:cTn id="137" fill="hold">
                            <p:stCondLst>
                              <p:cond delay="1500"/>
                            </p:stCondLst>
                            <p:childTnLst>
                              <p:par>
                                <p:cTn id="138" presetID="53" presetClass="entr" presetSubtype="16" fill="hold" grpId="0" nodeType="afterEffect">
                                  <p:stCondLst>
                                    <p:cond delay="0"/>
                                  </p:stCondLst>
                                  <p:childTnLst>
                                    <p:set>
                                      <p:cBhvr>
                                        <p:cTn id="139" dur="1" fill="hold">
                                          <p:stCondLst>
                                            <p:cond delay="0"/>
                                          </p:stCondLst>
                                        </p:cTn>
                                        <p:tgtEl>
                                          <p:spTgt spid="38"/>
                                        </p:tgtEl>
                                        <p:attrNameLst>
                                          <p:attrName>style.visibility</p:attrName>
                                        </p:attrNameLst>
                                      </p:cBhvr>
                                      <p:to>
                                        <p:strVal val="visible"/>
                                      </p:to>
                                    </p:set>
                                    <p:anim calcmode="lin" valueType="num">
                                      <p:cBhvr>
                                        <p:cTn id="140" dur="500" fill="hold"/>
                                        <p:tgtEl>
                                          <p:spTgt spid="38"/>
                                        </p:tgtEl>
                                        <p:attrNameLst>
                                          <p:attrName>ppt_w</p:attrName>
                                        </p:attrNameLst>
                                      </p:cBhvr>
                                      <p:tavLst>
                                        <p:tav tm="0">
                                          <p:val>
                                            <p:fltVal val="0"/>
                                          </p:val>
                                        </p:tav>
                                        <p:tav tm="100000">
                                          <p:val>
                                            <p:strVal val="#ppt_w"/>
                                          </p:val>
                                        </p:tav>
                                      </p:tavLst>
                                    </p:anim>
                                    <p:anim calcmode="lin" valueType="num">
                                      <p:cBhvr>
                                        <p:cTn id="141" dur="500" fill="hold"/>
                                        <p:tgtEl>
                                          <p:spTgt spid="38"/>
                                        </p:tgtEl>
                                        <p:attrNameLst>
                                          <p:attrName>ppt_h</p:attrName>
                                        </p:attrNameLst>
                                      </p:cBhvr>
                                      <p:tavLst>
                                        <p:tav tm="0">
                                          <p:val>
                                            <p:fltVal val="0"/>
                                          </p:val>
                                        </p:tav>
                                        <p:tav tm="100000">
                                          <p:val>
                                            <p:strVal val="#ppt_h"/>
                                          </p:val>
                                        </p:tav>
                                      </p:tavLst>
                                    </p:anim>
                                    <p:animEffect transition="in" filter="fade">
                                      <p:cBhvr>
                                        <p:cTn id="142" dur="500"/>
                                        <p:tgtEl>
                                          <p:spTgt spid="38"/>
                                        </p:tgtEl>
                                      </p:cBhvr>
                                    </p:animEffect>
                                  </p:childTnLst>
                                </p:cTn>
                              </p:par>
                            </p:childTnLst>
                          </p:cTn>
                        </p:par>
                        <p:par>
                          <p:cTn id="143" fill="hold">
                            <p:stCondLst>
                              <p:cond delay="2000"/>
                            </p:stCondLst>
                            <p:childTnLst>
                              <p:par>
                                <p:cTn id="144" presetID="53" presetClass="entr" presetSubtype="16" fill="hold" nodeType="afterEffect">
                                  <p:stCondLst>
                                    <p:cond delay="0"/>
                                  </p:stCondLst>
                                  <p:childTnLst>
                                    <p:set>
                                      <p:cBhvr>
                                        <p:cTn id="145" dur="1" fill="hold">
                                          <p:stCondLst>
                                            <p:cond delay="0"/>
                                          </p:stCondLst>
                                        </p:cTn>
                                        <p:tgtEl>
                                          <p:spTgt spid="42"/>
                                        </p:tgtEl>
                                        <p:attrNameLst>
                                          <p:attrName>style.visibility</p:attrName>
                                        </p:attrNameLst>
                                      </p:cBhvr>
                                      <p:to>
                                        <p:strVal val="visible"/>
                                      </p:to>
                                    </p:set>
                                    <p:anim calcmode="lin" valueType="num">
                                      <p:cBhvr>
                                        <p:cTn id="146" dur="500" fill="hold"/>
                                        <p:tgtEl>
                                          <p:spTgt spid="42"/>
                                        </p:tgtEl>
                                        <p:attrNameLst>
                                          <p:attrName>ppt_w</p:attrName>
                                        </p:attrNameLst>
                                      </p:cBhvr>
                                      <p:tavLst>
                                        <p:tav tm="0">
                                          <p:val>
                                            <p:fltVal val="0"/>
                                          </p:val>
                                        </p:tav>
                                        <p:tav tm="100000">
                                          <p:val>
                                            <p:strVal val="#ppt_w"/>
                                          </p:val>
                                        </p:tav>
                                      </p:tavLst>
                                    </p:anim>
                                    <p:anim calcmode="lin" valueType="num">
                                      <p:cBhvr>
                                        <p:cTn id="147" dur="500" fill="hold"/>
                                        <p:tgtEl>
                                          <p:spTgt spid="42"/>
                                        </p:tgtEl>
                                        <p:attrNameLst>
                                          <p:attrName>ppt_h</p:attrName>
                                        </p:attrNameLst>
                                      </p:cBhvr>
                                      <p:tavLst>
                                        <p:tav tm="0">
                                          <p:val>
                                            <p:fltVal val="0"/>
                                          </p:val>
                                        </p:tav>
                                        <p:tav tm="100000">
                                          <p:val>
                                            <p:strVal val="#ppt_h"/>
                                          </p:val>
                                        </p:tav>
                                      </p:tavLst>
                                    </p:anim>
                                    <p:animEffect transition="in" filter="fade">
                                      <p:cBhvr>
                                        <p:cTn id="148" dur="500"/>
                                        <p:tgtEl>
                                          <p:spTgt spid="42"/>
                                        </p:tgtEl>
                                      </p:cBhvr>
                                    </p:animEffect>
                                  </p:childTnLst>
                                </p:cTn>
                              </p:par>
                            </p:childTnLst>
                          </p:cTn>
                        </p:par>
                        <p:par>
                          <p:cTn id="149" fill="hold">
                            <p:stCondLst>
                              <p:cond delay="2500"/>
                            </p:stCondLst>
                            <p:childTnLst>
                              <p:par>
                                <p:cTn id="150" presetID="16" presetClass="entr" presetSubtype="21" fill="hold" grpId="0" nodeType="after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barn(inVertical)">
                                      <p:cBhvr>
                                        <p:cTn id="152" dur="500"/>
                                        <p:tgtEl>
                                          <p:spTgt spid="36"/>
                                        </p:tgtEl>
                                      </p:cBhvr>
                                    </p:animEffect>
                                  </p:childTnLst>
                                </p:cTn>
                              </p:par>
                            </p:childTnLst>
                          </p:cTn>
                        </p:par>
                        <p:par>
                          <p:cTn id="153" fill="hold">
                            <p:stCondLst>
                              <p:cond delay="3000"/>
                            </p:stCondLst>
                            <p:childTnLst>
                              <p:par>
                                <p:cTn id="154" presetID="42" presetClass="entr" presetSubtype="0" fill="hold" grpId="0" nodeType="after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fade">
                                      <p:cBhvr>
                                        <p:cTn id="156" dur="1000"/>
                                        <p:tgtEl>
                                          <p:spTgt spid="40"/>
                                        </p:tgtEl>
                                      </p:cBhvr>
                                    </p:animEffect>
                                    <p:anim calcmode="lin" valueType="num">
                                      <p:cBhvr>
                                        <p:cTn id="157" dur="1000" fill="hold"/>
                                        <p:tgtEl>
                                          <p:spTgt spid="40"/>
                                        </p:tgtEl>
                                        <p:attrNameLst>
                                          <p:attrName>ppt_x</p:attrName>
                                        </p:attrNameLst>
                                      </p:cBhvr>
                                      <p:tavLst>
                                        <p:tav tm="0">
                                          <p:val>
                                            <p:strVal val="#ppt_x"/>
                                          </p:val>
                                        </p:tav>
                                        <p:tav tm="100000">
                                          <p:val>
                                            <p:strVal val="#ppt_x"/>
                                          </p:val>
                                        </p:tav>
                                      </p:tavLst>
                                    </p:anim>
                                    <p:anim calcmode="lin" valueType="num">
                                      <p:cBhvr>
                                        <p:cTn id="158" dur="1000" fill="hold"/>
                                        <p:tgtEl>
                                          <p:spTgt spid="40"/>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1000"/>
                                        <p:tgtEl>
                                          <p:spTgt spid="39"/>
                                        </p:tgtEl>
                                      </p:cBhvr>
                                    </p:animEffect>
                                    <p:anim calcmode="lin" valueType="num">
                                      <p:cBhvr>
                                        <p:cTn id="162" dur="1000" fill="hold"/>
                                        <p:tgtEl>
                                          <p:spTgt spid="39"/>
                                        </p:tgtEl>
                                        <p:attrNameLst>
                                          <p:attrName>ppt_x</p:attrName>
                                        </p:attrNameLst>
                                      </p:cBhvr>
                                      <p:tavLst>
                                        <p:tav tm="0">
                                          <p:val>
                                            <p:strVal val="#ppt_x"/>
                                          </p:val>
                                        </p:tav>
                                        <p:tav tm="100000">
                                          <p:val>
                                            <p:strVal val="#ppt_x"/>
                                          </p:val>
                                        </p:tav>
                                      </p:tavLst>
                                    </p:anim>
                                    <p:anim calcmode="lin" valueType="num">
                                      <p:cBhvr>
                                        <p:cTn id="16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P spid="21" grpId="0" animBg="1"/>
      <p:bldP spid="22" grpId="0" animBg="1"/>
      <p:bldP spid="26" grpId="0" animBg="1"/>
      <p:bldP spid="27" grpId="0" animBg="1"/>
      <p:bldP spid="28" grpId="0" animBg="1"/>
      <p:bldP spid="29" grpId="0"/>
      <p:bldP spid="30" grpId="0"/>
      <p:bldP spid="31" grpId="0" animBg="1"/>
      <p:bldP spid="32" grpId="0" animBg="1"/>
      <p:bldP spid="33" grpId="0" animBg="1"/>
      <p:bldP spid="34" grpId="0"/>
      <p:bldP spid="35" grpId="0"/>
      <p:bldP spid="36" grpId="0" animBg="1"/>
      <p:bldP spid="37" grpId="0" animBg="1"/>
      <p:bldP spid="38" grpId="0" animBg="1"/>
      <p:bldP spid="39" grpId="0"/>
      <p:bldP spid="40" grpId="0"/>
      <p:bldP spid="47"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C80D4BD-4EEB-47FA-9128-1A5809CC97C0}"/>
              </a:ext>
            </a:extLst>
          </p:cNvPr>
          <p:cNvSpPr txBox="1"/>
          <p:nvPr/>
        </p:nvSpPr>
        <p:spPr>
          <a:xfrm>
            <a:off x="4125708" y="1274373"/>
            <a:ext cx="3698513" cy="461665"/>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TỔNG QUAN VỀ ĐỀ TÀI</a:t>
            </a:r>
          </a:p>
        </p:txBody>
      </p:sp>
      <p:sp>
        <p:nvSpPr>
          <p:cNvPr id="17" name="TextBox 16">
            <a:extLst>
              <a:ext uri="{FF2B5EF4-FFF2-40B4-BE49-F238E27FC236}">
                <a16:creationId xmlns:a16="http://schemas.microsoft.com/office/drawing/2014/main" id="{E7668204-157E-408B-85DE-CDF47EF55080}"/>
              </a:ext>
            </a:extLst>
          </p:cNvPr>
          <p:cNvSpPr txBox="1"/>
          <p:nvPr/>
        </p:nvSpPr>
        <p:spPr>
          <a:xfrm>
            <a:off x="4138751" y="2457938"/>
            <a:ext cx="7064098" cy="1477328"/>
          </a:xfrm>
          <a:prstGeom prst="rect">
            <a:avLst/>
          </a:prstGeom>
          <a:noFill/>
        </p:spPr>
        <p:txBody>
          <a:bodyPr wrap="square" rtlCol="0">
            <a:spAutoFit/>
          </a:bodyPr>
          <a:lstStyle/>
          <a:p>
            <a:r>
              <a:rPr lang="vi-VN" dirty="0"/>
              <a:t>Nhu cầu tiêu thụ nông sản sạch ngày càng tăng do người tiêu dùng chú trọng đến sức khỏe và chất lượng cuộc sống. Tuy nhiên, những người </a:t>
            </a:r>
            <a:r>
              <a:rPr lang="en-US" dirty="0" err="1"/>
              <a:t>chủ</a:t>
            </a:r>
            <a:r>
              <a:rPr lang="en-US" dirty="0"/>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vi-VN" dirty="0"/>
              <a:t>nông sản sạch thường gặp khó khăn trong việc tiếp cận</a:t>
            </a:r>
            <a:r>
              <a:rPr lang="en-US" dirty="0"/>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vi-VN" dirty="0">
                <a:latin typeface="Times New Roman" panose="02020603050405020304" pitchFamily="18" charset="0"/>
                <a:cs typeface="Times New Roman" panose="02020603050405020304" pitchFamily="18" charset="0"/>
              </a:rPr>
              <a:t>. </a:t>
            </a:r>
            <a:r>
              <a:rPr lang="vi-VN" dirty="0"/>
              <a:t>Họ cần nắm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xứ</a:t>
            </a:r>
            <a:r>
              <a:rPr lang="vi-VN" dirty="0"/>
              <a:t>, tiêu chuẩn chất lượng, chiến lược tiếp thị</a:t>
            </a:r>
            <a:r>
              <a:rPr lang="en-US" dirty="0"/>
              <a:t>,… </a:t>
            </a:r>
            <a:r>
              <a:rPr lang="vi-VN" dirty="0"/>
              <a:t>để xây dựng lòng tin với khách hang</a:t>
            </a:r>
            <a:r>
              <a:rPr lang="en-US" dirty="0"/>
              <a:t>.</a:t>
            </a:r>
            <a:endParaRPr lang="en-US" dirty="0">
              <a:cs typeface="Times New Roman" panose="02020603050405020304" pitchFamily="18" charset="0"/>
            </a:endParaRPr>
          </a:p>
        </p:txBody>
      </p:sp>
      <p:sp>
        <p:nvSpPr>
          <p:cNvPr id="18" name="Arrow: Right 17">
            <a:extLst>
              <a:ext uri="{FF2B5EF4-FFF2-40B4-BE49-F238E27FC236}">
                <a16:creationId xmlns:a16="http://schemas.microsoft.com/office/drawing/2014/main" id="{8C9AA17C-D1EB-4BB2-BCF5-CA237C6BFAD4}"/>
              </a:ext>
            </a:extLst>
          </p:cNvPr>
          <p:cNvSpPr/>
          <p:nvPr/>
        </p:nvSpPr>
        <p:spPr>
          <a:xfrm>
            <a:off x="4312943" y="4293546"/>
            <a:ext cx="812800" cy="559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E815158-5B60-48B3-9E85-8B23E78F717C}"/>
              </a:ext>
            </a:extLst>
          </p:cNvPr>
          <p:cNvSpPr txBox="1"/>
          <p:nvPr/>
        </p:nvSpPr>
        <p:spPr>
          <a:xfrm>
            <a:off x="5299936" y="4342374"/>
            <a:ext cx="615406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76724EC3-9453-DA4E-0C79-53A5C0A034C7}"/>
              </a:ext>
            </a:extLst>
          </p:cNvPr>
          <p:cNvPicPr>
            <a:picLocks noChangeAspect="1"/>
          </p:cNvPicPr>
          <p:nvPr/>
        </p:nvPicPr>
        <p:blipFill>
          <a:blip r:embed="rId2"/>
          <a:stretch>
            <a:fillRect/>
          </a:stretch>
        </p:blipFill>
        <p:spPr>
          <a:xfrm>
            <a:off x="1111996" y="2377911"/>
            <a:ext cx="2733896" cy="3114710"/>
          </a:xfrm>
          <a:prstGeom prst="rect">
            <a:avLst/>
          </a:prstGeom>
        </p:spPr>
      </p:pic>
    </p:spTree>
    <p:extLst>
      <p:ext uri="{BB962C8B-B14F-4D97-AF65-F5344CB8AC3E}">
        <p14:creationId xmlns:p14="http://schemas.microsoft.com/office/powerpoint/2010/main" val="372995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1000"/>
                                        <p:tgtEl>
                                          <p:spTgt spid="19">
                                            <p:txEl>
                                              <p:pRg st="0" end="0"/>
                                            </p:txEl>
                                          </p:spTgt>
                                        </p:tgtEl>
                                      </p:cBhvr>
                                    </p:animEffect>
                                    <p:anim calcmode="lin" valueType="num">
                                      <p:cBhvr>
                                        <p:cTn id="2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6" name="Picture 15">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 name="Picture 18">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1" name="Straight Connector 20">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3" name="Rectangle 22">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6" name="Picture 25">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28">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extBox 3">
            <a:extLst>
              <a:ext uri="{FF2B5EF4-FFF2-40B4-BE49-F238E27FC236}">
                <a16:creationId xmlns:a16="http://schemas.microsoft.com/office/drawing/2014/main" id="{58C157D6-86F7-4BCE-A9A0-9497BD076347}"/>
              </a:ext>
            </a:extLst>
          </p:cNvPr>
          <p:cNvSpPr txBox="1"/>
          <p:nvPr/>
        </p:nvSpPr>
        <p:spPr>
          <a:xfrm>
            <a:off x="1119884" y="1041401"/>
            <a:ext cx="4511664" cy="234526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600" kern="1200" cap="none" dirty="0">
                <a:ln w="3175" cmpd="sng">
                  <a:noFill/>
                </a:ln>
                <a:solidFill>
                  <a:schemeClr val="tx1">
                    <a:lumMod val="85000"/>
                    <a:lumOff val="15000"/>
                  </a:schemeClr>
                </a:solidFill>
                <a:effectLst/>
                <a:latin typeface="+mj-lt"/>
                <a:ea typeface="+mj-ea"/>
                <a:cs typeface="+mj-cs"/>
              </a:rPr>
              <a:t>GIỚI THIỆU VỀ NGÔN NGỮ  - FRAMEWORK</a:t>
            </a:r>
          </a:p>
        </p:txBody>
      </p:sp>
      <p:cxnSp>
        <p:nvCxnSpPr>
          <p:cNvPr id="31" name="Straight Connector 30">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1491844-FC0F-1A7F-2F10-30E26F6E6AAE}"/>
              </a:ext>
            </a:extLst>
          </p:cNvPr>
          <p:cNvPicPr>
            <a:picLocks noChangeAspect="1"/>
          </p:cNvPicPr>
          <p:nvPr/>
        </p:nvPicPr>
        <p:blipFill>
          <a:blip r:embed="rId7"/>
          <a:stretch>
            <a:fillRect/>
          </a:stretch>
        </p:blipFill>
        <p:spPr>
          <a:xfrm>
            <a:off x="6734143" y="1253744"/>
            <a:ext cx="3805762" cy="2131227"/>
          </a:xfrm>
          <a:prstGeom prst="rect">
            <a:avLst/>
          </a:prstGeom>
        </p:spPr>
      </p:pic>
      <p:pic>
        <p:nvPicPr>
          <p:cNvPr id="10" name="Picture 9" descr="A group of logos with different colors&#10;&#10;Description automatically generated">
            <a:extLst>
              <a:ext uri="{FF2B5EF4-FFF2-40B4-BE49-F238E27FC236}">
                <a16:creationId xmlns:a16="http://schemas.microsoft.com/office/drawing/2014/main" id="{41F4878D-7057-F3C9-9ACA-75769B3D9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6583" y="3547912"/>
            <a:ext cx="3853322" cy="2108201"/>
          </a:xfrm>
          <a:prstGeom prst="rect">
            <a:avLst/>
          </a:prstGeom>
        </p:spPr>
      </p:pic>
    </p:spTree>
    <p:extLst>
      <p:ext uri="{BB962C8B-B14F-4D97-AF65-F5344CB8AC3E}">
        <p14:creationId xmlns:p14="http://schemas.microsoft.com/office/powerpoint/2010/main" val="288581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a:extLst>
              <a:ext uri="{FF2B5EF4-FFF2-40B4-BE49-F238E27FC236}">
                <a16:creationId xmlns:a16="http://schemas.microsoft.com/office/drawing/2014/main" id="{14AEE577-4B1C-12F3-1A52-5BEA8AE3D022}"/>
              </a:ext>
            </a:extLst>
          </p:cNvPr>
          <p:cNvSpPr/>
          <p:nvPr/>
        </p:nvSpPr>
        <p:spPr>
          <a:xfrm>
            <a:off x="1012371" y="838200"/>
            <a:ext cx="3167743" cy="555172"/>
          </a:xfrm>
          <a:prstGeom prst="rect">
            <a:avLst/>
          </a:prstGeom>
          <a:solidFill>
            <a:srgbClr val="FF0000"/>
          </a:solidFill>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SPRING  FRAMEWORK</a:t>
            </a:r>
          </a:p>
        </p:txBody>
      </p:sp>
      <p:sp>
        <p:nvSpPr>
          <p:cNvPr id="10" name="Hộp Văn bản 9">
            <a:extLst>
              <a:ext uri="{FF2B5EF4-FFF2-40B4-BE49-F238E27FC236}">
                <a16:creationId xmlns:a16="http://schemas.microsoft.com/office/drawing/2014/main" id="{4ED8532E-F7E1-6EAE-351E-7DA569ABEB24}"/>
              </a:ext>
            </a:extLst>
          </p:cNvPr>
          <p:cNvSpPr txBox="1"/>
          <p:nvPr/>
        </p:nvSpPr>
        <p:spPr>
          <a:xfrm>
            <a:off x="1336523" y="1643352"/>
            <a:ext cx="951895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Spring framework: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vi-VN" b="0" i="0" dirty="0">
                <a:solidFill>
                  <a:srgbClr val="0D0D0D"/>
                </a:solidFill>
                <a:effectLst/>
                <a:latin typeface="Times New Roman" panose="02020603050405020304" pitchFamily="18" charset="0"/>
                <a:cs typeface="Times New Roman" panose="02020603050405020304" pitchFamily="18" charset="0"/>
              </a:rPr>
              <a:t>một nền tảng phát triển ứng dụng Java toàn diện, cung cấp một loạt các công cụ và thư viện hỗ trợ phát triển ứng dụng Java dễ dàng và hiệu quả hơn. </a:t>
            </a:r>
            <a:endParaRPr lang="en-US" dirty="0">
              <a:latin typeface="Times New Roman" panose="02020603050405020304" pitchFamily="18" charset="0"/>
              <a:cs typeface="Times New Roman" panose="02020603050405020304" pitchFamily="18" charset="0"/>
            </a:endParaRPr>
          </a:p>
        </p:txBody>
      </p:sp>
      <p:sp>
        <p:nvSpPr>
          <p:cNvPr id="11" name="Hộp Văn bản 10">
            <a:extLst>
              <a:ext uri="{FF2B5EF4-FFF2-40B4-BE49-F238E27FC236}">
                <a16:creationId xmlns:a16="http://schemas.microsoft.com/office/drawing/2014/main" id="{5549F3BE-E402-060C-82CA-35716F4A1DFB}"/>
              </a:ext>
            </a:extLst>
          </p:cNvPr>
          <p:cNvSpPr txBox="1"/>
          <p:nvPr/>
        </p:nvSpPr>
        <p:spPr>
          <a:xfrm>
            <a:off x="1280884" y="2450001"/>
            <a:ext cx="9518953" cy="646331"/>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Spring Boot </a:t>
            </a:r>
            <a:r>
              <a:rPr lang="en-US" b="0" i="0" dirty="0" err="1">
                <a:solidFill>
                  <a:srgbClr val="0D0D0D"/>
                </a:solidFill>
                <a:effectLst/>
                <a:latin typeface="Times New Roman" panose="02020603050405020304" pitchFamily="18" charset="0"/>
                <a:cs typeface="Times New Roman" panose="02020603050405020304" pitchFamily="18" charset="0"/>
              </a:rPr>
              <a:t>là</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một</a:t>
            </a:r>
            <a:r>
              <a:rPr lang="en-US" b="0" i="0" dirty="0">
                <a:solidFill>
                  <a:srgbClr val="0D0D0D"/>
                </a:solidFill>
                <a:effectLst/>
                <a:latin typeface="Times New Roman" panose="02020603050405020304" pitchFamily="18" charset="0"/>
                <a:cs typeface="Times New Roman" panose="02020603050405020304" pitchFamily="18" charset="0"/>
              </a:rPr>
              <a:t> framework </a:t>
            </a:r>
            <a:r>
              <a:rPr lang="en-US" b="0" i="0" dirty="0" err="1">
                <a:solidFill>
                  <a:srgbClr val="0D0D0D"/>
                </a:solidFill>
                <a:effectLst/>
                <a:latin typeface="Times New Roman" panose="02020603050405020304" pitchFamily="18" charset="0"/>
                <a:cs typeface="Times New Roman" panose="02020603050405020304" pitchFamily="18" charset="0"/>
              </a:rPr>
              <a:t>phát</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triển</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ứng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dụng</a:t>
            </a:r>
            <a:r>
              <a:rPr lang="en-US" b="0" i="0" dirty="0">
                <a:solidFill>
                  <a:srgbClr val="0D0D0D"/>
                </a:solidFill>
                <a:effectLst/>
                <a:latin typeface="Times New Roman" panose="02020603050405020304" pitchFamily="18" charset="0"/>
                <a:cs typeface="Times New Roman" panose="02020603050405020304" pitchFamily="18" charset="0"/>
              </a:rPr>
              <a:t> Java </a:t>
            </a:r>
            <a:r>
              <a:rPr lang="en-US" b="0" i="0" dirty="0" err="1">
                <a:solidFill>
                  <a:srgbClr val="0D0D0D"/>
                </a:solidFill>
                <a:effectLst/>
                <a:latin typeface="Times New Roman" panose="02020603050405020304" pitchFamily="18" charset="0"/>
                <a:cs typeface="Times New Roman" panose="02020603050405020304" pitchFamily="18" charset="0"/>
              </a:rPr>
              <a:t>nhanh</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chóng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và</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dễ</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dàng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giúp</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tạo</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ra</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các</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ứng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dụng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độc</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lập</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và</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tự</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cấu</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hình</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một</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cách</a:t>
            </a:r>
            <a:r>
              <a:rPr lang="en-US" b="0" i="0" dirty="0">
                <a:solidFill>
                  <a:srgbClr val="0D0D0D"/>
                </a:solidFill>
                <a:effectLst/>
                <a:latin typeface="Times New Roman" panose="02020603050405020304" pitchFamily="18" charset="0"/>
                <a:cs typeface="Times New Roman" panose="02020603050405020304" pitchFamily="18" charset="0"/>
              </a:rPr>
              <a:t> linh </a:t>
            </a:r>
            <a:r>
              <a:rPr lang="en-US" b="0" i="0" dirty="0" err="1">
                <a:solidFill>
                  <a:srgbClr val="0D0D0D"/>
                </a:solidFill>
                <a:effectLst/>
                <a:latin typeface="Times New Roman" panose="02020603050405020304" pitchFamily="18" charset="0"/>
                <a:cs typeface="Times New Roman" panose="02020603050405020304" pitchFamily="18" charset="0"/>
              </a:rPr>
              <a:t>hoạt</a:t>
            </a:r>
            <a:endParaRPr lang="en-US" dirty="0">
              <a:latin typeface="Times New Roman" panose="02020603050405020304" pitchFamily="18" charset="0"/>
              <a:cs typeface="Times New Roman" panose="02020603050405020304" pitchFamily="18" charset="0"/>
            </a:endParaRPr>
          </a:p>
        </p:txBody>
      </p:sp>
      <p:sp>
        <p:nvSpPr>
          <p:cNvPr id="13" name="Hình chữ nhật 12">
            <a:extLst>
              <a:ext uri="{FF2B5EF4-FFF2-40B4-BE49-F238E27FC236}">
                <a16:creationId xmlns:a16="http://schemas.microsoft.com/office/drawing/2014/main" id="{DADAE584-6BE8-9A8E-AE18-670B173ABD9E}"/>
              </a:ext>
            </a:extLst>
          </p:cNvPr>
          <p:cNvSpPr/>
          <p:nvPr/>
        </p:nvSpPr>
        <p:spPr>
          <a:xfrm>
            <a:off x="1012370" y="3142357"/>
            <a:ext cx="3167743" cy="646331"/>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solidFill>
                  <a:schemeClr val="bg1"/>
                </a:solidFill>
                <a:latin typeface="Times New Roman" panose="02020603050405020304" pitchFamily="18" charset="0"/>
                <a:cs typeface="Times New Roman" panose="02020603050405020304" pitchFamily="18" charset="0"/>
              </a:rPr>
              <a:t>PHPMyAdmin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5" name="Hộp Văn bản 14">
            <a:extLst>
              <a:ext uri="{FF2B5EF4-FFF2-40B4-BE49-F238E27FC236}">
                <a16:creationId xmlns:a16="http://schemas.microsoft.com/office/drawing/2014/main" id="{B1136E9A-34B7-8B31-8422-C78FC5D29781}"/>
              </a:ext>
            </a:extLst>
          </p:cNvPr>
          <p:cNvSpPr txBox="1"/>
          <p:nvPr/>
        </p:nvSpPr>
        <p:spPr>
          <a:xfrm>
            <a:off x="1262137" y="3921987"/>
            <a:ext cx="9667723" cy="923330"/>
          </a:xfrm>
          <a:prstGeom prst="rect">
            <a:avLst/>
          </a:prstGeom>
          <a:noFill/>
        </p:spPr>
        <p:txBody>
          <a:bodyPr wrap="square" rtlCol="0">
            <a:spAutoFit/>
          </a:bodyPr>
          <a:lstStyle/>
          <a:p>
            <a:r>
              <a:rPr lang="en-US" dirty="0">
                <a:solidFill>
                  <a:srgbClr val="0D0D0D"/>
                </a:solidFill>
                <a:latin typeface="ui-sans-serif"/>
              </a:rPr>
              <a:t> -  </a:t>
            </a:r>
            <a:r>
              <a:rPr lang="en-US" dirty="0">
                <a:solidFill>
                  <a:srgbClr val="0D0D0D"/>
                </a:solidFill>
                <a:latin typeface="Times New Roman" panose="02020603050405020304" pitchFamily="18" charset="0"/>
                <a:cs typeface="Times New Roman" panose="02020603050405020304" pitchFamily="18" charset="0"/>
              </a:rPr>
              <a:t>PHP</a:t>
            </a:r>
            <a:r>
              <a:rPr lang="vi-VN" b="0" i="0" dirty="0">
                <a:solidFill>
                  <a:srgbClr val="0D0D0D"/>
                </a:solidFill>
                <a:effectLst/>
                <a:latin typeface="Times New Roman" panose="02020603050405020304" pitchFamily="18" charset="0"/>
                <a:cs typeface="Times New Roman" panose="02020603050405020304" pitchFamily="18" charset="0"/>
              </a:rPr>
              <a:t>MyAdmin là một công cụ quản lý cơ sở dữ liệu MySQL thông qua giao diện web. Với phpMyAdmin, người dùng có thể dễ dàng quản lý các cơ sở dữ liệu, bảng, truy vấn SQL, người dùng và quyền truy cập</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0CEB8B-4003-994F-CE6E-D5FD292CFDB7}"/>
              </a:ext>
            </a:extLst>
          </p:cNvPr>
          <p:cNvSpPr txBox="1"/>
          <p:nvPr/>
        </p:nvSpPr>
        <p:spPr>
          <a:xfrm>
            <a:off x="1280884" y="4966920"/>
            <a:ext cx="9100709" cy="923330"/>
          </a:xfrm>
          <a:prstGeom prst="rect">
            <a:avLst/>
          </a:prstGeom>
          <a:noFill/>
        </p:spPr>
        <p:txBody>
          <a:bodyPr wrap="square" rtlCol="0">
            <a:spAutoFit/>
          </a:bodyPr>
          <a:lstStyle/>
          <a:p>
            <a:r>
              <a:rPr lang="en-US" dirty="0">
                <a:solidFill>
                  <a:srgbClr val="0D0D0D"/>
                </a:solidFill>
                <a:latin typeface="Times New Roman" panose="02020603050405020304" pitchFamily="18" charset="0"/>
                <a:cs typeface="Times New Roman" panose="02020603050405020304" pitchFamily="18" charset="0"/>
              </a:rPr>
              <a:t>- M</a:t>
            </a:r>
            <a:r>
              <a:rPr lang="vi-VN" b="0" i="0" dirty="0">
                <a:solidFill>
                  <a:srgbClr val="0D0D0D"/>
                </a:solidFill>
                <a:effectLst/>
                <a:latin typeface="Times New Roman" panose="02020603050405020304" pitchFamily="18" charset="0"/>
                <a:cs typeface="Times New Roman" panose="02020603050405020304" pitchFamily="18" charset="0"/>
              </a:rPr>
              <a:t>ặc dù Spring Boot và phpMyAdmin không phải là các công cụ cùng loại, nhưng chúng có thể hoạt động cùng nhau một cách hiệu quả trong quá trình phát triển và quản lý ứng dụng web sử dụng cơ sở dữ liệu 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60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DF9F3-A543-444E-A754-E54BD3830C59}"/>
              </a:ext>
            </a:extLst>
          </p:cNvPr>
          <p:cNvSpPr txBox="1"/>
          <p:nvPr/>
        </p:nvSpPr>
        <p:spPr>
          <a:xfrm>
            <a:off x="4096992" y="543263"/>
            <a:ext cx="636285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Và</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Thiết</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kế</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hệ</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thống</a:t>
            </a:r>
            <a:r>
              <a:rPr lang="en-US" sz="3200" b="1" dirty="0">
                <a:solidFill>
                  <a:srgbClr val="FF0000"/>
                </a:solidFill>
                <a:latin typeface="Times New Roman" panose="02020603050405020304" pitchFamily="18" charset="0"/>
                <a:cs typeface="Times New Roman" panose="02020603050405020304" pitchFamily="18" charset="0"/>
              </a:rPr>
              <a:t> </a:t>
            </a:r>
          </a:p>
        </p:txBody>
      </p:sp>
      <p:cxnSp>
        <p:nvCxnSpPr>
          <p:cNvPr id="15" name="Straight Connector 14">
            <a:extLst>
              <a:ext uri="{FF2B5EF4-FFF2-40B4-BE49-F238E27FC236}">
                <a16:creationId xmlns:a16="http://schemas.microsoft.com/office/drawing/2014/main" id="{47AD9C84-2701-43B1-9E44-5BF132232187}"/>
              </a:ext>
            </a:extLst>
          </p:cNvPr>
          <p:cNvCxnSpPr>
            <a:cxnSpLocks/>
          </p:cNvCxnSpPr>
          <p:nvPr/>
        </p:nvCxnSpPr>
        <p:spPr>
          <a:xfrm flipH="1">
            <a:off x="4673600" y="1330960"/>
            <a:ext cx="30480" cy="451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9D99A55-D751-4F5B-B3CB-CF4B09FF4358}"/>
              </a:ext>
            </a:extLst>
          </p:cNvPr>
          <p:cNvCxnSpPr>
            <a:cxnSpLocks/>
          </p:cNvCxnSpPr>
          <p:nvPr/>
        </p:nvCxnSpPr>
        <p:spPr>
          <a:xfrm>
            <a:off x="7979646" y="1143278"/>
            <a:ext cx="0" cy="412354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F45F4BB-0D45-4B0E-AF0D-C8AE40ED77C3}"/>
              </a:ext>
            </a:extLst>
          </p:cNvPr>
          <p:cNvSpPr/>
          <p:nvPr/>
        </p:nvSpPr>
        <p:spPr>
          <a:xfrm>
            <a:off x="4404360" y="1239520"/>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1</a:t>
            </a:r>
          </a:p>
        </p:txBody>
      </p:sp>
      <p:sp>
        <p:nvSpPr>
          <p:cNvPr id="19" name="Oval 18">
            <a:extLst>
              <a:ext uri="{FF2B5EF4-FFF2-40B4-BE49-F238E27FC236}">
                <a16:creationId xmlns:a16="http://schemas.microsoft.com/office/drawing/2014/main" id="{65A69D7D-DE9A-42F8-A9B6-84A63EA7AA27}"/>
              </a:ext>
            </a:extLst>
          </p:cNvPr>
          <p:cNvSpPr/>
          <p:nvPr/>
        </p:nvSpPr>
        <p:spPr>
          <a:xfrm>
            <a:off x="4404360" y="1875135"/>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2</a:t>
            </a:r>
          </a:p>
        </p:txBody>
      </p:sp>
      <p:sp>
        <p:nvSpPr>
          <p:cNvPr id="20" name="Oval 19">
            <a:extLst>
              <a:ext uri="{FF2B5EF4-FFF2-40B4-BE49-F238E27FC236}">
                <a16:creationId xmlns:a16="http://schemas.microsoft.com/office/drawing/2014/main" id="{E99E43AF-4B76-4400-BE6B-58C9D262400A}"/>
              </a:ext>
            </a:extLst>
          </p:cNvPr>
          <p:cNvSpPr/>
          <p:nvPr/>
        </p:nvSpPr>
        <p:spPr>
          <a:xfrm>
            <a:off x="4419600" y="2536428"/>
            <a:ext cx="538480" cy="509786"/>
          </a:xfrm>
          <a:prstGeom prst="ellipse">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3</a:t>
            </a:r>
          </a:p>
        </p:txBody>
      </p:sp>
      <p:sp>
        <p:nvSpPr>
          <p:cNvPr id="21" name="Oval 20">
            <a:extLst>
              <a:ext uri="{FF2B5EF4-FFF2-40B4-BE49-F238E27FC236}">
                <a16:creationId xmlns:a16="http://schemas.microsoft.com/office/drawing/2014/main" id="{FC6CE565-EE15-48B2-8C91-E336BDAF5C61}"/>
              </a:ext>
            </a:extLst>
          </p:cNvPr>
          <p:cNvSpPr/>
          <p:nvPr/>
        </p:nvSpPr>
        <p:spPr>
          <a:xfrm>
            <a:off x="4419600" y="3184882"/>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4</a:t>
            </a:r>
          </a:p>
        </p:txBody>
      </p:sp>
      <p:sp>
        <p:nvSpPr>
          <p:cNvPr id="22" name="Oval 21">
            <a:extLst>
              <a:ext uri="{FF2B5EF4-FFF2-40B4-BE49-F238E27FC236}">
                <a16:creationId xmlns:a16="http://schemas.microsoft.com/office/drawing/2014/main" id="{E6C32200-0EA0-4018-90E0-57FD35ED0653}"/>
              </a:ext>
            </a:extLst>
          </p:cNvPr>
          <p:cNvSpPr/>
          <p:nvPr/>
        </p:nvSpPr>
        <p:spPr>
          <a:xfrm>
            <a:off x="4404360" y="3848298"/>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5</a:t>
            </a:r>
          </a:p>
        </p:txBody>
      </p:sp>
      <p:sp>
        <p:nvSpPr>
          <p:cNvPr id="23" name="Oval 22">
            <a:extLst>
              <a:ext uri="{FF2B5EF4-FFF2-40B4-BE49-F238E27FC236}">
                <a16:creationId xmlns:a16="http://schemas.microsoft.com/office/drawing/2014/main" id="{3A1250D6-2BCD-4EFB-BC97-F57B266B6195}"/>
              </a:ext>
            </a:extLst>
          </p:cNvPr>
          <p:cNvSpPr/>
          <p:nvPr/>
        </p:nvSpPr>
        <p:spPr>
          <a:xfrm>
            <a:off x="4404360" y="4561006"/>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6</a:t>
            </a:r>
          </a:p>
        </p:txBody>
      </p:sp>
      <p:sp>
        <p:nvSpPr>
          <p:cNvPr id="24" name="Oval 23">
            <a:extLst>
              <a:ext uri="{FF2B5EF4-FFF2-40B4-BE49-F238E27FC236}">
                <a16:creationId xmlns:a16="http://schemas.microsoft.com/office/drawing/2014/main" id="{D8309B7D-B5AA-467F-883D-C8BEE184F853}"/>
              </a:ext>
            </a:extLst>
          </p:cNvPr>
          <p:cNvSpPr/>
          <p:nvPr/>
        </p:nvSpPr>
        <p:spPr>
          <a:xfrm>
            <a:off x="4395531" y="5209519"/>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7</a:t>
            </a:r>
          </a:p>
        </p:txBody>
      </p:sp>
      <p:sp>
        <p:nvSpPr>
          <p:cNvPr id="25" name="Oval 24">
            <a:extLst>
              <a:ext uri="{FF2B5EF4-FFF2-40B4-BE49-F238E27FC236}">
                <a16:creationId xmlns:a16="http://schemas.microsoft.com/office/drawing/2014/main" id="{A212C362-AF4C-496E-828A-7016005A5BF7}"/>
              </a:ext>
            </a:extLst>
          </p:cNvPr>
          <p:cNvSpPr/>
          <p:nvPr/>
        </p:nvSpPr>
        <p:spPr>
          <a:xfrm>
            <a:off x="7710406" y="1076067"/>
            <a:ext cx="538480" cy="509786"/>
          </a:xfrm>
          <a:prstGeom prst="ellipse">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8</a:t>
            </a:r>
          </a:p>
        </p:txBody>
      </p:sp>
      <p:sp>
        <p:nvSpPr>
          <p:cNvPr id="26" name="Oval 25">
            <a:extLst>
              <a:ext uri="{FF2B5EF4-FFF2-40B4-BE49-F238E27FC236}">
                <a16:creationId xmlns:a16="http://schemas.microsoft.com/office/drawing/2014/main" id="{3211F1CD-826F-470A-9EA3-DC7EA429E599}"/>
              </a:ext>
            </a:extLst>
          </p:cNvPr>
          <p:cNvSpPr/>
          <p:nvPr/>
        </p:nvSpPr>
        <p:spPr>
          <a:xfrm>
            <a:off x="7710406" y="1833225"/>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9</a:t>
            </a:r>
          </a:p>
        </p:txBody>
      </p:sp>
      <p:sp>
        <p:nvSpPr>
          <p:cNvPr id="27" name="Oval 26">
            <a:extLst>
              <a:ext uri="{FF2B5EF4-FFF2-40B4-BE49-F238E27FC236}">
                <a16:creationId xmlns:a16="http://schemas.microsoft.com/office/drawing/2014/main" id="{6A283367-7ED8-4744-AB59-7E8ABF0F2FB4}"/>
              </a:ext>
            </a:extLst>
          </p:cNvPr>
          <p:cNvSpPr/>
          <p:nvPr/>
        </p:nvSpPr>
        <p:spPr>
          <a:xfrm>
            <a:off x="7710406" y="2468682"/>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10</a:t>
            </a:r>
          </a:p>
        </p:txBody>
      </p:sp>
      <p:sp>
        <p:nvSpPr>
          <p:cNvPr id="28" name="Oval 27">
            <a:extLst>
              <a:ext uri="{FF2B5EF4-FFF2-40B4-BE49-F238E27FC236}">
                <a16:creationId xmlns:a16="http://schemas.microsoft.com/office/drawing/2014/main" id="{89501D31-1F0C-4445-BCA6-831F70FDFDF3}"/>
              </a:ext>
            </a:extLst>
          </p:cNvPr>
          <p:cNvSpPr/>
          <p:nvPr/>
        </p:nvSpPr>
        <p:spPr>
          <a:xfrm>
            <a:off x="7710406" y="3225840"/>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11</a:t>
            </a:r>
          </a:p>
        </p:txBody>
      </p:sp>
      <p:sp>
        <p:nvSpPr>
          <p:cNvPr id="29" name="Oval 28">
            <a:extLst>
              <a:ext uri="{FF2B5EF4-FFF2-40B4-BE49-F238E27FC236}">
                <a16:creationId xmlns:a16="http://schemas.microsoft.com/office/drawing/2014/main" id="{FA0ACDDF-6335-4424-B30A-9A7F90E72F7C}"/>
              </a:ext>
            </a:extLst>
          </p:cNvPr>
          <p:cNvSpPr/>
          <p:nvPr/>
        </p:nvSpPr>
        <p:spPr>
          <a:xfrm>
            <a:off x="7707667" y="4246105"/>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12</a:t>
            </a:r>
          </a:p>
        </p:txBody>
      </p:sp>
      <p:sp>
        <p:nvSpPr>
          <p:cNvPr id="30" name="Oval 29">
            <a:extLst>
              <a:ext uri="{FF2B5EF4-FFF2-40B4-BE49-F238E27FC236}">
                <a16:creationId xmlns:a16="http://schemas.microsoft.com/office/drawing/2014/main" id="{333272E5-D3A8-46FF-B709-2796D7B21466}"/>
              </a:ext>
            </a:extLst>
          </p:cNvPr>
          <p:cNvSpPr/>
          <p:nvPr/>
        </p:nvSpPr>
        <p:spPr>
          <a:xfrm>
            <a:off x="7710406" y="5090576"/>
            <a:ext cx="538480" cy="509786"/>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13</a:t>
            </a:r>
          </a:p>
        </p:txBody>
      </p:sp>
      <p:sp>
        <p:nvSpPr>
          <p:cNvPr id="32" name="TextBox 31">
            <a:extLst>
              <a:ext uri="{FF2B5EF4-FFF2-40B4-BE49-F238E27FC236}">
                <a16:creationId xmlns:a16="http://schemas.microsoft.com/office/drawing/2014/main" id="{878AA87D-839B-4223-8DB4-E09B1B66E9DB}"/>
              </a:ext>
            </a:extLst>
          </p:cNvPr>
          <p:cNvSpPr txBox="1"/>
          <p:nvPr/>
        </p:nvSpPr>
        <p:spPr>
          <a:xfrm>
            <a:off x="5003801" y="1299309"/>
            <a:ext cx="1026156"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p>
        </p:txBody>
      </p:sp>
      <p:sp>
        <p:nvSpPr>
          <p:cNvPr id="33" name="TextBox 32">
            <a:extLst>
              <a:ext uri="{FF2B5EF4-FFF2-40B4-BE49-F238E27FC236}">
                <a16:creationId xmlns:a16="http://schemas.microsoft.com/office/drawing/2014/main" id="{7D28A8F6-C918-400A-A208-FE7B2624E78B}"/>
              </a:ext>
            </a:extLst>
          </p:cNvPr>
          <p:cNvSpPr txBox="1"/>
          <p:nvPr/>
        </p:nvSpPr>
        <p:spPr>
          <a:xfrm>
            <a:off x="4973320" y="1971040"/>
            <a:ext cx="127507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p>
        </p:txBody>
      </p:sp>
      <p:sp>
        <p:nvSpPr>
          <p:cNvPr id="34" name="TextBox 33">
            <a:extLst>
              <a:ext uri="{FF2B5EF4-FFF2-40B4-BE49-F238E27FC236}">
                <a16:creationId xmlns:a16="http://schemas.microsoft.com/office/drawing/2014/main" id="{4DF47A4F-7423-4716-B224-F0BA9A9EDBC8}"/>
              </a:ext>
            </a:extLst>
          </p:cNvPr>
          <p:cNvSpPr txBox="1"/>
          <p:nvPr/>
        </p:nvSpPr>
        <p:spPr>
          <a:xfrm>
            <a:off x="4988561" y="2606655"/>
            <a:ext cx="2678938"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53413B51-6E6A-4839-BF24-5717FAEA8A51}"/>
              </a:ext>
            </a:extLst>
          </p:cNvPr>
          <p:cNvSpPr txBox="1"/>
          <p:nvPr/>
        </p:nvSpPr>
        <p:spPr>
          <a:xfrm>
            <a:off x="5003801" y="3242270"/>
            <a:ext cx="2480166" cy="646331"/>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endParaRPr lang="en-US"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3B615A80-5943-4F52-B640-9EA08E605DCD}"/>
              </a:ext>
            </a:extLst>
          </p:cNvPr>
          <p:cNvSpPr txBox="1"/>
          <p:nvPr/>
        </p:nvSpPr>
        <p:spPr>
          <a:xfrm>
            <a:off x="5150833" y="3903563"/>
            <a:ext cx="1082348"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p>
        </p:txBody>
      </p:sp>
      <p:sp>
        <p:nvSpPr>
          <p:cNvPr id="37" name="TextBox 36">
            <a:extLst>
              <a:ext uri="{FF2B5EF4-FFF2-40B4-BE49-F238E27FC236}">
                <a16:creationId xmlns:a16="http://schemas.microsoft.com/office/drawing/2014/main" id="{04BE48A4-8880-4282-BB98-641A15B6AB22}"/>
              </a:ext>
            </a:extLst>
          </p:cNvPr>
          <p:cNvSpPr txBox="1"/>
          <p:nvPr/>
        </p:nvSpPr>
        <p:spPr>
          <a:xfrm>
            <a:off x="5094831" y="4571225"/>
            <a:ext cx="122982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Thanh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48381C-B623-4B12-81D3-02DBBE91D8B0}"/>
              </a:ext>
            </a:extLst>
          </p:cNvPr>
          <p:cNvSpPr txBox="1"/>
          <p:nvPr/>
        </p:nvSpPr>
        <p:spPr>
          <a:xfrm>
            <a:off x="5134936" y="5266818"/>
            <a:ext cx="185820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BCF4F953-018F-42D6-9421-415B710DEF42}"/>
              </a:ext>
            </a:extLst>
          </p:cNvPr>
          <p:cNvSpPr txBox="1"/>
          <p:nvPr/>
        </p:nvSpPr>
        <p:spPr>
          <a:xfrm>
            <a:off x="8314402" y="1157179"/>
            <a:ext cx="2040943"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35582D6-2295-412B-9F18-BC1CF3D68338}"/>
              </a:ext>
            </a:extLst>
          </p:cNvPr>
          <p:cNvSpPr txBox="1"/>
          <p:nvPr/>
        </p:nvSpPr>
        <p:spPr>
          <a:xfrm>
            <a:off x="8401074" y="1867764"/>
            <a:ext cx="1883849"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CD858BB-73CF-4C99-B333-FF1D7CB2558C}"/>
              </a:ext>
            </a:extLst>
          </p:cNvPr>
          <p:cNvSpPr txBox="1"/>
          <p:nvPr/>
        </p:nvSpPr>
        <p:spPr>
          <a:xfrm>
            <a:off x="8441363" y="2560767"/>
            <a:ext cx="166584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endParaRPr lang="en-US"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335FE826-05D9-4075-A3B5-7622B1126DF4}"/>
              </a:ext>
            </a:extLst>
          </p:cNvPr>
          <p:cNvSpPr txBox="1"/>
          <p:nvPr/>
        </p:nvSpPr>
        <p:spPr>
          <a:xfrm>
            <a:off x="8445067" y="3311922"/>
            <a:ext cx="1152880"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endParaRPr lang="en-US"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5A5DAB58-9758-4FDB-AD05-6B684C611053}"/>
              </a:ext>
            </a:extLst>
          </p:cNvPr>
          <p:cNvSpPr txBox="1"/>
          <p:nvPr/>
        </p:nvSpPr>
        <p:spPr>
          <a:xfrm>
            <a:off x="8448716" y="4231817"/>
            <a:ext cx="1191352"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3DD58631-F8CB-4CAD-8CE8-E6B2407594CE}"/>
              </a:ext>
            </a:extLst>
          </p:cNvPr>
          <p:cNvSpPr txBox="1"/>
          <p:nvPr/>
        </p:nvSpPr>
        <p:spPr>
          <a:xfrm>
            <a:off x="8490087" y="5152664"/>
            <a:ext cx="1838965"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3" name="Hình Bầu dục 2">
            <a:extLst>
              <a:ext uri="{FF2B5EF4-FFF2-40B4-BE49-F238E27FC236}">
                <a16:creationId xmlns:a16="http://schemas.microsoft.com/office/drawing/2014/main" id="{C9FF6C94-AB92-EB5F-22EF-BF935D76206A}"/>
              </a:ext>
            </a:extLst>
          </p:cNvPr>
          <p:cNvSpPr/>
          <p:nvPr/>
        </p:nvSpPr>
        <p:spPr>
          <a:xfrm>
            <a:off x="685820" y="2237096"/>
            <a:ext cx="2784337" cy="2066985"/>
          </a:xfrm>
          <a:prstGeom prst="ellipse">
            <a:avLst/>
          </a:prstGeom>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CHỨC NĂNG CHÍNH</a:t>
            </a:r>
          </a:p>
        </p:txBody>
      </p:sp>
    </p:spTree>
    <p:extLst>
      <p:ext uri="{BB962C8B-B14F-4D97-AF65-F5344CB8AC3E}">
        <p14:creationId xmlns:p14="http://schemas.microsoft.com/office/powerpoint/2010/main" val="319059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ppt_x"/>
                                          </p:val>
                                        </p:tav>
                                        <p:tav tm="100000">
                                          <p:val>
                                            <p:strVal val="#ppt_x"/>
                                          </p:val>
                                        </p:tav>
                                      </p:tavLst>
                                    </p:anim>
                                    <p:anim calcmode="lin" valueType="num">
                                      <p:cBhvr additive="base">
                                        <p:cTn id="86" dur="500" fill="hold"/>
                                        <p:tgtEl>
                                          <p:spTgt spid="3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fill="hold"/>
                                        <p:tgtEl>
                                          <p:spTgt spid="37"/>
                                        </p:tgtEl>
                                        <p:attrNameLst>
                                          <p:attrName>ppt_x</p:attrName>
                                        </p:attrNameLst>
                                      </p:cBhvr>
                                      <p:tavLst>
                                        <p:tav tm="0">
                                          <p:val>
                                            <p:strVal val="#ppt_x"/>
                                          </p:val>
                                        </p:tav>
                                        <p:tav tm="100000">
                                          <p:val>
                                            <p:strVal val="#ppt_x"/>
                                          </p:val>
                                        </p:tav>
                                      </p:tavLst>
                                    </p:anim>
                                    <p:anim calcmode="lin" valueType="num">
                                      <p:cBhvr additive="base">
                                        <p:cTn id="90" dur="500" fill="hold"/>
                                        <p:tgtEl>
                                          <p:spTgt spid="3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ppt_x"/>
                                          </p:val>
                                        </p:tav>
                                        <p:tav tm="100000">
                                          <p:val>
                                            <p:strVal val="#ppt_x"/>
                                          </p:val>
                                        </p:tav>
                                      </p:tavLst>
                                    </p:anim>
                                    <p:anim calcmode="lin" valueType="num">
                                      <p:cBhvr additive="base">
                                        <p:cTn id="9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ppt_x"/>
                                          </p:val>
                                        </p:tav>
                                        <p:tav tm="100000">
                                          <p:val>
                                            <p:strVal val="#ppt_x"/>
                                          </p:val>
                                        </p:tav>
                                      </p:tavLst>
                                    </p:anim>
                                    <p:anim calcmode="lin" valueType="num">
                                      <p:cBhvr additive="base">
                                        <p:cTn id="100" dur="500" fill="hold"/>
                                        <p:tgtEl>
                                          <p:spTgt spid="3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ppt_x"/>
                                          </p:val>
                                        </p:tav>
                                        <p:tav tm="100000">
                                          <p:val>
                                            <p:strVal val="#ppt_x"/>
                                          </p:val>
                                        </p:tav>
                                      </p:tavLst>
                                    </p:anim>
                                    <p:anim calcmode="lin" valueType="num">
                                      <p:cBhvr additive="base">
                                        <p:cTn id="104" dur="500" fill="hold"/>
                                        <p:tgtEl>
                                          <p:spTgt spid="4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additive="base">
                                        <p:cTn id="107" dur="500" fill="hold"/>
                                        <p:tgtEl>
                                          <p:spTgt spid="43"/>
                                        </p:tgtEl>
                                        <p:attrNameLst>
                                          <p:attrName>ppt_x</p:attrName>
                                        </p:attrNameLst>
                                      </p:cBhvr>
                                      <p:tavLst>
                                        <p:tav tm="0">
                                          <p:val>
                                            <p:strVal val="#ppt_x"/>
                                          </p:val>
                                        </p:tav>
                                        <p:tav tm="100000">
                                          <p:val>
                                            <p:strVal val="#ppt_x"/>
                                          </p:val>
                                        </p:tav>
                                      </p:tavLst>
                                    </p:anim>
                                    <p:anim calcmode="lin" valueType="num">
                                      <p:cBhvr additive="base">
                                        <p:cTn id="10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additive="base">
                                        <p:cTn id="113" dur="500" fill="hold"/>
                                        <p:tgtEl>
                                          <p:spTgt spid="44"/>
                                        </p:tgtEl>
                                        <p:attrNameLst>
                                          <p:attrName>ppt_x</p:attrName>
                                        </p:attrNameLst>
                                      </p:cBhvr>
                                      <p:tavLst>
                                        <p:tav tm="0">
                                          <p:val>
                                            <p:strVal val="#ppt_x"/>
                                          </p:val>
                                        </p:tav>
                                        <p:tav tm="100000">
                                          <p:val>
                                            <p:strVal val="#ppt_x"/>
                                          </p:val>
                                        </p:tav>
                                      </p:tavLst>
                                    </p:anim>
                                    <p:anim calcmode="lin" valueType="num">
                                      <p:cBhvr additive="base">
                                        <p:cTn id="114" dur="500" fill="hold"/>
                                        <p:tgtEl>
                                          <p:spTgt spid="4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 calcmode="lin" valueType="num">
                                      <p:cBhvr additive="base">
                                        <p:cTn id="117" dur="500" fill="hold"/>
                                        <p:tgtEl>
                                          <p:spTgt spid="47"/>
                                        </p:tgtEl>
                                        <p:attrNameLst>
                                          <p:attrName>ppt_x</p:attrName>
                                        </p:attrNameLst>
                                      </p:cBhvr>
                                      <p:tavLst>
                                        <p:tav tm="0">
                                          <p:val>
                                            <p:strVal val="#ppt_x"/>
                                          </p:val>
                                        </p:tav>
                                        <p:tav tm="100000">
                                          <p:val>
                                            <p:strVal val="#ppt_x"/>
                                          </p:val>
                                        </p:tav>
                                      </p:tavLst>
                                    </p:anim>
                                    <p:anim calcmode="lin" valueType="num">
                                      <p:cBhvr additive="base">
                                        <p:cTn id="118" dur="500" fill="hold"/>
                                        <p:tgtEl>
                                          <p:spTgt spid="4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 calcmode="lin" valueType="num">
                                      <p:cBhvr additive="base">
                                        <p:cTn id="121" dur="500" fill="hold"/>
                                        <p:tgtEl>
                                          <p:spTgt spid="45"/>
                                        </p:tgtEl>
                                        <p:attrNameLst>
                                          <p:attrName>ppt_x</p:attrName>
                                        </p:attrNameLst>
                                      </p:cBhvr>
                                      <p:tavLst>
                                        <p:tav tm="0">
                                          <p:val>
                                            <p:strVal val="#ppt_x"/>
                                          </p:val>
                                        </p:tav>
                                        <p:tav tm="100000">
                                          <p:val>
                                            <p:strVal val="#ppt_x"/>
                                          </p:val>
                                        </p:tav>
                                      </p:tavLst>
                                    </p:anim>
                                    <p:anim calcmode="lin" valueType="num">
                                      <p:cBhvr additive="base">
                                        <p:cTn id="1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2" grpId="0"/>
      <p:bldP spid="33" grpId="0"/>
      <p:bldP spid="34" grpId="0"/>
      <p:bldP spid="35" grpId="0"/>
      <p:bldP spid="36" grpId="0"/>
      <p:bldP spid="37" grpId="0"/>
      <p:bldP spid="38" grpId="0"/>
      <p:bldP spid="39" grpId="0"/>
      <p:bldP spid="42" grpId="0"/>
      <p:bldP spid="43" grpId="0"/>
      <p:bldP spid="44" grpId="0"/>
      <p:bldP spid="45" grpId="0"/>
      <p:bldP spid="47"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6E471DD4-5C76-4D2C-8A5C-1963A113796F}"/>
              </a:ext>
            </a:extLst>
          </p:cNvPr>
          <p:cNvSpPr txBox="1"/>
          <p:nvPr/>
        </p:nvSpPr>
        <p:spPr>
          <a:xfrm>
            <a:off x="826852" y="872061"/>
            <a:ext cx="3073940" cy="3436688"/>
          </a:xfrm>
          <a:prstGeom prst="rect">
            <a:avLst/>
          </a:prstGeom>
        </p:spPr>
        <p:txBody>
          <a:bodyPr vert="horz" lIns="91440" tIns="45720" rIns="91440" bIns="45720" rtlCol="0" anchor="b">
            <a:normAutofit/>
          </a:bodyPr>
          <a:lstStyle/>
          <a:p>
            <a:pPr algn="ctr">
              <a:spcBef>
                <a:spcPct val="0"/>
              </a:spcBef>
              <a:spcAft>
                <a:spcPts val="600"/>
              </a:spcAft>
            </a:pPr>
            <a:r>
              <a:rPr lang="en-US" sz="4400" b="1">
                <a:ln w="3175" cmpd="sng">
                  <a:noFill/>
                </a:ln>
                <a:solidFill>
                  <a:srgbClr val="262626"/>
                </a:solidFill>
                <a:latin typeface="+mj-lt"/>
                <a:ea typeface="+mj-ea"/>
                <a:cs typeface="+mj-cs"/>
              </a:rPr>
              <a:t>Biểu đồ use case</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D50B3F5-40DB-4924-8229-369C1F65152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83" t="3359" r="24111" b="22990"/>
          <a:stretch/>
        </p:blipFill>
        <p:spPr bwMode="auto">
          <a:xfrm>
            <a:off x="4942971" y="1510406"/>
            <a:ext cx="6890525" cy="383540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14246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46760C67-2E29-41C9-8BEB-5ACE23820AF6}"/>
              </a:ext>
            </a:extLst>
          </p:cNvPr>
          <p:cNvSpPr txBox="1"/>
          <p:nvPr/>
        </p:nvSpPr>
        <p:spPr>
          <a:xfrm>
            <a:off x="826852" y="872061"/>
            <a:ext cx="3073940" cy="3436688"/>
          </a:xfrm>
          <a:prstGeom prst="rect">
            <a:avLst/>
          </a:prstGeom>
        </p:spPr>
        <p:txBody>
          <a:bodyPr vert="horz" lIns="91440" tIns="45720" rIns="91440" bIns="45720" rtlCol="0" anchor="b">
            <a:normAutofit/>
          </a:bodyPr>
          <a:lstStyle/>
          <a:p>
            <a:pPr algn="ctr">
              <a:spcBef>
                <a:spcPct val="0"/>
              </a:spcBef>
              <a:spcAft>
                <a:spcPts val="600"/>
              </a:spcAft>
            </a:pPr>
            <a:r>
              <a:rPr lang="en-US" sz="4400" b="1">
                <a:ln w="3175" cmpd="sng">
                  <a:noFill/>
                </a:ln>
                <a:solidFill>
                  <a:srgbClr val="262626"/>
                </a:solidFill>
                <a:latin typeface="+mj-lt"/>
                <a:ea typeface="+mj-ea"/>
                <a:cs typeface="+mj-cs"/>
              </a:rPr>
              <a:t>Cơ sở dữ liệu</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3C96E4A-D850-35BF-6E7B-69299EE81567}"/>
              </a:ext>
            </a:extLst>
          </p:cNvPr>
          <p:cNvPicPr>
            <a:picLocks noChangeAspect="1"/>
          </p:cNvPicPr>
          <p:nvPr/>
        </p:nvPicPr>
        <p:blipFill>
          <a:blip r:embed="rId5"/>
          <a:stretch>
            <a:fillRect/>
          </a:stretch>
        </p:blipFill>
        <p:spPr>
          <a:xfrm>
            <a:off x="5435910" y="636490"/>
            <a:ext cx="6098041" cy="5533972"/>
          </a:xfrm>
          <a:prstGeom prst="rect">
            <a:avLst/>
          </a:prstGeom>
        </p:spPr>
      </p:pic>
    </p:spTree>
    <p:extLst>
      <p:ext uri="{BB962C8B-B14F-4D97-AF65-F5344CB8AC3E}">
        <p14:creationId xmlns:p14="http://schemas.microsoft.com/office/powerpoint/2010/main" val="361705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Góc Tròn 3">
            <a:extLst>
              <a:ext uri="{FF2B5EF4-FFF2-40B4-BE49-F238E27FC236}">
                <a16:creationId xmlns:a16="http://schemas.microsoft.com/office/drawing/2014/main" id="{1553FF09-3D89-4C52-3BFA-856E9705A0B2}"/>
              </a:ext>
            </a:extLst>
          </p:cNvPr>
          <p:cNvSpPr/>
          <p:nvPr/>
        </p:nvSpPr>
        <p:spPr>
          <a:xfrm>
            <a:off x="4196615" y="510138"/>
            <a:ext cx="3975234" cy="68339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KẾT LUẬN</a:t>
            </a:r>
          </a:p>
        </p:txBody>
      </p:sp>
      <p:sp>
        <p:nvSpPr>
          <p:cNvPr id="17" name="Mũi tên: Phải 16">
            <a:extLst>
              <a:ext uri="{FF2B5EF4-FFF2-40B4-BE49-F238E27FC236}">
                <a16:creationId xmlns:a16="http://schemas.microsoft.com/office/drawing/2014/main" id="{D4696030-ACBD-31AD-AED8-AED19B33F21E}"/>
              </a:ext>
            </a:extLst>
          </p:cNvPr>
          <p:cNvSpPr/>
          <p:nvPr/>
        </p:nvSpPr>
        <p:spPr>
          <a:xfrm>
            <a:off x="625642" y="1599791"/>
            <a:ext cx="952901" cy="500514"/>
          </a:xfrm>
          <a:prstGeom prst="rightArrow">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Hộp Văn bản 17">
            <a:extLst>
              <a:ext uri="{FF2B5EF4-FFF2-40B4-BE49-F238E27FC236}">
                <a16:creationId xmlns:a16="http://schemas.microsoft.com/office/drawing/2014/main" id="{E339C286-9BDD-588A-139E-82606996E904}"/>
              </a:ext>
            </a:extLst>
          </p:cNvPr>
          <p:cNvSpPr txBox="1"/>
          <p:nvPr/>
        </p:nvSpPr>
        <p:spPr>
          <a:xfrm>
            <a:off x="1982804" y="1620827"/>
            <a:ext cx="3975234" cy="369332"/>
          </a:xfrm>
          <a:prstGeom prst="rect">
            <a:avLst/>
          </a:prstGeom>
          <a:noFill/>
        </p:spPr>
        <p:txBody>
          <a:bodyPr wrap="square" rtlCol="0">
            <a:spAutoFit/>
          </a:bodyPr>
          <a:lstStyle/>
          <a:p>
            <a:r>
              <a:rPr lang="en-US" dirty="0"/>
              <a:t>DEMO CHƯƠNG TRÌNH</a:t>
            </a:r>
          </a:p>
        </p:txBody>
      </p:sp>
      <p:sp>
        <p:nvSpPr>
          <p:cNvPr id="19" name="Mũi tên: Phải 18">
            <a:extLst>
              <a:ext uri="{FF2B5EF4-FFF2-40B4-BE49-F238E27FC236}">
                <a16:creationId xmlns:a16="http://schemas.microsoft.com/office/drawing/2014/main" id="{A5F59E22-E854-47C4-42C7-5294BD7E7ADD}"/>
              </a:ext>
            </a:extLst>
          </p:cNvPr>
          <p:cNvSpPr/>
          <p:nvPr/>
        </p:nvSpPr>
        <p:spPr>
          <a:xfrm>
            <a:off x="625642" y="2687446"/>
            <a:ext cx="952901" cy="587141"/>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ộp Văn bản 19">
            <a:extLst>
              <a:ext uri="{FF2B5EF4-FFF2-40B4-BE49-F238E27FC236}">
                <a16:creationId xmlns:a16="http://schemas.microsoft.com/office/drawing/2014/main" id="{6849045D-FE8E-06E1-4067-D9006709CE94}"/>
              </a:ext>
            </a:extLst>
          </p:cNvPr>
          <p:cNvSpPr txBox="1"/>
          <p:nvPr/>
        </p:nvSpPr>
        <p:spPr>
          <a:xfrm>
            <a:off x="1982804" y="2747604"/>
            <a:ext cx="2454442" cy="369332"/>
          </a:xfrm>
          <a:prstGeom prst="rect">
            <a:avLst/>
          </a:prstGeom>
          <a:noFill/>
        </p:spPr>
        <p:txBody>
          <a:bodyPr wrap="square" rtlCol="0">
            <a:spAutoFit/>
          </a:bodyPr>
          <a:lstStyle/>
          <a:p>
            <a:r>
              <a:rPr lang="en-US" dirty="0"/>
              <a:t>HẠN CHẾ </a:t>
            </a:r>
          </a:p>
        </p:txBody>
      </p:sp>
      <p:sp>
        <p:nvSpPr>
          <p:cNvPr id="21" name="Hình chữ nhật 20">
            <a:extLst>
              <a:ext uri="{FF2B5EF4-FFF2-40B4-BE49-F238E27FC236}">
                <a16:creationId xmlns:a16="http://schemas.microsoft.com/office/drawing/2014/main" id="{0421FB6E-667A-E2B5-8092-32125CB5B11B}"/>
              </a:ext>
            </a:extLst>
          </p:cNvPr>
          <p:cNvSpPr/>
          <p:nvPr/>
        </p:nvSpPr>
        <p:spPr>
          <a:xfrm>
            <a:off x="4437246" y="1990159"/>
            <a:ext cx="5621154" cy="1376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Website </a:t>
            </a:r>
            <a:r>
              <a:rPr lang="en-US" dirty="0" err="1"/>
              <a:t>vẫn</a:t>
            </a:r>
            <a:r>
              <a:rPr lang="en-US" dirty="0"/>
              <a:t> </a:t>
            </a:r>
            <a:r>
              <a:rPr lang="en-US" dirty="0" err="1"/>
              <a:t>còn</a:t>
            </a:r>
            <a:r>
              <a:rPr lang="en-US" dirty="0"/>
              <a:t> </a:t>
            </a:r>
            <a:r>
              <a:rPr lang="en-US" dirty="0" err="1"/>
              <a:t>thiếu</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 Chatbot,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 </a:t>
            </a:r>
          </a:p>
        </p:txBody>
      </p:sp>
      <p:sp>
        <p:nvSpPr>
          <p:cNvPr id="22" name="Hình chữ nhật: Góc Tròn 21">
            <a:extLst>
              <a:ext uri="{FF2B5EF4-FFF2-40B4-BE49-F238E27FC236}">
                <a16:creationId xmlns:a16="http://schemas.microsoft.com/office/drawing/2014/main" id="{555BB969-B105-7B8C-C000-9A11043E65A9}"/>
              </a:ext>
            </a:extLst>
          </p:cNvPr>
          <p:cNvSpPr/>
          <p:nvPr/>
        </p:nvSpPr>
        <p:spPr>
          <a:xfrm>
            <a:off x="3970421" y="4007485"/>
            <a:ext cx="4090736" cy="651143"/>
          </a:xfrm>
          <a:prstGeom prst="roundRect">
            <a:avLst/>
          </a:prstGeom>
          <a:solidFill>
            <a:schemeClr val="accent6"/>
          </a:solidFill>
          <a:ln>
            <a:solidFill>
              <a:schemeClr val="accent5"/>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HƯỚNG PHÁT TRIỂN </a:t>
            </a:r>
          </a:p>
        </p:txBody>
      </p:sp>
      <p:sp>
        <p:nvSpPr>
          <p:cNvPr id="24" name="Hình chữ nhật: Góc Tròn 23">
            <a:extLst>
              <a:ext uri="{FF2B5EF4-FFF2-40B4-BE49-F238E27FC236}">
                <a16:creationId xmlns:a16="http://schemas.microsoft.com/office/drawing/2014/main" id="{CFA13AE2-D3FF-FF34-86D5-6D77126EB52D}"/>
              </a:ext>
            </a:extLst>
          </p:cNvPr>
          <p:cNvSpPr/>
          <p:nvPr/>
        </p:nvSpPr>
        <p:spPr>
          <a:xfrm>
            <a:off x="904239" y="5124637"/>
            <a:ext cx="1834147" cy="664764"/>
          </a:xfrm>
          <a:prstGeom prst="roundRect">
            <a:avLst/>
          </a:prstGeom>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Chatbot</a:t>
            </a:r>
          </a:p>
        </p:txBody>
      </p:sp>
      <p:sp>
        <p:nvSpPr>
          <p:cNvPr id="25" name="Hình chữ nhật: Góc Tròn 24">
            <a:extLst>
              <a:ext uri="{FF2B5EF4-FFF2-40B4-BE49-F238E27FC236}">
                <a16:creationId xmlns:a16="http://schemas.microsoft.com/office/drawing/2014/main" id="{B3309D57-4E5A-220C-5672-0B5760076CEF}"/>
              </a:ext>
            </a:extLst>
          </p:cNvPr>
          <p:cNvSpPr/>
          <p:nvPr/>
        </p:nvSpPr>
        <p:spPr>
          <a:xfrm>
            <a:off x="5875019" y="5110858"/>
            <a:ext cx="2602832" cy="651142"/>
          </a:xfrm>
          <a:prstGeom prst="roundRect">
            <a:avLst/>
          </a:prstGeom>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Đánh</a:t>
            </a:r>
            <a:r>
              <a:rPr lang="en-US" dirty="0"/>
              <a:t> </a:t>
            </a:r>
            <a:r>
              <a:rPr lang="en-US" dirty="0" err="1"/>
              <a:t>giá</a:t>
            </a:r>
            <a:r>
              <a:rPr lang="en-US" dirty="0"/>
              <a:t> </a:t>
            </a:r>
            <a:r>
              <a:rPr lang="en-US" dirty="0" err="1"/>
              <a:t>sản</a:t>
            </a:r>
            <a:r>
              <a:rPr lang="en-US" dirty="0"/>
              <a:t> </a:t>
            </a:r>
            <a:r>
              <a:rPr lang="en-US" dirty="0" err="1"/>
              <a:t>phẩm</a:t>
            </a:r>
            <a:endParaRPr lang="en-US" dirty="0"/>
          </a:p>
        </p:txBody>
      </p:sp>
      <p:sp>
        <p:nvSpPr>
          <p:cNvPr id="26" name="Hình chữ nhật: Góc Tròn 25">
            <a:extLst>
              <a:ext uri="{FF2B5EF4-FFF2-40B4-BE49-F238E27FC236}">
                <a16:creationId xmlns:a16="http://schemas.microsoft.com/office/drawing/2014/main" id="{7E4D0D24-E42B-0B4F-453D-D5715473A72B}"/>
              </a:ext>
            </a:extLst>
          </p:cNvPr>
          <p:cNvSpPr/>
          <p:nvPr/>
        </p:nvSpPr>
        <p:spPr>
          <a:xfrm>
            <a:off x="8858450" y="5124637"/>
            <a:ext cx="2602833" cy="664764"/>
          </a:xfrm>
          <a:prstGeom prst="roundRect">
            <a:avLst/>
          </a:prstGeom>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Chương</a:t>
            </a:r>
            <a:r>
              <a:rPr lang="en-US" dirty="0"/>
              <a:t> </a:t>
            </a:r>
            <a:r>
              <a:rPr lang="en-US" dirty="0" err="1"/>
              <a:t>trình</a:t>
            </a:r>
            <a:r>
              <a:rPr lang="en-US" dirty="0"/>
              <a:t> </a:t>
            </a:r>
            <a:r>
              <a:rPr lang="en-US" dirty="0" err="1"/>
              <a:t>khuyến</a:t>
            </a:r>
            <a:r>
              <a:rPr lang="en-US" dirty="0"/>
              <a:t> </a:t>
            </a:r>
            <a:r>
              <a:rPr lang="en-US" dirty="0" err="1"/>
              <a:t>mại</a:t>
            </a:r>
            <a:endParaRPr lang="en-US" dirty="0"/>
          </a:p>
        </p:txBody>
      </p:sp>
      <p:sp>
        <p:nvSpPr>
          <p:cNvPr id="27" name="Hình chữ nhật: Góc Tròn 26">
            <a:extLst>
              <a:ext uri="{FF2B5EF4-FFF2-40B4-BE49-F238E27FC236}">
                <a16:creationId xmlns:a16="http://schemas.microsoft.com/office/drawing/2014/main" id="{E128F1FA-3079-68A6-26BC-498FBF67E1AD}"/>
              </a:ext>
            </a:extLst>
          </p:cNvPr>
          <p:cNvSpPr/>
          <p:nvPr/>
        </p:nvSpPr>
        <p:spPr>
          <a:xfrm>
            <a:off x="3146859" y="5119630"/>
            <a:ext cx="2319688" cy="664764"/>
          </a:xfrm>
          <a:prstGeom prst="roundRect">
            <a:avLst/>
          </a:prstGeom>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Giao </a:t>
            </a:r>
            <a:r>
              <a:rPr lang="en-US" dirty="0" err="1"/>
              <a:t>diện</a:t>
            </a:r>
            <a:r>
              <a:rPr lang="en-US" dirty="0"/>
              <a:t> </a:t>
            </a:r>
            <a:r>
              <a:rPr lang="en-US" dirty="0" err="1"/>
              <a:t>thân</a:t>
            </a:r>
            <a:r>
              <a:rPr lang="en-US" dirty="0"/>
              <a:t> </a:t>
            </a:r>
            <a:r>
              <a:rPr lang="en-US" dirty="0" err="1"/>
              <a:t>thiện</a:t>
            </a:r>
            <a:endParaRPr lang="en-US" dirty="0"/>
          </a:p>
        </p:txBody>
      </p:sp>
    </p:spTree>
    <p:extLst>
      <p:ext uri="{BB962C8B-B14F-4D97-AF65-F5344CB8AC3E}">
        <p14:creationId xmlns:p14="http://schemas.microsoft.com/office/powerpoint/2010/main" val="234929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arn(inVertical)">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arn(inVertical)">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p:bldP spid="19" grpId="0" animBg="1"/>
      <p:bldP spid="20" grpId="0"/>
      <p:bldP spid="21" grpId="0" animBg="1"/>
      <p:bldP spid="22" grpId="0" animBg="1"/>
      <p:bldP spid="24" grpId="0" animBg="1"/>
      <p:bldP spid="25" grpId="0" animBg="1"/>
      <p:bldP spid="26" grpId="0" animBg="1"/>
      <p:bldP spid="27"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ữu cơ">
  <a:themeElements>
    <a:clrScheme name="Hữu cơ">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Hữu cơ">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ữu cơ">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663</TotalTime>
  <Words>486</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ui-sans-serif</vt:lpstr>
      <vt:lpstr>Arial</vt:lpstr>
      <vt:lpstr>Garamond</vt:lpstr>
      <vt:lpstr>Montserrat ExtraBold</vt:lpstr>
      <vt:lpstr>Montserrat ExtraLight</vt:lpstr>
      <vt:lpstr>Times New Roman</vt:lpstr>
      <vt:lpstr>Hữu cơ</vt:lpstr>
      <vt:lpstr>ĐẠI HỌC CÔNG NGHIỆP HÀ NỘI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Hoàng</dc:creator>
  <cp:lastModifiedBy>linh Tong</cp:lastModifiedBy>
  <cp:revision>57</cp:revision>
  <dcterms:created xsi:type="dcterms:W3CDTF">2020-10-01T15:02:46Z</dcterms:created>
  <dcterms:modified xsi:type="dcterms:W3CDTF">2024-05-25T09:38:32Z</dcterms:modified>
</cp:coreProperties>
</file>