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71" r:id="rId4"/>
    <p:sldId id="259" r:id="rId5"/>
    <p:sldId id="260" r:id="rId6"/>
    <p:sldId id="261" r:id="rId7"/>
    <p:sldId id="262" r:id="rId8"/>
    <p:sldId id="263" r:id="rId9"/>
    <p:sldId id="264" r:id="rId10"/>
    <p:sldId id="272" r:id="rId11"/>
    <p:sldId id="273" r:id="rId12"/>
    <p:sldId id="266" r:id="rId13"/>
    <p:sldId id="276" r:id="rId14"/>
    <p:sldId id="275" r:id="rId15"/>
    <p:sldId id="277" r:id="rId16"/>
    <p:sldId id="278" r:id="rId17"/>
    <p:sldId id="279" r:id="rId18"/>
    <p:sldId id="280" r:id="rId19"/>
    <p:sldId id="268" r:id="rId20"/>
    <p:sldId id="269"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8" d="100"/>
          <a:sy n="98" d="100"/>
        </p:scale>
        <p:origin x="511"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9E3B93-6DDF-49EE-9B3A-09B01BA2A7B8}"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B33ED-8536-460D-B8AB-D37815D4BF10}" type="slidenum">
              <a:rPr lang="en-US" smtClean="0"/>
              <a:t>‹#›</a:t>
            </a:fld>
            <a:endParaRPr lang="en-US"/>
          </a:p>
        </p:txBody>
      </p:sp>
    </p:spTree>
    <p:extLst>
      <p:ext uri="{BB962C8B-B14F-4D97-AF65-F5344CB8AC3E}">
        <p14:creationId xmlns:p14="http://schemas.microsoft.com/office/powerpoint/2010/main" val="764987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E3B93-6DDF-49EE-9B3A-09B01BA2A7B8}"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B33ED-8536-460D-B8AB-D37815D4BF10}" type="slidenum">
              <a:rPr lang="en-US" smtClean="0"/>
              <a:t>‹#›</a:t>
            </a:fld>
            <a:endParaRPr lang="en-US"/>
          </a:p>
        </p:txBody>
      </p:sp>
    </p:spTree>
    <p:extLst>
      <p:ext uri="{BB962C8B-B14F-4D97-AF65-F5344CB8AC3E}">
        <p14:creationId xmlns:p14="http://schemas.microsoft.com/office/powerpoint/2010/main" val="311314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E3B93-6DDF-49EE-9B3A-09B01BA2A7B8}"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B33ED-8536-460D-B8AB-D37815D4BF10}" type="slidenum">
              <a:rPr lang="en-US" smtClean="0"/>
              <a:t>‹#›</a:t>
            </a:fld>
            <a:endParaRPr lang="en-US"/>
          </a:p>
        </p:txBody>
      </p:sp>
    </p:spTree>
    <p:extLst>
      <p:ext uri="{BB962C8B-B14F-4D97-AF65-F5344CB8AC3E}">
        <p14:creationId xmlns:p14="http://schemas.microsoft.com/office/powerpoint/2010/main" val="3842189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E3B93-6DDF-49EE-9B3A-09B01BA2A7B8}"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B33ED-8536-460D-B8AB-D37815D4BF10}" type="slidenum">
              <a:rPr lang="en-US" smtClean="0"/>
              <a:t>‹#›</a:t>
            </a:fld>
            <a:endParaRPr lang="en-US"/>
          </a:p>
        </p:txBody>
      </p:sp>
    </p:spTree>
    <p:extLst>
      <p:ext uri="{BB962C8B-B14F-4D97-AF65-F5344CB8AC3E}">
        <p14:creationId xmlns:p14="http://schemas.microsoft.com/office/powerpoint/2010/main" val="217921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9E3B93-6DDF-49EE-9B3A-09B01BA2A7B8}"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B33ED-8536-460D-B8AB-D37815D4BF10}" type="slidenum">
              <a:rPr lang="en-US" smtClean="0"/>
              <a:t>‹#›</a:t>
            </a:fld>
            <a:endParaRPr lang="en-US"/>
          </a:p>
        </p:txBody>
      </p:sp>
    </p:spTree>
    <p:extLst>
      <p:ext uri="{BB962C8B-B14F-4D97-AF65-F5344CB8AC3E}">
        <p14:creationId xmlns:p14="http://schemas.microsoft.com/office/powerpoint/2010/main" val="2013956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9E3B93-6DDF-49EE-9B3A-09B01BA2A7B8}"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B33ED-8536-460D-B8AB-D37815D4BF10}" type="slidenum">
              <a:rPr lang="en-US" smtClean="0"/>
              <a:t>‹#›</a:t>
            </a:fld>
            <a:endParaRPr lang="en-US"/>
          </a:p>
        </p:txBody>
      </p:sp>
    </p:spTree>
    <p:extLst>
      <p:ext uri="{BB962C8B-B14F-4D97-AF65-F5344CB8AC3E}">
        <p14:creationId xmlns:p14="http://schemas.microsoft.com/office/powerpoint/2010/main" val="92121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9E3B93-6DDF-49EE-9B3A-09B01BA2A7B8}" type="datetimeFigureOut">
              <a:rPr lang="en-US" smtClean="0"/>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B33ED-8536-460D-B8AB-D37815D4BF10}" type="slidenum">
              <a:rPr lang="en-US" smtClean="0"/>
              <a:t>‹#›</a:t>
            </a:fld>
            <a:endParaRPr lang="en-US"/>
          </a:p>
        </p:txBody>
      </p:sp>
    </p:spTree>
    <p:extLst>
      <p:ext uri="{BB962C8B-B14F-4D97-AF65-F5344CB8AC3E}">
        <p14:creationId xmlns:p14="http://schemas.microsoft.com/office/powerpoint/2010/main" val="343427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9E3B93-6DDF-49EE-9B3A-09B01BA2A7B8}"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B33ED-8536-460D-B8AB-D37815D4BF10}" type="slidenum">
              <a:rPr lang="en-US" smtClean="0"/>
              <a:t>‹#›</a:t>
            </a:fld>
            <a:endParaRPr lang="en-US"/>
          </a:p>
        </p:txBody>
      </p:sp>
    </p:spTree>
    <p:extLst>
      <p:ext uri="{BB962C8B-B14F-4D97-AF65-F5344CB8AC3E}">
        <p14:creationId xmlns:p14="http://schemas.microsoft.com/office/powerpoint/2010/main" val="103553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E3B93-6DDF-49EE-9B3A-09B01BA2A7B8}" type="datetimeFigureOut">
              <a:rPr lang="en-US" smtClean="0"/>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B33ED-8536-460D-B8AB-D37815D4BF10}" type="slidenum">
              <a:rPr lang="en-US" smtClean="0"/>
              <a:t>‹#›</a:t>
            </a:fld>
            <a:endParaRPr lang="en-US"/>
          </a:p>
        </p:txBody>
      </p:sp>
    </p:spTree>
    <p:extLst>
      <p:ext uri="{BB962C8B-B14F-4D97-AF65-F5344CB8AC3E}">
        <p14:creationId xmlns:p14="http://schemas.microsoft.com/office/powerpoint/2010/main" val="178699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9E3B93-6DDF-49EE-9B3A-09B01BA2A7B8}"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B33ED-8536-460D-B8AB-D37815D4BF10}" type="slidenum">
              <a:rPr lang="en-US" smtClean="0"/>
              <a:t>‹#›</a:t>
            </a:fld>
            <a:endParaRPr lang="en-US"/>
          </a:p>
        </p:txBody>
      </p:sp>
    </p:spTree>
    <p:extLst>
      <p:ext uri="{BB962C8B-B14F-4D97-AF65-F5344CB8AC3E}">
        <p14:creationId xmlns:p14="http://schemas.microsoft.com/office/powerpoint/2010/main" val="2894699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9E3B93-6DDF-49EE-9B3A-09B01BA2A7B8}"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B33ED-8536-460D-B8AB-D37815D4BF10}" type="slidenum">
              <a:rPr lang="en-US" smtClean="0"/>
              <a:t>‹#›</a:t>
            </a:fld>
            <a:endParaRPr lang="en-US"/>
          </a:p>
        </p:txBody>
      </p:sp>
    </p:spTree>
    <p:extLst>
      <p:ext uri="{BB962C8B-B14F-4D97-AF65-F5344CB8AC3E}">
        <p14:creationId xmlns:p14="http://schemas.microsoft.com/office/powerpoint/2010/main" val="932858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E3B93-6DDF-49EE-9B3A-09B01BA2A7B8}" type="datetimeFigureOut">
              <a:rPr lang="en-US" smtClean="0"/>
              <a:t>7/24/2025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B33ED-8536-460D-B8AB-D37815D4BF10}" type="slidenum">
              <a:rPr lang="en-US" smtClean="0"/>
              <a:t>‹#›</a:t>
            </a:fld>
            <a:endParaRPr lang="en-US"/>
          </a:p>
        </p:txBody>
      </p:sp>
    </p:spTree>
    <p:extLst>
      <p:ext uri="{BB962C8B-B14F-4D97-AF65-F5344CB8AC3E}">
        <p14:creationId xmlns:p14="http://schemas.microsoft.com/office/powerpoint/2010/main" val="1009132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4"/>
          <p:cNvSpPr txBox="1">
            <a:spLocks/>
          </p:cNvSpPr>
          <p:nvPr/>
        </p:nvSpPr>
        <p:spPr>
          <a:xfrm>
            <a:off x="542436" y="1687676"/>
            <a:ext cx="11093525" cy="1219153"/>
          </a:xfrm>
          <a:prstGeom prst="rect">
            <a:avLst/>
          </a:prstGeom>
        </p:spPr>
        <p:txBody>
          <a:bodyPr vert="horz" lIns="91440" tIns="45720" rIns="91440" bIns="45720" rtlCol="0" anchor="t" anchorCtr="1">
            <a:no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9pPr>
          </a:lstStyle>
          <a:p>
            <a:pPr algn="ctr">
              <a:lnSpc>
                <a:spcPct val="150000"/>
              </a:lnSpc>
              <a:spcBef>
                <a:spcPts val="600"/>
              </a:spcBef>
            </a:pPr>
            <a:r>
              <a:rPr lang="vi-VN" sz="2400" b="1" dirty="0" smtClean="0"/>
              <a:t>ĐỀ TÀI BÁO CÁO:</a:t>
            </a:r>
          </a:p>
          <a:p>
            <a:pPr algn="ctr">
              <a:lnSpc>
                <a:spcPct val="150000"/>
              </a:lnSpc>
              <a:spcBef>
                <a:spcPts val="600"/>
              </a:spcBef>
            </a:pPr>
            <a:r>
              <a:rPr lang="vi-VN" sz="3200" b="1" dirty="0" smtClean="0"/>
              <a:t>WEBSITE ĐẶT LỊCH KHÁM BỆNH TRỰC TUYẾN</a:t>
            </a:r>
          </a:p>
        </p:txBody>
      </p:sp>
      <p:sp>
        <p:nvSpPr>
          <p:cNvPr id="12" name="Rectangle 11"/>
          <p:cNvSpPr/>
          <p:nvPr/>
        </p:nvSpPr>
        <p:spPr>
          <a:xfrm>
            <a:off x="1607757" y="4309060"/>
            <a:ext cx="2350323" cy="830997"/>
          </a:xfrm>
          <a:prstGeom prst="rect">
            <a:avLst/>
          </a:prstGeom>
          <a:noFill/>
        </p:spPr>
        <p:txBody>
          <a:bodyPr wrap="none">
            <a:spAutoFit/>
          </a:bodyPr>
          <a:lstStyle/>
          <a:p>
            <a:pPr>
              <a:lnSpc>
                <a:spcPct val="150000"/>
              </a:lnSpc>
            </a:pPr>
            <a:r>
              <a:rPr lang="vi-VN" sz="1600" dirty="0" smtClean="0"/>
              <a:t>Giảng viên hướng dẫn: </a:t>
            </a:r>
          </a:p>
          <a:p>
            <a:pPr>
              <a:lnSpc>
                <a:spcPct val="150000"/>
              </a:lnSpc>
            </a:pPr>
            <a:r>
              <a:rPr lang="vi-VN" sz="1600" dirty="0" smtClean="0"/>
              <a:t>TS. Nguyễn Bảo Ân</a:t>
            </a:r>
            <a:endParaRPr lang="en-US" sz="1600" dirty="0"/>
          </a:p>
        </p:txBody>
      </p:sp>
      <p:sp>
        <p:nvSpPr>
          <p:cNvPr id="13" name="Subtitle 2"/>
          <p:cNvSpPr txBox="1">
            <a:spLocks/>
          </p:cNvSpPr>
          <p:nvPr/>
        </p:nvSpPr>
        <p:spPr>
          <a:xfrm>
            <a:off x="5998635" y="4309060"/>
            <a:ext cx="4104103" cy="18929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chemeClr val="tx1"/>
              </a:buClr>
              <a:buNone/>
            </a:pPr>
            <a:r>
              <a:rPr lang="vi-VN" sz="1600" dirty="0" smtClean="0">
                <a:latin typeface="Arial" panose="020B0604020202020204" pitchFamily="34" charset="0"/>
                <a:cs typeface="Arial" panose="020B0604020202020204" pitchFamily="34" charset="0"/>
              </a:rPr>
              <a:t>Sinh viên thực hiện:</a:t>
            </a:r>
          </a:p>
          <a:p>
            <a:pPr marL="342900" indent="-342900">
              <a:lnSpc>
                <a:spcPct val="150000"/>
              </a:lnSpc>
              <a:buClr>
                <a:schemeClr val="tx1"/>
              </a:buClr>
              <a:buFont typeface="Wingdings" panose="05000000000000000000" pitchFamily="2" charset="2"/>
              <a:buChar char="Ø"/>
            </a:pPr>
            <a:r>
              <a:rPr lang="vi-VN" sz="1600" dirty="0" smtClean="0">
                <a:latin typeface="Arial" panose="020B0604020202020204" pitchFamily="34" charset="0"/>
                <a:cs typeface="Arial" panose="020B0604020202020204" pitchFamily="34" charset="0"/>
              </a:rPr>
              <a:t>Nguyễn Hoài An, mssv: 110122029</a:t>
            </a:r>
          </a:p>
          <a:p>
            <a:pPr marL="342900" indent="-342900">
              <a:lnSpc>
                <a:spcPct val="150000"/>
              </a:lnSpc>
              <a:buClr>
                <a:schemeClr val="tx1"/>
              </a:buClr>
              <a:buFont typeface="Wingdings" panose="05000000000000000000" pitchFamily="2" charset="2"/>
              <a:buChar char="Ø"/>
            </a:pPr>
            <a:r>
              <a:rPr lang="vi-VN" sz="1600" dirty="0" smtClean="0">
                <a:latin typeface="Arial" panose="020B0604020202020204" pitchFamily="34" charset="0"/>
                <a:cs typeface="Arial" panose="020B0604020202020204" pitchFamily="34" charset="0"/>
              </a:rPr>
              <a:t>Nguyễn Văn Tổng, mssv: 110122188</a:t>
            </a:r>
          </a:p>
          <a:p>
            <a:pPr marL="342900" indent="-342900">
              <a:lnSpc>
                <a:spcPct val="150000"/>
              </a:lnSpc>
              <a:buClr>
                <a:schemeClr val="tx1"/>
              </a:buClr>
              <a:buFont typeface="Wingdings" panose="05000000000000000000" pitchFamily="2" charset="2"/>
              <a:buChar char="Ø"/>
            </a:pPr>
            <a:r>
              <a:rPr lang="vi-VN" sz="1600" dirty="0" smtClean="0">
                <a:latin typeface="Arial" panose="020B0604020202020204" pitchFamily="34" charset="0"/>
                <a:cs typeface="Arial" panose="020B0604020202020204" pitchFamily="34" charset="0"/>
              </a:rPr>
              <a:t>Kim Thạch Minh Trí, mssv: 110122191</a:t>
            </a:r>
            <a:endParaRPr lang="vi-V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0304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224250" y="794601"/>
            <a:ext cx="3743501" cy="711170"/>
          </a:xfrm>
        </p:spPr>
        <p:txBody>
          <a:bodyPr>
            <a:normAutofit/>
          </a:bodyPr>
          <a:lstStyle/>
          <a:p>
            <a:pPr algn="l"/>
            <a:r>
              <a:rPr lang="vi-VN" sz="2800" dirty="0" smtClean="0"/>
              <a:t>Giao diện người dùng</a:t>
            </a:r>
            <a:endParaRPr lang="en-US" sz="2800" dirty="0">
              <a:latin typeface="Arial" panose="020B0604020202020204" pitchFamily="34" charset="0"/>
              <a:cs typeface="Arial" panose="020B0604020202020204" pitchFamily="34" charset="0"/>
            </a:endParaRPr>
          </a:p>
        </p:txBody>
      </p:sp>
      <p:sp>
        <p:nvSpPr>
          <p:cNvPr id="3" name="TextBox 2"/>
          <p:cNvSpPr txBox="1"/>
          <p:nvPr/>
        </p:nvSpPr>
        <p:spPr>
          <a:xfrm>
            <a:off x="4834081" y="1505771"/>
            <a:ext cx="2369688" cy="400110"/>
          </a:xfrm>
          <a:prstGeom prst="rect">
            <a:avLst/>
          </a:prstGeom>
          <a:noFill/>
        </p:spPr>
        <p:txBody>
          <a:bodyPr wrap="none" rtlCol="0">
            <a:spAutoFit/>
          </a:bodyPr>
          <a:lstStyle/>
          <a:p>
            <a:r>
              <a:rPr lang="vi-VN" sz="2000" dirty="0" smtClean="0"/>
              <a:t>Trang chuyên khoa</a:t>
            </a:r>
            <a:endParaRPr lang="en-GB"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140" y="2044977"/>
            <a:ext cx="9104186" cy="4691051"/>
          </a:xfrm>
          <a:prstGeom prst="rect">
            <a:avLst/>
          </a:prstGeom>
        </p:spPr>
      </p:pic>
    </p:spTree>
    <p:extLst>
      <p:ext uri="{BB962C8B-B14F-4D97-AF65-F5344CB8AC3E}">
        <p14:creationId xmlns:p14="http://schemas.microsoft.com/office/powerpoint/2010/main" val="4058788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224250" y="794601"/>
            <a:ext cx="3743501" cy="711170"/>
          </a:xfrm>
        </p:spPr>
        <p:txBody>
          <a:bodyPr>
            <a:normAutofit/>
          </a:bodyPr>
          <a:lstStyle/>
          <a:p>
            <a:pPr algn="l"/>
            <a:r>
              <a:rPr lang="vi-VN" sz="2800" dirty="0" smtClean="0"/>
              <a:t>Giao diện người dùng</a:t>
            </a:r>
            <a:endParaRPr lang="en-US" sz="2800" dirty="0">
              <a:latin typeface="Arial" panose="020B0604020202020204" pitchFamily="34" charset="0"/>
              <a:cs typeface="Arial" panose="020B0604020202020204" pitchFamily="34" charset="0"/>
            </a:endParaRPr>
          </a:p>
        </p:txBody>
      </p:sp>
      <p:sp>
        <p:nvSpPr>
          <p:cNvPr id="3" name="TextBox 2"/>
          <p:cNvSpPr txBox="1"/>
          <p:nvPr/>
        </p:nvSpPr>
        <p:spPr>
          <a:xfrm>
            <a:off x="3996082" y="1505771"/>
            <a:ext cx="4192302" cy="400110"/>
          </a:xfrm>
          <a:prstGeom prst="rect">
            <a:avLst/>
          </a:prstGeom>
          <a:noFill/>
        </p:spPr>
        <p:txBody>
          <a:bodyPr wrap="none" rtlCol="0">
            <a:spAutoFit/>
          </a:bodyPr>
          <a:lstStyle/>
          <a:p>
            <a:r>
              <a:rPr lang="vi-VN" sz="2000" dirty="0" smtClean="0"/>
              <a:t>Trang đặt lịch khám của bệnh nhân</a:t>
            </a:r>
            <a:endParaRPr lang="en-GB"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217" y="2052230"/>
            <a:ext cx="9076032" cy="4676545"/>
          </a:xfrm>
          <a:prstGeom prst="rect">
            <a:avLst/>
          </a:prstGeom>
        </p:spPr>
      </p:pic>
    </p:spTree>
    <p:extLst>
      <p:ext uri="{BB962C8B-B14F-4D97-AF65-F5344CB8AC3E}">
        <p14:creationId xmlns:p14="http://schemas.microsoft.com/office/powerpoint/2010/main" val="3508054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41891" y="509208"/>
            <a:ext cx="9144000" cy="563682"/>
          </a:xfrm>
        </p:spPr>
        <p:txBody>
          <a:bodyPr>
            <a:normAutofit/>
          </a:bodyPr>
          <a:lstStyle/>
          <a:p>
            <a:pPr algn="l"/>
            <a:r>
              <a:rPr lang="vi-VN" sz="2800" dirty="0" smtClean="0"/>
              <a:t>CI/CD và Docker</a:t>
            </a:r>
            <a:endParaRPr lang="en-US" sz="2800" dirty="0">
              <a:latin typeface="Arial" panose="020B0604020202020204" pitchFamily="34" charset="0"/>
              <a:cs typeface="Arial" panose="020B0604020202020204" pitchFamily="34" charset="0"/>
            </a:endParaRPr>
          </a:p>
        </p:txBody>
      </p:sp>
      <p:sp>
        <p:nvSpPr>
          <p:cNvPr id="9" name="Rectangle 8"/>
          <p:cNvSpPr/>
          <p:nvPr/>
        </p:nvSpPr>
        <p:spPr>
          <a:xfrm>
            <a:off x="954002" y="1323147"/>
            <a:ext cx="10400538" cy="5478423"/>
          </a:xfrm>
          <a:prstGeom prst="rect">
            <a:avLst/>
          </a:prstGeom>
        </p:spPr>
        <p:txBody>
          <a:bodyPr wrap="square">
            <a:spAutoFit/>
          </a:bodyPr>
          <a:lstStyle/>
          <a:p>
            <a:pPr>
              <a:spcBef>
                <a:spcPts val="600"/>
              </a:spcBef>
              <a:spcAft>
                <a:spcPts val="600"/>
              </a:spcAft>
            </a:pPr>
            <a:r>
              <a:rPr lang="vi-VN" sz="2000" dirty="0" smtClean="0"/>
              <a:t>Áp </a:t>
            </a:r>
            <a:r>
              <a:rPr lang="vi-VN" sz="2000" dirty="0"/>
              <a:t>dụng GitHub Actions để tự động hóa kiểm thử, kiểm tra mã nguồn và triển khai</a:t>
            </a:r>
            <a:r>
              <a:rPr lang="vi-VN" sz="2000" dirty="0" smtClean="0"/>
              <a:t>:</a:t>
            </a:r>
          </a:p>
          <a:p>
            <a:pPr>
              <a:spcBef>
                <a:spcPts val="600"/>
              </a:spcBef>
              <a:spcAft>
                <a:spcPts val="600"/>
              </a:spcAft>
            </a:pPr>
            <a:r>
              <a:rPr lang="vi-VN" sz="2000" dirty="0" smtClean="0"/>
              <a:t>CI/CD </a:t>
            </a:r>
            <a:r>
              <a:rPr lang="vi-VN" sz="2000" dirty="0"/>
              <a:t>Pipeline (ci-cd.yml</a:t>
            </a:r>
            <a:r>
              <a:rPr lang="vi-VN" sz="2000" dirty="0" smtClean="0"/>
              <a:t>): Kích </a:t>
            </a:r>
            <a:r>
              <a:rPr lang="vi-VN" sz="2000" dirty="0"/>
              <a:t>hoạt khi push lên main/develop hoặc tạo PR→ Kiểm thử FE/BE, quét bảo mật, kiểm tra phụ thuộc, build &amp; push Docker, triển khai tự </a:t>
            </a:r>
            <a:r>
              <a:rPr lang="vi-VN" sz="2000" dirty="0" smtClean="0"/>
              <a:t>động</a:t>
            </a:r>
          </a:p>
          <a:p>
            <a:pPr>
              <a:spcBef>
                <a:spcPts val="600"/>
              </a:spcBef>
              <a:spcAft>
                <a:spcPts val="600"/>
              </a:spcAft>
            </a:pPr>
            <a:r>
              <a:rPr lang="vi-VN" sz="2000" dirty="0" smtClean="0"/>
              <a:t>PR </a:t>
            </a:r>
            <a:r>
              <a:rPr lang="vi-VN" sz="2000" dirty="0"/>
              <a:t>Check (pr-check.yml</a:t>
            </a:r>
            <a:r>
              <a:rPr lang="vi-VN" sz="2000" dirty="0" smtClean="0"/>
              <a:t>): Kích </a:t>
            </a:r>
            <a:r>
              <a:rPr lang="vi-VN" sz="2000" dirty="0"/>
              <a:t>hoạt khi có PR vào main/develop→ Phân tích mã, kiểm thử toàn diện, xác thực bảo mật, kiểm thử Docker, tạo báo cáo </a:t>
            </a:r>
            <a:r>
              <a:rPr lang="vi-VN" sz="2000" dirty="0" smtClean="0"/>
              <a:t>PR</a:t>
            </a:r>
          </a:p>
          <a:p>
            <a:pPr>
              <a:spcBef>
                <a:spcPts val="600"/>
              </a:spcBef>
              <a:spcAft>
                <a:spcPts val="600"/>
              </a:spcAft>
            </a:pPr>
            <a:r>
              <a:rPr lang="vi-VN" sz="2000" dirty="0" smtClean="0"/>
              <a:t>Release </a:t>
            </a:r>
            <a:r>
              <a:rPr lang="vi-VN" sz="2000" dirty="0"/>
              <a:t>(release.yml</a:t>
            </a:r>
            <a:r>
              <a:rPr lang="vi-VN" sz="2000" dirty="0" smtClean="0"/>
              <a:t>): Kích </a:t>
            </a:r>
            <a:r>
              <a:rPr lang="vi-VN" sz="2000" dirty="0"/>
              <a:t>hoạt khi có tag hoặc chạy thủ công→ Kiểm tra bản phát hành, build production, tạo changelog, release GitHub, triển khai production</a:t>
            </a:r>
          </a:p>
          <a:p>
            <a:pPr>
              <a:spcBef>
                <a:spcPts val="600"/>
              </a:spcBef>
              <a:spcAft>
                <a:spcPts val="600"/>
              </a:spcAft>
            </a:pPr>
            <a:r>
              <a:rPr lang="vi-VN" sz="2000" dirty="0" smtClean="0"/>
              <a:t>Triển khai bằng Docker Compose:</a:t>
            </a:r>
          </a:p>
          <a:p>
            <a:pPr marL="285750" indent="-285750">
              <a:spcBef>
                <a:spcPts val="600"/>
              </a:spcBef>
              <a:spcAft>
                <a:spcPts val="600"/>
              </a:spcAft>
              <a:buFont typeface="Arial" panose="020B0604020202020204" pitchFamily="34" charset="0"/>
              <a:buChar char="•"/>
            </a:pPr>
            <a:r>
              <a:rPr lang="vi-VN" sz="2000" dirty="0" smtClean="0"/>
              <a:t>Chạy </a:t>
            </a:r>
            <a:r>
              <a:rPr lang="vi-VN" sz="2000" dirty="0"/>
              <a:t>3 container: frontend (3000), </a:t>
            </a:r>
            <a:r>
              <a:rPr lang="vi-VN" sz="2000"/>
              <a:t>backend </a:t>
            </a:r>
            <a:r>
              <a:rPr lang="vi-VN" sz="2000" smtClean="0"/>
              <a:t>(8080), </a:t>
            </a:r>
            <a:r>
              <a:rPr lang="vi-VN" sz="2000" dirty="0"/>
              <a:t>db (MySQL</a:t>
            </a:r>
            <a:r>
              <a:rPr lang="vi-VN" sz="2000" dirty="0" smtClean="0"/>
              <a:t>)</a:t>
            </a:r>
          </a:p>
          <a:p>
            <a:pPr marL="285750" indent="-285750">
              <a:spcBef>
                <a:spcPts val="600"/>
              </a:spcBef>
              <a:spcAft>
                <a:spcPts val="600"/>
              </a:spcAft>
              <a:buFont typeface="Arial" panose="020B0604020202020204" pitchFamily="34" charset="0"/>
              <a:buChar char="•"/>
            </a:pPr>
            <a:r>
              <a:rPr lang="vi-VN" sz="2000" dirty="0" smtClean="0"/>
              <a:t>Các </a:t>
            </a:r>
            <a:r>
              <a:rPr lang="vi-VN" sz="2000" dirty="0"/>
              <a:t>bước triển khai</a:t>
            </a:r>
            <a:r>
              <a:rPr lang="vi-VN" sz="2000" dirty="0" smtClean="0"/>
              <a:t>: Cài </a:t>
            </a:r>
            <a:r>
              <a:rPr lang="vi-VN" sz="2000" dirty="0"/>
              <a:t>Docker &amp; Docker </a:t>
            </a:r>
            <a:r>
              <a:rPr lang="vi-VN" sz="2000" dirty="0" smtClean="0"/>
              <a:t>Compose</a:t>
            </a:r>
          </a:p>
          <a:p>
            <a:pPr marL="285750" indent="-285750">
              <a:spcBef>
                <a:spcPts val="600"/>
              </a:spcBef>
              <a:spcAft>
                <a:spcPts val="600"/>
              </a:spcAft>
              <a:buFont typeface="Arial" panose="020B0604020202020204" pitchFamily="34" charset="0"/>
              <a:buChar char="•"/>
            </a:pPr>
            <a:r>
              <a:rPr lang="vi-VN" sz="2000" dirty="0" smtClean="0"/>
              <a:t>Tạo </a:t>
            </a:r>
            <a:r>
              <a:rPr lang="vi-VN" sz="2000" dirty="0"/>
              <a:t>file .</a:t>
            </a:r>
            <a:r>
              <a:rPr lang="vi-VN" sz="2000" dirty="0" smtClean="0"/>
              <a:t>env</a:t>
            </a:r>
          </a:p>
          <a:p>
            <a:pPr marL="285750" indent="-285750">
              <a:spcBef>
                <a:spcPts val="600"/>
              </a:spcBef>
              <a:spcAft>
                <a:spcPts val="600"/>
              </a:spcAft>
              <a:buFont typeface="Arial" panose="020B0604020202020204" pitchFamily="34" charset="0"/>
              <a:buChar char="•"/>
            </a:pPr>
            <a:r>
              <a:rPr lang="vi-VN" sz="2000" dirty="0" smtClean="0"/>
              <a:t>Chạy</a:t>
            </a:r>
            <a:r>
              <a:rPr lang="vi-VN" sz="2000" dirty="0"/>
              <a:t>: docker-compose up </a:t>
            </a:r>
            <a:r>
              <a:rPr lang="vi-VN" sz="2000" dirty="0" smtClean="0"/>
              <a:t>–build</a:t>
            </a:r>
          </a:p>
          <a:p>
            <a:pPr>
              <a:spcBef>
                <a:spcPts val="600"/>
              </a:spcBef>
              <a:spcAft>
                <a:spcPts val="600"/>
              </a:spcAft>
            </a:pPr>
            <a:r>
              <a:rPr lang="vi-VN" sz="2000" dirty="0" smtClean="0"/>
              <a:t>Ưu </a:t>
            </a:r>
            <a:r>
              <a:rPr lang="vi-VN" sz="2000" dirty="0"/>
              <a:t>điểm: Tự động hóa, môi trường đồng nhất, dễ bảo trì</a:t>
            </a:r>
          </a:p>
        </p:txBody>
      </p:sp>
    </p:spTree>
    <p:extLst>
      <p:ext uri="{BB962C8B-B14F-4D97-AF65-F5344CB8AC3E}">
        <p14:creationId xmlns:p14="http://schemas.microsoft.com/office/powerpoint/2010/main" val="2045977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09269" y="401086"/>
            <a:ext cx="9144000" cy="711170"/>
          </a:xfrm>
        </p:spPr>
        <p:txBody>
          <a:bodyPr>
            <a:normAutofit/>
          </a:bodyPr>
          <a:lstStyle/>
          <a:p>
            <a:pPr algn="l"/>
            <a:r>
              <a:rPr lang="vi-VN" sz="2800" dirty="0" smtClean="0"/>
              <a:t>Quản lý dự án bằng Jira</a:t>
            </a:r>
            <a:endParaRPr lang="en-US" sz="2800" dirty="0">
              <a:latin typeface="Arial" panose="020B0604020202020204" pitchFamily="34" charset="0"/>
              <a:cs typeface="Arial" panose="020B0604020202020204" pitchFamily="34" charset="0"/>
            </a:endParaRPr>
          </a:p>
        </p:txBody>
      </p:sp>
      <p:sp>
        <p:nvSpPr>
          <p:cNvPr id="3" name="TextBox 2"/>
          <p:cNvSpPr txBox="1"/>
          <p:nvPr/>
        </p:nvSpPr>
        <p:spPr>
          <a:xfrm>
            <a:off x="1003905" y="1311130"/>
            <a:ext cx="10787043" cy="3785652"/>
          </a:xfrm>
          <a:prstGeom prst="rect">
            <a:avLst/>
          </a:prstGeom>
          <a:noFill/>
        </p:spPr>
        <p:txBody>
          <a:bodyPr wrap="square" rtlCol="0">
            <a:spAutoFit/>
          </a:bodyPr>
          <a:lstStyle/>
          <a:p>
            <a:pPr>
              <a:lnSpc>
                <a:spcPct val="150000"/>
              </a:lnSpc>
            </a:pPr>
            <a:r>
              <a:rPr lang="en-GB" sz="2000" dirty="0" err="1">
                <a:latin typeface="Arial" panose="020B0604020202020204" pitchFamily="34" charset="0"/>
                <a:cs typeface="Arial" panose="020B0604020202020204" pitchFamily="34" charset="0"/>
              </a:rPr>
              <a:t>Công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cụ</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dụng</a:t>
            </a:r>
            <a:r>
              <a:rPr lang="en-GB" sz="2000" dirty="0">
                <a:latin typeface="Arial" panose="020B0604020202020204" pitchFamily="34" charset="0"/>
                <a:cs typeface="Arial" panose="020B0604020202020204" pitchFamily="34" charset="0"/>
              </a:rPr>
              <a:t>: Jira Software – </a:t>
            </a:r>
            <a:r>
              <a:rPr lang="en-GB" sz="2000" dirty="0" err="1">
                <a:latin typeface="Arial" panose="020B0604020202020204" pitchFamily="34" charset="0"/>
                <a:cs typeface="Arial" panose="020B0604020202020204" pitchFamily="34" charset="0"/>
              </a:rPr>
              <a:t>Quản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lý</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việc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theo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mô</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hình</a:t>
            </a:r>
            <a:r>
              <a:rPr lang="en-GB" sz="2000" dirty="0">
                <a:latin typeface="Arial" panose="020B0604020202020204" pitchFamily="34" charset="0"/>
                <a:cs typeface="Arial" panose="020B0604020202020204" pitchFamily="34" charset="0"/>
              </a:rPr>
              <a:t> Agile Scrum</a:t>
            </a:r>
          </a:p>
          <a:p>
            <a:pPr>
              <a:lnSpc>
                <a:spcPct val="150000"/>
              </a:lnSpc>
            </a:pPr>
            <a:r>
              <a:rPr lang="en-GB" sz="2000" dirty="0" err="1">
                <a:latin typeface="Arial" panose="020B0604020202020204" pitchFamily="34" charset="0"/>
                <a:cs typeface="Arial" panose="020B0604020202020204" pitchFamily="34" charset="0"/>
              </a:rPr>
              <a:t>Cách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triển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khai</a:t>
            </a:r>
            <a:r>
              <a:rPr lang="en-GB" sz="2000" dirty="0">
                <a:latin typeface="Arial" panose="020B0604020202020204" pitchFamily="34" charset="0"/>
                <a:cs typeface="Arial" panose="020B0604020202020204" pitchFamily="34" charset="0"/>
              </a:rPr>
              <a:t>:</a:t>
            </a:r>
          </a:p>
          <a:p>
            <a:pPr marL="452438" indent="-269875">
              <a:lnSpc>
                <a:spcPct val="150000"/>
              </a:lnSpc>
              <a:buFont typeface="Arial" panose="020B0604020202020204" pitchFamily="34" charset="0"/>
              <a:buChar char="•"/>
            </a:pPr>
            <a:r>
              <a:rPr lang="en-GB" sz="2000" dirty="0">
                <a:latin typeface="Arial" panose="020B0604020202020204" pitchFamily="34" charset="0"/>
                <a:cs typeface="Arial" panose="020B0604020202020204" pitchFamily="34" charset="0"/>
              </a:rPr>
              <a:t>Chia </a:t>
            </a:r>
            <a:r>
              <a:rPr lang="en-GB" sz="2000" dirty="0" err="1">
                <a:latin typeface="Arial" panose="020B0604020202020204" pitchFamily="34" charset="0"/>
                <a:cs typeface="Arial" panose="020B0604020202020204" pitchFamily="34" charset="0"/>
              </a:rPr>
              <a:t>công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việc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thành</a:t>
            </a:r>
            <a:r>
              <a:rPr lang="en-GB" sz="2000" dirty="0">
                <a:latin typeface="Arial" panose="020B0604020202020204" pitchFamily="34" charset="0"/>
                <a:cs typeface="Arial" panose="020B0604020202020204" pitchFamily="34" charset="0"/>
              </a:rPr>
              <a:t> Epic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User Story</a:t>
            </a:r>
          </a:p>
          <a:p>
            <a:pPr marL="452438" indent="-269875">
              <a:lnSpc>
                <a:spcPct val="150000"/>
              </a:lnSpc>
              <a:buFont typeface="Arial" panose="020B0604020202020204" pitchFamily="34" charset="0"/>
              <a:buChar char="•"/>
            </a:pPr>
            <a:r>
              <a:rPr lang="en-GB" sz="2000" dirty="0" err="1">
                <a:latin typeface="Arial" panose="020B0604020202020204" pitchFamily="34" charset="0"/>
                <a:cs typeface="Arial" panose="020B0604020202020204" pitchFamily="34" charset="0"/>
              </a:rPr>
              <a:t>Tổ</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chức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theo</a:t>
            </a:r>
            <a:r>
              <a:rPr lang="en-GB" sz="2000" dirty="0">
                <a:latin typeface="Arial" panose="020B0604020202020204" pitchFamily="34" charset="0"/>
                <a:cs typeface="Arial" panose="020B0604020202020204" pitchFamily="34" charset="0"/>
              </a:rPr>
              <a:t> Sprint</a:t>
            </a:r>
          </a:p>
          <a:p>
            <a:pPr marL="452438" indent="-269875">
              <a:lnSpc>
                <a:spcPct val="150000"/>
              </a:lnSpc>
              <a:buFont typeface="Arial" panose="020B0604020202020204" pitchFamily="34" charset="0"/>
              <a:buChar char="•"/>
            </a:pPr>
            <a:r>
              <a:rPr lang="en-GB" sz="2000" dirty="0">
                <a:latin typeface="Arial" panose="020B0604020202020204" pitchFamily="34" charset="0"/>
                <a:cs typeface="Arial" panose="020B0604020202020204" pitchFamily="34" charset="0"/>
              </a:rPr>
              <a:t>Theo </a:t>
            </a:r>
            <a:r>
              <a:rPr lang="en-GB" sz="2000" dirty="0" err="1">
                <a:latin typeface="Arial" panose="020B0604020202020204" pitchFamily="34" charset="0"/>
                <a:cs typeface="Arial" panose="020B0604020202020204" pitchFamily="34" charset="0"/>
              </a:rPr>
              <a:t>dõi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tiến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độ</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cập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nhật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trạng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thái</a:t>
            </a:r>
            <a:r>
              <a:rPr lang="en-GB" sz="2000" dirty="0">
                <a:latin typeface="Arial" panose="020B0604020202020204" pitchFamily="34" charset="0"/>
                <a:cs typeface="Arial" panose="020B0604020202020204" pitchFamily="34" charset="0"/>
              </a:rPr>
              <a:t>: To do → In progress → Done</a:t>
            </a:r>
          </a:p>
          <a:p>
            <a:pPr>
              <a:lnSpc>
                <a:spcPct val="150000"/>
              </a:lnSpc>
            </a:pPr>
            <a:r>
              <a:rPr lang="en-GB" sz="2000" dirty="0" err="1">
                <a:latin typeface="Arial" panose="020B0604020202020204" pitchFamily="34" charset="0"/>
                <a:cs typeface="Arial" panose="020B0604020202020204" pitchFamily="34" charset="0"/>
              </a:rPr>
              <a:t>Hiệu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quả</a:t>
            </a:r>
            <a:r>
              <a:rPr lang="en-GB" sz="2000" dirty="0">
                <a:latin typeface="Arial" panose="020B0604020202020204" pitchFamily="34" charset="0"/>
                <a:cs typeface="Arial" panose="020B0604020202020204" pitchFamily="34" charset="0"/>
              </a:rPr>
              <a:t>:</a:t>
            </a:r>
          </a:p>
          <a:p>
            <a:pPr marL="452438" indent="-269875">
              <a:lnSpc>
                <a:spcPct val="150000"/>
              </a:lnSpc>
              <a:buFont typeface="Arial" panose="020B0604020202020204" pitchFamily="34" charset="0"/>
              <a:buChar char="•"/>
            </a:pPr>
            <a:r>
              <a:rPr lang="en-GB" sz="2000" dirty="0" err="1">
                <a:latin typeface="Arial" panose="020B0604020202020204" pitchFamily="34" charset="0"/>
                <a:cs typeface="Arial" panose="020B0604020202020204" pitchFamily="34" charset="0"/>
              </a:rPr>
              <a:t>Quản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lý</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gian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rõ</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ràng</a:t>
            </a:r>
            <a:endParaRPr lang="en-GB" sz="2000" dirty="0">
              <a:latin typeface="Arial" panose="020B0604020202020204" pitchFamily="34" charset="0"/>
              <a:cs typeface="Arial" panose="020B0604020202020204" pitchFamily="34" charset="0"/>
            </a:endParaRPr>
          </a:p>
          <a:p>
            <a:pPr marL="452438" indent="-269875">
              <a:lnSpc>
                <a:spcPct val="150000"/>
              </a:lnSpc>
              <a:buFont typeface="Arial" panose="020B0604020202020204" pitchFamily="34" charset="0"/>
              <a:buChar char="•"/>
            </a:pPr>
            <a:r>
              <a:rPr lang="en-GB" sz="2000" dirty="0" err="1">
                <a:latin typeface="Arial" panose="020B0604020202020204" pitchFamily="34" charset="0"/>
                <a:cs typeface="Arial" panose="020B0604020202020204" pitchFamily="34" charset="0"/>
              </a:rPr>
              <a:t>Dễ</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theo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dõi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tiến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độ</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từng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thành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viên</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0507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09269" y="401086"/>
            <a:ext cx="9144000" cy="711170"/>
          </a:xfrm>
        </p:spPr>
        <p:txBody>
          <a:bodyPr>
            <a:normAutofit/>
          </a:bodyPr>
          <a:lstStyle/>
          <a:p>
            <a:pPr algn="l"/>
            <a:r>
              <a:rPr lang="vi-VN" sz="2800" dirty="0" smtClean="0"/>
              <a:t>Quản lý dự án bằng Jira</a:t>
            </a:r>
            <a:endParaRPr lang="en-US" sz="2800" dirty="0">
              <a:latin typeface="Arial" panose="020B0604020202020204" pitchFamily="34" charset="0"/>
              <a:cs typeface="Arial" panose="020B0604020202020204" pitchFamily="34"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610274" y="1931243"/>
            <a:ext cx="8017041" cy="908150"/>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3610274" y="3073242"/>
            <a:ext cx="8017041" cy="1638658"/>
          </a:xfrm>
          <a:prstGeom prst="rect">
            <a:avLst/>
          </a:prstGeom>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3610273" y="4945749"/>
            <a:ext cx="8017041" cy="1637930"/>
          </a:xfrm>
          <a:prstGeom prst="rect">
            <a:avLst/>
          </a:prstGeom>
        </p:spPr>
      </p:pic>
      <p:sp>
        <p:nvSpPr>
          <p:cNvPr id="3" name="TextBox 2"/>
          <p:cNvSpPr txBox="1"/>
          <p:nvPr/>
        </p:nvSpPr>
        <p:spPr>
          <a:xfrm>
            <a:off x="609269" y="935745"/>
            <a:ext cx="10787043" cy="878574"/>
          </a:xfrm>
          <a:prstGeom prst="rect">
            <a:avLst/>
          </a:prstGeom>
          <a:noFill/>
        </p:spPr>
        <p:txBody>
          <a:bodyPr wrap="square" rtlCol="0">
            <a:spAutoFit/>
          </a:bodyPr>
          <a:lstStyle/>
          <a:p>
            <a:pPr>
              <a:lnSpc>
                <a:spcPct val="150000"/>
              </a:lnSpc>
            </a:pPr>
            <a:r>
              <a:rPr lang="vi-VN" dirty="0" smtClean="0"/>
              <a:t>Toàn bộ backlog </a:t>
            </a:r>
            <a:r>
              <a:rPr lang="vi-VN" dirty="0"/>
              <a:t>và nhiệm vụ được phân chia thành các Epic rõ ràng, mỗi Epic bao gồm các task cụ thể ứng với nhu cầu thực tế của người dùng (user stories). Gồm </a:t>
            </a:r>
            <a:r>
              <a:rPr lang="vi-VN" dirty="0" smtClean="0"/>
              <a:t>các Sprint sau: </a:t>
            </a:r>
            <a:endParaRPr lang="en-GB" dirty="0"/>
          </a:p>
        </p:txBody>
      </p:sp>
    </p:spTree>
    <p:extLst>
      <p:ext uri="{BB962C8B-B14F-4D97-AF65-F5344CB8AC3E}">
        <p14:creationId xmlns:p14="http://schemas.microsoft.com/office/powerpoint/2010/main" val="688223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09269" y="401086"/>
            <a:ext cx="9144000" cy="711170"/>
          </a:xfrm>
        </p:spPr>
        <p:txBody>
          <a:bodyPr>
            <a:normAutofit/>
          </a:bodyPr>
          <a:lstStyle/>
          <a:p>
            <a:pPr algn="l"/>
            <a:r>
              <a:rPr lang="vi-VN" sz="2800" dirty="0" smtClean="0"/>
              <a:t>Quản lý dự án bằng Jira</a:t>
            </a:r>
            <a:endParaRPr lang="en-US" sz="2800" dirty="0">
              <a:latin typeface="Arial" panose="020B0604020202020204" pitchFamily="34" charset="0"/>
              <a:cs typeface="Arial" panose="020B0604020202020204" pitchFamily="34"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290586" y="1420030"/>
            <a:ext cx="9258702" cy="1091929"/>
          </a:xfrm>
          <a:prstGeom prst="rect">
            <a:avLst/>
          </a:prstGeom>
        </p:spPr>
      </p:pic>
      <p:sp>
        <p:nvSpPr>
          <p:cNvPr id="7" name="Rectangle 6"/>
          <p:cNvSpPr/>
          <p:nvPr/>
        </p:nvSpPr>
        <p:spPr>
          <a:xfrm>
            <a:off x="818149" y="2935236"/>
            <a:ext cx="9940088" cy="2169825"/>
          </a:xfrm>
          <a:prstGeom prst="rect">
            <a:avLst/>
          </a:prstGeom>
        </p:spPr>
        <p:txBody>
          <a:bodyPr wrap="square">
            <a:spAutoFit/>
          </a:bodyPr>
          <a:lstStyle/>
          <a:p>
            <a:pPr indent="457200" algn="just">
              <a:lnSpc>
                <a:spcPct val="150000"/>
              </a:lnSpc>
              <a:spcAft>
                <a:spcPts val="0"/>
              </a:spcAft>
            </a:pPr>
            <a:r>
              <a:rPr lang="vi-VN" dirty="0">
                <a:latin typeface="Arial" panose="020B0604020202020204" pitchFamily="34" charset="0"/>
                <a:ea typeface="Times New Roman" panose="02020603050405020304" pitchFamily="18" charset="0"/>
                <a:cs typeface="Arial" panose="020B0604020202020204" pitchFamily="34" charset="0"/>
              </a:rPr>
              <a:t>Mô tả Sprint: Doctors</a:t>
            </a:r>
            <a:endParaRPr lang="en-GB" dirty="0">
              <a:latin typeface="Arial" panose="020B0604020202020204" pitchFamily="34" charset="0"/>
              <a:ea typeface="Times New Roman" panose="02020603050405020304" pitchFamily="18" charset="0"/>
              <a:cs typeface="Arial" panose="020B0604020202020204" pitchFamily="34" charset="0"/>
            </a:endParaRPr>
          </a:p>
          <a:p>
            <a:pPr marL="895350" lvl="0" indent="-269875" algn="just">
              <a:lnSpc>
                <a:spcPct val="150000"/>
              </a:lnSpc>
              <a:spcAft>
                <a:spcPts val="0"/>
              </a:spcAft>
              <a:buFont typeface="Symbol" panose="05050102010706020507" pitchFamily="18" charset="2"/>
              <a:buChar char=""/>
            </a:pPr>
            <a:r>
              <a:rPr lang="vi-VN" dirty="0">
                <a:latin typeface="Arial" panose="020B0604020202020204" pitchFamily="34" charset="0"/>
                <a:ea typeface="Times New Roman" panose="02020603050405020304" pitchFamily="18" charset="0"/>
                <a:cs typeface="Arial" panose="020B0604020202020204" pitchFamily="34" charset="0"/>
              </a:rPr>
              <a:t>Là một bác sĩ, tôi muốn quản lý hồ sơ cá nhân và lịch làm việc, nhờ đó tôi có thể hiển thị thông tin chính xác cho bệnh nhân.</a:t>
            </a:r>
            <a:endParaRPr lang="en-GB" dirty="0">
              <a:latin typeface="Arial" panose="020B0604020202020204" pitchFamily="34" charset="0"/>
              <a:ea typeface="Times New Roman" panose="02020603050405020304" pitchFamily="18" charset="0"/>
              <a:cs typeface="Arial" panose="020B0604020202020204" pitchFamily="34" charset="0"/>
            </a:endParaRPr>
          </a:p>
          <a:p>
            <a:pPr marL="895350" lvl="0" indent="-269875" algn="just">
              <a:lnSpc>
                <a:spcPct val="150000"/>
              </a:lnSpc>
              <a:spcAft>
                <a:spcPts val="0"/>
              </a:spcAft>
              <a:buFont typeface="Symbol" panose="05050102010706020507" pitchFamily="18" charset="2"/>
              <a:buChar char=""/>
            </a:pPr>
            <a:r>
              <a:rPr lang="vi-VN" dirty="0">
                <a:latin typeface="Arial" panose="020B0604020202020204" pitchFamily="34" charset="0"/>
                <a:ea typeface="Times New Roman" panose="02020603050405020304" pitchFamily="18" charset="0"/>
                <a:cs typeface="Arial" panose="020B0604020202020204" pitchFamily="34" charset="0"/>
              </a:rPr>
              <a:t>Là một người dùng, tôi muốn xem danh sách bác sĩ theo chuyên khoa, nhờ đó tôi có thể chọn bác sĩ phù hợp.</a:t>
            </a:r>
            <a:endParaRPr lang="en-GB"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45766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09269" y="401086"/>
            <a:ext cx="9144000" cy="711170"/>
          </a:xfrm>
        </p:spPr>
        <p:txBody>
          <a:bodyPr>
            <a:normAutofit/>
          </a:bodyPr>
          <a:lstStyle/>
          <a:p>
            <a:pPr algn="l"/>
            <a:r>
              <a:rPr lang="vi-VN" sz="2800" dirty="0" smtClean="0"/>
              <a:t>Quản lý dự án bằng Jira</a:t>
            </a:r>
            <a:endParaRPr lang="en-US" sz="2800" dirty="0">
              <a:latin typeface="Arial" panose="020B0604020202020204" pitchFamily="34" charset="0"/>
              <a:cs typeface="Arial" panose="020B0604020202020204" pitchFamily="34" charset="0"/>
            </a:endParaRPr>
          </a:p>
        </p:txBody>
      </p:sp>
      <p:sp>
        <p:nvSpPr>
          <p:cNvPr id="7" name="Rectangle 6"/>
          <p:cNvSpPr/>
          <p:nvPr/>
        </p:nvSpPr>
        <p:spPr>
          <a:xfrm>
            <a:off x="818144" y="3026182"/>
            <a:ext cx="10751417" cy="3831818"/>
          </a:xfrm>
          <a:prstGeom prst="rect">
            <a:avLst/>
          </a:prstGeom>
        </p:spPr>
        <p:txBody>
          <a:bodyPr wrap="square">
            <a:spAutoFit/>
          </a:bodyPr>
          <a:lstStyle/>
          <a:p>
            <a:pPr indent="457200" algn="just">
              <a:lnSpc>
                <a:spcPct val="150000"/>
              </a:lnSpc>
              <a:spcAft>
                <a:spcPts val="0"/>
              </a:spcAft>
            </a:pPr>
            <a:r>
              <a:rPr lang="vi-VN" dirty="0">
                <a:ea typeface="Times New Roman" panose="02020603050405020304" pitchFamily="18" charset="0"/>
                <a:cs typeface="Arial" panose="020B0604020202020204" pitchFamily="34" charset="0"/>
              </a:rPr>
              <a:t>Mô tả Sprint: Auth</a:t>
            </a:r>
          </a:p>
          <a:p>
            <a:pPr marL="808038" indent="-355600" algn="just">
              <a:lnSpc>
                <a:spcPct val="150000"/>
              </a:lnSpc>
              <a:spcAft>
                <a:spcPts val="0"/>
              </a:spcAft>
            </a:pPr>
            <a:r>
              <a:rPr lang="vi-VN" dirty="0">
                <a:ea typeface="Times New Roman" panose="02020603050405020304" pitchFamily="18" charset="0"/>
                <a:cs typeface="Arial" panose="020B0604020202020204" pitchFamily="34" charset="0"/>
              </a:rPr>
              <a:t>•	Là một người dùng, tôi muốn đăng nhập/đăng xuất, nhờ đó tôi có thể bảo vệ thông tin cá nhân của mình.</a:t>
            </a:r>
          </a:p>
          <a:p>
            <a:pPr marL="808038" indent="-355600" algn="just">
              <a:lnSpc>
                <a:spcPct val="150000"/>
              </a:lnSpc>
              <a:spcAft>
                <a:spcPts val="0"/>
              </a:spcAft>
            </a:pPr>
            <a:r>
              <a:rPr lang="vi-VN" dirty="0">
                <a:ea typeface="Times New Roman" panose="02020603050405020304" pitchFamily="18" charset="0"/>
                <a:cs typeface="Arial" panose="020B0604020202020204" pitchFamily="34" charset="0"/>
              </a:rPr>
              <a:t>•	Là một người dùng mới, tôi muốn đăng ký tài khoản, nhờ đó tôi có thể sử dụng hệ thống để đặt lịch khám.</a:t>
            </a:r>
          </a:p>
          <a:p>
            <a:pPr marL="808038" indent="-355600" algn="just">
              <a:lnSpc>
                <a:spcPct val="150000"/>
              </a:lnSpc>
              <a:spcAft>
                <a:spcPts val="0"/>
              </a:spcAft>
            </a:pPr>
            <a:r>
              <a:rPr lang="vi-VN" dirty="0">
                <a:ea typeface="Times New Roman" panose="02020603050405020304" pitchFamily="18" charset="0"/>
                <a:cs typeface="Arial" panose="020B0604020202020204" pitchFamily="34" charset="0"/>
              </a:rPr>
              <a:t>•	Là một người dùng, tôi muốn chọn ngày giờ và đặt lịch khám với bác sĩ, nhờ đó tôi có thể đảm bảo có lịch hẹn phù hợp.</a:t>
            </a:r>
          </a:p>
          <a:p>
            <a:pPr marL="808038" indent="-355600" algn="just">
              <a:lnSpc>
                <a:spcPct val="150000"/>
              </a:lnSpc>
              <a:spcAft>
                <a:spcPts val="0"/>
              </a:spcAft>
            </a:pPr>
            <a:r>
              <a:rPr lang="vi-VN" dirty="0">
                <a:ea typeface="Times New Roman" panose="02020603050405020304" pitchFamily="18" charset="0"/>
                <a:cs typeface="Arial" panose="020B0604020202020204" pitchFamily="34" charset="0"/>
              </a:rPr>
              <a:t>•	Là một người dùng, tôi muốn xem thông tin chi tiết bác sĩ để đưa ra quyết định đặt lịch</a:t>
            </a:r>
            <a:r>
              <a:rPr lang="vi-VN" dirty="0" smtClean="0">
                <a:ea typeface="Times New Roman" panose="02020603050405020304" pitchFamily="18" charset="0"/>
                <a:cs typeface="Arial" panose="020B0604020202020204" pitchFamily="34" charset="0"/>
              </a:rPr>
              <a:t>.</a:t>
            </a:r>
          </a:p>
          <a:p>
            <a:pPr marL="808038" indent="-355600" algn="just">
              <a:lnSpc>
                <a:spcPct val="150000"/>
              </a:lnSpc>
              <a:spcAft>
                <a:spcPts val="0"/>
              </a:spcAft>
            </a:pPr>
            <a:r>
              <a:rPr lang="vi-VN" dirty="0">
                <a:ea typeface="Times New Roman" panose="02020603050405020304" pitchFamily="18" charset="0"/>
                <a:cs typeface="Arial" panose="020B0604020202020204" pitchFamily="34" charset="0"/>
              </a:rPr>
              <a:t>•	Là một bác sĩ, tôi muốn thiết lập lịch làm việc để bệnh nhân có thể đặt lịch phù hợp.</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545252" y="967877"/>
            <a:ext cx="9297203" cy="1977453"/>
          </a:xfrm>
          <a:prstGeom prst="rect">
            <a:avLst/>
          </a:prstGeom>
        </p:spPr>
      </p:pic>
    </p:spTree>
    <p:extLst>
      <p:ext uri="{BB962C8B-B14F-4D97-AF65-F5344CB8AC3E}">
        <p14:creationId xmlns:p14="http://schemas.microsoft.com/office/powerpoint/2010/main" val="1130756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09269" y="401086"/>
            <a:ext cx="9144000" cy="711170"/>
          </a:xfrm>
        </p:spPr>
        <p:txBody>
          <a:bodyPr>
            <a:normAutofit/>
          </a:bodyPr>
          <a:lstStyle/>
          <a:p>
            <a:pPr algn="l"/>
            <a:r>
              <a:rPr lang="vi-VN" sz="2800" dirty="0" smtClean="0"/>
              <a:t>Quản lý dự án bằng Jira</a:t>
            </a:r>
            <a:endParaRPr lang="en-US" sz="2800" dirty="0">
              <a:latin typeface="Arial" panose="020B0604020202020204" pitchFamily="34" charset="0"/>
              <a:cs typeface="Arial" panose="020B0604020202020204" pitchFamily="34" charset="0"/>
            </a:endParaRPr>
          </a:p>
        </p:txBody>
      </p:sp>
      <p:sp>
        <p:nvSpPr>
          <p:cNvPr id="7" name="Rectangle 6"/>
          <p:cNvSpPr/>
          <p:nvPr/>
        </p:nvSpPr>
        <p:spPr>
          <a:xfrm>
            <a:off x="818144" y="3570504"/>
            <a:ext cx="10751417" cy="2534027"/>
          </a:xfrm>
          <a:prstGeom prst="rect">
            <a:avLst/>
          </a:prstGeom>
        </p:spPr>
        <p:txBody>
          <a:bodyPr wrap="square">
            <a:spAutoFit/>
          </a:bodyPr>
          <a:lstStyle/>
          <a:p>
            <a:pPr indent="457200" algn="just">
              <a:lnSpc>
                <a:spcPct val="150000"/>
              </a:lnSpc>
              <a:spcAft>
                <a:spcPts val="0"/>
              </a:spcAft>
            </a:pPr>
            <a:r>
              <a:rPr lang="vi-VN" dirty="0">
                <a:ea typeface="Times New Roman" panose="02020603050405020304" pitchFamily="18" charset="0"/>
                <a:cs typeface="Arial" panose="020B0604020202020204" pitchFamily="34" charset="0"/>
              </a:rPr>
              <a:t>Mô tả Sprint: Booking</a:t>
            </a:r>
          </a:p>
          <a:p>
            <a:pPr marL="895350" indent="-269875" algn="just">
              <a:lnSpc>
                <a:spcPct val="150000"/>
              </a:lnSpc>
              <a:spcAft>
                <a:spcPts val="0"/>
              </a:spcAft>
            </a:pPr>
            <a:r>
              <a:rPr lang="vi-VN" dirty="0">
                <a:ea typeface="Times New Roman" panose="02020603050405020304" pitchFamily="18" charset="0"/>
                <a:cs typeface="Arial" panose="020B0604020202020204" pitchFamily="34" charset="0"/>
              </a:rPr>
              <a:t>•	Là một người dùng, tôi muốn hủy hoặc thay đổi lịch hẹn, nhờ đó tôi có thể điều chỉnh khi có thay đổi kế hoạch.</a:t>
            </a:r>
          </a:p>
          <a:p>
            <a:pPr marL="895350" indent="-269875" algn="just">
              <a:lnSpc>
                <a:spcPct val="150000"/>
              </a:lnSpc>
              <a:spcAft>
                <a:spcPts val="0"/>
              </a:spcAft>
            </a:pPr>
            <a:r>
              <a:rPr lang="vi-VN" dirty="0">
                <a:ea typeface="Times New Roman" panose="02020603050405020304" pitchFamily="18" charset="0"/>
                <a:cs typeface="Arial" panose="020B0604020202020204" pitchFamily="34" charset="0"/>
              </a:rPr>
              <a:t>•	Là một bác sĩ, tôi muốn xác nhận hoặc từ chối lịch hẹn, nhờ đó tôi có thể quản lý thời gian linh hoạt.</a:t>
            </a:r>
          </a:p>
          <a:p>
            <a:pPr marL="895350" indent="-269875" algn="just">
              <a:lnSpc>
                <a:spcPct val="150000"/>
              </a:lnSpc>
              <a:spcAft>
                <a:spcPts val="0"/>
              </a:spcAft>
            </a:pPr>
            <a:r>
              <a:rPr lang="vi-VN" dirty="0">
                <a:ea typeface="Times New Roman" panose="02020603050405020304" pitchFamily="18" charset="0"/>
                <a:cs typeface="Arial" panose="020B0604020202020204" pitchFamily="34" charset="0"/>
              </a:rPr>
              <a:t>•	Là một bác sĩ, tôi muốn cập nhật trạng thái lịch hẹn để theo dõi tiến trình.</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627068" y="1112256"/>
            <a:ext cx="9133567" cy="2051350"/>
          </a:xfrm>
          <a:prstGeom prst="rect">
            <a:avLst/>
          </a:prstGeom>
        </p:spPr>
      </p:pic>
    </p:spTree>
    <p:extLst>
      <p:ext uri="{BB962C8B-B14F-4D97-AF65-F5344CB8AC3E}">
        <p14:creationId xmlns:p14="http://schemas.microsoft.com/office/powerpoint/2010/main" val="407952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00392" y="250166"/>
            <a:ext cx="9144000" cy="711170"/>
          </a:xfrm>
        </p:spPr>
        <p:txBody>
          <a:bodyPr>
            <a:normAutofit/>
          </a:bodyPr>
          <a:lstStyle/>
          <a:p>
            <a:pPr algn="l"/>
            <a:r>
              <a:rPr lang="vi-VN" sz="2800" dirty="0" smtClean="0"/>
              <a:t>Quản lý dự án bằng Jira</a:t>
            </a:r>
            <a:endParaRPr lang="en-US" sz="2800" dirty="0">
              <a:latin typeface="Arial" panose="020B0604020202020204" pitchFamily="34" charset="0"/>
              <a:cs typeface="Arial" panose="020B0604020202020204" pitchFamily="34" charset="0"/>
            </a:endParaRPr>
          </a:p>
        </p:txBody>
      </p:sp>
      <p:sp>
        <p:nvSpPr>
          <p:cNvPr id="7" name="Rectangle 6"/>
          <p:cNvSpPr/>
          <p:nvPr/>
        </p:nvSpPr>
        <p:spPr>
          <a:xfrm>
            <a:off x="549589" y="803868"/>
            <a:ext cx="10870773" cy="923330"/>
          </a:xfrm>
          <a:prstGeom prst="rect">
            <a:avLst/>
          </a:prstGeom>
        </p:spPr>
        <p:txBody>
          <a:bodyPr wrap="square">
            <a:spAutoFit/>
          </a:bodyPr>
          <a:lstStyle/>
          <a:p>
            <a:pPr indent="457200" algn="just">
              <a:lnSpc>
                <a:spcPct val="150000"/>
              </a:lnSpc>
              <a:spcAft>
                <a:spcPts val="0"/>
              </a:spcAft>
            </a:pPr>
            <a:r>
              <a:rPr lang="vi-VN" dirty="0" smtClean="0">
                <a:ea typeface="Times New Roman" panose="02020603050405020304" pitchFamily="18" charset="0"/>
                <a:cs typeface="Arial" panose="020B0604020202020204" pitchFamily="34" charset="0"/>
              </a:rPr>
              <a:t>Mô tả Sprint Report: Là </a:t>
            </a:r>
            <a:r>
              <a:rPr lang="vi-VN" dirty="0">
                <a:ea typeface="Times New Roman" panose="02020603050405020304" pitchFamily="18" charset="0"/>
                <a:cs typeface="Arial" panose="020B0604020202020204" pitchFamily="34" charset="0"/>
              </a:rPr>
              <a:t>một admin, tôi muốn xem báo cáo thống kê để theo dõi hoạt động hệ thống.</a:t>
            </a:r>
          </a:p>
          <a:p>
            <a:pPr indent="457200" algn="just">
              <a:lnSpc>
                <a:spcPct val="150000"/>
              </a:lnSpc>
              <a:spcAft>
                <a:spcPts val="0"/>
              </a:spcAft>
            </a:pPr>
            <a:r>
              <a:rPr lang="vi-VN" dirty="0">
                <a:ea typeface="Times New Roman" panose="02020603050405020304" pitchFamily="18" charset="0"/>
                <a:cs typeface="Arial" panose="020B0604020202020204" pitchFamily="34" charset="0"/>
              </a:rPr>
              <a:t>Hiệu suất làm việc của nhóm được thể hiện qua biểu đồ Velocity sau:</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181201" y="2098307"/>
            <a:ext cx="9607551" cy="4759693"/>
          </a:xfrm>
          <a:prstGeom prst="rect">
            <a:avLst/>
          </a:prstGeom>
        </p:spPr>
      </p:pic>
    </p:spTree>
    <p:extLst>
      <p:ext uri="{BB962C8B-B14F-4D97-AF65-F5344CB8AC3E}">
        <p14:creationId xmlns:p14="http://schemas.microsoft.com/office/powerpoint/2010/main" val="2973984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90018" y="528457"/>
            <a:ext cx="9144000" cy="711170"/>
          </a:xfrm>
        </p:spPr>
        <p:txBody>
          <a:bodyPr>
            <a:normAutofit/>
          </a:bodyPr>
          <a:lstStyle/>
          <a:p>
            <a:pPr algn="l"/>
            <a:r>
              <a:rPr lang="vi-VN" sz="2800" dirty="0" smtClean="0"/>
              <a:t>Kiểm thử &amp; Kết quả</a:t>
            </a:r>
            <a:endParaRPr lang="en-US" sz="2800" dirty="0">
              <a:latin typeface="Arial" panose="020B0604020202020204" pitchFamily="34" charset="0"/>
              <a:cs typeface="Arial" panose="020B0604020202020204" pitchFamily="34" charset="0"/>
            </a:endParaRPr>
          </a:p>
        </p:txBody>
      </p:sp>
      <p:sp>
        <p:nvSpPr>
          <p:cNvPr id="9" name="Rectangle 8"/>
          <p:cNvSpPr/>
          <p:nvPr/>
        </p:nvSpPr>
        <p:spPr>
          <a:xfrm>
            <a:off x="1082868" y="1355131"/>
            <a:ext cx="9753599" cy="4247317"/>
          </a:xfrm>
          <a:prstGeom prst="rect">
            <a:avLst/>
          </a:prstGeom>
        </p:spPr>
        <p:txBody>
          <a:bodyPr wrap="square">
            <a:spAutoFit/>
          </a:bodyPr>
          <a:lstStyle/>
          <a:p>
            <a:pPr>
              <a:spcBef>
                <a:spcPts val="600"/>
              </a:spcBef>
              <a:spcAft>
                <a:spcPts val="600"/>
              </a:spcAft>
            </a:pPr>
            <a:r>
              <a:rPr lang="vi-VN" dirty="0"/>
              <a:t>Chiến lược kiểm thử</a:t>
            </a:r>
            <a:r>
              <a:rPr lang="vi-VN" dirty="0" smtClean="0"/>
              <a:t>:</a:t>
            </a:r>
          </a:p>
          <a:p>
            <a:pPr marL="539750" indent="-357188">
              <a:spcBef>
                <a:spcPts val="600"/>
              </a:spcBef>
              <a:spcAft>
                <a:spcPts val="600"/>
              </a:spcAft>
              <a:buFont typeface="Arial" panose="020B0604020202020204" pitchFamily="34" charset="0"/>
              <a:buChar char="•"/>
            </a:pPr>
            <a:r>
              <a:rPr lang="vi-VN" dirty="0" smtClean="0"/>
              <a:t>Functional </a:t>
            </a:r>
            <a:r>
              <a:rPr lang="vi-VN" dirty="0"/>
              <a:t>testing: Kiểm tra từng API (login, đăng ký, đặt lịch</a:t>
            </a:r>
            <a:r>
              <a:rPr lang="vi-VN" dirty="0" smtClean="0"/>
              <a:t>...)</a:t>
            </a:r>
          </a:p>
          <a:p>
            <a:pPr marL="539750" indent="-357188">
              <a:spcBef>
                <a:spcPts val="600"/>
              </a:spcBef>
              <a:spcAft>
                <a:spcPts val="600"/>
              </a:spcAft>
              <a:buFont typeface="Arial" panose="020B0604020202020204" pitchFamily="34" charset="0"/>
              <a:buChar char="•"/>
            </a:pPr>
            <a:r>
              <a:rPr lang="vi-VN" dirty="0" smtClean="0"/>
              <a:t>Integration </a:t>
            </a:r>
            <a:r>
              <a:rPr lang="vi-VN" dirty="0"/>
              <a:t>testing: Kiểm tra luồng frontend ↔ </a:t>
            </a:r>
            <a:r>
              <a:rPr lang="vi-VN" dirty="0" smtClean="0"/>
              <a:t>backend</a:t>
            </a:r>
          </a:p>
          <a:p>
            <a:pPr>
              <a:spcBef>
                <a:spcPts val="600"/>
              </a:spcBef>
              <a:spcAft>
                <a:spcPts val="600"/>
              </a:spcAft>
            </a:pPr>
            <a:r>
              <a:rPr lang="vi-VN" dirty="0" smtClean="0"/>
              <a:t>Công </a:t>
            </a:r>
            <a:r>
              <a:rPr lang="vi-VN" dirty="0"/>
              <a:t>cụ sử dụng</a:t>
            </a:r>
            <a:r>
              <a:rPr lang="vi-VN" dirty="0" smtClean="0"/>
              <a:t>:</a:t>
            </a:r>
          </a:p>
          <a:p>
            <a:pPr marL="539750" indent="-357188">
              <a:spcBef>
                <a:spcPts val="600"/>
              </a:spcBef>
              <a:spcAft>
                <a:spcPts val="600"/>
              </a:spcAft>
              <a:buFont typeface="Arial" panose="020B0604020202020204" pitchFamily="34" charset="0"/>
              <a:buChar char="•"/>
            </a:pPr>
            <a:r>
              <a:rPr lang="vi-VN" dirty="0" smtClean="0"/>
              <a:t>Postman</a:t>
            </a:r>
            <a:r>
              <a:rPr lang="vi-VN" dirty="0"/>
              <a:t>: Kiểm thử thủ công các </a:t>
            </a:r>
            <a:r>
              <a:rPr lang="vi-VN" dirty="0" smtClean="0"/>
              <a:t>API</a:t>
            </a:r>
          </a:p>
          <a:p>
            <a:pPr marL="539750" indent="-357188">
              <a:spcBef>
                <a:spcPts val="600"/>
              </a:spcBef>
              <a:spcAft>
                <a:spcPts val="600"/>
              </a:spcAft>
              <a:buFont typeface="Arial" panose="020B0604020202020204" pitchFamily="34" charset="0"/>
              <a:buChar char="•"/>
            </a:pPr>
            <a:r>
              <a:rPr lang="vi-VN" dirty="0" smtClean="0"/>
              <a:t>GitHub </a:t>
            </a:r>
            <a:r>
              <a:rPr lang="vi-VN" dirty="0"/>
              <a:t>Actions: Kiểm thử tự động mỗi lần push </a:t>
            </a:r>
            <a:r>
              <a:rPr lang="vi-VN" dirty="0" smtClean="0"/>
              <a:t>code</a:t>
            </a:r>
          </a:p>
          <a:p>
            <a:pPr>
              <a:spcBef>
                <a:spcPts val="600"/>
              </a:spcBef>
              <a:spcAft>
                <a:spcPts val="600"/>
              </a:spcAft>
            </a:pPr>
            <a:r>
              <a:rPr lang="vi-VN" dirty="0" smtClean="0"/>
              <a:t>Kết </a:t>
            </a:r>
            <a:r>
              <a:rPr lang="vi-VN" dirty="0"/>
              <a:t>quả</a:t>
            </a:r>
            <a:r>
              <a:rPr lang="vi-VN" dirty="0" smtClean="0"/>
              <a:t>:</a:t>
            </a:r>
          </a:p>
          <a:p>
            <a:pPr marL="539750" indent="-357188">
              <a:spcBef>
                <a:spcPts val="600"/>
              </a:spcBef>
              <a:spcAft>
                <a:spcPts val="600"/>
              </a:spcAft>
              <a:buFont typeface="Arial" panose="020B0604020202020204" pitchFamily="34" charset="0"/>
              <a:buChar char="•"/>
            </a:pPr>
            <a:r>
              <a:rPr lang="vi-VN" dirty="0" smtClean="0"/>
              <a:t>Các API </a:t>
            </a:r>
            <a:r>
              <a:rPr lang="vi-VN" dirty="0"/>
              <a:t>chính hoạt động đúng (trả về mã 200/201 OK</a:t>
            </a:r>
            <a:r>
              <a:rPr lang="vi-VN" dirty="0" smtClean="0"/>
              <a:t>)</a:t>
            </a:r>
          </a:p>
          <a:p>
            <a:pPr marL="539750" indent="-357188">
              <a:spcBef>
                <a:spcPts val="600"/>
              </a:spcBef>
              <a:spcAft>
                <a:spcPts val="600"/>
              </a:spcAft>
              <a:buFont typeface="Arial" panose="020B0604020202020204" pitchFamily="34" charset="0"/>
              <a:buChar char="•"/>
            </a:pPr>
            <a:r>
              <a:rPr lang="vi-VN" dirty="0" smtClean="0"/>
              <a:t>Xác </a:t>
            </a:r>
            <a:r>
              <a:rPr lang="vi-VN" dirty="0"/>
              <a:t>thực JWT hoạt động ổn </a:t>
            </a:r>
            <a:r>
              <a:rPr lang="vi-VN" dirty="0" smtClean="0"/>
              <a:t>định</a:t>
            </a:r>
          </a:p>
          <a:p>
            <a:pPr marL="539750" indent="-357188">
              <a:spcBef>
                <a:spcPts val="600"/>
              </a:spcBef>
              <a:spcAft>
                <a:spcPts val="600"/>
              </a:spcAft>
              <a:buFont typeface="Arial" panose="020B0604020202020204" pitchFamily="34" charset="0"/>
              <a:buChar char="•"/>
            </a:pPr>
            <a:r>
              <a:rPr lang="vi-VN" dirty="0" smtClean="0"/>
              <a:t>Token</a:t>
            </a:r>
            <a:r>
              <a:rPr lang="vi-VN" dirty="0"/>
              <a:t>, phản hồi JSON đúng định </a:t>
            </a:r>
            <a:r>
              <a:rPr lang="vi-VN" dirty="0" smtClean="0"/>
              <a:t>dạng</a:t>
            </a:r>
          </a:p>
        </p:txBody>
      </p:sp>
    </p:spTree>
    <p:extLst>
      <p:ext uri="{BB962C8B-B14F-4D97-AF65-F5344CB8AC3E}">
        <p14:creationId xmlns:p14="http://schemas.microsoft.com/office/powerpoint/2010/main" val="3016711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80392" y="539298"/>
            <a:ext cx="9144000" cy="711170"/>
          </a:xfrm>
        </p:spPr>
        <p:txBody>
          <a:bodyPr>
            <a:normAutofit/>
          </a:bodyPr>
          <a:lstStyle/>
          <a:p>
            <a:pPr algn="l"/>
            <a:r>
              <a:rPr lang="vi-VN" sz="2800" dirty="0" smtClean="0"/>
              <a:t>Nội dung báo cáo</a:t>
            </a:r>
            <a:endParaRPr lang="en-US" sz="2800" dirty="0"/>
          </a:p>
        </p:txBody>
      </p:sp>
      <p:sp>
        <p:nvSpPr>
          <p:cNvPr id="9" name="Rectangle 8"/>
          <p:cNvSpPr/>
          <p:nvPr/>
        </p:nvSpPr>
        <p:spPr>
          <a:xfrm>
            <a:off x="917276" y="1534988"/>
            <a:ext cx="9753599" cy="4247317"/>
          </a:xfrm>
          <a:prstGeom prst="rect">
            <a:avLst/>
          </a:prstGeom>
        </p:spPr>
        <p:txBody>
          <a:bodyPr wrap="square">
            <a:spAutoFit/>
          </a:bodyPr>
          <a:lstStyle/>
          <a:p>
            <a:pPr marL="457200" indent="-457200">
              <a:lnSpc>
                <a:spcPct val="150000"/>
              </a:lnSpc>
              <a:spcBef>
                <a:spcPts val="600"/>
              </a:spcBef>
              <a:spcAft>
                <a:spcPts val="600"/>
              </a:spcAft>
              <a:buFont typeface="+mj-lt"/>
              <a:buAutoNum type="arabicPeriod"/>
            </a:pPr>
            <a:r>
              <a:rPr lang="vi-VN" sz="2000" dirty="0" smtClean="0"/>
              <a:t>Lý do chọn đề tài</a:t>
            </a:r>
          </a:p>
          <a:p>
            <a:pPr marL="457200" indent="-457200">
              <a:lnSpc>
                <a:spcPct val="150000"/>
              </a:lnSpc>
              <a:spcBef>
                <a:spcPts val="600"/>
              </a:spcBef>
              <a:spcAft>
                <a:spcPts val="600"/>
              </a:spcAft>
              <a:buFont typeface="+mj-lt"/>
              <a:buAutoNum type="arabicPeriod"/>
            </a:pPr>
            <a:r>
              <a:rPr lang="vi-VN" sz="2000" dirty="0" smtClean="0"/>
              <a:t>Mục tiêu</a:t>
            </a:r>
          </a:p>
          <a:p>
            <a:pPr marL="457200" indent="-457200">
              <a:lnSpc>
                <a:spcPct val="150000"/>
              </a:lnSpc>
              <a:spcBef>
                <a:spcPts val="600"/>
              </a:spcBef>
              <a:spcAft>
                <a:spcPts val="600"/>
              </a:spcAft>
              <a:buFont typeface="+mj-lt"/>
              <a:buAutoNum type="arabicPeriod"/>
            </a:pPr>
            <a:r>
              <a:rPr lang="vi-VN" sz="2000" dirty="0" smtClean="0"/>
              <a:t>Phân tích yêu cầu</a:t>
            </a:r>
          </a:p>
          <a:p>
            <a:pPr marL="457200" indent="-457200">
              <a:lnSpc>
                <a:spcPct val="150000"/>
              </a:lnSpc>
              <a:spcBef>
                <a:spcPts val="600"/>
              </a:spcBef>
              <a:spcAft>
                <a:spcPts val="600"/>
              </a:spcAft>
              <a:buFont typeface="+mj-lt"/>
              <a:buAutoNum type="arabicPeriod"/>
            </a:pPr>
            <a:r>
              <a:rPr lang="vi-VN" sz="2000" dirty="0" smtClean="0"/>
              <a:t>Kiến trúc hệ thống</a:t>
            </a:r>
          </a:p>
          <a:p>
            <a:pPr marL="457200" indent="-457200">
              <a:lnSpc>
                <a:spcPct val="150000"/>
              </a:lnSpc>
              <a:spcBef>
                <a:spcPts val="600"/>
              </a:spcBef>
              <a:spcAft>
                <a:spcPts val="600"/>
              </a:spcAft>
              <a:buFont typeface="+mj-lt"/>
              <a:buAutoNum type="arabicPeriod"/>
            </a:pPr>
            <a:r>
              <a:rPr lang="vi-VN" sz="2000" dirty="0" smtClean="0"/>
              <a:t>Thiết kế cơ sở dữ liệu</a:t>
            </a:r>
          </a:p>
          <a:p>
            <a:pPr marL="457200" indent="-457200">
              <a:lnSpc>
                <a:spcPct val="150000"/>
              </a:lnSpc>
              <a:spcBef>
                <a:spcPts val="600"/>
              </a:spcBef>
              <a:spcAft>
                <a:spcPts val="600"/>
              </a:spcAft>
              <a:buFont typeface="+mj-lt"/>
              <a:buAutoNum type="arabicPeriod"/>
            </a:pPr>
            <a:r>
              <a:rPr lang="vi-VN" sz="2000" dirty="0" smtClean="0"/>
              <a:t>Thiết kế API</a:t>
            </a:r>
          </a:p>
          <a:p>
            <a:pPr marL="457200" indent="-457200">
              <a:lnSpc>
                <a:spcPct val="150000"/>
              </a:lnSpc>
              <a:spcBef>
                <a:spcPts val="600"/>
              </a:spcBef>
              <a:spcAft>
                <a:spcPts val="600"/>
              </a:spcAft>
              <a:buFont typeface="+mj-lt"/>
              <a:buAutoNum type="arabicPeriod"/>
            </a:pPr>
            <a:r>
              <a:rPr lang="vi-VN" sz="2000" dirty="0" smtClean="0"/>
              <a:t>Giao diện người dùng</a:t>
            </a:r>
          </a:p>
        </p:txBody>
      </p:sp>
    </p:spTree>
    <p:extLst>
      <p:ext uri="{BB962C8B-B14F-4D97-AF65-F5344CB8AC3E}">
        <p14:creationId xmlns:p14="http://schemas.microsoft.com/office/powerpoint/2010/main" val="1765332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09267" y="474350"/>
            <a:ext cx="9144000" cy="711170"/>
          </a:xfrm>
        </p:spPr>
        <p:txBody>
          <a:bodyPr>
            <a:normAutofit/>
          </a:bodyPr>
          <a:lstStyle/>
          <a:p>
            <a:pPr algn="l"/>
            <a:r>
              <a:rPr lang="vi-VN" sz="2800" dirty="0" smtClean="0"/>
              <a:t>Đánh giá &amp; Hướng phát triển</a:t>
            </a:r>
            <a:endParaRPr lang="en-US" sz="2800" dirty="0">
              <a:latin typeface="Arial" panose="020B0604020202020204" pitchFamily="34" charset="0"/>
              <a:cs typeface="Arial" panose="020B0604020202020204" pitchFamily="34" charset="0"/>
            </a:endParaRPr>
          </a:p>
        </p:txBody>
      </p:sp>
      <p:sp>
        <p:nvSpPr>
          <p:cNvPr id="9" name="Rectangle 8"/>
          <p:cNvSpPr/>
          <p:nvPr/>
        </p:nvSpPr>
        <p:spPr>
          <a:xfrm>
            <a:off x="1032779" y="1407989"/>
            <a:ext cx="10153178" cy="3420873"/>
          </a:xfrm>
          <a:prstGeom prst="rect">
            <a:avLst/>
          </a:prstGeom>
        </p:spPr>
        <p:txBody>
          <a:bodyPr wrap="square">
            <a:spAutoFit/>
          </a:bodyPr>
          <a:lstStyle/>
          <a:p>
            <a:pPr>
              <a:lnSpc>
                <a:spcPct val="150000"/>
              </a:lnSpc>
              <a:spcBef>
                <a:spcPts val="600"/>
              </a:spcBef>
              <a:spcAft>
                <a:spcPts val="600"/>
              </a:spcAft>
            </a:pPr>
            <a:r>
              <a:rPr lang="vi-VN" sz="2000" dirty="0" smtClean="0"/>
              <a:t>Hoàn </a:t>
            </a:r>
            <a:r>
              <a:rPr lang="vi-VN" sz="2000" dirty="0"/>
              <a:t>thành đúng theo tiến độ, đảm bảo đầy đủ các chức năng theo yêu cầu và tuân thủ quy trình phát triển phần </a:t>
            </a:r>
            <a:r>
              <a:rPr lang="vi-VN" sz="2000" dirty="0" smtClean="0"/>
              <a:t>mềm</a:t>
            </a:r>
          </a:p>
          <a:p>
            <a:pPr>
              <a:lnSpc>
                <a:spcPct val="150000"/>
              </a:lnSpc>
              <a:spcBef>
                <a:spcPts val="600"/>
              </a:spcBef>
              <a:spcAft>
                <a:spcPts val="600"/>
              </a:spcAft>
            </a:pPr>
            <a:r>
              <a:rPr lang="vi-VN" sz="2000" dirty="0"/>
              <a:t>Khó khăn: Docker, phân quyền API, thời gian làm việc </a:t>
            </a:r>
            <a:r>
              <a:rPr lang="vi-VN" sz="2000" dirty="0" smtClean="0"/>
              <a:t>nhóm</a:t>
            </a:r>
          </a:p>
          <a:p>
            <a:pPr>
              <a:lnSpc>
                <a:spcPct val="150000"/>
              </a:lnSpc>
              <a:spcBef>
                <a:spcPts val="600"/>
              </a:spcBef>
              <a:spcAft>
                <a:spcPts val="600"/>
              </a:spcAft>
            </a:pPr>
            <a:r>
              <a:rPr lang="vi-VN" sz="2000" dirty="0" smtClean="0"/>
              <a:t>Hướng phát triển:</a:t>
            </a:r>
          </a:p>
          <a:p>
            <a:pPr>
              <a:lnSpc>
                <a:spcPct val="150000"/>
              </a:lnSpc>
              <a:spcBef>
                <a:spcPts val="600"/>
              </a:spcBef>
              <a:spcAft>
                <a:spcPts val="600"/>
              </a:spcAft>
            </a:pPr>
            <a:r>
              <a:rPr lang="vi-VN" sz="2000" dirty="0" smtClean="0"/>
              <a:t>•  Tích </a:t>
            </a:r>
            <a:r>
              <a:rPr lang="vi-VN" sz="2000" dirty="0"/>
              <a:t>hợp thanh toán </a:t>
            </a:r>
            <a:r>
              <a:rPr lang="vi-VN" sz="2000" dirty="0" smtClean="0"/>
              <a:t>online</a:t>
            </a:r>
            <a:endParaRPr lang="vi-VN" sz="2000" dirty="0"/>
          </a:p>
          <a:p>
            <a:pPr>
              <a:lnSpc>
                <a:spcPct val="150000"/>
              </a:lnSpc>
              <a:spcBef>
                <a:spcPts val="600"/>
              </a:spcBef>
              <a:spcAft>
                <a:spcPts val="600"/>
              </a:spcAft>
            </a:pPr>
            <a:r>
              <a:rPr lang="vi-VN" sz="2000" dirty="0" smtClean="0"/>
              <a:t>•  Gửi </a:t>
            </a:r>
            <a:r>
              <a:rPr lang="vi-VN" sz="2000" dirty="0"/>
              <a:t>thông báo nhắc lịch qua </a:t>
            </a:r>
            <a:r>
              <a:rPr lang="vi-VN" sz="2000" dirty="0" smtClean="0"/>
              <a:t>email/SMS</a:t>
            </a:r>
            <a:endParaRPr lang="vi-VN" sz="2000" dirty="0"/>
          </a:p>
        </p:txBody>
      </p:sp>
    </p:spTree>
    <p:extLst>
      <p:ext uri="{BB962C8B-B14F-4D97-AF65-F5344CB8AC3E}">
        <p14:creationId xmlns:p14="http://schemas.microsoft.com/office/powerpoint/2010/main" val="3205323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431633" y="2832597"/>
            <a:ext cx="1328733" cy="769441"/>
          </a:xfrm>
          <a:prstGeom prst="rect">
            <a:avLst/>
          </a:prstGeom>
        </p:spPr>
        <p:txBody>
          <a:bodyPr wrap="square">
            <a:spAutoFit/>
          </a:bodyPr>
          <a:lstStyle/>
          <a:p>
            <a:pPr>
              <a:spcBef>
                <a:spcPts val="600"/>
              </a:spcBef>
              <a:spcAft>
                <a:spcPts val="600"/>
              </a:spcAft>
            </a:pPr>
            <a:r>
              <a:rPr lang="vi-VN" sz="4400" dirty="0" smtClean="0"/>
              <a:t>HẾT</a:t>
            </a:r>
            <a:endParaRPr lang="vi-VN" sz="4400"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596577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38144" y="471922"/>
            <a:ext cx="9144000" cy="711170"/>
          </a:xfrm>
        </p:spPr>
        <p:txBody>
          <a:bodyPr>
            <a:normAutofit/>
          </a:bodyPr>
          <a:lstStyle/>
          <a:p>
            <a:pPr algn="l"/>
            <a:r>
              <a:rPr lang="vi-VN" sz="2800" dirty="0" smtClean="0"/>
              <a:t>Lý do chọn đề tài</a:t>
            </a:r>
            <a:endParaRPr lang="en-US" sz="2800" dirty="0"/>
          </a:p>
        </p:txBody>
      </p:sp>
      <p:sp>
        <p:nvSpPr>
          <p:cNvPr id="9" name="Rectangle 8"/>
          <p:cNvSpPr/>
          <p:nvPr/>
        </p:nvSpPr>
        <p:spPr>
          <a:xfrm>
            <a:off x="917275" y="2237632"/>
            <a:ext cx="9753599" cy="1427635"/>
          </a:xfrm>
          <a:prstGeom prst="rect">
            <a:avLst/>
          </a:prstGeom>
        </p:spPr>
        <p:txBody>
          <a:bodyPr wrap="square">
            <a:spAutoFit/>
          </a:bodyPr>
          <a:lstStyle/>
          <a:p>
            <a:pPr>
              <a:lnSpc>
                <a:spcPct val="150000"/>
              </a:lnSpc>
              <a:spcBef>
                <a:spcPts val="600"/>
              </a:spcBef>
              <a:spcAft>
                <a:spcPts val="600"/>
              </a:spcAft>
            </a:pPr>
            <a:r>
              <a:rPr lang="vi-VN" sz="2000" dirty="0"/>
              <a:t>Tình hình thực tế: Tại nhiều bệnh viện, việc đăng ký khám bệnh còn thủ công, gây nên tình trạng quá tải, người bệnh phải chờ đợi rất lâu, thậm chí không được khám nếu số lượng bệnh nhân quá đông.</a:t>
            </a:r>
            <a:endParaRPr lang="en-US" sz="2000" dirty="0"/>
          </a:p>
        </p:txBody>
      </p:sp>
    </p:spTree>
    <p:extLst>
      <p:ext uri="{BB962C8B-B14F-4D97-AF65-F5344CB8AC3E}">
        <p14:creationId xmlns:p14="http://schemas.microsoft.com/office/powerpoint/2010/main" val="2246799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41889" y="457507"/>
            <a:ext cx="9144000" cy="711170"/>
          </a:xfrm>
        </p:spPr>
        <p:txBody>
          <a:bodyPr>
            <a:normAutofit/>
          </a:bodyPr>
          <a:lstStyle/>
          <a:p>
            <a:pPr algn="l"/>
            <a:r>
              <a:rPr lang="vi-VN" sz="2800" dirty="0" smtClean="0"/>
              <a:t>Mục tiêu đề tài</a:t>
            </a:r>
            <a:endParaRPr lang="en-US" sz="2800" dirty="0"/>
          </a:p>
        </p:txBody>
      </p:sp>
      <p:sp>
        <p:nvSpPr>
          <p:cNvPr id="9" name="Rectangle 8"/>
          <p:cNvSpPr/>
          <p:nvPr/>
        </p:nvSpPr>
        <p:spPr>
          <a:xfrm>
            <a:off x="859524" y="1255853"/>
            <a:ext cx="10296157" cy="4247317"/>
          </a:xfrm>
          <a:prstGeom prst="rect">
            <a:avLst/>
          </a:prstGeom>
        </p:spPr>
        <p:txBody>
          <a:bodyPr wrap="square">
            <a:spAutoFit/>
          </a:bodyPr>
          <a:lstStyle/>
          <a:p>
            <a:pPr>
              <a:lnSpc>
                <a:spcPct val="150000"/>
              </a:lnSpc>
              <a:spcBef>
                <a:spcPts val="600"/>
              </a:spcBef>
              <a:spcAft>
                <a:spcPts val="600"/>
              </a:spcAft>
            </a:pPr>
            <a:r>
              <a:rPr lang="vi-VN" sz="2000" dirty="0"/>
              <a:t>N</a:t>
            </a:r>
            <a:r>
              <a:rPr lang="vi-VN" sz="2000" dirty="0" smtClean="0"/>
              <a:t>hằm số hóa quá trình đặt lịch hẹn khám bệnh giữa bệnh nhân và cơ sở y tế. Ứng dụng cung cấp nền tảng trung gian giúp:</a:t>
            </a:r>
          </a:p>
          <a:p>
            <a:pPr marL="285750" indent="-285750">
              <a:lnSpc>
                <a:spcPct val="150000"/>
              </a:lnSpc>
              <a:spcBef>
                <a:spcPts val="600"/>
              </a:spcBef>
              <a:spcAft>
                <a:spcPts val="600"/>
              </a:spcAft>
              <a:buFont typeface="Arial" panose="020B0604020202020204" pitchFamily="34" charset="0"/>
              <a:buChar char="•"/>
            </a:pPr>
            <a:r>
              <a:rPr lang="vi-VN" sz="2000" dirty="0" smtClean="0"/>
              <a:t>Người bệnh dễ dàng tra cứu thông tin bác sĩ, chuyên khoa và các khung giờ trống để đặt lịch khám bệnh trực tuyến nhanh chóng.</a:t>
            </a:r>
          </a:p>
          <a:p>
            <a:pPr marL="285750" indent="-285750">
              <a:lnSpc>
                <a:spcPct val="150000"/>
              </a:lnSpc>
              <a:spcBef>
                <a:spcPts val="600"/>
              </a:spcBef>
              <a:spcAft>
                <a:spcPts val="600"/>
              </a:spcAft>
              <a:buFont typeface="Arial" panose="020B0604020202020204" pitchFamily="34" charset="0"/>
              <a:buChar char="•"/>
            </a:pPr>
            <a:r>
              <a:rPr lang="vi-VN" sz="2000" dirty="0" smtClean="0"/>
              <a:t>Bác sĩ có thể xem, xác nhận hoặc từ chối các lịch hẹn, tối ưu hóa thời gian làm việc, tránh quá tải hoặc lãng phí thời gian trống.</a:t>
            </a:r>
          </a:p>
          <a:p>
            <a:pPr marL="285750" indent="-285750">
              <a:lnSpc>
                <a:spcPct val="150000"/>
              </a:lnSpc>
              <a:spcBef>
                <a:spcPts val="600"/>
              </a:spcBef>
              <a:spcAft>
                <a:spcPts val="600"/>
              </a:spcAft>
              <a:buFont typeface="Arial" panose="020B0604020202020204" pitchFamily="34" charset="0"/>
              <a:buChar char="•"/>
            </a:pPr>
            <a:r>
              <a:rPr lang="vi-VN" sz="2000" dirty="0" smtClean="0"/>
              <a:t>Quản trị viên có thể quản lý hệ thống, cập nhật thông tin bác sĩ, chuyên khoa và kiểm soát hoạt động đặt lịch.</a:t>
            </a:r>
            <a:endParaRPr lang="vi-VN" sz="2000" dirty="0"/>
          </a:p>
        </p:txBody>
      </p:sp>
    </p:spTree>
    <p:extLst>
      <p:ext uri="{BB962C8B-B14F-4D97-AF65-F5344CB8AC3E}">
        <p14:creationId xmlns:p14="http://schemas.microsoft.com/office/powerpoint/2010/main" val="2623582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3581" y="537148"/>
            <a:ext cx="9144000" cy="711170"/>
          </a:xfrm>
        </p:spPr>
        <p:txBody>
          <a:bodyPr>
            <a:normAutofit/>
          </a:bodyPr>
          <a:lstStyle/>
          <a:p>
            <a:pPr algn="l"/>
            <a:r>
              <a:rPr lang="en-US" sz="2800" dirty="0" err="1" smtClean="0">
                <a:latin typeface="Arial" panose="020B0604020202020204" pitchFamily="34" charset="0"/>
                <a:cs typeface="Arial" panose="020B0604020202020204" pitchFamily="34" charset="0"/>
              </a:rPr>
              <a:t>Phân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tích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yêu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cầu</a:t>
            </a:r>
            <a:endParaRPr lang="en-US" sz="2800" dirty="0">
              <a:latin typeface="Arial" panose="020B0604020202020204" pitchFamily="34" charset="0"/>
              <a:cs typeface="Arial" panose="020B0604020202020204" pitchFamily="34" charset="0"/>
            </a:endParaRPr>
          </a:p>
        </p:txBody>
      </p:sp>
      <p:sp>
        <p:nvSpPr>
          <p:cNvPr id="9" name="Rectangle 8"/>
          <p:cNvSpPr/>
          <p:nvPr/>
        </p:nvSpPr>
        <p:spPr>
          <a:xfrm>
            <a:off x="781236" y="1603437"/>
            <a:ext cx="5245651" cy="3046988"/>
          </a:xfrm>
          <a:prstGeom prst="rect">
            <a:avLst/>
          </a:prstGeom>
        </p:spPr>
        <p:txBody>
          <a:bodyPr wrap="square">
            <a:spAutoFit/>
          </a:bodyPr>
          <a:lstStyle/>
          <a:p>
            <a:pPr>
              <a:lnSpc>
                <a:spcPct val="150000"/>
              </a:lnSpc>
              <a:spcBef>
                <a:spcPts val="600"/>
              </a:spcBef>
              <a:spcAft>
                <a:spcPts val="600"/>
              </a:spcAft>
            </a:pPr>
            <a:r>
              <a:rPr lang="vi-VN" dirty="0" smtClean="0"/>
              <a:t>Yêu cầu chức năng (Functional):</a:t>
            </a:r>
          </a:p>
          <a:p>
            <a:pPr marL="285750" indent="-285750">
              <a:lnSpc>
                <a:spcPct val="150000"/>
              </a:lnSpc>
              <a:spcBef>
                <a:spcPts val="600"/>
              </a:spcBef>
              <a:spcAft>
                <a:spcPts val="600"/>
              </a:spcAft>
              <a:buFont typeface="Arial" panose="020B0604020202020204" pitchFamily="34" charset="0"/>
              <a:buChar char="•"/>
            </a:pPr>
            <a:r>
              <a:rPr lang="vi-VN" dirty="0" smtClean="0"/>
              <a:t>Người </a:t>
            </a:r>
            <a:r>
              <a:rPr lang="vi-VN" dirty="0"/>
              <a:t>dùng: Đăng </a:t>
            </a:r>
            <a:r>
              <a:rPr lang="vi-VN" dirty="0" smtClean="0"/>
              <a:t>ký tài khoản, </a:t>
            </a:r>
            <a:r>
              <a:rPr lang="vi-VN" dirty="0"/>
              <a:t>đặt/hủy lịch, xem bác </a:t>
            </a:r>
            <a:r>
              <a:rPr lang="vi-VN" dirty="0" smtClean="0"/>
              <a:t>sĩ, xem chuyên khoa.</a:t>
            </a:r>
            <a:endParaRPr lang="vi-VN" dirty="0"/>
          </a:p>
          <a:p>
            <a:pPr marL="285750" indent="-285750">
              <a:lnSpc>
                <a:spcPct val="150000"/>
              </a:lnSpc>
              <a:spcBef>
                <a:spcPts val="600"/>
              </a:spcBef>
              <a:spcAft>
                <a:spcPts val="600"/>
              </a:spcAft>
              <a:buFont typeface="Arial" panose="020B0604020202020204" pitchFamily="34" charset="0"/>
              <a:buChar char="•"/>
            </a:pPr>
            <a:r>
              <a:rPr lang="vi-VN" dirty="0" smtClean="0"/>
              <a:t>Bác </a:t>
            </a:r>
            <a:r>
              <a:rPr lang="vi-VN" dirty="0"/>
              <a:t>sĩ: Quản lý lịch hẹn, xác </a:t>
            </a:r>
            <a:r>
              <a:rPr lang="vi-VN" dirty="0" smtClean="0"/>
              <a:t>nhận lịch khám.</a:t>
            </a:r>
            <a:endParaRPr lang="vi-VN" dirty="0"/>
          </a:p>
          <a:p>
            <a:pPr marL="285750" indent="-285750">
              <a:lnSpc>
                <a:spcPct val="150000"/>
              </a:lnSpc>
              <a:spcBef>
                <a:spcPts val="600"/>
              </a:spcBef>
              <a:spcAft>
                <a:spcPts val="600"/>
              </a:spcAft>
              <a:buFont typeface="Arial" panose="020B0604020202020204" pitchFamily="34" charset="0"/>
              <a:buChar char="•"/>
            </a:pPr>
            <a:r>
              <a:rPr lang="vi-VN" dirty="0" smtClean="0"/>
              <a:t>Admin</a:t>
            </a:r>
            <a:r>
              <a:rPr lang="vi-VN" dirty="0"/>
              <a:t>: Quản lý tài khoản, chuyên </a:t>
            </a:r>
            <a:r>
              <a:rPr lang="vi-VN" dirty="0" smtClean="0"/>
              <a:t>khoa, lịch khám của bác sĩ</a:t>
            </a:r>
            <a:endParaRPr lang="vi-VN" dirty="0"/>
          </a:p>
        </p:txBody>
      </p:sp>
      <p:sp>
        <p:nvSpPr>
          <p:cNvPr id="3" name="Rectangle 2"/>
          <p:cNvSpPr/>
          <p:nvPr/>
        </p:nvSpPr>
        <p:spPr>
          <a:xfrm>
            <a:off x="6404890" y="1603437"/>
            <a:ext cx="5242612" cy="2585323"/>
          </a:xfrm>
          <a:prstGeom prst="rect">
            <a:avLst/>
          </a:prstGeom>
        </p:spPr>
        <p:txBody>
          <a:bodyPr wrap="square">
            <a:spAutoFit/>
          </a:bodyPr>
          <a:lstStyle/>
          <a:p>
            <a:pPr>
              <a:lnSpc>
                <a:spcPct val="150000"/>
              </a:lnSpc>
            </a:pPr>
            <a:r>
              <a:rPr lang="vi-VN" dirty="0"/>
              <a:t>Yêu cầu phi chức </a:t>
            </a:r>
            <a:r>
              <a:rPr lang="vi-VN" dirty="0" smtClean="0"/>
              <a:t>năng (</a:t>
            </a:r>
            <a:r>
              <a:rPr lang="vi-VN" dirty="0"/>
              <a:t>Non-functional):</a:t>
            </a:r>
          </a:p>
          <a:p>
            <a:pPr marL="285750" indent="-285750">
              <a:lnSpc>
                <a:spcPct val="150000"/>
              </a:lnSpc>
              <a:buFont typeface="Arial" panose="020B0604020202020204" pitchFamily="34" charset="0"/>
              <a:buChar char="•"/>
            </a:pPr>
            <a:r>
              <a:rPr lang="vi-VN" dirty="0" smtClean="0"/>
              <a:t>Giao diện thân thiện, dễ dùng;</a:t>
            </a:r>
          </a:p>
          <a:p>
            <a:pPr marL="285750" indent="-285750">
              <a:lnSpc>
                <a:spcPct val="150000"/>
              </a:lnSpc>
              <a:buFont typeface="Arial" panose="020B0604020202020204" pitchFamily="34" charset="0"/>
              <a:buChar char="•"/>
            </a:pPr>
            <a:r>
              <a:rPr lang="vi-VN" dirty="0" smtClean="0"/>
              <a:t>Bảo mật JWT, mã hóa mật khẩu; </a:t>
            </a:r>
            <a:endParaRPr lang="vi-VN" dirty="0"/>
          </a:p>
          <a:p>
            <a:pPr marL="285750" indent="-285750">
              <a:lnSpc>
                <a:spcPct val="150000"/>
              </a:lnSpc>
              <a:buFont typeface="Arial" panose="020B0604020202020204" pitchFamily="34" charset="0"/>
              <a:buChar char="•"/>
            </a:pPr>
            <a:r>
              <a:rPr lang="vi-VN" dirty="0"/>
              <a:t>Tính</a:t>
            </a:r>
            <a:r>
              <a:rPr lang="vi-VN" dirty="0" smtClean="0"/>
              <a:t> </a:t>
            </a:r>
            <a:r>
              <a:rPr lang="vi-VN" dirty="0"/>
              <a:t>mở </a:t>
            </a:r>
            <a:r>
              <a:rPr lang="vi-VN" dirty="0" smtClean="0"/>
              <a:t>rộng &amp; khả dụng cao;</a:t>
            </a:r>
          </a:p>
          <a:p>
            <a:pPr marL="285750" indent="-285750">
              <a:lnSpc>
                <a:spcPct val="150000"/>
              </a:lnSpc>
              <a:buFont typeface="Arial" panose="020B0604020202020204" pitchFamily="34" charset="0"/>
              <a:buChar char="•"/>
            </a:pPr>
            <a:r>
              <a:rPr lang="vi-VN" dirty="0" smtClean="0"/>
              <a:t>Hiệu năng tốt</a:t>
            </a:r>
            <a:endParaRPr lang="vi-VN" dirty="0"/>
          </a:p>
          <a:p>
            <a:pPr marL="285750" indent="-285750">
              <a:lnSpc>
                <a:spcPct val="150000"/>
              </a:lnSpc>
              <a:buFont typeface="Arial" panose="020B0604020202020204" pitchFamily="34" charset="0"/>
              <a:buChar char="•"/>
            </a:pPr>
            <a:r>
              <a:rPr lang="vi-VN" dirty="0"/>
              <a:t>Chạy được trên cả máy tính và thiết bị di động.</a:t>
            </a:r>
          </a:p>
        </p:txBody>
      </p:sp>
    </p:spTree>
    <p:extLst>
      <p:ext uri="{BB962C8B-B14F-4D97-AF65-F5344CB8AC3E}">
        <p14:creationId xmlns:p14="http://schemas.microsoft.com/office/powerpoint/2010/main" val="557625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68701" y="328408"/>
            <a:ext cx="9144000" cy="711170"/>
          </a:xfrm>
        </p:spPr>
        <p:txBody>
          <a:bodyPr>
            <a:normAutofit/>
          </a:bodyPr>
          <a:lstStyle/>
          <a:p>
            <a:pPr algn="l"/>
            <a:r>
              <a:rPr lang="vi-VN" sz="2800" dirty="0" smtClean="0">
                <a:latin typeface="Arial" panose="020B0604020202020204" pitchFamily="34" charset="0"/>
                <a:cs typeface="Arial" panose="020B0604020202020204" pitchFamily="34" charset="0"/>
              </a:rPr>
              <a:t>Kiến trúc hệ thống</a:t>
            </a:r>
            <a:endParaRPr lang="en-US" sz="2800" dirty="0">
              <a:latin typeface="Arial" panose="020B0604020202020204" pitchFamily="34" charset="0"/>
              <a:cs typeface="Arial" panose="020B0604020202020204" pitchFamily="34" charset="0"/>
            </a:endParaRPr>
          </a:p>
        </p:txBody>
      </p:sp>
      <p:sp>
        <p:nvSpPr>
          <p:cNvPr id="9" name="Rectangle 8"/>
          <p:cNvSpPr/>
          <p:nvPr/>
        </p:nvSpPr>
        <p:spPr>
          <a:xfrm>
            <a:off x="189308" y="1081268"/>
            <a:ext cx="5705466" cy="2062103"/>
          </a:xfrm>
          <a:prstGeom prst="rect">
            <a:avLst/>
          </a:prstGeom>
        </p:spPr>
        <p:txBody>
          <a:bodyPr wrap="square">
            <a:spAutoFit/>
          </a:bodyPr>
          <a:lstStyle/>
          <a:p>
            <a:pPr>
              <a:spcBef>
                <a:spcPts val="600"/>
              </a:spcBef>
              <a:spcAft>
                <a:spcPts val="600"/>
              </a:spcAft>
            </a:pPr>
            <a:r>
              <a:rPr lang="vi-VN" dirty="0"/>
              <a:t>Hệ thống được xây dựng theo mô hình Client-Server.</a:t>
            </a:r>
          </a:p>
          <a:p>
            <a:pPr>
              <a:spcBef>
                <a:spcPts val="600"/>
              </a:spcBef>
              <a:spcAft>
                <a:spcPts val="600"/>
              </a:spcAft>
            </a:pPr>
            <a:r>
              <a:rPr lang="vi-VN" dirty="0" smtClean="0"/>
              <a:t>Client: giao </a:t>
            </a:r>
            <a:r>
              <a:rPr lang="vi-VN" dirty="0"/>
              <a:t>diện người dùng, phát triển bằng Next.js </a:t>
            </a:r>
            <a:r>
              <a:rPr lang="vi-VN" dirty="0" smtClean="0"/>
              <a:t> </a:t>
            </a:r>
            <a:r>
              <a:rPr lang="vi-VN" dirty="0"/>
              <a:t>một framework hiện đại dựa trên React.</a:t>
            </a:r>
          </a:p>
          <a:p>
            <a:pPr>
              <a:spcBef>
                <a:spcPts val="600"/>
              </a:spcBef>
              <a:spcAft>
                <a:spcPts val="600"/>
              </a:spcAft>
            </a:pPr>
            <a:r>
              <a:rPr lang="vi-VN" dirty="0"/>
              <a:t>Server là hệ thống backend được viết bằng Node.js kết hợp Express.js, xử lý các logic nghiệp vụ và kết nối cơ sở dữ liệu</a:t>
            </a:r>
            <a:r>
              <a:rPr lang="vi-VN" dirty="0" smtClean="0"/>
              <a:t>.</a:t>
            </a:r>
            <a:endParaRPr lang="vi-VN" dirty="0"/>
          </a:p>
        </p:txBody>
      </p:sp>
      <p:pic>
        <p:nvPicPr>
          <p:cNvPr id="4" name="Picture 3"/>
          <p:cNvPicPr/>
          <p:nvPr/>
        </p:nvPicPr>
        <p:blipFill>
          <a:blip r:embed="rId2"/>
          <a:stretch>
            <a:fillRect/>
          </a:stretch>
        </p:blipFill>
        <p:spPr>
          <a:xfrm>
            <a:off x="2388093" y="3080550"/>
            <a:ext cx="9729841" cy="3695697"/>
          </a:xfrm>
          <a:prstGeom prst="rect">
            <a:avLst/>
          </a:prstGeom>
        </p:spPr>
      </p:pic>
      <p:sp>
        <p:nvSpPr>
          <p:cNvPr id="3" name="Rectangle 2"/>
          <p:cNvSpPr/>
          <p:nvPr/>
        </p:nvSpPr>
        <p:spPr>
          <a:xfrm>
            <a:off x="6096000" y="1081268"/>
            <a:ext cx="6096000" cy="1354217"/>
          </a:xfrm>
          <a:prstGeom prst="rect">
            <a:avLst/>
          </a:prstGeom>
        </p:spPr>
        <p:txBody>
          <a:bodyPr>
            <a:spAutoFit/>
          </a:bodyPr>
          <a:lstStyle/>
          <a:p>
            <a:pPr>
              <a:spcBef>
                <a:spcPts val="600"/>
              </a:spcBef>
              <a:spcAft>
                <a:spcPts val="600"/>
              </a:spcAft>
            </a:pPr>
            <a:r>
              <a:rPr lang="vi-VN" dirty="0"/>
              <a:t>Dữ liệu được lưu trữ trong hệ quản trị MySQL, tương tác thông qua Sequelize.</a:t>
            </a:r>
          </a:p>
          <a:p>
            <a:pPr>
              <a:spcBef>
                <a:spcPts val="600"/>
              </a:spcBef>
              <a:spcAft>
                <a:spcPts val="600"/>
              </a:spcAft>
            </a:pPr>
            <a:r>
              <a:rPr lang="vi-VN" dirty="0" smtClean="0"/>
              <a:t>REST API: Giao </a:t>
            </a:r>
            <a:r>
              <a:rPr lang="vi-VN" dirty="0"/>
              <a:t>tiếp giữa frontend và backend </a:t>
            </a:r>
            <a:r>
              <a:rPr lang="vi-VN" dirty="0" smtClean="0"/>
              <a:t>dưới dạng </a:t>
            </a:r>
            <a:r>
              <a:rPr lang="vi-VN" dirty="0"/>
              <a:t>JSON.</a:t>
            </a:r>
          </a:p>
        </p:txBody>
      </p:sp>
    </p:spTree>
    <p:extLst>
      <p:ext uri="{BB962C8B-B14F-4D97-AF65-F5344CB8AC3E}">
        <p14:creationId xmlns:p14="http://schemas.microsoft.com/office/powerpoint/2010/main" val="2349247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44413" y="466127"/>
            <a:ext cx="9144000" cy="711170"/>
          </a:xfrm>
        </p:spPr>
        <p:txBody>
          <a:bodyPr>
            <a:normAutofit/>
          </a:bodyPr>
          <a:lstStyle/>
          <a:p>
            <a:pPr algn="l"/>
            <a:r>
              <a:rPr lang="vi-VN" sz="2800" dirty="0" smtClean="0"/>
              <a:t>Thiết kế cơ sở dữ liệu</a:t>
            </a:r>
            <a:endParaRPr lang="en-US" sz="2800" dirty="0">
              <a:latin typeface="Arial" panose="020B0604020202020204" pitchFamily="34" charset="0"/>
              <a:cs typeface="Arial" panose="020B0604020202020204" pitchFamily="34" charset="0"/>
            </a:endParaRPr>
          </a:p>
        </p:txBody>
      </p:sp>
      <p:sp>
        <p:nvSpPr>
          <p:cNvPr id="9" name="Rectangle 8"/>
          <p:cNvSpPr/>
          <p:nvPr/>
        </p:nvSpPr>
        <p:spPr>
          <a:xfrm>
            <a:off x="1014930" y="1328651"/>
            <a:ext cx="9753599" cy="3420873"/>
          </a:xfrm>
          <a:prstGeom prst="rect">
            <a:avLst/>
          </a:prstGeom>
        </p:spPr>
        <p:txBody>
          <a:bodyPr wrap="square">
            <a:spAutoFit/>
          </a:bodyPr>
          <a:lstStyle/>
          <a:p>
            <a:pPr>
              <a:lnSpc>
                <a:spcPct val="150000"/>
              </a:lnSpc>
              <a:spcBef>
                <a:spcPts val="600"/>
              </a:spcBef>
              <a:spcAft>
                <a:spcPts val="600"/>
              </a:spcAft>
            </a:pPr>
            <a:r>
              <a:rPr lang="vi-VN" sz="2000" dirty="0"/>
              <a:t>Các bảng chính</a:t>
            </a:r>
            <a:r>
              <a:rPr lang="vi-VN" sz="2000" dirty="0" smtClean="0"/>
              <a:t>: User</a:t>
            </a:r>
            <a:r>
              <a:rPr lang="vi-VN" sz="2000" dirty="0"/>
              <a:t>, DoctorDetail, Schedule, Booking, Specialty, </a:t>
            </a:r>
            <a:r>
              <a:rPr lang="vi-VN" sz="2000" dirty="0" smtClean="0"/>
              <a:t>Allcode</a:t>
            </a:r>
          </a:p>
          <a:p>
            <a:pPr>
              <a:lnSpc>
                <a:spcPct val="150000"/>
              </a:lnSpc>
              <a:spcBef>
                <a:spcPts val="600"/>
              </a:spcBef>
              <a:spcAft>
                <a:spcPts val="600"/>
              </a:spcAft>
            </a:pPr>
            <a:r>
              <a:rPr lang="vi-VN" sz="2000" dirty="0" smtClean="0"/>
              <a:t>Quan </a:t>
            </a:r>
            <a:r>
              <a:rPr lang="vi-VN" sz="2000" dirty="0"/>
              <a:t>hệ</a:t>
            </a:r>
            <a:r>
              <a:rPr lang="vi-VN" sz="2000" dirty="0" smtClean="0"/>
              <a:t>:</a:t>
            </a:r>
          </a:p>
          <a:p>
            <a:pPr marL="285750" indent="-285750">
              <a:lnSpc>
                <a:spcPct val="150000"/>
              </a:lnSpc>
              <a:spcBef>
                <a:spcPts val="600"/>
              </a:spcBef>
              <a:spcAft>
                <a:spcPts val="600"/>
              </a:spcAft>
              <a:buFont typeface="Arial" panose="020B0604020202020204" pitchFamily="34" charset="0"/>
              <a:buChar char="•"/>
            </a:pPr>
            <a:r>
              <a:rPr lang="vi-VN" sz="2000" dirty="0"/>
              <a:t>Mỗi bác sĩ có thể có nhiều lịch làm việc khác nhau</a:t>
            </a:r>
            <a:r>
              <a:rPr lang="vi-VN" sz="2000" dirty="0" smtClean="0"/>
              <a:t>.</a:t>
            </a:r>
          </a:p>
          <a:p>
            <a:pPr marL="285750" indent="-285750">
              <a:lnSpc>
                <a:spcPct val="150000"/>
              </a:lnSpc>
              <a:spcBef>
                <a:spcPts val="600"/>
              </a:spcBef>
              <a:spcAft>
                <a:spcPts val="600"/>
              </a:spcAft>
              <a:buFont typeface="Arial" panose="020B0604020202020204" pitchFamily="34" charset="0"/>
              <a:buChar char="•"/>
            </a:pPr>
            <a:r>
              <a:rPr lang="vi-VN" sz="2000" dirty="0" smtClean="0"/>
              <a:t>Mỗi </a:t>
            </a:r>
            <a:r>
              <a:rPr lang="vi-VN" sz="2000" dirty="0"/>
              <a:t>người dùng (bệnh nhân) có thể </a:t>
            </a:r>
            <a:r>
              <a:rPr lang="vi-VN" sz="2000" dirty="0" smtClean="0"/>
              <a:t>đặt nhiều lịch </a:t>
            </a:r>
            <a:r>
              <a:rPr lang="vi-VN" sz="2000" dirty="0"/>
              <a:t>khám</a:t>
            </a:r>
            <a:r>
              <a:rPr lang="vi-VN" sz="2000" dirty="0" smtClean="0"/>
              <a:t>.</a:t>
            </a:r>
          </a:p>
          <a:p>
            <a:pPr marL="285750" indent="-285750">
              <a:lnSpc>
                <a:spcPct val="150000"/>
              </a:lnSpc>
              <a:spcBef>
                <a:spcPts val="600"/>
              </a:spcBef>
              <a:spcAft>
                <a:spcPts val="600"/>
              </a:spcAft>
              <a:buFont typeface="Arial" panose="020B0604020202020204" pitchFamily="34" charset="0"/>
              <a:buChar char="•"/>
            </a:pPr>
            <a:r>
              <a:rPr lang="vi-VN" sz="2000" dirty="0" smtClean="0"/>
              <a:t>Mỗi </a:t>
            </a:r>
            <a:r>
              <a:rPr lang="vi-VN" sz="2000" dirty="0"/>
              <a:t>lịch đặt khám (Booking) được liên kết với một lịch trình cụ thể (Schedule) và một người dùng (User).</a:t>
            </a:r>
          </a:p>
        </p:txBody>
      </p:sp>
    </p:spTree>
    <p:extLst>
      <p:ext uri="{BB962C8B-B14F-4D97-AF65-F5344CB8AC3E}">
        <p14:creationId xmlns:p14="http://schemas.microsoft.com/office/powerpoint/2010/main" val="1224095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6270" y="532568"/>
            <a:ext cx="9144000" cy="711170"/>
          </a:xfrm>
        </p:spPr>
        <p:txBody>
          <a:bodyPr>
            <a:normAutofit/>
          </a:bodyPr>
          <a:lstStyle/>
          <a:p>
            <a:pPr algn="l"/>
            <a:r>
              <a:rPr lang="vi-VN" sz="2800" dirty="0" smtClean="0"/>
              <a:t>Thiết kế API</a:t>
            </a: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1270680" y="1355347"/>
            <a:ext cx="8666122" cy="4247317"/>
          </a:xfrm>
          <a:prstGeom prst="rect">
            <a:avLst/>
          </a:prstGeom>
        </p:spPr>
        <p:txBody>
          <a:bodyPr wrap="square">
            <a:spAutoFit/>
          </a:bodyPr>
          <a:lstStyle/>
          <a:p>
            <a:pPr>
              <a:lnSpc>
                <a:spcPct val="150000"/>
              </a:lnSpc>
            </a:pPr>
            <a:r>
              <a:rPr lang="vi-VN" sz="2000" dirty="0" smtClean="0"/>
              <a:t>Các Endpoint chính:</a:t>
            </a:r>
          </a:p>
          <a:p>
            <a:pPr>
              <a:lnSpc>
                <a:spcPct val="150000"/>
              </a:lnSpc>
            </a:pPr>
            <a:r>
              <a:rPr lang="vi-VN" sz="2000" dirty="0" smtClean="0"/>
              <a:t>POST </a:t>
            </a:r>
            <a:r>
              <a:rPr lang="vi-VN" sz="2000" dirty="0"/>
              <a:t>/api/auth/login: Đăng nhập, trả về token JWT</a:t>
            </a:r>
            <a:r>
              <a:rPr lang="vi-VN" sz="2000" dirty="0" smtClean="0"/>
              <a:t>.</a:t>
            </a:r>
          </a:p>
          <a:p>
            <a:pPr>
              <a:lnSpc>
                <a:spcPct val="150000"/>
              </a:lnSpc>
            </a:pPr>
            <a:r>
              <a:rPr lang="vi-VN" sz="2000" dirty="0">
                <a:solidFill>
                  <a:srgbClr val="000000"/>
                </a:solidFill>
              </a:rPr>
              <a:t>GET /api/specialties: Lấy danh sách chuyên khoa.</a:t>
            </a:r>
            <a:endParaRPr lang="en-GB" sz="2000" dirty="0"/>
          </a:p>
          <a:p>
            <a:pPr>
              <a:lnSpc>
                <a:spcPct val="150000"/>
              </a:lnSpc>
            </a:pPr>
            <a:r>
              <a:rPr lang="vi-VN" sz="2000" dirty="0">
                <a:solidFill>
                  <a:srgbClr val="000000"/>
                </a:solidFill>
              </a:rPr>
              <a:t>GET /api/doctors: Lấy danh sách bác sĩ</a:t>
            </a:r>
            <a:r>
              <a:rPr lang="vi-VN" sz="2000" dirty="0" smtClean="0">
                <a:solidFill>
                  <a:srgbClr val="000000"/>
                </a:solidFill>
              </a:rPr>
              <a:t>.</a:t>
            </a:r>
          </a:p>
          <a:p>
            <a:pPr>
              <a:lnSpc>
                <a:spcPct val="150000"/>
              </a:lnSpc>
            </a:pPr>
            <a:r>
              <a:rPr lang="vi-VN" sz="2000" dirty="0"/>
              <a:t>POST /api/booking: Bệnh nhân đặt lịch khám.</a:t>
            </a:r>
          </a:p>
          <a:p>
            <a:pPr>
              <a:lnSpc>
                <a:spcPct val="150000"/>
              </a:lnSpc>
            </a:pPr>
            <a:r>
              <a:rPr lang="vi-VN" sz="2000" dirty="0"/>
              <a:t>Quản lý hệ thống (Admin):</a:t>
            </a:r>
          </a:p>
          <a:p>
            <a:pPr>
              <a:lnSpc>
                <a:spcPct val="150000"/>
              </a:lnSpc>
            </a:pPr>
            <a:r>
              <a:rPr lang="vi-VN" sz="2000" dirty="0"/>
              <a:t>GET /api/users: Lấy danh sách người dùng.</a:t>
            </a:r>
          </a:p>
          <a:p>
            <a:pPr>
              <a:lnSpc>
                <a:spcPct val="150000"/>
              </a:lnSpc>
            </a:pPr>
            <a:r>
              <a:rPr lang="vi-VN" sz="2000" dirty="0"/>
              <a:t>POST /api/users: Thêm người dùng.</a:t>
            </a:r>
          </a:p>
          <a:p>
            <a:pPr>
              <a:lnSpc>
                <a:spcPct val="150000"/>
              </a:lnSpc>
            </a:pPr>
            <a:r>
              <a:rPr lang="vi-VN" sz="2000" dirty="0"/>
              <a:t>DELETE /api/users/:id: Xoá người dùng</a:t>
            </a:r>
            <a:r>
              <a:rPr lang="vi-VN" sz="2000" dirty="0" smtClean="0"/>
              <a:t>.</a:t>
            </a:r>
            <a:endParaRPr lang="en-GB" sz="2000" dirty="0"/>
          </a:p>
        </p:txBody>
      </p:sp>
      <p:sp>
        <p:nvSpPr>
          <p:cNvPr id="5" name="Rectangle 4"/>
          <p:cNvSpPr/>
          <p:nvPr/>
        </p:nvSpPr>
        <p:spPr>
          <a:xfrm>
            <a:off x="1334526" y="3382785"/>
            <a:ext cx="6096000" cy="456535"/>
          </a:xfrm>
          <a:prstGeom prst="rect">
            <a:avLst/>
          </a:prstGeom>
        </p:spPr>
        <p:txBody>
          <a:bodyPr>
            <a:spAutoFit/>
          </a:bodyPr>
          <a:lstStyle/>
          <a:p>
            <a:pPr>
              <a:lnSpc>
                <a:spcPct val="150000"/>
              </a:lnSpc>
            </a:pPr>
            <a:endParaRPr lang="vi-VN" dirty="0"/>
          </a:p>
        </p:txBody>
      </p:sp>
    </p:spTree>
    <p:extLst>
      <p:ext uri="{BB962C8B-B14F-4D97-AF65-F5344CB8AC3E}">
        <p14:creationId xmlns:p14="http://schemas.microsoft.com/office/powerpoint/2010/main" val="3074520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224250" y="794601"/>
            <a:ext cx="3743501" cy="711170"/>
          </a:xfrm>
        </p:spPr>
        <p:txBody>
          <a:bodyPr>
            <a:normAutofit/>
          </a:bodyPr>
          <a:lstStyle/>
          <a:p>
            <a:pPr algn="l"/>
            <a:r>
              <a:rPr lang="vi-VN" sz="2800" dirty="0" smtClean="0"/>
              <a:t>Giao diện người dùng</a:t>
            </a:r>
            <a:endParaRPr lang="en-US" sz="2800" dirty="0">
              <a:latin typeface="Arial" panose="020B0604020202020204" pitchFamily="34" charset="0"/>
              <a:cs typeface="Arial" panose="020B0604020202020204" pitchFamily="34"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86628" y="2524450"/>
            <a:ext cx="5877447" cy="3007635"/>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6096000" y="2524450"/>
            <a:ext cx="5978063" cy="3051368"/>
          </a:xfrm>
          <a:prstGeom prst="rect">
            <a:avLst/>
          </a:prstGeom>
        </p:spPr>
      </p:pic>
      <p:sp>
        <p:nvSpPr>
          <p:cNvPr id="3" name="TextBox 2"/>
          <p:cNvSpPr txBox="1"/>
          <p:nvPr/>
        </p:nvSpPr>
        <p:spPr>
          <a:xfrm>
            <a:off x="1972240" y="1899822"/>
            <a:ext cx="1932965" cy="369332"/>
          </a:xfrm>
          <a:prstGeom prst="rect">
            <a:avLst/>
          </a:prstGeom>
          <a:noFill/>
        </p:spPr>
        <p:txBody>
          <a:bodyPr wrap="none" rtlCol="0">
            <a:spAutoFit/>
          </a:bodyPr>
          <a:lstStyle/>
          <a:p>
            <a:r>
              <a:rPr lang="vi-VN" dirty="0" smtClean="0"/>
              <a:t>Trang đăng nhập</a:t>
            </a:r>
            <a:endParaRPr lang="en-GB" dirty="0"/>
          </a:p>
        </p:txBody>
      </p:sp>
      <p:sp>
        <p:nvSpPr>
          <p:cNvPr id="7" name="TextBox 6"/>
          <p:cNvSpPr txBox="1"/>
          <p:nvPr/>
        </p:nvSpPr>
        <p:spPr>
          <a:xfrm>
            <a:off x="8916058" y="1899822"/>
            <a:ext cx="1650837" cy="369332"/>
          </a:xfrm>
          <a:prstGeom prst="rect">
            <a:avLst/>
          </a:prstGeom>
          <a:noFill/>
        </p:spPr>
        <p:txBody>
          <a:bodyPr wrap="none" rtlCol="0">
            <a:spAutoFit/>
          </a:bodyPr>
          <a:lstStyle/>
          <a:p>
            <a:r>
              <a:rPr lang="vi-VN" dirty="0" smtClean="0"/>
              <a:t>Trang đăng ký</a:t>
            </a:r>
            <a:endParaRPr lang="en-GB" dirty="0"/>
          </a:p>
        </p:txBody>
      </p:sp>
    </p:spTree>
    <p:extLst>
      <p:ext uri="{BB962C8B-B14F-4D97-AF65-F5344CB8AC3E}">
        <p14:creationId xmlns:p14="http://schemas.microsoft.com/office/powerpoint/2010/main" val="3441375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1452</Words>
  <Application>Microsoft Office PowerPoint</Application>
  <PresentationFormat>Widescreen</PresentationFormat>
  <Paragraphs>122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 Nguyễn</dc:creator>
  <cp:lastModifiedBy>An Nguyễn</cp:lastModifiedBy>
  <cp:revision>277</cp:revision>
  <dcterms:created xsi:type="dcterms:W3CDTF">2025-04-10T12:56:39Z</dcterms:created>
  <dcterms:modified xsi:type="dcterms:W3CDTF">2025-07-24T01:26:20Z</dcterms:modified>
</cp:coreProperties>
</file>